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62" r:id="rId5"/>
    <p:sldId id="261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AF1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3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8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9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5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7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0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6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5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9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4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6E03-13EF-4C64-931B-C9C150F64480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EB63F-4C69-4C19-81CE-8D783E3A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791" y="1907709"/>
            <a:ext cx="9626177" cy="1632640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Sky is the limit !! Here is our story at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UT</a:t>
            </a:r>
            <a:r>
              <a:rPr lang="en-US" sz="2800" b="1" dirty="0" err="1">
                <a:solidFill>
                  <a:schemeClr val="accent2"/>
                </a:solidFill>
              </a:rPr>
              <a:t>Arlington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Things that we accomplish partnering with campus and bridging the gaps</a:t>
            </a:r>
          </a:p>
        </p:txBody>
      </p:sp>
      <p:sp>
        <p:nvSpPr>
          <p:cNvPr id="5" name="Rectangle 4"/>
          <p:cNvSpPr/>
          <p:nvPr/>
        </p:nvSpPr>
        <p:spPr>
          <a:xfrm>
            <a:off x="952474" y="526590"/>
            <a:ext cx="984415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Join the IT and Campus Partnership Evolution …..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474" y="5065920"/>
            <a:ext cx="2863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US" sz="1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Nikki Knight</a:t>
            </a:r>
          </a:p>
          <a:p>
            <a:r>
              <a:rPr lang="en-US" sz="1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Manager, Instructional Technology Services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473" y="3142760"/>
            <a:ext cx="3537187" cy="371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06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5453" y="1536722"/>
            <a:ext cx="101757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created a blend of Centralized and Distributed IT and we call it our “Hybrid IT Analysts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and we call it our “Golden Ring”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Hybrid IT Analysts ? 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positions where IT and Campus departments jointly outlined the job descriptions and contributes towards their salaries. IT department plays a key role in candidate selection, training and managing these Analysts.  The Analysts are embedded in the departments therefore they are the advocates of these departments.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36900" y="3903952"/>
            <a:ext cx="4467098" cy="2954048"/>
            <a:chOff x="1410423" y="2129085"/>
            <a:chExt cx="6323154" cy="405077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0423" y="2129085"/>
              <a:ext cx="6323154" cy="405077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840421" y="2966185"/>
              <a:ext cx="16713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Partnership / Hybrid IT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65188" y="4075631"/>
              <a:ext cx="1668362" cy="717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Centralized </a:t>
              </a:r>
            </a:p>
            <a:p>
              <a:pPr algn="ctr"/>
              <a:r>
                <a:rPr lang="en-US" sz="1400" dirty="0"/>
                <a:t>IT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11801" y="4103625"/>
              <a:ext cx="16679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Decentralized IT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893320" y="3672589"/>
            <a:ext cx="50878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Hybrid IT Analysts perform a variety of tasks like</a:t>
            </a: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departments Technology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 for departmental web presence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 computer labs and instructional technology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security liaisons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day-to-day clients end user support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84886" y="988541"/>
            <a:ext cx="10983532" cy="66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86" y="228576"/>
            <a:ext cx="831530" cy="73562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416416" y="668595"/>
            <a:ext cx="2639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Office of Information Technology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79866" y="687458"/>
            <a:ext cx="2987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CS – Instructional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97027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>
            <a:spLocks/>
          </p:cNvSpPr>
          <p:nvPr/>
        </p:nvSpPr>
        <p:spPr>
          <a:xfrm>
            <a:off x="0" y="6400800"/>
            <a:ext cx="12192000" cy="404688"/>
          </a:xfrm>
          <a:prstGeom prst="rect">
            <a:avLst/>
          </a:prstGeom>
          <a:solidFill>
            <a:schemeClr val="accent1">
              <a:lumMod val="75000"/>
              <a:alpha val="64000"/>
            </a:schemeClr>
          </a:solidFill>
          <a:ln w="38100">
            <a:noFill/>
          </a:ln>
          <a:effectLst>
            <a:outerShdw blurRad="50800" dist="38100" dir="516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Oval 8"/>
          <p:cNvSpPr/>
          <p:nvPr/>
        </p:nvSpPr>
        <p:spPr>
          <a:xfrm>
            <a:off x="7228793" y="1106676"/>
            <a:ext cx="1382819" cy="1386099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Oval 9"/>
          <p:cNvSpPr/>
          <p:nvPr/>
        </p:nvSpPr>
        <p:spPr>
          <a:xfrm>
            <a:off x="7377660" y="1243728"/>
            <a:ext cx="1106256" cy="1108879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3" name="Oval 142"/>
          <p:cNvSpPr/>
          <p:nvPr/>
        </p:nvSpPr>
        <p:spPr>
          <a:xfrm>
            <a:off x="7377659" y="1239910"/>
            <a:ext cx="1106257" cy="1108880"/>
          </a:xfrm>
          <a:prstGeom prst="ellipse">
            <a:avLst/>
          </a:prstGeom>
          <a:gradFill flip="none" rotWithShape="1">
            <a:gsLst>
              <a:gs pos="2000">
                <a:schemeClr val="tx2">
                  <a:lumMod val="75000"/>
                </a:schemeClr>
              </a:gs>
              <a:gs pos="91000">
                <a:schemeClr val="tx1"/>
              </a:gs>
              <a:gs pos="59000">
                <a:schemeClr val="tx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Oval 3"/>
          <p:cNvSpPr/>
          <p:nvPr/>
        </p:nvSpPr>
        <p:spPr>
          <a:xfrm>
            <a:off x="5124524" y="1115481"/>
            <a:ext cx="1171026" cy="1171026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Oval 4"/>
          <p:cNvSpPr/>
          <p:nvPr/>
        </p:nvSpPr>
        <p:spPr>
          <a:xfrm>
            <a:off x="5241632" y="1232589"/>
            <a:ext cx="936821" cy="93682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5241632" y="1232589"/>
            <a:ext cx="936821" cy="936821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91000">
                <a:schemeClr val="tx1"/>
              </a:gs>
              <a:gs pos="59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Oval 31"/>
          <p:cNvSpPr/>
          <p:nvPr/>
        </p:nvSpPr>
        <p:spPr>
          <a:xfrm>
            <a:off x="1594681" y="1992420"/>
            <a:ext cx="1064569" cy="1064569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4" name="Oval 33"/>
          <p:cNvSpPr/>
          <p:nvPr/>
        </p:nvSpPr>
        <p:spPr>
          <a:xfrm>
            <a:off x="1701137" y="2098876"/>
            <a:ext cx="851656" cy="85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7" name="Oval 36"/>
          <p:cNvSpPr/>
          <p:nvPr/>
        </p:nvSpPr>
        <p:spPr>
          <a:xfrm>
            <a:off x="1701137" y="2098876"/>
            <a:ext cx="851656" cy="851656"/>
          </a:xfrm>
          <a:prstGeom prst="ellipse">
            <a:avLst/>
          </a:prstGeom>
          <a:gradFill flip="none" rotWithShape="1">
            <a:gsLst>
              <a:gs pos="2000">
                <a:schemeClr val="accent6">
                  <a:lumMod val="75000"/>
                </a:schemeClr>
              </a:gs>
              <a:gs pos="91000">
                <a:schemeClr val="accent2">
                  <a:lumMod val="50000"/>
                </a:schemeClr>
              </a:gs>
              <a:gs pos="59000">
                <a:schemeClr val="accent6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0" name="Oval 159"/>
          <p:cNvSpPr/>
          <p:nvPr/>
        </p:nvSpPr>
        <p:spPr>
          <a:xfrm>
            <a:off x="8596710" y="2445981"/>
            <a:ext cx="1375270" cy="1312534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1" name="Oval 160"/>
          <p:cNvSpPr/>
          <p:nvPr/>
        </p:nvSpPr>
        <p:spPr>
          <a:xfrm>
            <a:off x="8753336" y="2546270"/>
            <a:ext cx="1100216" cy="105002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2" name="Oval 161"/>
          <p:cNvSpPr>
            <a:spLocks noChangeAspect="1"/>
          </p:cNvSpPr>
          <p:nvPr/>
        </p:nvSpPr>
        <p:spPr>
          <a:xfrm>
            <a:off x="8753336" y="2546271"/>
            <a:ext cx="1100216" cy="1100216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91000">
                <a:schemeClr val="tx1"/>
              </a:gs>
              <a:gs pos="59000">
                <a:schemeClr val="accent5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8" name="Oval 167"/>
          <p:cNvSpPr/>
          <p:nvPr/>
        </p:nvSpPr>
        <p:spPr>
          <a:xfrm>
            <a:off x="2456294" y="4700749"/>
            <a:ext cx="1173713" cy="1136065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9" name="Oval 168"/>
          <p:cNvSpPr/>
          <p:nvPr/>
        </p:nvSpPr>
        <p:spPr>
          <a:xfrm>
            <a:off x="2534147" y="4811092"/>
            <a:ext cx="938971" cy="908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0" name="Oval 169"/>
          <p:cNvSpPr/>
          <p:nvPr/>
        </p:nvSpPr>
        <p:spPr>
          <a:xfrm>
            <a:off x="2544007" y="4811092"/>
            <a:ext cx="938971" cy="908853"/>
          </a:xfrm>
          <a:prstGeom prst="ellipse">
            <a:avLst/>
          </a:prstGeom>
          <a:solidFill>
            <a:srgbClr val="AF1182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3" name="Oval 172"/>
          <p:cNvSpPr/>
          <p:nvPr/>
        </p:nvSpPr>
        <p:spPr>
          <a:xfrm>
            <a:off x="4191281" y="4811695"/>
            <a:ext cx="1228504" cy="1206200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4" name="Oval 173"/>
          <p:cNvSpPr/>
          <p:nvPr/>
        </p:nvSpPr>
        <p:spPr>
          <a:xfrm>
            <a:off x="4294671" y="4943882"/>
            <a:ext cx="982804" cy="964960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3" name="TextBox 92"/>
          <p:cNvSpPr txBox="1"/>
          <p:nvPr/>
        </p:nvSpPr>
        <p:spPr>
          <a:xfrm>
            <a:off x="5227674" y="1456280"/>
            <a:ext cx="995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Athletics Department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260500" y="1482942"/>
            <a:ext cx="13536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University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Communication</a:t>
            </a:r>
            <a:r>
              <a:rPr lang="en-US" sz="13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244252" y="5138073"/>
            <a:ext cx="113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Deans Office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68977" y="2274133"/>
            <a:ext cx="91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Language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494653" y="5004453"/>
            <a:ext cx="1048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Department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620236" y="2895862"/>
            <a:ext cx="1351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 / SUPA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(CAPPA)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84886" y="966757"/>
            <a:ext cx="10975143" cy="217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8" name="Pictur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15" y="216053"/>
            <a:ext cx="831530" cy="735627"/>
          </a:xfrm>
          <a:prstGeom prst="rect">
            <a:avLst/>
          </a:prstGeom>
        </p:spPr>
      </p:pic>
      <p:sp>
        <p:nvSpPr>
          <p:cNvPr id="61" name="Oval 60"/>
          <p:cNvSpPr/>
          <p:nvPr/>
        </p:nvSpPr>
        <p:spPr>
          <a:xfrm>
            <a:off x="3020255" y="1233526"/>
            <a:ext cx="1171026" cy="1171026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2" name="Oval 61"/>
          <p:cNvSpPr/>
          <p:nvPr/>
        </p:nvSpPr>
        <p:spPr>
          <a:xfrm>
            <a:off x="3137363" y="1350634"/>
            <a:ext cx="936821" cy="93682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3137363" y="1350634"/>
            <a:ext cx="936821" cy="936821"/>
          </a:xfrm>
          <a:prstGeom prst="ellipse">
            <a:avLst/>
          </a:prstGeom>
          <a:solidFill>
            <a:srgbClr val="7030A0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4" name="TextBox 63"/>
          <p:cNvSpPr txBox="1"/>
          <p:nvPr/>
        </p:nvSpPr>
        <p:spPr>
          <a:xfrm>
            <a:off x="3098836" y="1571297"/>
            <a:ext cx="101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Nursing</a:t>
            </a:r>
          </a:p>
        </p:txBody>
      </p:sp>
      <p:sp>
        <p:nvSpPr>
          <p:cNvPr id="53" name="Oval 52"/>
          <p:cNvSpPr/>
          <p:nvPr/>
        </p:nvSpPr>
        <p:spPr>
          <a:xfrm>
            <a:off x="6223478" y="4695229"/>
            <a:ext cx="1326546" cy="1315675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4" name="Oval 53"/>
          <p:cNvSpPr/>
          <p:nvPr/>
        </p:nvSpPr>
        <p:spPr>
          <a:xfrm>
            <a:off x="6358250" y="4801685"/>
            <a:ext cx="1061238" cy="10525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5" name="Oval 54"/>
          <p:cNvSpPr/>
          <p:nvPr/>
        </p:nvSpPr>
        <p:spPr>
          <a:xfrm>
            <a:off x="6358250" y="4801685"/>
            <a:ext cx="1061238" cy="1052540"/>
          </a:xfrm>
          <a:prstGeom prst="ellipse">
            <a:avLst/>
          </a:prstGeom>
          <a:gradFill flip="none" rotWithShape="1">
            <a:gsLst>
              <a:gs pos="2000">
                <a:schemeClr val="accent6">
                  <a:lumMod val="75000"/>
                </a:schemeClr>
              </a:gs>
              <a:gs pos="91000">
                <a:schemeClr val="accent2">
                  <a:lumMod val="50000"/>
                </a:schemeClr>
              </a:gs>
              <a:gs pos="59000">
                <a:schemeClr val="accent6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6" name="TextBox 55"/>
          <p:cNvSpPr txBox="1"/>
          <p:nvPr/>
        </p:nvSpPr>
        <p:spPr>
          <a:xfrm>
            <a:off x="6316058" y="5122233"/>
            <a:ext cx="1141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College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01" y="2438548"/>
            <a:ext cx="4030811" cy="230562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538877" y="643903"/>
            <a:ext cx="2987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CS – Instructional Technology Services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817386" y="658980"/>
            <a:ext cx="2639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Office of Information Technology</a:t>
            </a:r>
          </a:p>
        </p:txBody>
      </p:sp>
      <p:sp>
        <p:nvSpPr>
          <p:cNvPr id="41" name="Oval 40"/>
          <p:cNvSpPr/>
          <p:nvPr/>
        </p:nvSpPr>
        <p:spPr>
          <a:xfrm>
            <a:off x="8167233" y="4171749"/>
            <a:ext cx="1375270" cy="1312534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2" name="Oval 41"/>
          <p:cNvSpPr/>
          <p:nvPr/>
        </p:nvSpPr>
        <p:spPr>
          <a:xfrm>
            <a:off x="8323859" y="4272038"/>
            <a:ext cx="1100216" cy="105002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323859" y="4272039"/>
            <a:ext cx="1100216" cy="1100216"/>
          </a:xfrm>
          <a:prstGeom prst="ellipse">
            <a:avLst/>
          </a:prstGeom>
          <a:solidFill>
            <a:srgbClr val="7030A0"/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4" name="TextBox 43"/>
          <p:cNvSpPr txBox="1"/>
          <p:nvPr/>
        </p:nvSpPr>
        <p:spPr>
          <a:xfrm>
            <a:off x="8203521" y="4512814"/>
            <a:ext cx="135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Academics, Analytics and Operations</a:t>
            </a:r>
          </a:p>
        </p:txBody>
      </p:sp>
      <p:sp>
        <p:nvSpPr>
          <p:cNvPr id="45" name="Oval 44"/>
          <p:cNvSpPr/>
          <p:nvPr/>
        </p:nvSpPr>
        <p:spPr>
          <a:xfrm>
            <a:off x="1386786" y="3486024"/>
            <a:ext cx="1173713" cy="1136065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6" name="Oval 45"/>
          <p:cNvSpPr/>
          <p:nvPr/>
        </p:nvSpPr>
        <p:spPr>
          <a:xfrm>
            <a:off x="1464639" y="3596367"/>
            <a:ext cx="938971" cy="908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63500" dir="8100000" rotWithShape="0">
              <a:srgbClr val="000000">
                <a:alpha val="5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7" name="Oval 46"/>
          <p:cNvSpPr/>
          <p:nvPr/>
        </p:nvSpPr>
        <p:spPr>
          <a:xfrm>
            <a:off x="1474499" y="3596367"/>
            <a:ext cx="938971" cy="908853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 cmpd="sng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8" name="TextBox 47"/>
          <p:cNvSpPr txBox="1"/>
          <p:nvPr/>
        </p:nvSpPr>
        <p:spPr>
          <a:xfrm>
            <a:off x="1425145" y="3789728"/>
            <a:ext cx="1048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Provost Office</a:t>
            </a:r>
          </a:p>
        </p:txBody>
      </p:sp>
    </p:spTree>
    <p:extLst>
      <p:ext uri="{BB962C8B-B14F-4D97-AF65-F5344CB8AC3E}">
        <p14:creationId xmlns:p14="http://schemas.microsoft.com/office/powerpoint/2010/main" val="398685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16199"/>
              </p:ext>
            </p:extLst>
          </p:nvPr>
        </p:nvGraphicFramePr>
        <p:xfrm>
          <a:off x="354227" y="1153297"/>
          <a:ext cx="11228173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82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73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66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1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Specific Benefits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Common Benefits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0655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Technology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Standardized Process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goals met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Higher Coordination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Easy to manage policies &amp; procedures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Better engagement &amp; collaboration with campus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Conflict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Innovative &amp; Efficient teams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Innovative &amp; Efficient teams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Meaningful engaged teams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/ Shared Cost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Shared resources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Aligned and empowered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Amplified voice in policy creation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470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Campus &amp; Business / Administrative Units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Embedded &amp; Integrated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Qualified personnel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Financial burden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Better Allocation of resources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Efficient &amp; Agile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Consumer goals met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Empowered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Customized Service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Ownership &amp; Motivation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94484" y="956980"/>
            <a:ext cx="11215038" cy="45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84" y="90647"/>
            <a:ext cx="831530" cy="7356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26014" y="642066"/>
            <a:ext cx="2639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Office of Information Technology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38877" y="643903"/>
            <a:ext cx="2987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CS – Instructional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93609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862662" y="992189"/>
            <a:ext cx="10315906" cy="38100"/>
          </a:xfrm>
          <a:prstGeom prst="line">
            <a:avLst/>
          </a:pr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backgound_panel"/>
          <p:cNvSpPr/>
          <p:nvPr/>
        </p:nvSpPr>
        <p:spPr>
          <a:xfrm>
            <a:off x="2619102" y="1317769"/>
            <a:ext cx="7648303" cy="523494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reflection blurRad="38100" stA="180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_panel"/>
          <p:cNvSpPr/>
          <p:nvPr/>
        </p:nvSpPr>
        <p:spPr>
          <a:xfrm>
            <a:off x="4813502" y="1642810"/>
            <a:ext cx="5138320" cy="1029207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Department transfer budget line items of the resource to OIT </a:t>
            </a:r>
          </a:p>
        </p:txBody>
      </p:sp>
      <p:sp>
        <p:nvSpPr>
          <p:cNvPr id="7" name="text_panel"/>
          <p:cNvSpPr/>
          <p:nvPr/>
        </p:nvSpPr>
        <p:spPr>
          <a:xfrm>
            <a:off x="4813502" y="2817281"/>
            <a:ext cx="5138320" cy="1029207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Department covers portion of salaries of the assigned resources (i.e. 50% - 75 %) and OIT covers the rest</a:t>
            </a:r>
          </a:p>
        </p:txBody>
      </p:sp>
      <p:sp>
        <p:nvSpPr>
          <p:cNvPr id="8" name="text_panel"/>
          <p:cNvSpPr/>
          <p:nvPr/>
        </p:nvSpPr>
        <p:spPr>
          <a:xfrm>
            <a:off x="4813502" y="4019041"/>
            <a:ext cx="5138320" cy="1029207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Department keeps the budget line item, but OIT manager manages the resources</a:t>
            </a:r>
          </a:p>
        </p:txBody>
      </p:sp>
      <p:sp>
        <p:nvSpPr>
          <p:cNvPr id="9" name="small_button1">
            <a:hlinkClick r:id="" action="ppaction://noaction"/>
          </p:cNvPr>
          <p:cNvSpPr/>
          <p:nvPr/>
        </p:nvSpPr>
        <p:spPr>
          <a:xfrm>
            <a:off x="3190982" y="1559008"/>
            <a:ext cx="1328193" cy="104580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small_button2">
            <a:hlinkClick r:id="" action="ppaction://noaction"/>
          </p:cNvPr>
          <p:cNvSpPr/>
          <p:nvPr/>
        </p:nvSpPr>
        <p:spPr>
          <a:xfrm>
            <a:off x="3237057" y="2764335"/>
            <a:ext cx="1282118" cy="104343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small_button3">
            <a:hlinkClick r:id="rId2" action="ppaction://hlinksldjump"/>
          </p:cNvPr>
          <p:cNvSpPr/>
          <p:nvPr/>
        </p:nvSpPr>
        <p:spPr>
          <a:xfrm>
            <a:off x="3238769" y="3971219"/>
            <a:ext cx="1282118" cy="104343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2" name="small_button4">
            <a:hlinkClick r:id="rId3" action="ppaction://hlinksldjump"/>
          </p:cNvPr>
          <p:cNvSpPr/>
          <p:nvPr/>
        </p:nvSpPr>
        <p:spPr>
          <a:xfrm>
            <a:off x="3258313" y="5216509"/>
            <a:ext cx="1282118" cy="1043439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3" name="text_panel"/>
          <p:cNvSpPr/>
          <p:nvPr/>
        </p:nvSpPr>
        <p:spPr>
          <a:xfrm>
            <a:off x="4813502" y="5222500"/>
            <a:ext cx="5138320" cy="1029207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Departments pay by number of computers supported in that department or Labs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49" y="177902"/>
            <a:ext cx="831530" cy="735627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7628710" y="427839"/>
            <a:ext cx="3893644" cy="761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IT Partnership Program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023699" y="1559008"/>
            <a:ext cx="1254229" cy="4833554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0801" y="1724450"/>
            <a:ext cx="41549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F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U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N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D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I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N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G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M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O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D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E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L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</a:rPr>
              <a:t>$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17386" y="658980"/>
            <a:ext cx="2639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Office 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16684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 noEditPoints="1"/>
          </p:cNvSpPr>
          <p:nvPr/>
        </p:nvSpPr>
        <p:spPr bwMode="auto">
          <a:xfrm>
            <a:off x="3717645" y="1938553"/>
            <a:ext cx="3840020" cy="3842314"/>
          </a:xfrm>
          <a:custGeom>
            <a:avLst/>
            <a:gdLst>
              <a:gd name="T0" fmla="*/ 1418 w 3348"/>
              <a:gd name="T1" fmla="*/ 18 h 3350"/>
              <a:gd name="T2" fmla="*/ 1022 w 3348"/>
              <a:gd name="T3" fmla="*/ 132 h 3350"/>
              <a:gd name="T4" fmla="*/ 672 w 3348"/>
              <a:gd name="T5" fmla="*/ 332 h 3350"/>
              <a:gd name="T6" fmla="*/ 382 w 3348"/>
              <a:gd name="T7" fmla="*/ 610 h 3350"/>
              <a:gd name="T8" fmla="*/ 164 w 3348"/>
              <a:gd name="T9" fmla="*/ 948 h 3350"/>
              <a:gd name="T10" fmla="*/ 34 w 3348"/>
              <a:gd name="T11" fmla="*/ 1336 h 3350"/>
              <a:gd name="T12" fmla="*/ 0 w 3348"/>
              <a:gd name="T13" fmla="*/ 1674 h 3350"/>
              <a:gd name="T14" fmla="*/ 52 w 3348"/>
              <a:gd name="T15" fmla="*/ 2092 h 3350"/>
              <a:gd name="T16" fmla="*/ 202 w 3348"/>
              <a:gd name="T17" fmla="*/ 2472 h 3350"/>
              <a:gd name="T18" fmla="*/ 434 w 3348"/>
              <a:gd name="T19" fmla="*/ 2800 h 3350"/>
              <a:gd name="T20" fmla="*/ 738 w 3348"/>
              <a:gd name="T21" fmla="*/ 3062 h 3350"/>
              <a:gd name="T22" fmla="*/ 1098 w 3348"/>
              <a:gd name="T23" fmla="*/ 3248 h 3350"/>
              <a:gd name="T24" fmla="*/ 1502 w 3348"/>
              <a:gd name="T25" fmla="*/ 3340 h 3350"/>
              <a:gd name="T26" fmla="*/ 1846 w 3348"/>
              <a:gd name="T27" fmla="*/ 3340 h 3350"/>
              <a:gd name="T28" fmla="*/ 2250 w 3348"/>
              <a:gd name="T29" fmla="*/ 3248 h 3350"/>
              <a:gd name="T30" fmla="*/ 2610 w 3348"/>
              <a:gd name="T31" fmla="*/ 3062 h 3350"/>
              <a:gd name="T32" fmla="*/ 2914 w 3348"/>
              <a:gd name="T33" fmla="*/ 2800 h 3350"/>
              <a:gd name="T34" fmla="*/ 3146 w 3348"/>
              <a:gd name="T35" fmla="*/ 2472 h 3350"/>
              <a:gd name="T36" fmla="*/ 3296 w 3348"/>
              <a:gd name="T37" fmla="*/ 2092 h 3350"/>
              <a:gd name="T38" fmla="*/ 3348 w 3348"/>
              <a:gd name="T39" fmla="*/ 1674 h 3350"/>
              <a:gd name="T40" fmla="*/ 3314 w 3348"/>
              <a:gd name="T41" fmla="*/ 1336 h 3350"/>
              <a:gd name="T42" fmla="*/ 3184 w 3348"/>
              <a:gd name="T43" fmla="*/ 948 h 3350"/>
              <a:gd name="T44" fmla="*/ 2966 w 3348"/>
              <a:gd name="T45" fmla="*/ 610 h 3350"/>
              <a:gd name="T46" fmla="*/ 2676 w 3348"/>
              <a:gd name="T47" fmla="*/ 332 h 3350"/>
              <a:gd name="T48" fmla="*/ 2326 w 3348"/>
              <a:gd name="T49" fmla="*/ 132 h 3350"/>
              <a:gd name="T50" fmla="*/ 1928 w 3348"/>
              <a:gd name="T51" fmla="*/ 18 h 3350"/>
              <a:gd name="T52" fmla="*/ 1684 w 3348"/>
              <a:gd name="T53" fmla="*/ 2778 h 3350"/>
              <a:gd name="T54" fmla="*/ 1462 w 3348"/>
              <a:gd name="T55" fmla="*/ 2756 h 3350"/>
              <a:gd name="T56" fmla="*/ 1206 w 3348"/>
              <a:gd name="T57" fmla="*/ 2670 h 3350"/>
              <a:gd name="T58" fmla="*/ 982 w 3348"/>
              <a:gd name="T59" fmla="*/ 2528 h 3350"/>
              <a:gd name="T60" fmla="*/ 800 w 3348"/>
              <a:gd name="T61" fmla="*/ 2336 h 3350"/>
              <a:gd name="T62" fmla="*/ 668 w 3348"/>
              <a:gd name="T63" fmla="*/ 2106 h 3350"/>
              <a:gd name="T64" fmla="*/ 594 w 3348"/>
              <a:gd name="T65" fmla="*/ 1844 h 3350"/>
              <a:gd name="T66" fmla="*/ 582 w 3348"/>
              <a:gd name="T67" fmla="*/ 1620 h 3350"/>
              <a:gd name="T68" fmla="*/ 630 w 3348"/>
              <a:gd name="T69" fmla="*/ 1348 h 3350"/>
              <a:gd name="T70" fmla="*/ 740 w 3348"/>
              <a:gd name="T71" fmla="*/ 1104 h 3350"/>
              <a:gd name="T72" fmla="*/ 904 w 3348"/>
              <a:gd name="T73" fmla="*/ 898 h 3350"/>
              <a:gd name="T74" fmla="*/ 1112 w 3348"/>
              <a:gd name="T75" fmla="*/ 734 h 3350"/>
              <a:gd name="T76" fmla="*/ 1356 w 3348"/>
              <a:gd name="T77" fmla="*/ 624 h 3350"/>
              <a:gd name="T78" fmla="*/ 1626 w 3348"/>
              <a:gd name="T79" fmla="*/ 576 h 3350"/>
              <a:gd name="T80" fmla="*/ 1852 w 3348"/>
              <a:gd name="T81" fmla="*/ 586 h 3350"/>
              <a:gd name="T82" fmla="*/ 2112 w 3348"/>
              <a:gd name="T83" fmla="*/ 660 h 3350"/>
              <a:gd name="T84" fmla="*/ 2342 w 3348"/>
              <a:gd name="T85" fmla="*/ 794 h 3350"/>
              <a:gd name="T86" fmla="*/ 2534 w 3348"/>
              <a:gd name="T87" fmla="*/ 976 h 3350"/>
              <a:gd name="T88" fmla="*/ 2676 w 3348"/>
              <a:gd name="T89" fmla="*/ 1198 h 3350"/>
              <a:gd name="T90" fmla="*/ 2764 w 3348"/>
              <a:gd name="T91" fmla="*/ 1454 h 3350"/>
              <a:gd name="T92" fmla="*/ 2786 w 3348"/>
              <a:gd name="T93" fmla="*/ 1676 h 3350"/>
              <a:gd name="T94" fmla="*/ 2750 w 3348"/>
              <a:gd name="T95" fmla="*/ 1952 h 3350"/>
              <a:gd name="T96" fmla="*/ 2652 w 3348"/>
              <a:gd name="T97" fmla="*/ 2202 h 3350"/>
              <a:gd name="T98" fmla="*/ 2500 w 3348"/>
              <a:gd name="T99" fmla="*/ 2418 h 3350"/>
              <a:gd name="T100" fmla="*/ 2300 w 3348"/>
              <a:gd name="T101" fmla="*/ 2590 h 3350"/>
              <a:gd name="T102" fmla="*/ 2062 w 3348"/>
              <a:gd name="T103" fmla="*/ 2712 h 3350"/>
              <a:gd name="T104" fmla="*/ 1796 w 3348"/>
              <a:gd name="T105" fmla="*/ 2774 h 3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348" h="3350">
                <a:moveTo>
                  <a:pt x="1674" y="0"/>
                </a:moveTo>
                <a:lnTo>
                  <a:pt x="1674" y="0"/>
                </a:lnTo>
                <a:lnTo>
                  <a:pt x="1588" y="2"/>
                </a:lnTo>
                <a:lnTo>
                  <a:pt x="1502" y="8"/>
                </a:lnTo>
                <a:lnTo>
                  <a:pt x="1418" y="18"/>
                </a:lnTo>
                <a:lnTo>
                  <a:pt x="1336" y="34"/>
                </a:lnTo>
                <a:lnTo>
                  <a:pt x="1256" y="52"/>
                </a:lnTo>
                <a:lnTo>
                  <a:pt x="1176" y="74"/>
                </a:lnTo>
                <a:lnTo>
                  <a:pt x="1098" y="102"/>
                </a:lnTo>
                <a:lnTo>
                  <a:pt x="1022" y="132"/>
                </a:lnTo>
                <a:lnTo>
                  <a:pt x="948" y="164"/>
                </a:lnTo>
                <a:lnTo>
                  <a:pt x="876" y="202"/>
                </a:lnTo>
                <a:lnTo>
                  <a:pt x="806" y="242"/>
                </a:lnTo>
                <a:lnTo>
                  <a:pt x="738" y="286"/>
                </a:lnTo>
                <a:lnTo>
                  <a:pt x="672" y="332"/>
                </a:lnTo>
                <a:lnTo>
                  <a:pt x="608" y="382"/>
                </a:lnTo>
                <a:lnTo>
                  <a:pt x="548" y="434"/>
                </a:lnTo>
                <a:lnTo>
                  <a:pt x="490" y="490"/>
                </a:lnTo>
                <a:lnTo>
                  <a:pt x="434" y="548"/>
                </a:lnTo>
                <a:lnTo>
                  <a:pt x="382" y="610"/>
                </a:lnTo>
                <a:lnTo>
                  <a:pt x="332" y="672"/>
                </a:lnTo>
                <a:lnTo>
                  <a:pt x="286" y="738"/>
                </a:lnTo>
                <a:lnTo>
                  <a:pt x="242" y="806"/>
                </a:lnTo>
                <a:lnTo>
                  <a:pt x="202" y="876"/>
                </a:lnTo>
                <a:lnTo>
                  <a:pt x="164" y="948"/>
                </a:lnTo>
                <a:lnTo>
                  <a:pt x="130" y="1022"/>
                </a:lnTo>
                <a:lnTo>
                  <a:pt x="100" y="1098"/>
                </a:lnTo>
                <a:lnTo>
                  <a:pt x="74" y="1176"/>
                </a:lnTo>
                <a:lnTo>
                  <a:pt x="52" y="1256"/>
                </a:lnTo>
                <a:lnTo>
                  <a:pt x="34" y="1336"/>
                </a:lnTo>
                <a:lnTo>
                  <a:pt x="18" y="1420"/>
                </a:lnTo>
                <a:lnTo>
                  <a:pt x="8" y="1504"/>
                </a:lnTo>
                <a:lnTo>
                  <a:pt x="2" y="1588"/>
                </a:lnTo>
                <a:lnTo>
                  <a:pt x="0" y="1674"/>
                </a:lnTo>
                <a:lnTo>
                  <a:pt x="0" y="1674"/>
                </a:lnTo>
                <a:lnTo>
                  <a:pt x="2" y="1760"/>
                </a:lnTo>
                <a:lnTo>
                  <a:pt x="8" y="1846"/>
                </a:lnTo>
                <a:lnTo>
                  <a:pt x="18" y="1930"/>
                </a:lnTo>
                <a:lnTo>
                  <a:pt x="34" y="2012"/>
                </a:lnTo>
                <a:lnTo>
                  <a:pt x="52" y="2092"/>
                </a:lnTo>
                <a:lnTo>
                  <a:pt x="74" y="2172"/>
                </a:lnTo>
                <a:lnTo>
                  <a:pt x="100" y="2250"/>
                </a:lnTo>
                <a:lnTo>
                  <a:pt x="130" y="2326"/>
                </a:lnTo>
                <a:lnTo>
                  <a:pt x="164" y="2400"/>
                </a:lnTo>
                <a:lnTo>
                  <a:pt x="202" y="2472"/>
                </a:lnTo>
                <a:lnTo>
                  <a:pt x="242" y="2542"/>
                </a:lnTo>
                <a:lnTo>
                  <a:pt x="286" y="2610"/>
                </a:lnTo>
                <a:lnTo>
                  <a:pt x="332" y="2676"/>
                </a:lnTo>
                <a:lnTo>
                  <a:pt x="382" y="2740"/>
                </a:lnTo>
                <a:lnTo>
                  <a:pt x="434" y="2800"/>
                </a:lnTo>
                <a:lnTo>
                  <a:pt x="490" y="2858"/>
                </a:lnTo>
                <a:lnTo>
                  <a:pt x="548" y="2914"/>
                </a:lnTo>
                <a:lnTo>
                  <a:pt x="608" y="2966"/>
                </a:lnTo>
                <a:lnTo>
                  <a:pt x="672" y="3016"/>
                </a:lnTo>
                <a:lnTo>
                  <a:pt x="738" y="3062"/>
                </a:lnTo>
                <a:lnTo>
                  <a:pt x="806" y="3106"/>
                </a:lnTo>
                <a:lnTo>
                  <a:pt x="876" y="3146"/>
                </a:lnTo>
                <a:lnTo>
                  <a:pt x="948" y="3184"/>
                </a:lnTo>
                <a:lnTo>
                  <a:pt x="1022" y="3218"/>
                </a:lnTo>
                <a:lnTo>
                  <a:pt x="1098" y="3248"/>
                </a:lnTo>
                <a:lnTo>
                  <a:pt x="1176" y="3274"/>
                </a:lnTo>
                <a:lnTo>
                  <a:pt x="1256" y="3296"/>
                </a:lnTo>
                <a:lnTo>
                  <a:pt x="1336" y="3314"/>
                </a:lnTo>
                <a:lnTo>
                  <a:pt x="1418" y="3330"/>
                </a:lnTo>
                <a:lnTo>
                  <a:pt x="1502" y="3340"/>
                </a:lnTo>
                <a:lnTo>
                  <a:pt x="1588" y="3346"/>
                </a:lnTo>
                <a:lnTo>
                  <a:pt x="1674" y="3350"/>
                </a:lnTo>
                <a:lnTo>
                  <a:pt x="1674" y="3350"/>
                </a:lnTo>
                <a:lnTo>
                  <a:pt x="1760" y="3346"/>
                </a:lnTo>
                <a:lnTo>
                  <a:pt x="1846" y="3340"/>
                </a:lnTo>
                <a:lnTo>
                  <a:pt x="1928" y="3330"/>
                </a:lnTo>
                <a:lnTo>
                  <a:pt x="2012" y="3314"/>
                </a:lnTo>
                <a:lnTo>
                  <a:pt x="2092" y="3296"/>
                </a:lnTo>
                <a:lnTo>
                  <a:pt x="2172" y="3274"/>
                </a:lnTo>
                <a:lnTo>
                  <a:pt x="2250" y="3248"/>
                </a:lnTo>
                <a:lnTo>
                  <a:pt x="2326" y="3218"/>
                </a:lnTo>
                <a:lnTo>
                  <a:pt x="2400" y="3184"/>
                </a:lnTo>
                <a:lnTo>
                  <a:pt x="2472" y="3146"/>
                </a:lnTo>
                <a:lnTo>
                  <a:pt x="2542" y="3106"/>
                </a:lnTo>
                <a:lnTo>
                  <a:pt x="2610" y="3062"/>
                </a:lnTo>
                <a:lnTo>
                  <a:pt x="2676" y="3016"/>
                </a:lnTo>
                <a:lnTo>
                  <a:pt x="2740" y="2966"/>
                </a:lnTo>
                <a:lnTo>
                  <a:pt x="2800" y="2914"/>
                </a:lnTo>
                <a:lnTo>
                  <a:pt x="2858" y="2858"/>
                </a:lnTo>
                <a:lnTo>
                  <a:pt x="2914" y="2800"/>
                </a:lnTo>
                <a:lnTo>
                  <a:pt x="2966" y="2740"/>
                </a:lnTo>
                <a:lnTo>
                  <a:pt x="3016" y="2676"/>
                </a:lnTo>
                <a:lnTo>
                  <a:pt x="3062" y="2610"/>
                </a:lnTo>
                <a:lnTo>
                  <a:pt x="3106" y="2542"/>
                </a:lnTo>
                <a:lnTo>
                  <a:pt x="3146" y="2472"/>
                </a:lnTo>
                <a:lnTo>
                  <a:pt x="3184" y="2400"/>
                </a:lnTo>
                <a:lnTo>
                  <a:pt x="3216" y="2326"/>
                </a:lnTo>
                <a:lnTo>
                  <a:pt x="3246" y="2250"/>
                </a:lnTo>
                <a:lnTo>
                  <a:pt x="3274" y="2172"/>
                </a:lnTo>
                <a:lnTo>
                  <a:pt x="3296" y="2092"/>
                </a:lnTo>
                <a:lnTo>
                  <a:pt x="3314" y="2012"/>
                </a:lnTo>
                <a:lnTo>
                  <a:pt x="3330" y="1930"/>
                </a:lnTo>
                <a:lnTo>
                  <a:pt x="3340" y="1846"/>
                </a:lnTo>
                <a:lnTo>
                  <a:pt x="3346" y="1760"/>
                </a:lnTo>
                <a:lnTo>
                  <a:pt x="3348" y="1674"/>
                </a:lnTo>
                <a:lnTo>
                  <a:pt x="3348" y="1674"/>
                </a:lnTo>
                <a:lnTo>
                  <a:pt x="3346" y="1588"/>
                </a:lnTo>
                <a:lnTo>
                  <a:pt x="3340" y="1504"/>
                </a:lnTo>
                <a:lnTo>
                  <a:pt x="3330" y="1420"/>
                </a:lnTo>
                <a:lnTo>
                  <a:pt x="3314" y="1336"/>
                </a:lnTo>
                <a:lnTo>
                  <a:pt x="3296" y="1256"/>
                </a:lnTo>
                <a:lnTo>
                  <a:pt x="3274" y="1176"/>
                </a:lnTo>
                <a:lnTo>
                  <a:pt x="3246" y="1098"/>
                </a:lnTo>
                <a:lnTo>
                  <a:pt x="3216" y="1022"/>
                </a:lnTo>
                <a:lnTo>
                  <a:pt x="3184" y="948"/>
                </a:lnTo>
                <a:lnTo>
                  <a:pt x="3146" y="876"/>
                </a:lnTo>
                <a:lnTo>
                  <a:pt x="3106" y="806"/>
                </a:lnTo>
                <a:lnTo>
                  <a:pt x="3062" y="738"/>
                </a:lnTo>
                <a:lnTo>
                  <a:pt x="3016" y="672"/>
                </a:lnTo>
                <a:lnTo>
                  <a:pt x="2966" y="610"/>
                </a:lnTo>
                <a:lnTo>
                  <a:pt x="2914" y="548"/>
                </a:lnTo>
                <a:lnTo>
                  <a:pt x="2858" y="490"/>
                </a:lnTo>
                <a:lnTo>
                  <a:pt x="2800" y="434"/>
                </a:lnTo>
                <a:lnTo>
                  <a:pt x="2740" y="382"/>
                </a:lnTo>
                <a:lnTo>
                  <a:pt x="2676" y="332"/>
                </a:lnTo>
                <a:lnTo>
                  <a:pt x="2610" y="286"/>
                </a:lnTo>
                <a:lnTo>
                  <a:pt x="2542" y="242"/>
                </a:lnTo>
                <a:lnTo>
                  <a:pt x="2472" y="202"/>
                </a:lnTo>
                <a:lnTo>
                  <a:pt x="2400" y="164"/>
                </a:lnTo>
                <a:lnTo>
                  <a:pt x="2326" y="132"/>
                </a:lnTo>
                <a:lnTo>
                  <a:pt x="2250" y="102"/>
                </a:lnTo>
                <a:lnTo>
                  <a:pt x="2172" y="74"/>
                </a:lnTo>
                <a:lnTo>
                  <a:pt x="2092" y="52"/>
                </a:lnTo>
                <a:lnTo>
                  <a:pt x="2012" y="34"/>
                </a:lnTo>
                <a:lnTo>
                  <a:pt x="1928" y="18"/>
                </a:lnTo>
                <a:lnTo>
                  <a:pt x="1846" y="8"/>
                </a:lnTo>
                <a:lnTo>
                  <a:pt x="1760" y="2"/>
                </a:lnTo>
                <a:lnTo>
                  <a:pt x="1674" y="0"/>
                </a:lnTo>
                <a:lnTo>
                  <a:pt x="1674" y="0"/>
                </a:lnTo>
                <a:close/>
                <a:moveTo>
                  <a:pt x="1684" y="2778"/>
                </a:moveTo>
                <a:lnTo>
                  <a:pt x="1684" y="2778"/>
                </a:lnTo>
                <a:lnTo>
                  <a:pt x="1626" y="2778"/>
                </a:lnTo>
                <a:lnTo>
                  <a:pt x="1570" y="2774"/>
                </a:lnTo>
                <a:lnTo>
                  <a:pt x="1516" y="2766"/>
                </a:lnTo>
                <a:lnTo>
                  <a:pt x="1462" y="2756"/>
                </a:lnTo>
                <a:lnTo>
                  <a:pt x="1408" y="2744"/>
                </a:lnTo>
                <a:lnTo>
                  <a:pt x="1356" y="2730"/>
                </a:lnTo>
                <a:lnTo>
                  <a:pt x="1304" y="2712"/>
                </a:lnTo>
                <a:lnTo>
                  <a:pt x="1254" y="2692"/>
                </a:lnTo>
                <a:lnTo>
                  <a:pt x="1206" y="2670"/>
                </a:lnTo>
                <a:lnTo>
                  <a:pt x="1158" y="2646"/>
                </a:lnTo>
                <a:lnTo>
                  <a:pt x="1112" y="2620"/>
                </a:lnTo>
                <a:lnTo>
                  <a:pt x="1066" y="2590"/>
                </a:lnTo>
                <a:lnTo>
                  <a:pt x="1024" y="2560"/>
                </a:lnTo>
                <a:lnTo>
                  <a:pt x="982" y="2528"/>
                </a:lnTo>
                <a:lnTo>
                  <a:pt x="942" y="2492"/>
                </a:lnTo>
                <a:lnTo>
                  <a:pt x="904" y="2456"/>
                </a:lnTo>
                <a:lnTo>
                  <a:pt x="868" y="2418"/>
                </a:lnTo>
                <a:lnTo>
                  <a:pt x="832" y="2378"/>
                </a:lnTo>
                <a:lnTo>
                  <a:pt x="800" y="2336"/>
                </a:lnTo>
                <a:lnTo>
                  <a:pt x="770" y="2292"/>
                </a:lnTo>
                <a:lnTo>
                  <a:pt x="740" y="2248"/>
                </a:lnTo>
                <a:lnTo>
                  <a:pt x="714" y="2202"/>
                </a:lnTo>
                <a:lnTo>
                  <a:pt x="690" y="2154"/>
                </a:lnTo>
                <a:lnTo>
                  <a:pt x="668" y="2106"/>
                </a:lnTo>
                <a:lnTo>
                  <a:pt x="648" y="2056"/>
                </a:lnTo>
                <a:lnTo>
                  <a:pt x="630" y="2004"/>
                </a:lnTo>
                <a:lnTo>
                  <a:pt x="616" y="1952"/>
                </a:lnTo>
                <a:lnTo>
                  <a:pt x="604" y="1898"/>
                </a:lnTo>
                <a:lnTo>
                  <a:pt x="594" y="1844"/>
                </a:lnTo>
                <a:lnTo>
                  <a:pt x="586" y="1790"/>
                </a:lnTo>
                <a:lnTo>
                  <a:pt x="582" y="1734"/>
                </a:lnTo>
                <a:lnTo>
                  <a:pt x="580" y="1676"/>
                </a:lnTo>
                <a:lnTo>
                  <a:pt x="580" y="1676"/>
                </a:lnTo>
                <a:lnTo>
                  <a:pt x="582" y="1620"/>
                </a:lnTo>
                <a:lnTo>
                  <a:pt x="586" y="1564"/>
                </a:lnTo>
                <a:lnTo>
                  <a:pt x="594" y="1508"/>
                </a:lnTo>
                <a:lnTo>
                  <a:pt x="604" y="1454"/>
                </a:lnTo>
                <a:lnTo>
                  <a:pt x="616" y="1400"/>
                </a:lnTo>
                <a:lnTo>
                  <a:pt x="630" y="1348"/>
                </a:lnTo>
                <a:lnTo>
                  <a:pt x="648" y="1298"/>
                </a:lnTo>
                <a:lnTo>
                  <a:pt x="668" y="1248"/>
                </a:lnTo>
                <a:lnTo>
                  <a:pt x="690" y="1198"/>
                </a:lnTo>
                <a:lnTo>
                  <a:pt x="714" y="1152"/>
                </a:lnTo>
                <a:lnTo>
                  <a:pt x="740" y="1104"/>
                </a:lnTo>
                <a:lnTo>
                  <a:pt x="770" y="1060"/>
                </a:lnTo>
                <a:lnTo>
                  <a:pt x="800" y="1016"/>
                </a:lnTo>
                <a:lnTo>
                  <a:pt x="832" y="976"/>
                </a:lnTo>
                <a:lnTo>
                  <a:pt x="868" y="936"/>
                </a:lnTo>
                <a:lnTo>
                  <a:pt x="904" y="898"/>
                </a:lnTo>
                <a:lnTo>
                  <a:pt x="942" y="860"/>
                </a:lnTo>
                <a:lnTo>
                  <a:pt x="982" y="826"/>
                </a:lnTo>
                <a:lnTo>
                  <a:pt x="1024" y="794"/>
                </a:lnTo>
                <a:lnTo>
                  <a:pt x="1066" y="762"/>
                </a:lnTo>
                <a:lnTo>
                  <a:pt x="1112" y="734"/>
                </a:lnTo>
                <a:lnTo>
                  <a:pt x="1158" y="708"/>
                </a:lnTo>
                <a:lnTo>
                  <a:pt x="1206" y="682"/>
                </a:lnTo>
                <a:lnTo>
                  <a:pt x="1254" y="660"/>
                </a:lnTo>
                <a:lnTo>
                  <a:pt x="1304" y="642"/>
                </a:lnTo>
                <a:lnTo>
                  <a:pt x="1356" y="624"/>
                </a:lnTo>
                <a:lnTo>
                  <a:pt x="1408" y="608"/>
                </a:lnTo>
                <a:lnTo>
                  <a:pt x="1462" y="596"/>
                </a:lnTo>
                <a:lnTo>
                  <a:pt x="1516" y="586"/>
                </a:lnTo>
                <a:lnTo>
                  <a:pt x="1570" y="580"/>
                </a:lnTo>
                <a:lnTo>
                  <a:pt x="1626" y="576"/>
                </a:lnTo>
                <a:lnTo>
                  <a:pt x="1684" y="574"/>
                </a:lnTo>
                <a:lnTo>
                  <a:pt x="1684" y="574"/>
                </a:lnTo>
                <a:lnTo>
                  <a:pt x="1740" y="576"/>
                </a:lnTo>
                <a:lnTo>
                  <a:pt x="1796" y="580"/>
                </a:lnTo>
                <a:lnTo>
                  <a:pt x="1852" y="586"/>
                </a:lnTo>
                <a:lnTo>
                  <a:pt x="1906" y="596"/>
                </a:lnTo>
                <a:lnTo>
                  <a:pt x="1958" y="608"/>
                </a:lnTo>
                <a:lnTo>
                  <a:pt x="2012" y="624"/>
                </a:lnTo>
                <a:lnTo>
                  <a:pt x="2062" y="642"/>
                </a:lnTo>
                <a:lnTo>
                  <a:pt x="2112" y="660"/>
                </a:lnTo>
                <a:lnTo>
                  <a:pt x="2162" y="682"/>
                </a:lnTo>
                <a:lnTo>
                  <a:pt x="2208" y="708"/>
                </a:lnTo>
                <a:lnTo>
                  <a:pt x="2254" y="734"/>
                </a:lnTo>
                <a:lnTo>
                  <a:pt x="2300" y="762"/>
                </a:lnTo>
                <a:lnTo>
                  <a:pt x="2342" y="794"/>
                </a:lnTo>
                <a:lnTo>
                  <a:pt x="2384" y="826"/>
                </a:lnTo>
                <a:lnTo>
                  <a:pt x="2424" y="860"/>
                </a:lnTo>
                <a:lnTo>
                  <a:pt x="2462" y="898"/>
                </a:lnTo>
                <a:lnTo>
                  <a:pt x="2500" y="936"/>
                </a:lnTo>
                <a:lnTo>
                  <a:pt x="2534" y="976"/>
                </a:lnTo>
                <a:lnTo>
                  <a:pt x="2566" y="1016"/>
                </a:lnTo>
                <a:lnTo>
                  <a:pt x="2598" y="1060"/>
                </a:lnTo>
                <a:lnTo>
                  <a:pt x="2626" y="1104"/>
                </a:lnTo>
                <a:lnTo>
                  <a:pt x="2652" y="1152"/>
                </a:lnTo>
                <a:lnTo>
                  <a:pt x="2676" y="1198"/>
                </a:lnTo>
                <a:lnTo>
                  <a:pt x="2700" y="1248"/>
                </a:lnTo>
                <a:lnTo>
                  <a:pt x="2718" y="1298"/>
                </a:lnTo>
                <a:lnTo>
                  <a:pt x="2736" y="1348"/>
                </a:lnTo>
                <a:lnTo>
                  <a:pt x="2750" y="1400"/>
                </a:lnTo>
                <a:lnTo>
                  <a:pt x="2764" y="1454"/>
                </a:lnTo>
                <a:lnTo>
                  <a:pt x="2772" y="1508"/>
                </a:lnTo>
                <a:lnTo>
                  <a:pt x="2780" y="1564"/>
                </a:lnTo>
                <a:lnTo>
                  <a:pt x="2784" y="1620"/>
                </a:lnTo>
                <a:lnTo>
                  <a:pt x="2786" y="1676"/>
                </a:lnTo>
                <a:lnTo>
                  <a:pt x="2786" y="1676"/>
                </a:lnTo>
                <a:lnTo>
                  <a:pt x="2784" y="1734"/>
                </a:lnTo>
                <a:lnTo>
                  <a:pt x="2780" y="1790"/>
                </a:lnTo>
                <a:lnTo>
                  <a:pt x="2772" y="1844"/>
                </a:lnTo>
                <a:lnTo>
                  <a:pt x="2764" y="1898"/>
                </a:lnTo>
                <a:lnTo>
                  <a:pt x="2750" y="1952"/>
                </a:lnTo>
                <a:lnTo>
                  <a:pt x="2736" y="2004"/>
                </a:lnTo>
                <a:lnTo>
                  <a:pt x="2718" y="2056"/>
                </a:lnTo>
                <a:lnTo>
                  <a:pt x="2700" y="2106"/>
                </a:lnTo>
                <a:lnTo>
                  <a:pt x="2676" y="2154"/>
                </a:lnTo>
                <a:lnTo>
                  <a:pt x="2652" y="2202"/>
                </a:lnTo>
                <a:lnTo>
                  <a:pt x="2626" y="2248"/>
                </a:lnTo>
                <a:lnTo>
                  <a:pt x="2598" y="2292"/>
                </a:lnTo>
                <a:lnTo>
                  <a:pt x="2566" y="2336"/>
                </a:lnTo>
                <a:lnTo>
                  <a:pt x="2534" y="2378"/>
                </a:lnTo>
                <a:lnTo>
                  <a:pt x="2500" y="2418"/>
                </a:lnTo>
                <a:lnTo>
                  <a:pt x="2462" y="2456"/>
                </a:lnTo>
                <a:lnTo>
                  <a:pt x="2424" y="2492"/>
                </a:lnTo>
                <a:lnTo>
                  <a:pt x="2384" y="2528"/>
                </a:lnTo>
                <a:lnTo>
                  <a:pt x="2342" y="2560"/>
                </a:lnTo>
                <a:lnTo>
                  <a:pt x="2300" y="2590"/>
                </a:lnTo>
                <a:lnTo>
                  <a:pt x="2254" y="2620"/>
                </a:lnTo>
                <a:lnTo>
                  <a:pt x="2208" y="2646"/>
                </a:lnTo>
                <a:lnTo>
                  <a:pt x="2162" y="2670"/>
                </a:lnTo>
                <a:lnTo>
                  <a:pt x="2112" y="2692"/>
                </a:lnTo>
                <a:lnTo>
                  <a:pt x="2062" y="2712"/>
                </a:lnTo>
                <a:lnTo>
                  <a:pt x="2012" y="2730"/>
                </a:lnTo>
                <a:lnTo>
                  <a:pt x="1958" y="2744"/>
                </a:lnTo>
                <a:lnTo>
                  <a:pt x="1906" y="2756"/>
                </a:lnTo>
                <a:lnTo>
                  <a:pt x="1852" y="2766"/>
                </a:lnTo>
                <a:lnTo>
                  <a:pt x="1796" y="2774"/>
                </a:lnTo>
                <a:lnTo>
                  <a:pt x="1740" y="2778"/>
                </a:lnTo>
                <a:lnTo>
                  <a:pt x="1684" y="2778"/>
                </a:lnTo>
                <a:lnTo>
                  <a:pt x="1684" y="2778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grpSp>
        <p:nvGrpSpPr>
          <p:cNvPr id="3" name="Group 2"/>
          <p:cNvGrpSpPr/>
          <p:nvPr/>
        </p:nvGrpSpPr>
        <p:grpSpPr>
          <a:xfrm>
            <a:off x="5274195" y="1429347"/>
            <a:ext cx="2060148" cy="1760369"/>
            <a:chOff x="5487887" y="0"/>
            <a:chExt cx="2851440" cy="2436518"/>
          </a:xfrm>
        </p:grpSpPr>
        <p:grpSp>
          <p:nvGrpSpPr>
            <p:cNvPr id="4" name="Group 3"/>
            <p:cNvGrpSpPr/>
            <p:nvPr/>
          </p:nvGrpSpPr>
          <p:grpSpPr>
            <a:xfrm>
              <a:off x="5487887" y="0"/>
              <a:ext cx="2432602" cy="2436518"/>
              <a:chOff x="6683376" y="458788"/>
              <a:chExt cx="985838" cy="987425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Freeform 26"/>
              <p:cNvSpPr>
                <a:spLocks/>
              </p:cNvSpPr>
              <p:nvPr/>
            </p:nvSpPr>
            <p:spPr bwMode="auto">
              <a:xfrm>
                <a:off x="6683376" y="458788"/>
                <a:ext cx="985838" cy="987425"/>
              </a:xfrm>
              <a:custGeom>
                <a:avLst/>
                <a:gdLst>
                  <a:gd name="T0" fmla="*/ 304 w 621"/>
                  <a:gd name="T1" fmla="*/ 0 h 622"/>
                  <a:gd name="T2" fmla="*/ 240 w 621"/>
                  <a:gd name="T3" fmla="*/ 8 h 622"/>
                  <a:gd name="T4" fmla="*/ 182 w 621"/>
                  <a:gd name="T5" fmla="*/ 28 h 622"/>
                  <a:gd name="T6" fmla="*/ 130 w 621"/>
                  <a:gd name="T7" fmla="*/ 58 h 622"/>
                  <a:gd name="T8" fmla="*/ 86 w 621"/>
                  <a:gd name="T9" fmla="*/ 96 h 622"/>
                  <a:gd name="T10" fmla="*/ 48 w 621"/>
                  <a:gd name="T11" fmla="*/ 144 h 622"/>
                  <a:gd name="T12" fmla="*/ 22 w 621"/>
                  <a:gd name="T13" fmla="*/ 196 h 622"/>
                  <a:gd name="T14" fmla="*/ 4 w 621"/>
                  <a:gd name="T15" fmla="*/ 256 h 622"/>
                  <a:gd name="T16" fmla="*/ 0 w 621"/>
                  <a:gd name="T17" fmla="*/ 318 h 622"/>
                  <a:gd name="T18" fmla="*/ 2 w 621"/>
                  <a:gd name="T19" fmla="*/ 350 h 622"/>
                  <a:gd name="T20" fmla="*/ 16 w 621"/>
                  <a:gd name="T21" fmla="*/ 410 h 622"/>
                  <a:gd name="T22" fmla="*/ 40 w 621"/>
                  <a:gd name="T23" fmla="*/ 466 h 622"/>
                  <a:gd name="T24" fmla="*/ 74 w 621"/>
                  <a:gd name="T25" fmla="*/ 514 h 622"/>
                  <a:gd name="T26" fmla="*/ 118 w 621"/>
                  <a:gd name="T27" fmla="*/ 556 h 622"/>
                  <a:gd name="T28" fmla="*/ 168 w 621"/>
                  <a:gd name="T29" fmla="*/ 588 h 622"/>
                  <a:gd name="T30" fmla="*/ 224 w 621"/>
                  <a:gd name="T31" fmla="*/ 610 h 622"/>
                  <a:gd name="T32" fmla="*/ 286 w 621"/>
                  <a:gd name="T33" fmla="*/ 622 h 622"/>
                  <a:gd name="T34" fmla="*/ 318 w 621"/>
                  <a:gd name="T35" fmla="*/ 622 h 622"/>
                  <a:gd name="T36" fmla="*/ 380 w 621"/>
                  <a:gd name="T37" fmla="*/ 616 h 622"/>
                  <a:gd name="T38" fmla="*/ 438 w 621"/>
                  <a:gd name="T39" fmla="*/ 596 h 622"/>
                  <a:gd name="T40" fmla="*/ 490 w 621"/>
                  <a:gd name="T41" fmla="*/ 566 h 622"/>
                  <a:gd name="T42" fmla="*/ 536 w 621"/>
                  <a:gd name="T43" fmla="*/ 526 h 622"/>
                  <a:gd name="T44" fmla="*/ 572 w 621"/>
                  <a:gd name="T45" fmla="*/ 480 h 622"/>
                  <a:gd name="T46" fmla="*/ 599 w 621"/>
                  <a:gd name="T47" fmla="*/ 426 h 622"/>
                  <a:gd name="T48" fmla="*/ 615 w 621"/>
                  <a:gd name="T49" fmla="*/ 368 h 622"/>
                  <a:gd name="T50" fmla="*/ 621 w 621"/>
                  <a:gd name="T51" fmla="*/ 304 h 622"/>
                  <a:gd name="T52" fmla="*/ 619 w 621"/>
                  <a:gd name="T53" fmla="*/ 272 h 622"/>
                  <a:gd name="T54" fmla="*/ 605 w 621"/>
                  <a:gd name="T55" fmla="*/ 212 h 622"/>
                  <a:gd name="T56" fmla="*/ 579 w 621"/>
                  <a:gd name="T57" fmla="*/ 158 h 622"/>
                  <a:gd name="T58" fmla="*/ 546 w 621"/>
                  <a:gd name="T59" fmla="*/ 108 h 622"/>
                  <a:gd name="T60" fmla="*/ 504 w 621"/>
                  <a:gd name="T61" fmla="*/ 68 h 622"/>
                  <a:gd name="T62" fmla="*/ 452 w 621"/>
                  <a:gd name="T63" fmla="*/ 34 h 622"/>
                  <a:gd name="T64" fmla="*/ 396 w 621"/>
                  <a:gd name="T65" fmla="*/ 12 h 622"/>
                  <a:gd name="T66" fmla="*/ 336 w 621"/>
                  <a:gd name="T67" fmla="*/ 2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21" h="622">
                    <a:moveTo>
                      <a:pt x="304" y="0"/>
                    </a:moveTo>
                    <a:lnTo>
                      <a:pt x="304" y="0"/>
                    </a:lnTo>
                    <a:lnTo>
                      <a:pt x="272" y="2"/>
                    </a:lnTo>
                    <a:lnTo>
                      <a:pt x="240" y="8"/>
                    </a:lnTo>
                    <a:lnTo>
                      <a:pt x="212" y="16"/>
                    </a:lnTo>
                    <a:lnTo>
                      <a:pt x="182" y="28"/>
                    </a:lnTo>
                    <a:lnTo>
                      <a:pt x="156" y="42"/>
                    </a:lnTo>
                    <a:lnTo>
                      <a:pt x="130" y="58"/>
                    </a:lnTo>
                    <a:lnTo>
                      <a:pt x="108" y="76"/>
                    </a:lnTo>
                    <a:lnTo>
                      <a:pt x="86" y="96"/>
                    </a:lnTo>
                    <a:lnTo>
                      <a:pt x="66" y="120"/>
                    </a:lnTo>
                    <a:lnTo>
                      <a:pt x="48" y="144"/>
                    </a:lnTo>
                    <a:lnTo>
                      <a:pt x="34" y="170"/>
                    </a:lnTo>
                    <a:lnTo>
                      <a:pt x="22" y="196"/>
                    </a:lnTo>
                    <a:lnTo>
                      <a:pt x="12" y="226"/>
                    </a:lnTo>
                    <a:lnTo>
                      <a:pt x="4" y="256"/>
                    </a:lnTo>
                    <a:lnTo>
                      <a:pt x="0" y="286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2" y="350"/>
                    </a:lnTo>
                    <a:lnTo>
                      <a:pt x="8" y="382"/>
                    </a:lnTo>
                    <a:lnTo>
                      <a:pt x="16" y="410"/>
                    </a:lnTo>
                    <a:lnTo>
                      <a:pt x="26" y="440"/>
                    </a:lnTo>
                    <a:lnTo>
                      <a:pt x="40" y="466"/>
                    </a:lnTo>
                    <a:lnTo>
                      <a:pt x="56" y="492"/>
                    </a:lnTo>
                    <a:lnTo>
                      <a:pt x="74" y="514"/>
                    </a:lnTo>
                    <a:lnTo>
                      <a:pt x="96" y="536"/>
                    </a:lnTo>
                    <a:lnTo>
                      <a:pt x="118" y="556"/>
                    </a:lnTo>
                    <a:lnTo>
                      <a:pt x="142" y="574"/>
                    </a:lnTo>
                    <a:lnTo>
                      <a:pt x="168" y="588"/>
                    </a:lnTo>
                    <a:lnTo>
                      <a:pt x="196" y="602"/>
                    </a:lnTo>
                    <a:lnTo>
                      <a:pt x="224" y="610"/>
                    </a:lnTo>
                    <a:lnTo>
                      <a:pt x="254" y="618"/>
                    </a:lnTo>
                    <a:lnTo>
                      <a:pt x="286" y="622"/>
                    </a:lnTo>
                    <a:lnTo>
                      <a:pt x="318" y="622"/>
                    </a:lnTo>
                    <a:lnTo>
                      <a:pt x="318" y="622"/>
                    </a:lnTo>
                    <a:lnTo>
                      <a:pt x="350" y="620"/>
                    </a:lnTo>
                    <a:lnTo>
                      <a:pt x="380" y="616"/>
                    </a:lnTo>
                    <a:lnTo>
                      <a:pt x="410" y="606"/>
                    </a:lnTo>
                    <a:lnTo>
                      <a:pt x="438" y="596"/>
                    </a:lnTo>
                    <a:lnTo>
                      <a:pt x="464" y="582"/>
                    </a:lnTo>
                    <a:lnTo>
                      <a:pt x="490" y="566"/>
                    </a:lnTo>
                    <a:lnTo>
                      <a:pt x="514" y="548"/>
                    </a:lnTo>
                    <a:lnTo>
                      <a:pt x="536" y="526"/>
                    </a:lnTo>
                    <a:lnTo>
                      <a:pt x="556" y="504"/>
                    </a:lnTo>
                    <a:lnTo>
                      <a:pt x="572" y="480"/>
                    </a:lnTo>
                    <a:lnTo>
                      <a:pt x="587" y="454"/>
                    </a:lnTo>
                    <a:lnTo>
                      <a:pt x="599" y="426"/>
                    </a:lnTo>
                    <a:lnTo>
                      <a:pt x="609" y="398"/>
                    </a:lnTo>
                    <a:lnTo>
                      <a:pt x="615" y="368"/>
                    </a:lnTo>
                    <a:lnTo>
                      <a:pt x="619" y="336"/>
                    </a:lnTo>
                    <a:lnTo>
                      <a:pt x="621" y="304"/>
                    </a:lnTo>
                    <a:lnTo>
                      <a:pt x="621" y="304"/>
                    </a:lnTo>
                    <a:lnTo>
                      <a:pt x="619" y="272"/>
                    </a:lnTo>
                    <a:lnTo>
                      <a:pt x="613" y="242"/>
                    </a:lnTo>
                    <a:lnTo>
                      <a:pt x="605" y="212"/>
                    </a:lnTo>
                    <a:lnTo>
                      <a:pt x="593" y="184"/>
                    </a:lnTo>
                    <a:lnTo>
                      <a:pt x="579" y="158"/>
                    </a:lnTo>
                    <a:lnTo>
                      <a:pt x="564" y="132"/>
                    </a:lnTo>
                    <a:lnTo>
                      <a:pt x="546" y="108"/>
                    </a:lnTo>
                    <a:lnTo>
                      <a:pt x="526" y="86"/>
                    </a:lnTo>
                    <a:lnTo>
                      <a:pt x="504" y="68"/>
                    </a:lnTo>
                    <a:lnTo>
                      <a:pt x="478" y="50"/>
                    </a:lnTo>
                    <a:lnTo>
                      <a:pt x="452" y="34"/>
                    </a:lnTo>
                    <a:lnTo>
                      <a:pt x="426" y="22"/>
                    </a:lnTo>
                    <a:lnTo>
                      <a:pt x="396" y="12"/>
                    </a:lnTo>
                    <a:lnTo>
                      <a:pt x="366" y="6"/>
                    </a:lnTo>
                    <a:lnTo>
                      <a:pt x="336" y="2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" name="Freeform 28"/>
              <p:cNvSpPr>
                <a:spLocks/>
              </p:cNvSpPr>
              <p:nvPr/>
            </p:nvSpPr>
            <p:spPr bwMode="auto">
              <a:xfrm>
                <a:off x="6816726" y="592138"/>
                <a:ext cx="720725" cy="720725"/>
              </a:xfrm>
              <a:custGeom>
                <a:avLst/>
                <a:gdLst>
                  <a:gd name="T0" fmla="*/ 222 w 454"/>
                  <a:gd name="T1" fmla="*/ 0 h 454"/>
                  <a:gd name="T2" fmla="*/ 176 w 454"/>
                  <a:gd name="T3" fmla="*/ 6 h 454"/>
                  <a:gd name="T4" fmla="*/ 134 w 454"/>
                  <a:gd name="T5" fmla="*/ 20 h 454"/>
                  <a:gd name="T6" fmla="*/ 96 w 454"/>
                  <a:gd name="T7" fmla="*/ 42 h 454"/>
                  <a:gd name="T8" fmla="*/ 62 w 454"/>
                  <a:gd name="T9" fmla="*/ 70 h 454"/>
                  <a:gd name="T10" fmla="*/ 36 w 454"/>
                  <a:gd name="T11" fmla="*/ 106 h 454"/>
                  <a:gd name="T12" fmla="*/ 16 w 454"/>
                  <a:gd name="T13" fmla="*/ 144 h 454"/>
                  <a:gd name="T14" fmla="*/ 4 w 454"/>
                  <a:gd name="T15" fmla="*/ 186 h 454"/>
                  <a:gd name="T16" fmla="*/ 0 w 454"/>
                  <a:gd name="T17" fmla="*/ 232 h 454"/>
                  <a:gd name="T18" fmla="*/ 2 w 454"/>
                  <a:gd name="T19" fmla="*/ 256 h 454"/>
                  <a:gd name="T20" fmla="*/ 12 w 454"/>
                  <a:gd name="T21" fmla="*/ 300 h 454"/>
                  <a:gd name="T22" fmla="*/ 30 w 454"/>
                  <a:gd name="T23" fmla="*/ 340 h 454"/>
                  <a:gd name="T24" fmla="*/ 54 w 454"/>
                  <a:gd name="T25" fmla="*/ 376 h 454"/>
                  <a:gd name="T26" fmla="*/ 86 w 454"/>
                  <a:gd name="T27" fmla="*/ 406 h 454"/>
                  <a:gd name="T28" fmla="*/ 122 w 454"/>
                  <a:gd name="T29" fmla="*/ 430 h 454"/>
                  <a:gd name="T30" fmla="*/ 164 w 454"/>
                  <a:gd name="T31" fmla="*/ 446 h 454"/>
                  <a:gd name="T32" fmla="*/ 208 w 454"/>
                  <a:gd name="T33" fmla="*/ 454 h 454"/>
                  <a:gd name="T34" fmla="*/ 232 w 454"/>
                  <a:gd name="T35" fmla="*/ 454 h 454"/>
                  <a:gd name="T36" fmla="*/ 278 w 454"/>
                  <a:gd name="T37" fmla="*/ 448 h 454"/>
                  <a:gd name="T38" fmla="*/ 320 w 454"/>
                  <a:gd name="T39" fmla="*/ 434 h 454"/>
                  <a:gd name="T40" fmla="*/ 358 w 454"/>
                  <a:gd name="T41" fmla="*/ 412 h 454"/>
                  <a:gd name="T42" fmla="*/ 390 w 454"/>
                  <a:gd name="T43" fmla="*/ 384 h 454"/>
                  <a:gd name="T44" fmla="*/ 418 w 454"/>
                  <a:gd name="T45" fmla="*/ 350 h 454"/>
                  <a:gd name="T46" fmla="*/ 438 w 454"/>
                  <a:gd name="T47" fmla="*/ 312 h 454"/>
                  <a:gd name="T48" fmla="*/ 450 w 454"/>
                  <a:gd name="T49" fmla="*/ 268 h 454"/>
                  <a:gd name="T50" fmla="*/ 454 w 454"/>
                  <a:gd name="T51" fmla="*/ 222 h 454"/>
                  <a:gd name="T52" fmla="*/ 452 w 454"/>
                  <a:gd name="T53" fmla="*/ 200 h 454"/>
                  <a:gd name="T54" fmla="*/ 442 w 454"/>
                  <a:gd name="T55" fmla="*/ 156 h 454"/>
                  <a:gd name="T56" fmla="*/ 424 w 454"/>
                  <a:gd name="T57" fmla="*/ 114 h 454"/>
                  <a:gd name="T58" fmla="*/ 398 w 454"/>
                  <a:gd name="T59" fmla="*/ 80 h 454"/>
                  <a:gd name="T60" fmla="*/ 366 w 454"/>
                  <a:gd name="T61" fmla="*/ 50 h 454"/>
                  <a:gd name="T62" fmla="*/ 330 w 454"/>
                  <a:gd name="T63" fmla="*/ 26 h 454"/>
                  <a:gd name="T64" fmla="*/ 290 w 454"/>
                  <a:gd name="T65" fmla="*/ 10 h 454"/>
                  <a:gd name="T66" fmla="*/ 244 w 454"/>
                  <a:gd name="T67" fmla="*/ 2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54" h="454">
                    <a:moveTo>
                      <a:pt x="222" y="0"/>
                    </a:moveTo>
                    <a:lnTo>
                      <a:pt x="222" y="0"/>
                    </a:lnTo>
                    <a:lnTo>
                      <a:pt x="198" y="2"/>
                    </a:lnTo>
                    <a:lnTo>
                      <a:pt x="176" y="6"/>
                    </a:lnTo>
                    <a:lnTo>
                      <a:pt x="154" y="12"/>
                    </a:lnTo>
                    <a:lnTo>
                      <a:pt x="134" y="20"/>
                    </a:lnTo>
                    <a:lnTo>
                      <a:pt x="114" y="30"/>
                    </a:lnTo>
                    <a:lnTo>
                      <a:pt x="96" y="42"/>
                    </a:lnTo>
                    <a:lnTo>
                      <a:pt x="78" y="56"/>
                    </a:lnTo>
                    <a:lnTo>
                      <a:pt x="62" y="70"/>
                    </a:lnTo>
                    <a:lnTo>
                      <a:pt x="48" y="88"/>
                    </a:lnTo>
                    <a:lnTo>
                      <a:pt x="36" y="106"/>
                    </a:lnTo>
                    <a:lnTo>
                      <a:pt x="24" y="124"/>
                    </a:lnTo>
                    <a:lnTo>
                      <a:pt x="16" y="144"/>
                    </a:lnTo>
                    <a:lnTo>
                      <a:pt x="8" y="166"/>
                    </a:lnTo>
                    <a:lnTo>
                      <a:pt x="4" y="186"/>
                    </a:lnTo>
                    <a:lnTo>
                      <a:pt x="0" y="210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2" y="256"/>
                    </a:lnTo>
                    <a:lnTo>
                      <a:pt x="6" y="278"/>
                    </a:lnTo>
                    <a:lnTo>
                      <a:pt x="12" y="300"/>
                    </a:lnTo>
                    <a:lnTo>
                      <a:pt x="20" y="320"/>
                    </a:lnTo>
                    <a:lnTo>
                      <a:pt x="30" y="340"/>
                    </a:lnTo>
                    <a:lnTo>
                      <a:pt x="42" y="358"/>
                    </a:lnTo>
                    <a:lnTo>
                      <a:pt x="54" y="376"/>
                    </a:lnTo>
                    <a:lnTo>
                      <a:pt x="70" y="392"/>
                    </a:lnTo>
                    <a:lnTo>
                      <a:pt x="86" y="406"/>
                    </a:lnTo>
                    <a:lnTo>
                      <a:pt x="104" y="418"/>
                    </a:lnTo>
                    <a:lnTo>
                      <a:pt x="122" y="430"/>
                    </a:lnTo>
                    <a:lnTo>
                      <a:pt x="142" y="438"/>
                    </a:lnTo>
                    <a:lnTo>
                      <a:pt x="164" y="446"/>
                    </a:lnTo>
                    <a:lnTo>
                      <a:pt x="186" y="450"/>
                    </a:lnTo>
                    <a:lnTo>
                      <a:pt x="208" y="454"/>
                    </a:lnTo>
                    <a:lnTo>
                      <a:pt x="232" y="454"/>
                    </a:lnTo>
                    <a:lnTo>
                      <a:pt x="232" y="454"/>
                    </a:lnTo>
                    <a:lnTo>
                      <a:pt x="254" y="452"/>
                    </a:lnTo>
                    <a:lnTo>
                      <a:pt x="278" y="448"/>
                    </a:lnTo>
                    <a:lnTo>
                      <a:pt x="298" y="442"/>
                    </a:lnTo>
                    <a:lnTo>
                      <a:pt x="320" y="434"/>
                    </a:lnTo>
                    <a:lnTo>
                      <a:pt x="340" y="424"/>
                    </a:lnTo>
                    <a:lnTo>
                      <a:pt x="358" y="412"/>
                    </a:lnTo>
                    <a:lnTo>
                      <a:pt x="374" y="400"/>
                    </a:lnTo>
                    <a:lnTo>
                      <a:pt x="390" y="384"/>
                    </a:lnTo>
                    <a:lnTo>
                      <a:pt x="404" y="368"/>
                    </a:lnTo>
                    <a:lnTo>
                      <a:pt x="418" y="350"/>
                    </a:lnTo>
                    <a:lnTo>
                      <a:pt x="428" y="332"/>
                    </a:lnTo>
                    <a:lnTo>
                      <a:pt x="438" y="312"/>
                    </a:lnTo>
                    <a:lnTo>
                      <a:pt x="444" y="290"/>
                    </a:lnTo>
                    <a:lnTo>
                      <a:pt x="450" y="268"/>
                    </a:lnTo>
                    <a:lnTo>
                      <a:pt x="452" y="246"/>
                    </a:lnTo>
                    <a:lnTo>
                      <a:pt x="454" y="222"/>
                    </a:lnTo>
                    <a:lnTo>
                      <a:pt x="454" y="222"/>
                    </a:lnTo>
                    <a:lnTo>
                      <a:pt x="452" y="200"/>
                    </a:lnTo>
                    <a:lnTo>
                      <a:pt x="448" y="176"/>
                    </a:lnTo>
                    <a:lnTo>
                      <a:pt x="442" y="156"/>
                    </a:lnTo>
                    <a:lnTo>
                      <a:pt x="434" y="134"/>
                    </a:lnTo>
                    <a:lnTo>
                      <a:pt x="424" y="114"/>
                    </a:lnTo>
                    <a:lnTo>
                      <a:pt x="412" y="96"/>
                    </a:lnTo>
                    <a:lnTo>
                      <a:pt x="398" y="80"/>
                    </a:lnTo>
                    <a:lnTo>
                      <a:pt x="384" y="64"/>
                    </a:lnTo>
                    <a:lnTo>
                      <a:pt x="366" y="50"/>
                    </a:lnTo>
                    <a:lnTo>
                      <a:pt x="350" y="36"/>
                    </a:lnTo>
                    <a:lnTo>
                      <a:pt x="330" y="26"/>
                    </a:lnTo>
                    <a:lnTo>
                      <a:pt x="310" y="16"/>
                    </a:lnTo>
                    <a:lnTo>
                      <a:pt x="290" y="10"/>
                    </a:lnTo>
                    <a:lnTo>
                      <a:pt x="268" y="4"/>
                    </a:lnTo>
                    <a:lnTo>
                      <a:pt x="244" y="2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600" b="1" dirty="0"/>
                  <a:t>New Funding Structures</a:t>
                </a:r>
              </a:p>
            </p:txBody>
          </p:sp>
        </p:grp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7353489" y="103179"/>
              <a:ext cx="985838" cy="987425"/>
            </a:xfrm>
            <a:custGeom>
              <a:avLst/>
              <a:gdLst>
                <a:gd name="T0" fmla="*/ 304 w 621"/>
                <a:gd name="T1" fmla="*/ 0 h 622"/>
                <a:gd name="T2" fmla="*/ 240 w 621"/>
                <a:gd name="T3" fmla="*/ 8 h 622"/>
                <a:gd name="T4" fmla="*/ 182 w 621"/>
                <a:gd name="T5" fmla="*/ 28 h 622"/>
                <a:gd name="T6" fmla="*/ 130 w 621"/>
                <a:gd name="T7" fmla="*/ 58 h 622"/>
                <a:gd name="T8" fmla="*/ 86 w 621"/>
                <a:gd name="T9" fmla="*/ 96 h 622"/>
                <a:gd name="T10" fmla="*/ 48 w 621"/>
                <a:gd name="T11" fmla="*/ 144 h 622"/>
                <a:gd name="T12" fmla="*/ 22 w 621"/>
                <a:gd name="T13" fmla="*/ 196 h 622"/>
                <a:gd name="T14" fmla="*/ 4 w 621"/>
                <a:gd name="T15" fmla="*/ 256 h 622"/>
                <a:gd name="T16" fmla="*/ 0 w 621"/>
                <a:gd name="T17" fmla="*/ 318 h 622"/>
                <a:gd name="T18" fmla="*/ 2 w 621"/>
                <a:gd name="T19" fmla="*/ 350 h 622"/>
                <a:gd name="T20" fmla="*/ 16 w 621"/>
                <a:gd name="T21" fmla="*/ 410 h 622"/>
                <a:gd name="T22" fmla="*/ 40 w 621"/>
                <a:gd name="T23" fmla="*/ 466 h 622"/>
                <a:gd name="T24" fmla="*/ 74 w 621"/>
                <a:gd name="T25" fmla="*/ 514 h 622"/>
                <a:gd name="T26" fmla="*/ 118 w 621"/>
                <a:gd name="T27" fmla="*/ 556 h 622"/>
                <a:gd name="T28" fmla="*/ 168 w 621"/>
                <a:gd name="T29" fmla="*/ 588 h 622"/>
                <a:gd name="T30" fmla="*/ 224 w 621"/>
                <a:gd name="T31" fmla="*/ 610 h 622"/>
                <a:gd name="T32" fmla="*/ 286 w 621"/>
                <a:gd name="T33" fmla="*/ 622 h 622"/>
                <a:gd name="T34" fmla="*/ 318 w 621"/>
                <a:gd name="T35" fmla="*/ 622 h 622"/>
                <a:gd name="T36" fmla="*/ 380 w 621"/>
                <a:gd name="T37" fmla="*/ 616 h 622"/>
                <a:gd name="T38" fmla="*/ 438 w 621"/>
                <a:gd name="T39" fmla="*/ 596 h 622"/>
                <a:gd name="T40" fmla="*/ 490 w 621"/>
                <a:gd name="T41" fmla="*/ 566 h 622"/>
                <a:gd name="T42" fmla="*/ 536 w 621"/>
                <a:gd name="T43" fmla="*/ 526 h 622"/>
                <a:gd name="T44" fmla="*/ 572 w 621"/>
                <a:gd name="T45" fmla="*/ 480 h 622"/>
                <a:gd name="T46" fmla="*/ 599 w 621"/>
                <a:gd name="T47" fmla="*/ 426 h 622"/>
                <a:gd name="T48" fmla="*/ 615 w 621"/>
                <a:gd name="T49" fmla="*/ 368 h 622"/>
                <a:gd name="T50" fmla="*/ 621 w 621"/>
                <a:gd name="T51" fmla="*/ 304 h 622"/>
                <a:gd name="T52" fmla="*/ 619 w 621"/>
                <a:gd name="T53" fmla="*/ 272 h 622"/>
                <a:gd name="T54" fmla="*/ 605 w 621"/>
                <a:gd name="T55" fmla="*/ 212 h 622"/>
                <a:gd name="T56" fmla="*/ 579 w 621"/>
                <a:gd name="T57" fmla="*/ 158 h 622"/>
                <a:gd name="T58" fmla="*/ 546 w 621"/>
                <a:gd name="T59" fmla="*/ 108 h 622"/>
                <a:gd name="T60" fmla="*/ 504 w 621"/>
                <a:gd name="T61" fmla="*/ 68 h 622"/>
                <a:gd name="T62" fmla="*/ 452 w 621"/>
                <a:gd name="T63" fmla="*/ 34 h 622"/>
                <a:gd name="T64" fmla="*/ 396 w 621"/>
                <a:gd name="T65" fmla="*/ 12 h 622"/>
                <a:gd name="T66" fmla="*/ 336 w 621"/>
                <a:gd name="T67" fmla="*/ 2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1" h="622">
                  <a:moveTo>
                    <a:pt x="304" y="0"/>
                  </a:moveTo>
                  <a:lnTo>
                    <a:pt x="304" y="0"/>
                  </a:lnTo>
                  <a:lnTo>
                    <a:pt x="272" y="2"/>
                  </a:lnTo>
                  <a:lnTo>
                    <a:pt x="240" y="8"/>
                  </a:lnTo>
                  <a:lnTo>
                    <a:pt x="212" y="16"/>
                  </a:lnTo>
                  <a:lnTo>
                    <a:pt x="182" y="28"/>
                  </a:lnTo>
                  <a:lnTo>
                    <a:pt x="156" y="42"/>
                  </a:lnTo>
                  <a:lnTo>
                    <a:pt x="130" y="58"/>
                  </a:lnTo>
                  <a:lnTo>
                    <a:pt x="108" y="76"/>
                  </a:lnTo>
                  <a:lnTo>
                    <a:pt x="86" y="96"/>
                  </a:lnTo>
                  <a:lnTo>
                    <a:pt x="66" y="120"/>
                  </a:lnTo>
                  <a:lnTo>
                    <a:pt x="48" y="144"/>
                  </a:lnTo>
                  <a:lnTo>
                    <a:pt x="34" y="170"/>
                  </a:lnTo>
                  <a:lnTo>
                    <a:pt x="22" y="196"/>
                  </a:lnTo>
                  <a:lnTo>
                    <a:pt x="12" y="226"/>
                  </a:lnTo>
                  <a:lnTo>
                    <a:pt x="4" y="256"/>
                  </a:lnTo>
                  <a:lnTo>
                    <a:pt x="0" y="286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2" y="350"/>
                  </a:lnTo>
                  <a:lnTo>
                    <a:pt x="8" y="382"/>
                  </a:lnTo>
                  <a:lnTo>
                    <a:pt x="16" y="410"/>
                  </a:lnTo>
                  <a:lnTo>
                    <a:pt x="26" y="440"/>
                  </a:lnTo>
                  <a:lnTo>
                    <a:pt x="40" y="466"/>
                  </a:lnTo>
                  <a:lnTo>
                    <a:pt x="56" y="492"/>
                  </a:lnTo>
                  <a:lnTo>
                    <a:pt x="74" y="514"/>
                  </a:lnTo>
                  <a:lnTo>
                    <a:pt x="96" y="536"/>
                  </a:lnTo>
                  <a:lnTo>
                    <a:pt x="118" y="556"/>
                  </a:lnTo>
                  <a:lnTo>
                    <a:pt x="142" y="574"/>
                  </a:lnTo>
                  <a:lnTo>
                    <a:pt x="168" y="588"/>
                  </a:lnTo>
                  <a:lnTo>
                    <a:pt x="196" y="602"/>
                  </a:lnTo>
                  <a:lnTo>
                    <a:pt x="224" y="610"/>
                  </a:lnTo>
                  <a:lnTo>
                    <a:pt x="254" y="618"/>
                  </a:lnTo>
                  <a:lnTo>
                    <a:pt x="286" y="622"/>
                  </a:lnTo>
                  <a:lnTo>
                    <a:pt x="318" y="622"/>
                  </a:lnTo>
                  <a:lnTo>
                    <a:pt x="318" y="622"/>
                  </a:lnTo>
                  <a:lnTo>
                    <a:pt x="350" y="620"/>
                  </a:lnTo>
                  <a:lnTo>
                    <a:pt x="380" y="616"/>
                  </a:lnTo>
                  <a:lnTo>
                    <a:pt x="410" y="606"/>
                  </a:lnTo>
                  <a:lnTo>
                    <a:pt x="438" y="596"/>
                  </a:lnTo>
                  <a:lnTo>
                    <a:pt x="464" y="582"/>
                  </a:lnTo>
                  <a:lnTo>
                    <a:pt x="490" y="566"/>
                  </a:lnTo>
                  <a:lnTo>
                    <a:pt x="514" y="548"/>
                  </a:lnTo>
                  <a:lnTo>
                    <a:pt x="536" y="526"/>
                  </a:lnTo>
                  <a:lnTo>
                    <a:pt x="556" y="504"/>
                  </a:lnTo>
                  <a:lnTo>
                    <a:pt x="572" y="480"/>
                  </a:lnTo>
                  <a:lnTo>
                    <a:pt x="587" y="454"/>
                  </a:lnTo>
                  <a:lnTo>
                    <a:pt x="599" y="426"/>
                  </a:lnTo>
                  <a:lnTo>
                    <a:pt x="609" y="398"/>
                  </a:lnTo>
                  <a:lnTo>
                    <a:pt x="615" y="368"/>
                  </a:lnTo>
                  <a:lnTo>
                    <a:pt x="619" y="336"/>
                  </a:lnTo>
                  <a:lnTo>
                    <a:pt x="621" y="304"/>
                  </a:lnTo>
                  <a:lnTo>
                    <a:pt x="621" y="304"/>
                  </a:lnTo>
                  <a:lnTo>
                    <a:pt x="619" y="272"/>
                  </a:lnTo>
                  <a:lnTo>
                    <a:pt x="613" y="242"/>
                  </a:lnTo>
                  <a:lnTo>
                    <a:pt x="605" y="212"/>
                  </a:lnTo>
                  <a:lnTo>
                    <a:pt x="593" y="184"/>
                  </a:lnTo>
                  <a:lnTo>
                    <a:pt x="579" y="158"/>
                  </a:lnTo>
                  <a:lnTo>
                    <a:pt x="564" y="132"/>
                  </a:lnTo>
                  <a:lnTo>
                    <a:pt x="546" y="108"/>
                  </a:lnTo>
                  <a:lnTo>
                    <a:pt x="526" y="86"/>
                  </a:lnTo>
                  <a:lnTo>
                    <a:pt x="504" y="68"/>
                  </a:lnTo>
                  <a:lnTo>
                    <a:pt x="478" y="50"/>
                  </a:lnTo>
                  <a:lnTo>
                    <a:pt x="452" y="34"/>
                  </a:lnTo>
                  <a:lnTo>
                    <a:pt x="426" y="22"/>
                  </a:lnTo>
                  <a:lnTo>
                    <a:pt x="396" y="12"/>
                  </a:lnTo>
                  <a:lnTo>
                    <a:pt x="366" y="6"/>
                  </a:lnTo>
                  <a:lnTo>
                    <a:pt x="336" y="2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" name="Freeform 28"/>
            <p:cNvSpPr>
              <a:spLocks/>
            </p:cNvSpPr>
            <p:nvPr/>
          </p:nvSpPr>
          <p:spPr bwMode="auto">
            <a:xfrm>
              <a:off x="7486839" y="236529"/>
              <a:ext cx="720725" cy="720725"/>
            </a:xfrm>
            <a:custGeom>
              <a:avLst/>
              <a:gdLst>
                <a:gd name="T0" fmla="*/ 222 w 454"/>
                <a:gd name="T1" fmla="*/ 0 h 454"/>
                <a:gd name="T2" fmla="*/ 176 w 454"/>
                <a:gd name="T3" fmla="*/ 6 h 454"/>
                <a:gd name="T4" fmla="*/ 134 w 454"/>
                <a:gd name="T5" fmla="*/ 20 h 454"/>
                <a:gd name="T6" fmla="*/ 96 w 454"/>
                <a:gd name="T7" fmla="*/ 42 h 454"/>
                <a:gd name="T8" fmla="*/ 62 w 454"/>
                <a:gd name="T9" fmla="*/ 70 h 454"/>
                <a:gd name="T10" fmla="*/ 36 w 454"/>
                <a:gd name="T11" fmla="*/ 106 h 454"/>
                <a:gd name="T12" fmla="*/ 16 w 454"/>
                <a:gd name="T13" fmla="*/ 144 h 454"/>
                <a:gd name="T14" fmla="*/ 4 w 454"/>
                <a:gd name="T15" fmla="*/ 186 h 454"/>
                <a:gd name="T16" fmla="*/ 0 w 454"/>
                <a:gd name="T17" fmla="*/ 232 h 454"/>
                <a:gd name="T18" fmla="*/ 2 w 454"/>
                <a:gd name="T19" fmla="*/ 256 h 454"/>
                <a:gd name="T20" fmla="*/ 12 w 454"/>
                <a:gd name="T21" fmla="*/ 300 h 454"/>
                <a:gd name="T22" fmla="*/ 30 w 454"/>
                <a:gd name="T23" fmla="*/ 340 h 454"/>
                <a:gd name="T24" fmla="*/ 54 w 454"/>
                <a:gd name="T25" fmla="*/ 376 h 454"/>
                <a:gd name="T26" fmla="*/ 86 w 454"/>
                <a:gd name="T27" fmla="*/ 406 h 454"/>
                <a:gd name="T28" fmla="*/ 122 w 454"/>
                <a:gd name="T29" fmla="*/ 430 h 454"/>
                <a:gd name="T30" fmla="*/ 164 w 454"/>
                <a:gd name="T31" fmla="*/ 446 h 454"/>
                <a:gd name="T32" fmla="*/ 208 w 454"/>
                <a:gd name="T33" fmla="*/ 454 h 454"/>
                <a:gd name="T34" fmla="*/ 232 w 454"/>
                <a:gd name="T35" fmla="*/ 454 h 454"/>
                <a:gd name="T36" fmla="*/ 278 w 454"/>
                <a:gd name="T37" fmla="*/ 448 h 454"/>
                <a:gd name="T38" fmla="*/ 320 w 454"/>
                <a:gd name="T39" fmla="*/ 434 h 454"/>
                <a:gd name="T40" fmla="*/ 358 w 454"/>
                <a:gd name="T41" fmla="*/ 412 h 454"/>
                <a:gd name="T42" fmla="*/ 390 w 454"/>
                <a:gd name="T43" fmla="*/ 384 h 454"/>
                <a:gd name="T44" fmla="*/ 418 w 454"/>
                <a:gd name="T45" fmla="*/ 350 h 454"/>
                <a:gd name="T46" fmla="*/ 438 w 454"/>
                <a:gd name="T47" fmla="*/ 312 h 454"/>
                <a:gd name="T48" fmla="*/ 450 w 454"/>
                <a:gd name="T49" fmla="*/ 268 h 454"/>
                <a:gd name="T50" fmla="*/ 454 w 454"/>
                <a:gd name="T51" fmla="*/ 222 h 454"/>
                <a:gd name="T52" fmla="*/ 452 w 454"/>
                <a:gd name="T53" fmla="*/ 200 h 454"/>
                <a:gd name="T54" fmla="*/ 442 w 454"/>
                <a:gd name="T55" fmla="*/ 156 h 454"/>
                <a:gd name="T56" fmla="*/ 424 w 454"/>
                <a:gd name="T57" fmla="*/ 114 h 454"/>
                <a:gd name="T58" fmla="*/ 398 w 454"/>
                <a:gd name="T59" fmla="*/ 80 h 454"/>
                <a:gd name="T60" fmla="*/ 366 w 454"/>
                <a:gd name="T61" fmla="*/ 50 h 454"/>
                <a:gd name="T62" fmla="*/ 330 w 454"/>
                <a:gd name="T63" fmla="*/ 26 h 454"/>
                <a:gd name="T64" fmla="*/ 290 w 454"/>
                <a:gd name="T65" fmla="*/ 10 h 454"/>
                <a:gd name="T66" fmla="*/ 244 w 454"/>
                <a:gd name="T67" fmla="*/ 2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4" h="454">
                  <a:moveTo>
                    <a:pt x="222" y="0"/>
                  </a:moveTo>
                  <a:lnTo>
                    <a:pt x="222" y="0"/>
                  </a:lnTo>
                  <a:lnTo>
                    <a:pt x="198" y="2"/>
                  </a:lnTo>
                  <a:lnTo>
                    <a:pt x="176" y="6"/>
                  </a:lnTo>
                  <a:lnTo>
                    <a:pt x="154" y="12"/>
                  </a:lnTo>
                  <a:lnTo>
                    <a:pt x="134" y="20"/>
                  </a:lnTo>
                  <a:lnTo>
                    <a:pt x="114" y="30"/>
                  </a:lnTo>
                  <a:lnTo>
                    <a:pt x="96" y="42"/>
                  </a:lnTo>
                  <a:lnTo>
                    <a:pt x="78" y="56"/>
                  </a:lnTo>
                  <a:lnTo>
                    <a:pt x="62" y="70"/>
                  </a:lnTo>
                  <a:lnTo>
                    <a:pt x="48" y="88"/>
                  </a:lnTo>
                  <a:lnTo>
                    <a:pt x="36" y="106"/>
                  </a:lnTo>
                  <a:lnTo>
                    <a:pt x="24" y="124"/>
                  </a:lnTo>
                  <a:lnTo>
                    <a:pt x="16" y="144"/>
                  </a:lnTo>
                  <a:lnTo>
                    <a:pt x="8" y="166"/>
                  </a:lnTo>
                  <a:lnTo>
                    <a:pt x="4" y="186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2" y="256"/>
                  </a:lnTo>
                  <a:lnTo>
                    <a:pt x="6" y="278"/>
                  </a:lnTo>
                  <a:lnTo>
                    <a:pt x="12" y="300"/>
                  </a:lnTo>
                  <a:lnTo>
                    <a:pt x="20" y="320"/>
                  </a:lnTo>
                  <a:lnTo>
                    <a:pt x="30" y="340"/>
                  </a:lnTo>
                  <a:lnTo>
                    <a:pt x="42" y="358"/>
                  </a:lnTo>
                  <a:lnTo>
                    <a:pt x="54" y="376"/>
                  </a:lnTo>
                  <a:lnTo>
                    <a:pt x="70" y="392"/>
                  </a:lnTo>
                  <a:lnTo>
                    <a:pt x="86" y="406"/>
                  </a:lnTo>
                  <a:lnTo>
                    <a:pt x="104" y="418"/>
                  </a:lnTo>
                  <a:lnTo>
                    <a:pt x="122" y="430"/>
                  </a:lnTo>
                  <a:lnTo>
                    <a:pt x="142" y="438"/>
                  </a:lnTo>
                  <a:lnTo>
                    <a:pt x="164" y="446"/>
                  </a:lnTo>
                  <a:lnTo>
                    <a:pt x="186" y="450"/>
                  </a:lnTo>
                  <a:lnTo>
                    <a:pt x="208" y="454"/>
                  </a:lnTo>
                  <a:lnTo>
                    <a:pt x="232" y="454"/>
                  </a:lnTo>
                  <a:lnTo>
                    <a:pt x="232" y="454"/>
                  </a:lnTo>
                  <a:lnTo>
                    <a:pt x="254" y="452"/>
                  </a:lnTo>
                  <a:lnTo>
                    <a:pt x="278" y="448"/>
                  </a:lnTo>
                  <a:lnTo>
                    <a:pt x="298" y="442"/>
                  </a:lnTo>
                  <a:lnTo>
                    <a:pt x="320" y="434"/>
                  </a:lnTo>
                  <a:lnTo>
                    <a:pt x="340" y="424"/>
                  </a:lnTo>
                  <a:lnTo>
                    <a:pt x="358" y="412"/>
                  </a:lnTo>
                  <a:lnTo>
                    <a:pt x="374" y="400"/>
                  </a:lnTo>
                  <a:lnTo>
                    <a:pt x="390" y="384"/>
                  </a:lnTo>
                  <a:lnTo>
                    <a:pt x="404" y="368"/>
                  </a:lnTo>
                  <a:lnTo>
                    <a:pt x="418" y="350"/>
                  </a:lnTo>
                  <a:lnTo>
                    <a:pt x="428" y="332"/>
                  </a:lnTo>
                  <a:lnTo>
                    <a:pt x="438" y="312"/>
                  </a:lnTo>
                  <a:lnTo>
                    <a:pt x="444" y="290"/>
                  </a:lnTo>
                  <a:lnTo>
                    <a:pt x="450" y="268"/>
                  </a:lnTo>
                  <a:lnTo>
                    <a:pt x="452" y="246"/>
                  </a:lnTo>
                  <a:lnTo>
                    <a:pt x="454" y="222"/>
                  </a:lnTo>
                  <a:lnTo>
                    <a:pt x="454" y="222"/>
                  </a:lnTo>
                  <a:lnTo>
                    <a:pt x="452" y="200"/>
                  </a:lnTo>
                  <a:lnTo>
                    <a:pt x="448" y="176"/>
                  </a:lnTo>
                  <a:lnTo>
                    <a:pt x="442" y="156"/>
                  </a:lnTo>
                  <a:lnTo>
                    <a:pt x="434" y="134"/>
                  </a:lnTo>
                  <a:lnTo>
                    <a:pt x="424" y="114"/>
                  </a:lnTo>
                  <a:lnTo>
                    <a:pt x="412" y="96"/>
                  </a:lnTo>
                  <a:lnTo>
                    <a:pt x="398" y="80"/>
                  </a:lnTo>
                  <a:lnTo>
                    <a:pt x="384" y="64"/>
                  </a:lnTo>
                  <a:lnTo>
                    <a:pt x="366" y="50"/>
                  </a:lnTo>
                  <a:lnTo>
                    <a:pt x="350" y="36"/>
                  </a:lnTo>
                  <a:lnTo>
                    <a:pt x="330" y="26"/>
                  </a:lnTo>
                  <a:lnTo>
                    <a:pt x="310" y="16"/>
                  </a:lnTo>
                  <a:lnTo>
                    <a:pt x="290" y="10"/>
                  </a:lnTo>
                  <a:lnTo>
                    <a:pt x="268" y="4"/>
                  </a:lnTo>
                  <a:lnTo>
                    <a:pt x="244" y="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88911" y="3094972"/>
            <a:ext cx="2037110" cy="1760370"/>
            <a:chOff x="7107507" y="2220834"/>
            <a:chExt cx="2819553" cy="2436518"/>
          </a:xfrm>
        </p:grpSpPr>
        <p:grpSp>
          <p:nvGrpSpPr>
            <p:cNvPr id="10" name="Group 9"/>
            <p:cNvGrpSpPr/>
            <p:nvPr/>
          </p:nvGrpSpPr>
          <p:grpSpPr>
            <a:xfrm>
              <a:off x="7107507" y="2220834"/>
              <a:ext cx="2436518" cy="2436518"/>
              <a:chOff x="8104188" y="3209926"/>
              <a:chExt cx="987425" cy="987425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Freeform 22"/>
              <p:cNvSpPr>
                <a:spLocks/>
              </p:cNvSpPr>
              <p:nvPr/>
            </p:nvSpPr>
            <p:spPr bwMode="auto">
              <a:xfrm>
                <a:off x="8104188" y="3209926"/>
                <a:ext cx="987425" cy="987425"/>
              </a:xfrm>
              <a:custGeom>
                <a:avLst/>
                <a:gdLst>
                  <a:gd name="T0" fmla="*/ 304 w 622"/>
                  <a:gd name="T1" fmla="*/ 0 h 622"/>
                  <a:gd name="T2" fmla="*/ 242 w 622"/>
                  <a:gd name="T3" fmla="*/ 8 h 622"/>
                  <a:gd name="T4" fmla="*/ 184 w 622"/>
                  <a:gd name="T5" fmla="*/ 28 h 622"/>
                  <a:gd name="T6" fmla="*/ 132 w 622"/>
                  <a:gd name="T7" fmla="*/ 56 h 622"/>
                  <a:gd name="T8" fmla="*/ 86 w 622"/>
                  <a:gd name="T9" fmla="*/ 96 h 622"/>
                  <a:gd name="T10" fmla="*/ 50 w 622"/>
                  <a:gd name="T11" fmla="*/ 142 h 622"/>
                  <a:gd name="T12" fmla="*/ 22 w 622"/>
                  <a:gd name="T13" fmla="*/ 196 h 622"/>
                  <a:gd name="T14" fmla="*/ 6 w 622"/>
                  <a:gd name="T15" fmla="*/ 256 h 622"/>
                  <a:gd name="T16" fmla="*/ 0 w 622"/>
                  <a:gd name="T17" fmla="*/ 318 h 622"/>
                  <a:gd name="T18" fmla="*/ 2 w 622"/>
                  <a:gd name="T19" fmla="*/ 350 h 622"/>
                  <a:gd name="T20" fmla="*/ 16 w 622"/>
                  <a:gd name="T21" fmla="*/ 410 h 622"/>
                  <a:gd name="T22" fmla="*/ 42 w 622"/>
                  <a:gd name="T23" fmla="*/ 466 h 622"/>
                  <a:gd name="T24" fmla="*/ 76 w 622"/>
                  <a:gd name="T25" fmla="*/ 514 h 622"/>
                  <a:gd name="T26" fmla="*/ 118 w 622"/>
                  <a:gd name="T27" fmla="*/ 556 h 622"/>
                  <a:gd name="T28" fmla="*/ 170 w 622"/>
                  <a:gd name="T29" fmla="*/ 588 h 622"/>
                  <a:gd name="T30" fmla="*/ 226 w 622"/>
                  <a:gd name="T31" fmla="*/ 610 h 622"/>
                  <a:gd name="T32" fmla="*/ 286 w 622"/>
                  <a:gd name="T33" fmla="*/ 622 h 622"/>
                  <a:gd name="T34" fmla="*/ 318 w 622"/>
                  <a:gd name="T35" fmla="*/ 622 h 622"/>
                  <a:gd name="T36" fmla="*/ 380 w 622"/>
                  <a:gd name="T37" fmla="*/ 614 h 622"/>
                  <a:gd name="T38" fmla="*/ 438 w 622"/>
                  <a:gd name="T39" fmla="*/ 596 h 622"/>
                  <a:gd name="T40" fmla="*/ 492 w 622"/>
                  <a:gd name="T41" fmla="*/ 566 h 622"/>
                  <a:gd name="T42" fmla="*/ 536 w 622"/>
                  <a:gd name="T43" fmla="*/ 526 h 622"/>
                  <a:gd name="T44" fmla="*/ 574 w 622"/>
                  <a:gd name="T45" fmla="*/ 480 h 622"/>
                  <a:gd name="T46" fmla="*/ 600 w 622"/>
                  <a:gd name="T47" fmla="*/ 426 h 622"/>
                  <a:gd name="T48" fmla="*/ 618 w 622"/>
                  <a:gd name="T49" fmla="*/ 366 h 622"/>
                  <a:gd name="T50" fmla="*/ 622 w 622"/>
                  <a:gd name="T51" fmla="*/ 304 h 622"/>
                  <a:gd name="T52" fmla="*/ 620 w 622"/>
                  <a:gd name="T53" fmla="*/ 272 h 622"/>
                  <a:gd name="T54" fmla="*/ 606 w 622"/>
                  <a:gd name="T55" fmla="*/ 212 h 622"/>
                  <a:gd name="T56" fmla="*/ 582 w 622"/>
                  <a:gd name="T57" fmla="*/ 156 h 622"/>
                  <a:gd name="T58" fmla="*/ 548 w 622"/>
                  <a:gd name="T59" fmla="*/ 108 h 622"/>
                  <a:gd name="T60" fmla="*/ 504 w 622"/>
                  <a:gd name="T61" fmla="*/ 66 h 622"/>
                  <a:gd name="T62" fmla="*/ 454 w 622"/>
                  <a:gd name="T63" fmla="*/ 34 h 622"/>
                  <a:gd name="T64" fmla="*/ 398 w 622"/>
                  <a:gd name="T65" fmla="*/ 12 h 622"/>
                  <a:gd name="T66" fmla="*/ 336 w 622"/>
                  <a:gd name="T67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22" h="622">
                    <a:moveTo>
                      <a:pt x="304" y="0"/>
                    </a:moveTo>
                    <a:lnTo>
                      <a:pt x="304" y="0"/>
                    </a:lnTo>
                    <a:lnTo>
                      <a:pt x="272" y="2"/>
                    </a:lnTo>
                    <a:lnTo>
                      <a:pt x="242" y="8"/>
                    </a:lnTo>
                    <a:lnTo>
                      <a:pt x="212" y="16"/>
                    </a:lnTo>
                    <a:lnTo>
                      <a:pt x="184" y="28"/>
                    </a:lnTo>
                    <a:lnTo>
                      <a:pt x="156" y="40"/>
                    </a:lnTo>
                    <a:lnTo>
                      <a:pt x="132" y="56"/>
                    </a:lnTo>
                    <a:lnTo>
                      <a:pt x="108" y="76"/>
                    </a:lnTo>
                    <a:lnTo>
                      <a:pt x="86" y="96"/>
                    </a:lnTo>
                    <a:lnTo>
                      <a:pt x="66" y="118"/>
                    </a:lnTo>
                    <a:lnTo>
                      <a:pt x="50" y="142"/>
                    </a:lnTo>
                    <a:lnTo>
                      <a:pt x="34" y="168"/>
                    </a:lnTo>
                    <a:lnTo>
                      <a:pt x="22" y="196"/>
                    </a:lnTo>
                    <a:lnTo>
                      <a:pt x="12" y="226"/>
                    </a:lnTo>
                    <a:lnTo>
                      <a:pt x="6" y="256"/>
                    </a:lnTo>
                    <a:lnTo>
                      <a:pt x="2" y="286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2" y="350"/>
                    </a:lnTo>
                    <a:lnTo>
                      <a:pt x="8" y="380"/>
                    </a:lnTo>
                    <a:lnTo>
                      <a:pt x="16" y="410"/>
                    </a:lnTo>
                    <a:lnTo>
                      <a:pt x="28" y="438"/>
                    </a:lnTo>
                    <a:lnTo>
                      <a:pt x="42" y="466"/>
                    </a:lnTo>
                    <a:lnTo>
                      <a:pt x="58" y="490"/>
                    </a:lnTo>
                    <a:lnTo>
                      <a:pt x="76" y="514"/>
                    </a:lnTo>
                    <a:lnTo>
                      <a:pt x="96" y="536"/>
                    </a:lnTo>
                    <a:lnTo>
                      <a:pt x="118" y="556"/>
                    </a:lnTo>
                    <a:lnTo>
                      <a:pt x="144" y="572"/>
                    </a:lnTo>
                    <a:lnTo>
                      <a:pt x="170" y="588"/>
                    </a:lnTo>
                    <a:lnTo>
                      <a:pt x="196" y="600"/>
                    </a:lnTo>
                    <a:lnTo>
                      <a:pt x="226" y="610"/>
                    </a:lnTo>
                    <a:lnTo>
                      <a:pt x="256" y="618"/>
                    </a:lnTo>
                    <a:lnTo>
                      <a:pt x="286" y="622"/>
                    </a:lnTo>
                    <a:lnTo>
                      <a:pt x="318" y="622"/>
                    </a:lnTo>
                    <a:lnTo>
                      <a:pt x="318" y="622"/>
                    </a:lnTo>
                    <a:lnTo>
                      <a:pt x="350" y="620"/>
                    </a:lnTo>
                    <a:lnTo>
                      <a:pt x="380" y="614"/>
                    </a:lnTo>
                    <a:lnTo>
                      <a:pt x="410" y="606"/>
                    </a:lnTo>
                    <a:lnTo>
                      <a:pt x="438" y="596"/>
                    </a:lnTo>
                    <a:lnTo>
                      <a:pt x="466" y="582"/>
                    </a:lnTo>
                    <a:lnTo>
                      <a:pt x="492" y="566"/>
                    </a:lnTo>
                    <a:lnTo>
                      <a:pt x="514" y="546"/>
                    </a:lnTo>
                    <a:lnTo>
                      <a:pt x="536" y="526"/>
                    </a:lnTo>
                    <a:lnTo>
                      <a:pt x="556" y="504"/>
                    </a:lnTo>
                    <a:lnTo>
                      <a:pt x="574" y="480"/>
                    </a:lnTo>
                    <a:lnTo>
                      <a:pt x="588" y="454"/>
                    </a:lnTo>
                    <a:lnTo>
                      <a:pt x="600" y="426"/>
                    </a:lnTo>
                    <a:lnTo>
                      <a:pt x="610" y="396"/>
                    </a:lnTo>
                    <a:lnTo>
                      <a:pt x="618" y="366"/>
                    </a:lnTo>
                    <a:lnTo>
                      <a:pt x="622" y="336"/>
                    </a:lnTo>
                    <a:lnTo>
                      <a:pt x="622" y="304"/>
                    </a:lnTo>
                    <a:lnTo>
                      <a:pt x="622" y="304"/>
                    </a:lnTo>
                    <a:lnTo>
                      <a:pt x="620" y="272"/>
                    </a:lnTo>
                    <a:lnTo>
                      <a:pt x="614" y="242"/>
                    </a:lnTo>
                    <a:lnTo>
                      <a:pt x="606" y="212"/>
                    </a:lnTo>
                    <a:lnTo>
                      <a:pt x="596" y="184"/>
                    </a:lnTo>
                    <a:lnTo>
                      <a:pt x="582" y="156"/>
                    </a:lnTo>
                    <a:lnTo>
                      <a:pt x="566" y="132"/>
                    </a:lnTo>
                    <a:lnTo>
                      <a:pt x="548" y="108"/>
                    </a:lnTo>
                    <a:lnTo>
                      <a:pt x="526" y="86"/>
                    </a:lnTo>
                    <a:lnTo>
                      <a:pt x="504" y="66"/>
                    </a:lnTo>
                    <a:lnTo>
                      <a:pt x="480" y="50"/>
                    </a:lnTo>
                    <a:lnTo>
                      <a:pt x="454" y="34"/>
                    </a:lnTo>
                    <a:lnTo>
                      <a:pt x="426" y="22"/>
                    </a:lnTo>
                    <a:lnTo>
                      <a:pt x="398" y="12"/>
                    </a:lnTo>
                    <a:lnTo>
                      <a:pt x="368" y="4"/>
                    </a:lnTo>
                    <a:lnTo>
                      <a:pt x="336" y="0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4" name="Freeform 24"/>
              <p:cNvSpPr>
                <a:spLocks/>
              </p:cNvSpPr>
              <p:nvPr/>
            </p:nvSpPr>
            <p:spPr bwMode="auto">
              <a:xfrm>
                <a:off x="8237538" y="3343276"/>
                <a:ext cx="720725" cy="720725"/>
              </a:xfrm>
              <a:custGeom>
                <a:avLst/>
                <a:gdLst>
                  <a:gd name="T0" fmla="*/ 222 w 454"/>
                  <a:gd name="T1" fmla="*/ 0 h 454"/>
                  <a:gd name="T2" fmla="*/ 176 w 454"/>
                  <a:gd name="T3" fmla="*/ 6 h 454"/>
                  <a:gd name="T4" fmla="*/ 134 w 454"/>
                  <a:gd name="T5" fmla="*/ 20 h 454"/>
                  <a:gd name="T6" fmla="*/ 96 w 454"/>
                  <a:gd name="T7" fmla="*/ 42 h 454"/>
                  <a:gd name="T8" fmla="*/ 64 w 454"/>
                  <a:gd name="T9" fmla="*/ 70 h 454"/>
                  <a:gd name="T10" fmla="*/ 36 w 454"/>
                  <a:gd name="T11" fmla="*/ 104 h 454"/>
                  <a:gd name="T12" fmla="*/ 16 w 454"/>
                  <a:gd name="T13" fmla="*/ 144 h 454"/>
                  <a:gd name="T14" fmla="*/ 4 w 454"/>
                  <a:gd name="T15" fmla="*/ 186 h 454"/>
                  <a:gd name="T16" fmla="*/ 0 w 454"/>
                  <a:gd name="T17" fmla="*/ 232 h 454"/>
                  <a:gd name="T18" fmla="*/ 2 w 454"/>
                  <a:gd name="T19" fmla="*/ 256 h 454"/>
                  <a:gd name="T20" fmla="*/ 12 w 454"/>
                  <a:gd name="T21" fmla="*/ 300 h 454"/>
                  <a:gd name="T22" fmla="*/ 30 w 454"/>
                  <a:gd name="T23" fmla="*/ 340 h 454"/>
                  <a:gd name="T24" fmla="*/ 56 w 454"/>
                  <a:gd name="T25" fmla="*/ 376 h 454"/>
                  <a:gd name="T26" fmla="*/ 88 w 454"/>
                  <a:gd name="T27" fmla="*/ 406 h 454"/>
                  <a:gd name="T28" fmla="*/ 124 w 454"/>
                  <a:gd name="T29" fmla="*/ 428 h 454"/>
                  <a:gd name="T30" fmla="*/ 164 w 454"/>
                  <a:gd name="T31" fmla="*/ 446 h 454"/>
                  <a:gd name="T32" fmla="*/ 210 w 454"/>
                  <a:gd name="T33" fmla="*/ 454 h 454"/>
                  <a:gd name="T34" fmla="*/ 232 w 454"/>
                  <a:gd name="T35" fmla="*/ 454 h 454"/>
                  <a:gd name="T36" fmla="*/ 278 w 454"/>
                  <a:gd name="T37" fmla="*/ 448 h 454"/>
                  <a:gd name="T38" fmla="*/ 320 w 454"/>
                  <a:gd name="T39" fmla="*/ 434 h 454"/>
                  <a:gd name="T40" fmla="*/ 358 w 454"/>
                  <a:gd name="T41" fmla="*/ 412 h 454"/>
                  <a:gd name="T42" fmla="*/ 392 w 454"/>
                  <a:gd name="T43" fmla="*/ 384 h 454"/>
                  <a:gd name="T44" fmla="*/ 418 w 454"/>
                  <a:gd name="T45" fmla="*/ 350 h 454"/>
                  <a:gd name="T46" fmla="*/ 438 w 454"/>
                  <a:gd name="T47" fmla="*/ 310 h 454"/>
                  <a:gd name="T48" fmla="*/ 450 w 454"/>
                  <a:gd name="T49" fmla="*/ 268 h 454"/>
                  <a:gd name="T50" fmla="*/ 454 w 454"/>
                  <a:gd name="T51" fmla="*/ 222 h 454"/>
                  <a:gd name="T52" fmla="*/ 452 w 454"/>
                  <a:gd name="T53" fmla="*/ 198 h 454"/>
                  <a:gd name="T54" fmla="*/ 442 w 454"/>
                  <a:gd name="T55" fmla="*/ 154 h 454"/>
                  <a:gd name="T56" fmla="*/ 424 w 454"/>
                  <a:gd name="T57" fmla="*/ 114 h 454"/>
                  <a:gd name="T58" fmla="*/ 400 w 454"/>
                  <a:gd name="T59" fmla="*/ 78 h 454"/>
                  <a:gd name="T60" fmla="*/ 368 w 454"/>
                  <a:gd name="T61" fmla="*/ 48 h 454"/>
                  <a:gd name="T62" fmla="*/ 332 w 454"/>
                  <a:gd name="T63" fmla="*/ 26 h 454"/>
                  <a:gd name="T64" fmla="*/ 290 w 454"/>
                  <a:gd name="T65" fmla="*/ 8 h 454"/>
                  <a:gd name="T66" fmla="*/ 246 w 454"/>
                  <a:gd name="T67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54" h="454">
                    <a:moveTo>
                      <a:pt x="222" y="0"/>
                    </a:moveTo>
                    <a:lnTo>
                      <a:pt x="222" y="0"/>
                    </a:lnTo>
                    <a:lnTo>
                      <a:pt x="200" y="2"/>
                    </a:lnTo>
                    <a:lnTo>
                      <a:pt x="176" y="6"/>
                    </a:lnTo>
                    <a:lnTo>
                      <a:pt x="156" y="12"/>
                    </a:lnTo>
                    <a:lnTo>
                      <a:pt x="134" y="20"/>
                    </a:lnTo>
                    <a:lnTo>
                      <a:pt x="114" y="30"/>
                    </a:lnTo>
                    <a:lnTo>
                      <a:pt x="96" y="42"/>
                    </a:lnTo>
                    <a:lnTo>
                      <a:pt x="80" y="56"/>
                    </a:lnTo>
                    <a:lnTo>
                      <a:pt x="64" y="70"/>
                    </a:lnTo>
                    <a:lnTo>
                      <a:pt x="50" y="86"/>
                    </a:lnTo>
                    <a:lnTo>
                      <a:pt x="36" y="104"/>
                    </a:lnTo>
                    <a:lnTo>
                      <a:pt x="26" y="124"/>
                    </a:lnTo>
                    <a:lnTo>
                      <a:pt x="16" y="144"/>
                    </a:lnTo>
                    <a:lnTo>
                      <a:pt x="10" y="164"/>
                    </a:lnTo>
                    <a:lnTo>
                      <a:pt x="4" y="186"/>
                    </a:lnTo>
                    <a:lnTo>
                      <a:pt x="2" y="208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2" y="256"/>
                    </a:lnTo>
                    <a:lnTo>
                      <a:pt x="6" y="278"/>
                    </a:lnTo>
                    <a:lnTo>
                      <a:pt x="12" y="300"/>
                    </a:lnTo>
                    <a:lnTo>
                      <a:pt x="20" y="320"/>
                    </a:lnTo>
                    <a:lnTo>
                      <a:pt x="30" y="340"/>
                    </a:lnTo>
                    <a:lnTo>
                      <a:pt x="42" y="358"/>
                    </a:lnTo>
                    <a:lnTo>
                      <a:pt x="56" y="376"/>
                    </a:lnTo>
                    <a:lnTo>
                      <a:pt x="70" y="392"/>
                    </a:lnTo>
                    <a:lnTo>
                      <a:pt x="88" y="406"/>
                    </a:lnTo>
                    <a:lnTo>
                      <a:pt x="104" y="418"/>
                    </a:lnTo>
                    <a:lnTo>
                      <a:pt x="124" y="428"/>
                    </a:lnTo>
                    <a:lnTo>
                      <a:pt x="144" y="438"/>
                    </a:lnTo>
                    <a:lnTo>
                      <a:pt x="164" y="446"/>
                    </a:lnTo>
                    <a:lnTo>
                      <a:pt x="186" y="450"/>
                    </a:lnTo>
                    <a:lnTo>
                      <a:pt x="210" y="454"/>
                    </a:lnTo>
                    <a:lnTo>
                      <a:pt x="232" y="454"/>
                    </a:lnTo>
                    <a:lnTo>
                      <a:pt x="232" y="454"/>
                    </a:lnTo>
                    <a:lnTo>
                      <a:pt x="256" y="452"/>
                    </a:lnTo>
                    <a:lnTo>
                      <a:pt x="278" y="448"/>
                    </a:lnTo>
                    <a:lnTo>
                      <a:pt x="300" y="442"/>
                    </a:lnTo>
                    <a:lnTo>
                      <a:pt x="320" y="434"/>
                    </a:lnTo>
                    <a:lnTo>
                      <a:pt x="340" y="424"/>
                    </a:lnTo>
                    <a:lnTo>
                      <a:pt x="358" y="412"/>
                    </a:lnTo>
                    <a:lnTo>
                      <a:pt x="376" y="398"/>
                    </a:lnTo>
                    <a:lnTo>
                      <a:pt x="392" y="384"/>
                    </a:lnTo>
                    <a:lnTo>
                      <a:pt x="406" y="368"/>
                    </a:lnTo>
                    <a:lnTo>
                      <a:pt x="418" y="350"/>
                    </a:lnTo>
                    <a:lnTo>
                      <a:pt x="430" y="330"/>
                    </a:lnTo>
                    <a:lnTo>
                      <a:pt x="438" y="310"/>
                    </a:lnTo>
                    <a:lnTo>
                      <a:pt x="446" y="290"/>
                    </a:lnTo>
                    <a:lnTo>
                      <a:pt x="450" y="268"/>
                    </a:lnTo>
                    <a:lnTo>
                      <a:pt x="454" y="246"/>
                    </a:lnTo>
                    <a:lnTo>
                      <a:pt x="454" y="222"/>
                    </a:lnTo>
                    <a:lnTo>
                      <a:pt x="454" y="222"/>
                    </a:lnTo>
                    <a:lnTo>
                      <a:pt x="452" y="198"/>
                    </a:lnTo>
                    <a:lnTo>
                      <a:pt x="448" y="176"/>
                    </a:lnTo>
                    <a:lnTo>
                      <a:pt x="442" y="154"/>
                    </a:lnTo>
                    <a:lnTo>
                      <a:pt x="434" y="134"/>
                    </a:lnTo>
                    <a:lnTo>
                      <a:pt x="424" y="114"/>
                    </a:lnTo>
                    <a:lnTo>
                      <a:pt x="412" y="96"/>
                    </a:lnTo>
                    <a:lnTo>
                      <a:pt x="400" y="78"/>
                    </a:lnTo>
                    <a:lnTo>
                      <a:pt x="384" y="64"/>
                    </a:lnTo>
                    <a:lnTo>
                      <a:pt x="368" y="48"/>
                    </a:lnTo>
                    <a:lnTo>
                      <a:pt x="350" y="36"/>
                    </a:lnTo>
                    <a:lnTo>
                      <a:pt x="332" y="26"/>
                    </a:lnTo>
                    <a:lnTo>
                      <a:pt x="310" y="16"/>
                    </a:lnTo>
                    <a:lnTo>
                      <a:pt x="290" y="8"/>
                    </a:lnTo>
                    <a:lnTo>
                      <a:pt x="268" y="4"/>
                    </a:lnTo>
                    <a:lnTo>
                      <a:pt x="246" y="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600" b="1" dirty="0"/>
                  <a:t>IT Governance</a:t>
                </a:r>
              </a:p>
            </p:txBody>
          </p:sp>
        </p:grpSp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8941222" y="2289663"/>
              <a:ext cx="985838" cy="987425"/>
            </a:xfrm>
            <a:custGeom>
              <a:avLst/>
              <a:gdLst>
                <a:gd name="T0" fmla="*/ 304 w 621"/>
                <a:gd name="T1" fmla="*/ 0 h 622"/>
                <a:gd name="T2" fmla="*/ 240 w 621"/>
                <a:gd name="T3" fmla="*/ 8 h 622"/>
                <a:gd name="T4" fmla="*/ 182 w 621"/>
                <a:gd name="T5" fmla="*/ 28 h 622"/>
                <a:gd name="T6" fmla="*/ 130 w 621"/>
                <a:gd name="T7" fmla="*/ 58 h 622"/>
                <a:gd name="T8" fmla="*/ 86 w 621"/>
                <a:gd name="T9" fmla="*/ 96 h 622"/>
                <a:gd name="T10" fmla="*/ 48 w 621"/>
                <a:gd name="T11" fmla="*/ 144 h 622"/>
                <a:gd name="T12" fmla="*/ 22 w 621"/>
                <a:gd name="T13" fmla="*/ 196 h 622"/>
                <a:gd name="T14" fmla="*/ 4 w 621"/>
                <a:gd name="T15" fmla="*/ 256 h 622"/>
                <a:gd name="T16" fmla="*/ 0 w 621"/>
                <a:gd name="T17" fmla="*/ 318 h 622"/>
                <a:gd name="T18" fmla="*/ 2 w 621"/>
                <a:gd name="T19" fmla="*/ 350 h 622"/>
                <a:gd name="T20" fmla="*/ 16 w 621"/>
                <a:gd name="T21" fmla="*/ 410 h 622"/>
                <a:gd name="T22" fmla="*/ 40 w 621"/>
                <a:gd name="T23" fmla="*/ 466 h 622"/>
                <a:gd name="T24" fmla="*/ 74 w 621"/>
                <a:gd name="T25" fmla="*/ 514 h 622"/>
                <a:gd name="T26" fmla="*/ 118 w 621"/>
                <a:gd name="T27" fmla="*/ 556 h 622"/>
                <a:gd name="T28" fmla="*/ 168 w 621"/>
                <a:gd name="T29" fmla="*/ 588 h 622"/>
                <a:gd name="T30" fmla="*/ 224 w 621"/>
                <a:gd name="T31" fmla="*/ 610 h 622"/>
                <a:gd name="T32" fmla="*/ 286 w 621"/>
                <a:gd name="T33" fmla="*/ 622 h 622"/>
                <a:gd name="T34" fmla="*/ 318 w 621"/>
                <a:gd name="T35" fmla="*/ 622 h 622"/>
                <a:gd name="T36" fmla="*/ 380 w 621"/>
                <a:gd name="T37" fmla="*/ 616 h 622"/>
                <a:gd name="T38" fmla="*/ 438 w 621"/>
                <a:gd name="T39" fmla="*/ 596 h 622"/>
                <a:gd name="T40" fmla="*/ 490 w 621"/>
                <a:gd name="T41" fmla="*/ 566 h 622"/>
                <a:gd name="T42" fmla="*/ 536 w 621"/>
                <a:gd name="T43" fmla="*/ 526 h 622"/>
                <a:gd name="T44" fmla="*/ 572 w 621"/>
                <a:gd name="T45" fmla="*/ 480 h 622"/>
                <a:gd name="T46" fmla="*/ 599 w 621"/>
                <a:gd name="T47" fmla="*/ 426 h 622"/>
                <a:gd name="T48" fmla="*/ 615 w 621"/>
                <a:gd name="T49" fmla="*/ 368 h 622"/>
                <a:gd name="T50" fmla="*/ 621 w 621"/>
                <a:gd name="T51" fmla="*/ 304 h 622"/>
                <a:gd name="T52" fmla="*/ 619 w 621"/>
                <a:gd name="T53" fmla="*/ 272 h 622"/>
                <a:gd name="T54" fmla="*/ 605 w 621"/>
                <a:gd name="T55" fmla="*/ 212 h 622"/>
                <a:gd name="T56" fmla="*/ 579 w 621"/>
                <a:gd name="T57" fmla="*/ 158 h 622"/>
                <a:gd name="T58" fmla="*/ 546 w 621"/>
                <a:gd name="T59" fmla="*/ 108 h 622"/>
                <a:gd name="T60" fmla="*/ 504 w 621"/>
                <a:gd name="T61" fmla="*/ 68 h 622"/>
                <a:gd name="T62" fmla="*/ 452 w 621"/>
                <a:gd name="T63" fmla="*/ 34 h 622"/>
                <a:gd name="T64" fmla="*/ 396 w 621"/>
                <a:gd name="T65" fmla="*/ 12 h 622"/>
                <a:gd name="T66" fmla="*/ 336 w 621"/>
                <a:gd name="T67" fmla="*/ 2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1" h="622">
                  <a:moveTo>
                    <a:pt x="304" y="0"/>
                  </a:moveTo>
                  <a:lnTo>
                    <a:pt x="304" y="0"/>
                  </a:lnTo>
                  <a:lnTo>
                    <a:pt x="272" y="2"/>
                  </a:lnTo>
                  <a:lnTo>
                    <a:pt x="240" y="8"/>
                  </a:lnTo>
                  <a:lnTo>
                    <a:pt x="212" y="16"/>
                  </a:lnTo>
                  <a:lnTo>
                    <a:pt x="182" y="28"/>
                  </a:lnTo>
                  <a:lnTo>
                    <a:pt x="156" y="42"/>
                  </a:lnTo>
                  <a:lnTo>
                    <a:pt x="130" y="58"/>
                  </a:lnTo>
                  <a:lnTo>
                    <a:pt x="108" y="76"/>
                  </a:lnTo>
                  <a:lnTo>
                    <a:pt x="86" y="96"/>
                  </a:lnTo>
                  <a:lnTo>
                    <a:pt x="66" y="120"/>
                  </a:lnTo>
                  <a:lnTo>
                    <a:pt x="48" y="144"/>
                  </a:lnTo>
                  <a:lnTo>
                    <a:pt x="34" y="170"/>
                  </a:lnTo>
                  <a:lnTo>
                    <a:pt x="22" y="196"/>
                  </a:lnTo>
                  <a:lnTo>
                    <a:pt x="12" y="226"/>
                  </a:lnTo>
                  <a:lnTo>
                    <a:pt x="4" y="256"/>
                  </a:lnTo>
                  <a:lnTo>
                    <a:pt x="0" y="286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2" y="350"/>
                  </a:lnTo>
                  <a:lnTo>
                    <a:pt x="8" y="382"/>
                  </a:lnTo>
                  <a:lnTo>
                    <a:pt x="16" y="410"/>
                  </a:lnTo>
                  <a:lnTo>
                    <a:pt x="26" y="440"/>
                  </a:lnTo>
                  <a:lnTo>
                    <a:pt x="40" y="466"/>
                  </a:lnTo>
                  <a:lnTo>
                    <a:pt x="56" y="492"/>
                  </a:lnTo>
                  <a:lnTo>
                    <a:pt x="74" y="514"/>
                  </a:lnTo>
                  <a:lnTo>
                    <a:pt x="96" y="536"/>
                  </a:lnTo>
                  <a:lnTo>
                    <a:pt x="118" y="556"/>
                  </a:lnTo>
                  <a:lnTo>
                    <a:pt x="142" y="574"/>
                  </a:lnTo>
                  <a:lnTo>
                    <a:pt x="168" y="588"/>
                  </a:lnTo>
                  <a:lnTo>
                    <a:pt x="196" y="602"/>
                  </a:lnTo>
                  <a:lnTo>
                    <a:pt x="224" y="610"/>
                  </a:lnTo>
                  <a:lnTo>
                    <a:pt x="254" y="618"/>
                  </a:lnTo>
                  <a:lnTo>
                    <a:pt x="286" y="622"/>
                  </a:lnTo>
                  <a:lnTo>
                    <a:pt x="318" y="622"/>
                  </a:lnTo>
                  <a:lnTo>
                    <a:pt x="318" y="622"/>
                  </a:lnTo>
                  <a:lnTo>
                    <a:pt x="350" y="620"/>
                  </a:lnTo>
                  <a:lnTo>
                    <a:pt x="380" y="616"/>
                  </a:lnTo>
                  <a:lnTo>
                    <a:pt x="410" y="606"/>
                  </a:lnTo>
                  <a:lnTo>
                    <a:pt x="438" y="596"/>
                  </a:lnTo>
                  <a:lnTo>
                    <a:pt x="464" y="582"/>
                  </a:lnTo>
                  <a:lnTo>
                    <a:pt x="490" y="566"/>
                  </a:lnTo>
                  <a:lnTo>
                    <a:pt x="514" y="548"/>
                  </a:lnTo>
                  <a:lnTo>
                    <a:pt x="536" y="526"/>
                  </a:lnTo>
                  <a:lnTo>
                    <a:pt x="556" y="504"/>
                  </a:lnTo>
                  <a:lnTo>
                    <a:pt x="572" y="480"/>
                  </a:lnTo>
                  <a:lnTo>
                    <a:pt x="587" y="454"/>
                  </a:lnTo>
                  <a:lnTo>
                    <a:pt x="599" y="426"/>
                  </a:lnTo>
                  <a:lnTo>
                    <a:pt x="609" y="398"/>
                  </a:lnTo>
                  <a:lnTo>
                    <a:pt x="615" y="368"/>
                  </a:lnTo>
                  <a:lnTo>
                    <a:pt x="619" y="336"/>
                  </a:lnTo>
                  <a:lnTo>
                    <a:pt x="621" y="304"/>
                  </a:lnTo>
                  <a:lnTo>
                    <a:pt x="621" y="304"/>
                  </a:lnTo>
                  <a:lnTo>
                    <a:pt x="619" y="272"/>
                  </a:lnTo>
                  <a:lnTo>
                    <a:pt x="613" y="242"/>
                  </a:lnTo>
                  <a:lnTo>
                    <a:pt x="605" y="212"/>
                  </a:lnTo>
                  <a:lnTo>
                    <a:pt x="593" y="184"/>
                  </a:lnTo>
                  <a:lnTo>
                    <a:pt x="579" y="158"/>
                  </a:lnTo>
                  <a:lnTo>
                    <a:pt x="564" y="132"/>
                  </a:lnTo>
                  <a:lnTo>
                    <a:pt x="546" y="108"/>
                  </a:lnTo>
                  <a:lnTo>
                    <a:pt x="526" y="86"/>
                  </a:lnTo>
                  <a:lnTo>
                    <a:pt x="504" y="68"/>
                  </a:lnTo>
                  <a:lnTo>
                    <a:pt x="478" y="50"/>
                  </a:lnTo>
                  <a:lnTo>
                    <a:pt x="452" y="34"/>
                  </a:lnTo>
                  <a:lnTo>
                    <a:pt x="426" y="22"/>
                  </a:lnTo>
                  <a:lnTo>
                    <a:pt x="396" y="12"/>
                  </a:lnTo>
                  <a:lnTo>
                    <a:pt x="366" y="6"/>
                  </a:lnTo>
                  <a:lnTo>
                    <a:pt x="336" y="2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28"/>
            <p:cNvSpPr>
              <a:spLocks/>
            </p:cNvSpPr>
            <p:nvPr/>
          </p:nvSpPr>
          <p:spPr bwMode="auto">
            <a:xfrm>
              <a:off x="9074572" y="2423013"/>
              <a:ext cx="720725" cy="720725"/>
            </a:xfrm>
            <a:custGeom>
              <a:avLst/>
              <a:gdLst>
                <a:gd name="T0" fmla="*/ 222 w 454"/>
                <a:gd name="T1" fmla="*/ 0 h 454"/>
                <a:gd name="T2" fmla="*/ 176 w 454"/>
                <a:gd name="T3" fmla="*/ 6 h 454"/>
                <a:gd name="T4" fmla="*/ 134 w 454"/>
                <a:gd name="T5" fmla="*/ 20 h 454"/>
                <a:gd name="T6" fmla="*/ 96 w 454"/>
                <a:gd name="T7" fmla="*/ 42 h 454"/>
                <a:gd name="T8" fmla="*/ 62 w 454"/>
                <a:gd name="T9" fmla="*/ 70 h 454"/>
                <a:gd name="T10" fmla="*/ 36 w 454"/>
                <a:gd name="T11" fmla="*/ 106 h 454"/>
                <a:gd name="T12" fmla="*/ 16 w 454"/>
                <a:gd name="T13" fmla="*/ 144 h 454"/>
                <a:gd name="T14" fmla="*/ 4 w 454"/>
                <a:gd name="T15" fmla="*/ 186 h 454"/>
                <a:gd name="T16" fmla="*/ 0 w 454"/>
                <a:gd name="T17" fmla="*/ 232 h 454"/>
                <a:gd name="T18" fmla="*/ 2 w 454"/>
                <a:gd name="T19" fmla="*/ 256 h 454"/>
                <a:gd name="T20" fmla="*/ 12 w 454"/>
                <a:gd name="T21" fmla="*/ 300 h 454"/>
                <a:gd name="T22" fmla="*/ 30 w 454"/>
                <a:gd name="T23" fmla="*/ 340 h 454"/>
                <a:gd name="T24" fmla="*/ 54 w 454"/>
                <a:gd name="T25" fmla="*/ 376 h 454"/>
                <a:gd name="T26" fmla="*/ 86 w 454"/>
                <a:gd name="T27" fmla="*/ 406 h 454"/>
                <a:gd name="T28" fmla="*/ 122 w 454"/>
                <a:gd name="T29" fmla="*/ 430 h 454"/>
                <a:gd name="T30" fmla="*/ 164 w 454"/>
                <a:gd name="T31" fmla="*/ 446 h 454"/>
                <a:gd name="T32" fmla="*/ 208 w 454"/>
                <a:gd name="T33" fmla="*/ 454 h 454"/>
                <a:gd name="T34" fmla="*/ 232 w 454"/>
                <a:gd name="T35" fmla="*/ 454 h 454"/>
                <a:gd name="T36" fmla="*/ 278 w 454"/>
                <a:gd name="T37" fmla="*/ 448 h 454"/>
                <a:gd name="T38" fmla="*/ 320 w 454"/>
                <a:gd name="T39" fmla="*/ 434 h 454"/>
                <a:gd name="T40" fmla="*/ 358 w 454"/>
                <a:gd name="T41" fmla="*/ 412 h 454"/>
                <a:gd name="T42" fmla="*/ 390 w 454"/>
                <a:gd name="T43" fmla="*/ 384 h 454"/>
                <a:gd name="T44" fmla="*/ 418 w 454"/>
                <a:gd name="T45" fmla="*/ 350 h 454"/>
                <a:gd name="T46" fmla="*/ 438 w 454"/>
                <a:gd name="T47" fmla="*/ 312 h 454"/>
                <a:gd name="T48" fmla="*/ 450 w 454"/>
                <a:gd name="T49" fmla="*/ 268 h 454"/>
                <a:gd name="T50" fmla="*/ 454 w 454"/>
                <a:gd name="T51" fmla="*/ 222 h 454"/>
                <a:gd name="T52" fmla="*/ 452 w 454"/>
                <a:gd name="T53" fmla="*/ 200 h 454"/>
                <a:gd name="T54" fmla="*/ 442 w 454"/>
                <a:gd name="T55" fmla="*/ 156 h 454"/>
                <a:gd name="T56" fmla="*/ 424 w 454"/>
                <a:gd name="T57" fmla="*/ 114 h 454"/>
                <a:gd name="T58" fmla="*/ 398 w 454"/>
                <a:gd name="T59" fmla="*/ 80 h 454"/>
                <a:gd name="T60" fmla="*/ 366 w 454"/>
                <a:gd name="T61" fmla="*/ 50 h 454"/>
                <a:gd name="T62" fmla="*/ 330 w 454"/>
                <a:gd name="T63" fmla="*/ 26 h 454"/>
                <a:gd name="T64" fmla="*/ 290 w 454"/>
                <a:gd name="T65" fmla="*/ 10 h 454"/>
                <a:gd name="T66" fmla="*/ 244 w 454"/>
                <a:gd name="T67" fmla="*/ 2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4" h="454">
                  <a:moveTo>
                    <a:pt x="222" y="0"/>
                  </a:moveTo>
                  <a:lnTo>
                    <a:pt x="222" y="0"/>
                  </a:lnTo>
                  <a:lnTo>
                    <a:pt x="198" y="2"/>
                  </a:lnTo>
                  <a:lnTo>
                    <a:pt x="176" y="6"/>
                  </a:lnTo>
                  <a:lnTo>
                    <a:pt x="154" y="12"/>
                  </a:lnTo>
                  <a:lnTo>
                    <a:pt x="134" y="20"/>
                  </a:lnTo>
                  <a:lnTo>
                    <a:pt x="114" y="30"/>
                  </a:lnTo>
                  <a:lnTo>
                    <a:pt x="96" y="42"/>
                  </a:lnTo>
                  <a:lnTo>
                    <a:pt x="78" y="56"/>
                  </a:lnTo>
                  <a:lnTo>
                    <a:pt x="62" y="70"/>
                  </a:lnTo>
                  <a:lnTo>
                    <a:pt x="48" y="88"/>
                  </a:lnTo>
                  <a:lnTo>
                    <a:pt x="36" y="106"/>
                  </a:lnTo>
                  <a:lnTo>
                    <a:pt x="24" y="124"/>
                  </a:lnTo>
                  <a:lnTo>
                    <a:pt x="16" y="144"/>
                  </a:lnTo>
                  <a:lnTo>
                    <a:pt x="8" y="166"/>
                  </a:lnTo>
                  <a:lnTo>
                    <a:pt x="4" y="186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2" y="256"/>
                  </a:lnTo>
                  <a:lnTo>
                    <a:pt x="6" y="278"/>
                  </a:lnTo>
                  <a:lnTo>
                    <a:pt x="12" y="300"/>
                  </a:lnTo>
                  <a:lnTo>
                    <a:pt x="20" y="320"/>
                  </a:lnTo>
                  <a:lnTo>
                    <a:pt x="30" y="340"/>
                  </a:lnTo>
                  <a:lnTo>
                    <a:pt x="42" y="358"/>
                  </a:lnTo>
                  <a:lnTo>
                    <a:pt x="54" y="376"/>
                  </a:lnTo>
                  <a:lnTo>
                    <a:pt x="70" y="392"/>
                  </a:lnTo>
                  <a:lnTo>
                    <a:pt x="86" y="406"/>
                  </a:lnTo>
                  <a:lnTo>
                    <a:pt x="104" y="418"/>
                  </a:lnTo>
                  <a:lnTo>
                    <a:pt x="122" y="430"/>
                  </a:lnTo>
                  <a:lnTo>
                    <a:pt x="142" y="438"/>
                  </a:lnTo>
                  <a:lnTo>
                    <a:pt x="164" y="446"/>
                  </a:lnTo>
                  <a:lnTo>
                    <a:pt x="186" y="450"/>
                  </a:lnTo>
                  <a:lnTo>
                    <a:pt x="208" y="454"/>
                  </a:lnTo>
                  <a:lnTo>
                    <a:pt x="232" y="454"/>
                  </a:lnTo>
                  <a:lnTo>
                    <a:pt x="232" y="454"/>
                  </a:lnTo>
                  <a:lnTo>
                    <a:pt x="254" y="452"/>
                  </a:lnTo>
                  <a:lnTo>
                    <a:pt x="278" y="448"/>
                  </a:lnTo>
                  <a:lnTo>
                    <a:pt x="298" y="442"/>
                  </a:lnTo>
                  <a:lnTo>
                    <a:pt x="320" y="434"/>
                  </a:lnTo>
                  <a:lnTo>
                    <a:pt x="340" y="424"/>
                  </a:lnTo>
                  <a:lnTo>
                    <a:pt x="358" y="412"/>
                  </a:lnTo>
                  <a:lnTo>
                    <a:pt x="374" y="400"/>
                  </a:lnTo>
                  <a:lnTo>
                    <a:pt x="390" y="384"/>
                  </a:lnTo>
                  <a:lnTo>
                    <a:pt x="404" y="368"/>
                  </a:lnTo>
                  <a:lnTo>
                    <a:pt x="418" y="350"/>
                  </a:lnTo>
                  <a:lnTo>
                    <a:pt x="428" y="332"/>
                  </a:lnTo>
                  <a:lnTo>
                    <a:pt x="438" y="312"/>
                  </a:lnTo>
                  <a:lnTo>
                    <a:pt x="444" y="290"/>
                  </a:lnTo>
                  <a:lnTo>
                    <a:pt x="450" y="268"/>
                  </a:lnTo>
                  <a:lnTo>
                    <a:pt x="452" y="246"/>
                  </a:lnTo>
                  <a:lnTo>
                    <a:pt x="454" y="222"/>
                  </a:lnTo>
                  <a:lnTo>
                    <a:pt x="454" y="222"/>
                  </a:lnTo>
                  <a:lnTo>
                    <a:pt x="452" y="200"/>
                  </a:lnTo>
                  <a:lnTo>
                    <a:pt x="448" y="176"/>
                  </a:lnTo>
                  <a:lnTo>
                    <a:pt x="442" y="156"/>
                  </a:lnTo>
                  <a:lnTo>
                    <a:pt x="434" y="134"/>
                  </a:lnTo>
                  <a:lnTo>
                    <a:pt x="424" y="114"/>
                  </a:lnTo>
                  <a:lnTo>
                    <a:pt x="412" y="96"/>
                  </a:lnTo>
                  <a:lnTo>
                    <a:pt x="398" y="80"/>
                  </a:lnTo>
                  <a:lnTo>
                    <a:pt x="384" y="64"/>
                  </a:lnTo>
                  <a:lnTo>
                    <a:pt x="366" y="50"/>
                  </a:lnTo>
                  <a:lnTo>
                    <a:pt x="350" y="36"/>
                  </a:lnTo>
                  <a:lnTo>
                    <a:pt x="330" y="26"/>
                  </a:lnTo>
                  <a:lnTo>
                    <a:pt x="310" y="16"/>
                  </a:lnTo>
                  <a:lnTo>
                    <a:pt x="290" y="10"/>
                  </a:lnTo>
                  <a:lnTo>
                    <a:pt x="268" y="4"/>
                  </a:lnTo>
                  <a:lnTo>
                    <a:pt x="244" y="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154749" y="4523941"/>
            <a:ext cx="2045102" cy="1760369"/>
            <a:chOff x="5328625" y="4126125"/>
            <a:chExt cx="2830615" cy="2436518"/>
          </a:xfrm>
        </p:grpSpPr>
        <p:grpSp>
          <p:nvGrpSpPr>
            <p:cNvPr id="16" name="Group 15"/>
            <p:cNvGrpSpPr/>
            <p:nvPr/>
          </p:nvGrpSpPr>
          <p:grpSpPr>
            <a:xfrm>
              <a:off x="5328625" y="4126125"/>
              <a:ext cx="2436518" cy="2436518"/>
              <a:chOff x="5778501" y="5411788"/>
              <a:chExt cx="987425" cy="987425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5778501" y="5411788"/>
                <a:ext cx="987425" cy="987425"/>
              </a:xfrm>
              <a:custGeom>
                <a:avLst/>
                <a:gdLst>
                  <a:gd name="T0" fmla="*/ 304 w 622"/>
                  <a:gd name="T1" fmla="*/ 0 h 622"/>
                  <a:gd name="T2" fmla="*/ 242 w 622"/>
                  <a:gd name="T3" fmla="*/ 8 h 622"/>
                  <a:gd name="T4" fmla="*/ 184 w 622"/>
                  <a:gd name="T5" fmla="*/ 26 h 622"/>
                  <a:gd name="T6" fmla="*/ 132 w 622"/>
                  <a:gd name="T7" fmla="*/ 56 h 622"/>
                  <a:gd name="T8" fmla="*/ 86 w 622"/>
                  <a:gd name="T9" fmla="*/ 96 h 622"/>
                  <a:gd name="T10" fmla="*/ 48 w 622"/>
                  <a:gd name="T11" fmla="*/ 142 h 622"/>
                  <a:gd name="T12" fmla="*/ 22 w 622"/>
                  <a:gd name="T13" fmla="*/ 196 h 622"/>
                  <a:gd name="T14" fmla="*/ 4 w 622"/>
                  <a:gd name="T15" fmla="*/ 254 h 622"/>
                  <a:gd name="T16" fmla="*/ 0 w 622"/>
                  <a:gd name="T17" fmla="*/ 318 h 622"/>
                  <a:gd name="T18" fmla="*/ 2 w 622"/>
                  <a:gd name="T19" fmla="*/ 350 h 622"/>
                  <a:gd name="T20" fmla="*/ 16 w 622"/>
                  <a:gd name="T21" fmla="*/ 410 h 622"/>
                  <a:gd name="T22" fmla="*/ 40 w 622"/>
                  <a:gd name="T23" fmla="*/ 464 h 622"/>
                  <a:gd name="T24" fmla="*/ 76 w 622"/>
                  <a:gd name="T25" fmla="*/ 514 h 622"/>
                  <a:gd name="T26" fmla="*/ 118 w 622"/>
                  <a:gd name="T27" fmla="*/ 556 h 622"/>
                  <a:gd name="T28" fmla="*/ 168 w 622"/>
                  <a:gd name="T29" fmla="*/ 588 h 622"/>
                  <a:gd name="T30" fmla="*/ 224 w 622"/>
                  <a:gd name="T31" fmla="*/ 610 h 622"/>
                  <a:gd name="T32" fmla="*/ 286 w 622"/>
                  <a:gd name="T33" fmla="*/ 620 h 622"/>
                  <a:gd name="T34" fmla="*/ 318 w 622"/>
                  <a:gd name="T35" fmla="*/ 622 h 622"/>
                  <a:gd name="T36" fmla="*/ 380 w 622"/>
                  <a:gd name="T37" fmla="*/ 614 h 622"/>
                  <a:gd name="T38" fmla="*/ 438 w 622"/>
                  <a:gd name="T39" fmla="*/ 594 h 622"/>
                  <a:gd name="T40" fmla="*/ 490 w 622"/>
                  <a:gd name="T41" fmla="*/ 564 h 622"/>
                  <a:gd name="T42" fmla="*/ 536 w 622"/>
                  <a:gd name="T43" fmla="*/ 526 h 622"/>
                  <a:gd name="T44" fmla="*/ 572 w 622"/>
                  <a:gd name="T45" fmla="*/ 478 h 622"/>
                  <a:gd name="T46" fmla="*/ 600 w 622"/>
                  <a:gd name="T47" fmla="*/ 426 h 622"/>
                  <a:gd name="T48" fmla="*/ 618 w 622"/>
                  <a:gd name="T49" fmla="*/ 366 h 622"/>
                  <a:gd name="T50" fmla="*/ 622 w 622"/>
                  <a:gd name="T51" fmla="*/ 304 h 622"/>
                  <a:gd name="T52" fmla="*/ 620 w 622"/>
                  <a:gd name="T53" fmla="*/ 272 h 622"/>
                  <a:gd name="T54" fmla="*/ 606 w 622"/>
                  <a:gd name="T55" fmla="*/ 212 h 622"/>
                  <a:gd name="T56" fmla="*/ 582 w 622"/>
                  <a:gd name="T57" fmla="*/ 156 h 622"/>
                  <a:gd name="T58" fmla="*/ 546 w 622"/>
                  <a:gd name="T59" fmla="*/ 108 h 622"/>
                  <a:gd name="T60" fmla="*/ 504 w 622"/>
                  <a:gd name="T61" fmla="*/ 66 h 622"/>
                  <a:gd name="T62" fmla="*/ 454 w 622"/>
                  <a:gd name="T63" fmla="*/ 34 h 622"/>
                  <a:gd name="T64" fmla="*/ 396 w 622"/>
                  <a:gd name="T65" fmla="*/ 12 h 622"/>
                  <a:gd name="T66" fmla="*/ 336 w 622"/>
                  <a:gd name="T67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22" h="622">
                    <a:moveTo>
                      <a:pt x="304" y="0"/>
                    </a:moveTo>
                    <a:lnTo>
                      <a:pt x="304" y="0"/>
                    </a:lnTo>
                    <a:lnTo>
                      <a:pt x="272" y="2"/>
                    </a:lnTo>
                    <a:lnTo>
                      <a:pt x="242" y="8"/>
                    </a:lnTo>
                    <a:lnTo>
                      <a:pt x="212" y="16"/>
                    </a:lnTo>
                    <a:lnTo>
                      <a:pt x="184" y="26"/>
                    </a:lnTo>
                    <a:lnTo>
                      <a:pt x="156" y="40"/>
                    </a:lnTo>
                    <a:lnTo>
                      <a:pt x="132" y="56"/>
                    </a:lnTo>
                    <a:lnTo>
                      <a:pt x="108" y="74"/>
                    </a:lnTo>
                    <a:lnTo>
                      <a:pt x="86" y="96"/>
                    </a:lnTo>
                    <a:lnTo>
                      <a:pt x="66" y="118"/>
                    </a:lnTo>
                    <a:lnTo>
                      <a:pt x="48" y="142"/>
                    </a:lnTo>
                    <a:lnTo>
                      <a:pt x="34" y="168"/>
                    </a:lnTo>
                    <a:lnTo>
                      <a:pt x="22" y="196"/>
                    </a:lnTo>
                    <a:lnTo>
                      <a:pt x="12" y="224"/>
                    </a:lnTo>
                    <a:lnTo>
                      <a:pt x="4" y="254"/>
                    </a:lnTo>
                    <a:lnTo>
                      <a:pt x="0" y="286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2" y="350"/>
                    </a:lnTo>
                    <a:lnTo>
                      <a:pt x="8" y="380"/>
                    </a:lnTo>
                    <a:lnTo>
                      <a:pt x="16" y="410"/>
                    </a:lnTo>
                    <a:lnTo>
                      <a:pt x="26" y="438"/>
                    </a:lnTo>
                    <a:lnTo>
                      <a:pt x="40" y="464"/>
                    </a:lnTo>
                    <a:lnTo>
                      <a:pt x="56" y="490"/>
                    </a:lnTo>
                    <a:lnTo>
                      <a:pt x="76" y="514"/>
                    </a:lnTo>
                    <a:lnTo>
                      <a:pt x="96" y="536"/>
                    </a:lnTo>
                    <a:lnTo>
                      <a:pt x="118" y="556"/>
                    </a:lnTo>
                    <a:lnTo>
                      <a:pt x="142" y="572"/>
                    </a:lnTo>
                    <a:lnTo>
                      <a:pt x="168" y="588"/>
                    </a:lnTo>
                    <a:lnTo>
                      <a:pt x="196" y="600"/>
                    </a:lnTo>
                    <a:lnTo>
                      <a:pt x="224" y="610"/>
                    </a:lnTo>
                    <a:lnTo>
                      <a:pt x="254" y="616"/>
                    </a:lnTo>
                    <a:lnTo>
                      <a:pt x="286" y="620"/>
                    </a:lnTo>
                    <a:lnTo>
                      <a:pt x="318" y="622"/>
                    </a:lnTo>
                    <a:lnTo>
                      <a:pt x="318" y="622"/>
                    </a:lnTo>
                    <a:lnTo>
                      <a:pt x="350" y="620"/>
                    </a:lnTo>
                    <a:lnTo>
                      <a:pt x="380" y="614"/>
                    </a:lnTo>
                    <a:lnTo>
                      <a:pt x="410" y="606"/>
                    </a:lnTo>
                    <a:lnTo>
                      <a:pt x="438" y="594"/>
                    </a:lnTo>
                    <a:lnTo>
                      <a:pt x="466" y="580"/>
                    </a:lnTo>
                    <a:lnTo>
                      <a:pt x="490" y="564"/>
                    </a:lnTo>
                    <a:lnTo>
                      <a:pt x="514" y="546"/>
                    </a:lnTo>
                    <a:lnTo>
                      <a:pt x="536" y="526"/>
                    </a:lnTo>
                    <a:lnTo>
                      <a:pt x="556" y="504"/>
                    </a:lnTo>
                    <a:lnTo>
                      <a:pt x="572" y="478"/>
                    </a:lnTo>
                    <a:lnTo>
                      <a:pt x="588" y="452"/>
                    </a:lnTo>
                    <a:lnTo>
                      <a:pt x="600" y="426"/>
                    </a:lnTo>
                    <a:lnTo>
                      <a:pt x="610" y="396"/>
                    </a:lnTo>
                    <a:lnTo>
                      <a:pt x="618" y="366"/>
                    </a:lnTo>
                    <a:lnTo>
                      <a:pt x="622" y="336"/>
                    </a:lnTo>
                    <a:lnTo>
                      <a:pt x="622" y="304"/>
                    </a:lnTo>
                    <a:lnTo>
                      <a:pt x="622" y="304"/>
                    </a:lnTo>
                    <a:lnTo>
                      <a:pt x="620" y="272"/>
                    </a:lnTo>
                    <a:lnTo>
                      <a:pt x="614" y="240"/>
                    </a:lnTo>
                    <a:lnTo>
                      <a:pt x="606" y="212"/>
                    </a:lnTo>
                    <a:lnTo>
                      <a:pt x="594" y="182"/>
                    </a:lnTo>
                    <a:lnTo>
                      <a:pt x="582" y="156"/>
                    </a:lnTo>
                    <a:lnTo>
                      <a:pt x="564" y="130"/>
                    </a:lnTo>
                    <a:lnTo>
                      <a:pt x="546" y="108"/>
                    </a:lnTo>
                    <a:lnTo>
                      <a:pt x="526" y="86"/>
                    </a:lnTo>
                    <a:lnTo>
                      <a:pt x="504" y="66"/>
                    </a:lnTo>
                    <a:lnTo>
                      <a:pt x="480" y="48"/>
                    </a:lnTo>
                    <a:lnTo>
                      <a:pt x="454" y="34"/>
                    </a:lnTo>
                    <a:lnTo>
                      <a:pt x="426" y="22"/>
                    </a:lnTo>
                    <a:lnTo>
                      <a:pt x="396" y="12"/>
                    </a:lnTo>
                    <a:lnTo>
                      <a:pt x="366" y="4"/>
                    </a:lnTo>
                    <a:lnTo>
                      <a:pt x="336" y="0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5911851" y="5545138"/>
                <a:ext cx="720725" cy="720725"/>
              </a:xfrm>
              <a:custGeom>
                <a:avLst/>
                <a:gdLst>
                  <a:gd name="T0" fmla="*/ 222 w 454"/>
                  <a:gd name="T1" fmla="*/ 0 h 454"/>
                  <a:gd name="T2" fmla="*/ 176 w 454"/>
                  <a:gd name="T3" fmla="*/ 6 h 454"/>
                  <a:gd name="T4" fmla="*/ 134 w 454"/>
                  <a:gd name="T5" fmla="*/ 20 h 454"/>
                  <a:gd name="T6" fmla="*/ 96 w 454"/>
                  <a:gd name="T7" fmla="*/ 42 h 454"/>
                  <a:gd name="T8" fmla="*/ 62 w 454"/>
                  <a:gd name="T9" fmla="*/ 70 h 454"/>
                  <a:gd name="T10" fmla="*/ 36 w 454"/>
                  <a:gd name="T11" fmla="*/ 104 h 454"/>
                  <a:gd name="T12" fmla="*/ 16 w 454"/>
                  <a:gd name="T13" fmla="*/ 142 h 454"/>
                  <a:gd name="T14" fmla="*/ 4 w 454"/>
                  <a:gd name="T15" fmla="*/ 186 h 454"/>
                  <a:gd name="T16" fmla="*/ 0 w 454"/>
                  <a:gd name="T17" fmla="*/ 232 h 454"/>
                  <a:gd name="T18" fmla="*/ 2 w 454"/>
                  <a:gd name="T19" fmla="*/ 254 h 454"/>
                  <a:gd name="T20" fmla="*/ 12 w 454"/>
                  <a:gd name="T21" fmla="*/ 298 h 454"/>
                  <a:gd name="T22" fmla="*/ 30 w 454"/>
                  <a:gd name="T23" fmla="*/ 340 h 454"/>
                  <a:gd name="T24" fmla="*/ 56 w 454"/>
                  <a:gd name="T25" fmla="*/ 374 h 454"/>
                  <a:gd name="T26" fmla="*/ 86 w 454"/>
                  <a:gd name="T27" fmla="*/ 404 h 454"/>
                  <a:gd name="T28" fmla="*/ 124 w 454"/>
                  <a:gd name="T29" fmla="*/ 428 h 454"/>
                  <a:gd name="T30" fmla="*/ 164 w 454"/>
                  <a:gd name="T31" fmla="*/ 444 h 454"/>
                  <a:gd name="T32" fmla="*/ 208 w 454"/>
                  <a:gd name="T33" fmla="*/ 452 h 454"/>
                  <a:gd name="T34" fmla="*/ 232 w 454"/>
                  <a:gd name="T35" fmla="*/ 454 h 454"/>
                  <a:gd name="T36" fmla="*/ 278 w 454"/>
                  <a:gd name="T37" fmla="*/ 448 h 454"/>
                  <a:gd name="T38" fmla="*/ 320 w 454"/>
                  <a:gd name="T39" fmla="*/ 434 h 454"/>
                  <a:gd name="T40" fmla="*/ 358 w 454"/>
                  <a:gd name="T41" fmla="*/ 412 h 454"/>
                  <a:gd name="T42" fmla="*/ 390 w 454"/>
                  <a:gd name="T43" fmla="*/ 384 h 454"/>
                  <a:gd name="T44" fmla="*/ 418 w 454"/>
                  <a:gd name="T45" fmla="*/ 350 h 454"/>
                  <a:gd name="T46" fmla="*/ 438 w 454"/>
                  <a:gd name="T47" fmla="*/ 310 h 454"/>
                  <a:gd name="T48" fmla="*/ 450 w 454"/>
                  <a:gd name="T49" fmla="*/ 268 h 454"/>
                  <a:gd name="T50" fmla="*/ 454 w 454"/>
                  <a:gd name="T51" fmla="*/ 222 h 454"/>
                  <a:gd name="T52" fmla="*/ 452 w 454"/>
                  <a:gd name="T53" fmla="*/ 198 h 454"/>
                  <a:gd name="T54" fmla="*/ 442 w 454"/>
                  <a:gd name="T55" fmla="*/ 154 h 454"/>
                  <a:gd name="T56" fmla="*/ 424 w 454"/>
                  <a:gd name="T57" fmla="*/ 114 h 454"/>
                  <a:gd name="T58" fmla="*/ 398 w 454"/>
                  <a:gd name="T59" fmla="*/ 78 h 454"/>
                  <a:gd name="T60" fmla="*/ 368 w 454"/>
                  <a:gd name="T61" fmla="*/ 48 h 454"/>
                  <a:gd name="T62" fmla="*/ 330 w 454"/>
                  <a:gd name="T63" fmla="*/ 24 h 454"/>
                  <a:gd name="T64" fmla="*/ 290 w 454"/>
                  <a:gd name="T65" fmla="*/ 8 h 454"/>
                  <a:gd name="T66" fmla="*/ 244 w 454"/>
                  <a:gd name="T67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54" h="454">
                    <a:moveTo>
                      <a:pt x="222" y="0"/>
                    </a:moveTo>
                    <a:lnTo>
                      <a:pt x="222" y="0"/>
                    </a:lnTo>
                    <a:lnTo>
                      <a:pt x="198" y="2"/>
                    </a:lnTo>
                    <a:lnTo>
                      <a:pt x="176" y="6"/>
                    </a:lnTo>
                    <a:lnTo>
                      <a:pt x="154" y="12"/>
                    </a:lnTo>
                    <a:lnTo>
                      <a:pt x="134" y="20"/>
                    </a:lnTo>
                    <a:lnTo>
                      <a:pt x="114" y="30"/>
                    </a:lnTo>
                    <a:lnTo>
                      <a:pt x="96" y="42"/>
                    </a:lnTo>
                    <a:lnTo>
                      <a:pt x="78" y="54"/>
                    </a:lnTo>
                    <a:lnTo>
                      <a:pt x="62" y="70"/>
                    </a:lnTo>
                    <a:lnTo>
                      <a:pt x="48" y="86"/>
                    </a:lnTo>
                    <a:lnTo>
                      <a:pt x="36" y="104"/>
                    </a:lnTo>
                    <a:lnTo>
                      <a:pt x="24" y="122"/>
                    </a:lnTo>
                    <a:lnTo>
                      <a:pt x="16" y="142"/>
                    </a:lnTo>
                    <a:lnTo>
                      <a:pt x="8" y="164"/>
                    </a:lnTo>
                    <a:lnTo>
                      <a:pt x="4" y="186"/>
                    </a:lnTo>
                    <a:lnTo>
                      <a:pt x="0" y="208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2" y="254"/>
                    </a:lnTo>
                    <a:lnTo>
                      <a:pt x="6" y="278"/>
                    </a:lnTo>
                    <a:lnTo>
                      <a:pt x="12" y="298"/>
                    </a:lnTo>
                    <a:lnTo>
                      <a:pt x="20" y="320"/>
                    </a:lnTo>
                    <a:lnTo>
                      <a:pt x="30" y="340"/>
                    </a:lnTo>
                    <a:lnTo>
                      <a:pt x="42" y="358"/>
                    </a:lnTo>
                    <a:lnTo>
                      <a:pt x="56" y="374"/>
                    </a:lnTo>
                    <a:lnTo>
                      <a:pt x="70" y="390"/>
                    </a:lnTo>
                    <a:lnTo>
                      <a:pt x="86" y="404"/>
                    </a:lnTo>
                    <a:lnTo>
                      <a:pt x="104" y="418"/>
                    </a:lnTo>
                    <a:lnTo>
                      <a:pt x="124" y="428"/>
                    </a:lnTo>
                    <a:lnTo>
                      <a:pt x="144" y="438"/>
                    </a:lnTo>
                    <a:lnTo>
                      <a:pt x="164" y="444"/>
                    </a:lnTo>
                    <a:lnTo>
                      <a:pt x="186" y="450"/>
                    </a:lnTo>
                    <a:lnTo>
                      <a:pt x="208" y="452"/>
                    </a:lnTo>
                    <a:lnTo>
                      <a:pt x="232" y="454"/>
                    </a:lnTo>
                    <a:lnTo>
                      <a:pt x="232" y="454"/>
                    </a:lnTo>
                    <a:lnTo>
                      <a:pt x="256" y="452"/>
                    </a:lnTo>
                    <a:lnTo>
                      <a:pt x="278" y="448"/>
                    </a:lnTo>
                    <a:lnTo>
                      <a:pt x="300" y="442"/>
                    </a:lnTo>
                    <a:lnTo>
                      <a:pt x="320" y="434"/>
                    </a:lnTo>
                    <a:lnTo>
                      <a:pt x="340" y="424"/>
                    </a:lnTo>
                    <a:lnTo>
                      <a:pt x="358" y="412"/>
                    </a:lnTo>
                    <a:lnTo>
                      <a:pt x="376" y="398"/>
                    </a:lnTo>
                    <a:lnTo>
                      <a:pt x="390" y="384"/>
                    </a:lnTo>
                    <a:lnTo>
                      <a:pt x="406" y="366"/>
                    </a:lnTo>
                    <a:lnTo>
                      <a:pt x="418" y="350"/>
                    </a:lnTo>
                    <a:lnTo>
                      <a:pt x="428" y="330"/>
                    </a:lnTo>
                    <a:lnTo>
                      <a:pt x="438" y="310"/>
                    </a:lnTo>
                    <a:lnTo>
                      <a:pt x="444" y="290"/>
                    </a:lnTo>
                    <a:lnTo>
                      <a:pt x="450" y="268"/>
                    </a:lnTo>
                    <a:lnTo>
                      <a:pt x="454" y="244"/>
                    </a:lnTo>
                    <a:lnTo>
                      <a:pt x="454" y="222"/>
                    </a:lnTo>
                    <a:lnTo>
                      <a:pt x="454" y="222"/>
                    </a:lnTo>
                    <a:lnTo>
                      <a:pt x="452" y="198"/>
                    </a:lnTo>
                    <a:lnTo>
                      <a:pt x="448" y="176"/>
                    </a:lnTo>
                    <a:lnTo>
                      <a:pt x="442" y="154"/>
                    </a:lnTo>
                    <a:lnTo>
                      <a:pt x="434" y="134"/>
                    </a:lnTo>
                    <a:lnTo>
                      <a:pt x="424" y="114"/>
                    </a:lnTo>
                    <a:lnTo>
                      <a:pt x="412" y="96"/>
                    </a:lnTo>
                    <a:lnTo>
                      <a:pt x="398" y="78"/>
                    </a:lnTo>
                    <a:lnTo>
                      <a:pt x="384" y="62"/>
                    </a:lnTo>
                    <a:lnTo>
                      <a:pt x="368" y="48"/>
                    </a:lnTo>
                    <a:lnTo>
                      <a:pt x="350" y="36"/>
                    </a:lnTo>
                    <a:lnTo>
                      <a:pt x="330" y="24"/>
                    </a:lnTo>
                    <a:lnTo>
                      <a:pt x="310" y="16"/>
                    </a:lnTo>
                    <a:lnTo>
                      <a:pt x="290" y="8"/>
                    </a:lnTo>
                    <a:lnTo>
                      <a:pt x="268" y="4"/>
                    </a:lnTo>
                    <a:lnTo>
                      <a:pt x="244" y="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b="1" dirty="0"/>
                  <a:t>IT Workforce Hiring and retention</a:t>
                </a:r>
              </a:p>
            </p:txBody>
          </p:sp>
        </p:grpSp>
        <p:sp>
          <p:nvSpPr>
            <p:cNvPr id="17" name="Freeform 26"/>
            <p:cNvSpPr>
              <a:spLocks/>
            </p:cNvSpPr>
            <p:nvPr/>
          </p:nvSpPr>
          <p:spPr bwMode="auto">
            <a:xfrm>
              <a:off x="7173402" y="5534528"/>
              <a:ext cx="985838" cy="987425"/>
            </a:xfrm>
            <a:custGeom>
              <a:avLst/>
              <a:gdLst>
                <a:gd name="T0" fmla="*/ 304 w 621"/>
                <a:gd name="T1" fmla="*/ 0 h 622"/>
                <a:gd name="T2" fmla="*/ 240 w 621"/>
                <a:gd name="T3" fmla="*/ 8 h 622"/>
                <a:gd name="T4" fmla="*/ 182 w 621"/>
                <a:gd name="T5" fmla="*/ 28 h 622"/>
                <a:gd name="T6" fmla="*/ 130 w 621"/>
                <a:gd name="T7" fmla="*/ 58 h 622"/>
                <a:gd name="T8" fmla="*/ 86 w 621"/>
                <a:gd name="T9" fmla="*/ 96 h 622"/>
                <a:gd name="T10" fmla="*/ 48 w 621"/>
                <a:gd name="T11" fmla="*/ 144 h 622"/>
                <a:gd name="T12" fmla="*/ 22 w 621"/>
                <a:gd name="T13" fmla="*/ 196 h 622"/>
                <a:gd name="T14" fmla="*/ 4 w 621"/>
                <a:gd name="T15" fmla="*/ 256 h 622"/>
                <a:gd name="T16" fmla="*/ 0 w 621"/>
                <a:gd name="T17" fmla="*/ 318 h 622"/>
                <a:gd name="T18" fmla="*/ 2 w 621"/>
                <a:gd name="T19" fmla="*/ 350 h 622"/>
                <a:gd name="T20" fmla="*/ 16 w 621"/>
                <a:gd name="T21" fmla="*/ 410 h 622"/>
                <a:gd name="T22" fmla="*/ 40 w 621"/>
                <a:gd name="T23" fmla="*/ 466 h 622"/>
                <a:gd name="T24" fmla="*/ 74 w 621"/>
                <a:gd name="T25" fmla="*/ 514 h 622"/>
                <a:gd name="T26" fmla="*/ 118 w 621"/>
                <a:gd name="T27" fmla="*/ 556 h 622"/>
                <a:gd name="T28" fmla="*/ 168 w 621"/>
                <a:gd name="T29" fmla="*/ 588 h 622"/>
                <a:gd name="T30" fmla="*/ 224 w 621"/>
                <a:gd name="T31" fmla="*/ 610 h 622"/>
                <a:gd name="T32" fmla="*/ 286 w 621"/>
                <a:gd name="T33" fmla="*/ 622 h 622"/>
                <a:gd name="T34" fmla="*/ 318 w 621"/>
                <a:gd name="T35" fmla="*/ 622 h 622"/>
                <a:gd name="T36" fmla="*/ 380 w 621"/>
                <a:gd name="T37" fmla="*/ 616 h 622"/>
                <a:gd name="T38" fmla="*/ 438 w 621"/>
                <a:gd name="T39" fmla="*/ 596 h 622"/>
                <a:gd name="T40" fmla="*/ 490 w 621"/>
                <a:gd name="T41" fmla="*/ 566 h 622"/>
                <a:gd name="T42" fmla="*/ 536 w 621"/>
                <a:gd name="T43" fmla="*/ 526 h 622"/>
                <a:gd name="T44" fmla="*/ 572 w 621"/>
                <a:gd name="T45" fmla="*/ 480 h 622"/>
                <a:gd name="T46" fmla="*/ 599 w 621"/>
                <a:gd name="T47" fmla="*/ 426 h 622"/>
                <a:gd name="T48" fmla="*/ 615 w 621"/>
                <a:gd name="T49" fmla="*/ 368 h 622"/>
                <a:gd name="T50" fmla="*/ 621 w 621"/>
                <a:gd name="T51" fmla="*/ 304 h 622"/>
                <a:gd name="T52" fmla="*/ 619 w 621"/>
                <a:gd name="T53" fmla="*/ 272 h 622"/>
                <a:gd name="T54" fmla="*/ 605 w 621"/>
                <a:gd name="T55" fmla="*/ 212 h 622"/>
                <a:gd name="T56" fmla="*/ 579 w 621"/>
                <a:gd name="T57" fmla="*/ 158 h 622"/>
                <a:gd name="T58" fmla="*/ 546 w 621"/>
                <a:gd name="T59" fmla="*/ 108 h 622"/>
                <a:gd name="T60" fmla="*/ 504 w 621"/>
                <a:gd name="T61" fmla="*/ 68 h 622"/>
                <a:gd name="T62" fmla="*/ 452 w 621"/>
                <a:gd name="T63" fmla="*/ 34 h 622"/>
                <a:gd name="T64" fmla="*/ 396 w 621"/>
                <a:gd name="T65" fmla="*/ 12 h 622"/>
                <a:gd name="T66" fmla="*/ 336 w 621"/>
                <a:gd name="T67" fmla="*/ 2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1" h="622">
                  <a:moveTo>
                    <a:pt x="304" y="0"/>
                  </a:moveTo>
                  <a:lnTo>
                    <a:pt x="304" y="0"/>
                  </a:lnTo>
                  <a:lnTo>
                    <a:pt x="272" y="2"/>
                  </a:lnTo>
                  <a:lnTo>
                    <a:pt x="240" y="8"/>
                  </a:lnTo>
                  <a:lnTo>
                    <a:pt x="212" y="16"/>
                  </a:lnTo>
                  <a:lnTo>
                    <a:pt x="182" y="28"/>
                  </a:lnTo>
                  <a:lnTo>
                    <a:pt x="156" y="42"/>
                  </a:lnTo>
                  <a:lnTo>
                    <a:pt x="130" y="58"/>
                  </a:lnTo>
                  <a:lnTo>
                    <a:pt x="108" y="76"/>
                  </a:lnTo>
                  <a:lnTo>
                    <a:pt x="86" y="96"/>
                  </a:lnTo>
                  <a:lnTo>
                    <a:pt x="66" y="120"/>
                  </a:lnTo>
                  <a:lnTo>
                    <a:pt x="48" y="144"/>
                  </a:lnTo>
                  <a:lnTo>
                    <a:pt x="34" y="170"/>
                  </a:lnTo>
                  <a:lnTo>
                    <a:pt x="22" y="196"/>
                  </a:lnTo>
                  <a:lnTo>
                    <a:pt x="12" y="226"/>
                  </a:lnTo>
                  <a:lnTo>
                    <a:pt x="4" y="256"/>
                  </a:lnTo>
                  <a:lnTo>
                    <a:pt x="0" y="286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2" y="350"/>
                  </a:lnTo>
                  <a:lnTo>
                    <a:pt x="8" y="382"/>
                  </a:lnTo>
                  <a:lnTo>
                    <a:pt x="16" y="410"/>
                  </a:lnTo>
                  <a:lnTo>
                    <a:pt x="26" y="440"/>
                  </a:lnTo>
                  <a:lnTo>
                    <a:pt x="40" y="466"/>
                  </a:lnTo>
                  <a:lnTo>
                    <a:pt x="56" y="492"/>
                  </a:lnTo>
                  <a:lnTo>
                    <a:pt x="74" y="514"/>
                  </a:lnTo>
                  <a:lnTo>
                    <a:pt x="96" y="536"/>
                  </a:lnTo>
                  <a:lnTo>
                    <a:pt x="118" y="556"/>
                  </a:lnTo>
                  <a:lnTo>
                    <a:pt x="142" y="574"/>
                  </a:lnTo>
                  <a:lnTo>
                    <a:pt x="168" y="588"/>
                  </a:lnTo>
                  <a:lnTo>
                    <a:pt x="196" y="602"/>
                  </a:lnTo>
                  <a:lnTo>
                    <a:pt x="224" y="610"/>
                  </a:lnTo>
                  <a:lnTo>
                    <a:pt x="254" y="618"/>
                  </a:lnTo>
                  <a:lnTo>
                    <a:pt x="286" y="622"/>
                  </a:lnTo>
                  <a:lnTo>
                    <a:pt x="318" y="622"/>
                  </a:lnTo>
                  <a:lnTo>
                    <a:pt x="318" y="622"/>
                  </a:lnTo>
                  <a:lnTo>
                    <a:pt x="350" y="620"/>
                  </a:lnTo>
                  <a:lnTo>
                    <a:pt x="380" y="616"/>
                  </a:lnTo>
                  <a:lnTo>
                    <a:pt x="410" y="606"/>
                  </a:lnTo>
                  <a:lnTo>
                    <a:pt x="438" y="596"/>
                  </a:lnTo>
                  <a:lnTo>
                    <a:pt x="464" y="582"/>
                  </a:lnTo>
                  <a:lnTo>
                    <a:pt x="490" y="566"/>
                  </a:lnTo>
                  <a:lnTo>
                    <a:pt x="514" y="548"/>
                  </a:lnTo>
                  <a:lnTo>
                    <a:pt x="536" y="526"/>
                  </a:lnTo>
                  <a:lnTo>
                    <a:pt x="556" y="504"/>
                  </a:lnTo>
                  <a:lnTo>
                    <a:pt x="572" y="480"/>
                  </a:lnTo>
                  <a:lnTo>
                    <a:pt x="587" y="454"/>
                  </a:lnTo>
                  <a:lnTo>
                    <a:pt x="599" y="426"/>
                  </a:lnTo>
                  <a:lnTo>
                    <a:pt x="609" y="398"/>
                  </a:lnTo>
                  <a:lnTo>
                    <a:pt x="615" y="368"/>
                  </a:lnTo>
                  <a:lnTo>
                    <a:pt x="619" y="336"/>
                  </a:lnTo>
                  <a:lnTo>
                    <a:pt x="621" y="304"/>
                  </a:lnTo>
                  <a:lnTo>
                    <a:pt x="621" y="304"/>
                  </a:lnTo>
                  <a:lnTo>
                    <a:pt x="619" y="272"/>
                  </a:lnTo>
                  <a:lnTo>
                    <a:pt x="613" y="242"/>
                  </a:lnTo>
                  <a:lnTo>
                    <a:pt x="605" y="212"/>
                  </a:lnTo>
                  <a:lnTo>
                    <a:pt x="593" y="184"/>
                  </a:lnTo>
                  <a:lnTo>
                    <a:pt x="579" y="158"/>
                  </a:lnTo>
                  <a:lnTo>
                    <a:pt x="564" y="132"/>
                  </a:lnTo>
                  <a:lnTo>
                    <a:pt x="546" y="108"/>
                  </a:lnTo>
                  <a:lnTo>
                    <a:pt x="526" y="86"/>
                  </a:lnTo>
                  <a:lnTo>
                    <a:pt x="504" y="68"/>
                  </a:lnTo>
                  <a:lnTo>
                    <a:pt x="478" y="50"/>
                  </a:lnTo>
                  <a:lnTo>
                    <a:pt x="452" y="34"/>
                  </a:lnTo>
                  <a:lnTo>
                    <a:pt x="426" y="22"/>
                  </a:lnTo>
                  <a:lnTo>
                    <a:pt x="396" y="12"/>
                  </a:lnTo>
                  <a:lnTo>
                    <a:pt x="366" y="6"/>
                  </a:lnTo>
                  <a:lnTo>
                    <a:pt x="336" y="2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7306752" y="5667878"/>
              <a:ext cx="720725" cy="720725"/>
            </a:xfrm>
            <a:custGeom>
              <a:avLst/>
              <a:gdLst>
                <a:gd name="T0" fmla="*/ 222 w 454"/>
                <a:gd name="T1" fmla="*/ 0 h 454"/>
                <a:gd name="T2" fmla="*/ 176 w 454"/>
                <a:gd name="T3" fmla="*/ 6 h 454"/>
                <a:gd name="T4" fmla="*/ 134 w 454"/>
                <a:gd name="T5" fmla="*/ 20 h 454"/>
                <a:gd name="T6" fmla="*/ 96 w 454"/>
                <a:gd name="T7" fmla="*/ 42 h 454"/>
                <a:gd name="T8" fmla="*/ 62 w 454"/>
                <a:gd name="T9" fmla="*/ 70 h 454"/>
                <a:gd name="T10" fmla="*/ 36 w 454"/>
                <a:gd name="T11" fmla="*/ 106 h 454"/>
                <a:gd name="T12" fmla="*/ 16 w 454"/>
                <a:gd name="T13" fmla="*/ 144 h 454"/>
                <a:gd name="T14" fmla="*/ 4 w 454"/>
                <a:gd name="T15" fmla="*/ 186 h 454"/>
                <a:gd name="T16" fmla="*/ 0 w 454"/>
                <a:gd name="T17" fmla="*/ 232 h 454"/>
                <a:gd name="T18" fmla="*/ 2 w 454"/>
                <a:gd name="T19" fmla="*/ 256 h 454"/>
                <a:gd name="T20" fmla="*/ 12 w 454"/>
                <a:gd name="T21" fmla="*/ 300 h 454"/>
                <a:gd name="T22" fmla="*/ 30 w 454"/>
                <a:gd name="T23" fmla="*/ 340 h 454"/>
                <a:gd name="T24" fmla="*/ 54 w 454"/>
                <a:gd name="T25" fmla="*/ 376 h 454"/>
                <a:gd name="T26" fmla="*/ 86 w 454"/>
                <a:gd name="T27" fmla="*/ 406 h 454"/>
                <a:gd name="T28" fmla="*/ 122 w 454"/>
                <a:gd name="T29" fmla="*/ 430 h 454"/>
                <a:gd name="T30" fmla="*/ 164 w 454"/>
                <a:gd name="T31" fmla="*/ 446 h 454"/>
                <a:gd name="T32" fmla="*/ 208 w 454"/>
                <a:gd name="T33" fmla="*/ 454 h 454"/>
                <a:gd name="T34" fmla="*/ 232 w 454"/>
                <a:gd name="T35" fmla="*/ 454 h 454"/>
                <a:gd name="T36" fmla="*/ 278 w 454"/>
                <a:gd name="T37" fmla="*/ 448 h 454"/>
                <a:gd name="T38" fmla="*/ 320 w 454"/>
                <a:gd name="T39" fmla="*/ 434 h 454"/>
                <a:gd name="T40" fmla="*/ 358 w 454"/>
                <a:gd name="T41" fmla="*/ 412 h 454"/>
                <a:gd name="T42" fmla="*/ 390 w 454"/>
                <a:gd name="T43" fmla="*/ 384 h 454"/>
                <a:gd name="T44" fmla="*/ 418 w 454"/>
                <a:gd name="T45" fmla="*/ 350 h 454"/>
                <a:gd name="T46" fmla="*/ 438 w 454"/>
                <a:gd name="T47" fmla="*/ 312 h 454"/>
                <a:gd name="T48" fmla="*/ 450 w 454"/>
                <a:gd name="T49" fmla="*/ 268 h 454"/>
                <a:gd name="T50" fmla="*/ 454 w 454"/>
                <a:gd name="T51" fmla="*/ 222 h 454"/>
                <a:gd name="T52" fmla="*/ 452 w 454"/>
                <a:gd name="T53" fmla="*/ 200 h 454"/>
                <a:gd name="T54" fmla="*/ 442 w 454"/>
                <a:gd name="T55" fmla="*/ 156 h 454"/>
                <a:gd name="T56" fmla="*/ 424 w 454"/>
                <a:gd name="T57" fmla="*/ 114 h 454"/>
                <a:gd name="T58" fmla="*/ 398 w 454"/>
                <a:gd name="T59" fmla="*/ 80 h 454"/>
                <a:gd name="T60" fmla="*/ 366 w 454"/>
                <a:gd name="T61" fmla="*/ 50 h 454"/>
                <a:gd name="T62" fmla="*/ 330 w 454"/>
                <a:gd name="T63" fmla="*/ 26 h 454"/>
                <a:gd name="T64" fmla="*/ 290 w 454"/>
                <a:gd name="T65" fmla="*/ 10 h 454"/>
                <a:gd name="T66" fmla="*/ 244 w 454"/>
                <a:gd name="T67" fmla="*/ 2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4" h="454">
                  <a:moveTo>
                    <a:pt x="222" y="0"/>
                  </a:moveTo>
                  <a:lnTo>
                    <a:pt x="222" y="0"/>
                  </a:lnTo>
                  <a:lnTo>
                    <a:pt x="198" y="2"/>
                  </a:lnTo>
                  <a:lnTo>
                    <a:pt x="176" y="6"/>
                  </a:lnTo>
                  <a:lnTo>
                    <a:pt x="154" y="12"/>
                  </a:lnTo>
                  <a:lnTo>
                    <a:pt x="134" y="20"/>
                  </a:lnTo>
                  <a:lnTo>
                    <a:pt x="114" y="30"/>
                  </a:lnTo>
                  <a:lnTo>
                    <a:pt x="96" y="42"/>
                  </a:lnTo>
                  <a:lnTo>
                    <a:pt x="78" y="56"/>
                  </a:lnTo>
                  <a:lnTo>
                    <a:pt x="62" y="70"/>
                  </a:lnTo>
                  <a:lnTo>
                    <a:pt x="48" y="88"/>
                  </a:lnTo>
                  <a:lnTo>
                    <a:pt x="36" y="106"/>
                  </a:lnTo>
                  <a:lnTo>
                    <a:pt x="24" y="124"/>
                  </a:lnTo>
                  <a:lnTo>
                    <a:pt x="16" y="144"/>
                  </a:lnTo>
                  <a:lnTo>
                    <a:pt x="8" y="166"/>
                  </a:lnTo>
                  <a:lnTo>
                    <a:pt x="4" y="186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2" y="256"/>
                  </a:lnTo>
                  <a:lnTo>
                    <a:pt x="6" y="278"/>
                  </a:lnTo>
                  <a:lnTo>
                    <a:pt x="12" y="300"/>
                  </a:lnTo>
                  <a:lnTo>
                    <a:pt x="20" y="320"/>
                  </a:lnTo>
                  <a:lnTo>
                    <a:pt x="30" y="340"/>
                  </a:lnTo>
                  <a:lnTo>
                    <a:pt x="42" y="358"/>
                  </a:lnTo>
                  <a:lnTo>
                    <a:pt x="54" y="376"/>
                  </a:lnTo>
                  <a:lnTo>
                    <a:pt x="70" y="392"/>
                  </a:lnTo>
                  <a:lnTo>
                    <a:pt x="86" y="406"/>
                  </a:lnTo>
                  <a:lnTo>
                    <a:pt x="104" y="418"/>
                  </a:lnTo>
                  <a:lnTo>
                    <a:pt x="122" y="430"/>
                  </a:lnTo>
                  <a:lnTo>
                    <a:pt x="142" y="438"/>
                  </a:lnTo>
                  <a:lnTo>
                    <a:pt x="164" y="446"/>
                  </a:lnTo>
                  <a:lnTo>
                    <a:pt x="186" y="450"/>
                  </a:lnTo>
                  <a:lnTo>
                    <a:pt x="208" y="454"/>
                  </a:lnTo>
                  <a:lnTo>
                    <a:pt x="232" y="454"/>
                  </a:lnTo>
                  <a:lnTo>
                    <a:pt x="232" y="454"/>
                  </a:lnTo>
                  <a:lnTo>
                    <a:pt x="254" y="452"/>
                  </a:lnTo>
                  <a:lnTo>
                    <a:pt x="278" y="448"/>
                  </a:lnTo>
                  <a:lnTo>
                    <a:pt x="298" y="442"/>
                  </a:lnTo>
                  <a:lnTo>
                    <a:pt x="320" y="434"/>
                  </a:lnTo>
                  <a:lnTo>
                    <a:pt x="340" y="424"/>
                  </a:lnTo>
                  <a:lnTo>
                    <a:pt x="358" y="412"/>
                  </a:lnTo>
                  <a:lnTo>
                    <a:pt x="374" y="400"/>
                  </a:lnTo>
                  <a:lnTo>
                    <a:pt x="390" y="384"/>
                  </a:lnTo>
                  <a:lnTo>
                    <a:pt x="404" y="368"/>
                  </a:lnTo>
                  <a:lnTo>
                    <a:pt x="418" y="350"/>
                  </a:lnTo>
                  <a:lnTo>
                    <a:pt x="428" y="332"/>
                  </a:lnTo>
                  <a:lnTo>
                    <a:pt x="438" y="312"/>
                  </a:lnTo>
                  <a:lnTo>
                    <a:pt x="444" y="290"/>
                  </a:lnTo>
                  <a:lnTo>
                    <a:pt x="450" y="268"/>
                  </a:lnTo>
                  <a:lnTo>
                    <a:pt x="452" y="246"/>
                  </a:lnTo>
                  <a:lnTo>
                    <a:pt x="454" y="222"/>
                  </a:lnTo>
                  <a:lnTo>
                    <a:pt x="454" y="222"/>
                  </a:lnTo>
                  <a:lnTo>
                    <a:pt x="452" y="200"/>
                  </a:lnTo>
                  <a:lnTo>
                    <a:pt x="448" y="176"/>
                  </a:lnTo>
                  <a:lnTo>
                    <a:pt x="442" y="156"/>
                  </a:lnTo>
                  <a:lnTo>
                    <a:pt x="434" y="134"/>
                  </a:lnTo>
                  <a:lnTo>
                    <a:pt x="424" y="114"/>
                  </a:lnTo>
                  <a:lnTo>
                    <a:pt x="412" y="96"/>
                  </a:lnTo>
                  <a:lnTo>
                    <a:pt x="398" y="80"/>
                  </a:lnTo>
                  <a:lnTo>
                    <a:pt x="384" y="64"/>
                  </a:lnTo>
                  <a:lnTo>
                    <a:pt x="366" y="50"/>
                  </a:lnTo>
                  <a:lnTo>
                    <a:pt x="350" y="36"/>
                  </a:lnTo>
                  <a:lnTo>
                    <a:pt x="330" y="26"/>
                  </a:lnTo>
                  <a:lnTo>
                    <a:pt x="310" y="16"/>
                  </a:lnTo>
                  <a:lnTo>
                    <a:pt x="290" y="10"/>
                  </a:lnTo>
                  <a:lnTo>
                    <a:pt x="268" y="4"/>
                  </a:lnTo>
                  <a:lnTo>
                    <a:pt x="244" y="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3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126217" y="3968041"/>
            <a:ext cx="1921889" cy="1840997"/>
            <a:chOff x="2623916" y="3384926"/>
            <a:chExt cx="2660076" cy="2548114"/>
          </a:xfrm>
        </p:grpSpPr>
        <p:grpSp>
          <p:nvGrpSpPr>
            <p:cNvPr id="22" name="Group 21"/>
            <p:cNvGrpSpPr/>
            <p:nvPr/>
          </p:nvGrpSpPr>
          <p:grpSpPr>
            <a:xfrm>
              <a:off x="2839640" y="3384926"/>
              <a:ext cx="2444352" cy="2448270"/>
              <a:chOff x="3100388" y="4035426"/>
              <a:chExt cx="990600" cy="992188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5" name="Freeform 14"/>
              <p:cNvSpPr>
                <a:spLocks/>
              </p:cNvSpPr>
              <p:nvPr/>
            </p:nvSpPr>
            <p:spPr bwMode="auto">
              <a:xfrm>
                <a:off x="3100388" y="4035426"/>
                <a:ext cx="990600" cy="992188"/>
              </a:xfrm>
              <a:custGeom>
                <a:avLst/>
                <a:gdLst>
                  <a:gd name="T0" fmla="*/ 306 w 624"/>
                  <a:gd name="T1" fmla="*/ 0 h 625"/>
                  <a:gd name="T2" fmla="*/ 242 w 624"/>
                  <a:gd name="T3" fmla="*/ 8 h 625"/>
                  <a:gd name="T4" fmla="*/ 184 w 624"/>
                  <a:gd name="T5" fmla="*/ 28 h 625"/>
                  <a:gd name="T6" fmla="*/ 132 w 624"/>
                  <a:gd name="T7" fmla="*/ 58 h 625"/>
                  <a:gd name="T8" fmla="*/ 88 w 624"/>
                  <a:gd name="T9" fmla="*/ 96 h 625"/>
                  <a:gd name="T10" fmla="*/ 50 w 624"/>
                  <a:gd name="T11" fmla="*/ 144 h 625"/>
                  <a:gd name="T12" fmla="*/ 22 w 624"/>
                  <a:gd name="T13" fmla="*/ 198 h 625"/>
                  <a:gd name="T14" fmla="*/ 6 w 624"/>
                  <a:gd name="T15" fmla="*/ 256 h 625"/>
                  <a:gd name="T16" fmla="*/ 0 w 624"/>
                  <a:gd name="T17" fmla="*/ 320 h 625"/>
                  <a:gd name="T18" fmla="*/ 4 w 624"/>
                  <a:gd name="T19" fmla="*/ 350 h 625"/>
                  <a:gd name="T20" fmla="*/ 16 w 624"/>
                  <a:gd name="T21" fmla="*/ 412 h 625"/>
                  <a:gd name="T22" fmla="*/ 42 w 624"/>
                  <a:gd name="T23" fmla="*/ 466 h 625"/>
                  <a:gd name="T24" fmla="*/ 76 w 624"/>
                  <a:gd name="T25" fmla="*/ 516 h 625"/>
                  <a:gd name="T26" fmla="*/ 120 w 624"/>
                  <a:gd name="T27" fmla="*/ 557 h 625"/>
                  <a:gd name="T28" fmla="*/ 170 w 624"/>
                  <a:gd name="T29" fmla="*/ 589 h 625"/>
                  <a:gd name="T30" fmla="*/ 226 w 624"/>
                  <a:gd name="T31" fmla="*/ 613 h 625"/>
                  <a:gd name="T32" fmla="*/ 288 w 624"/>
                  <a:gd name="T33" fmla="*/ 623 h 625"/>
                  <a:gd name="T34" fmla="*/ 320 w 624"/>
                  <a:gd name="T35" fmla="*/ 625 h 625"/>
                  <a:gd name="T36" fmla="*/ 382 w 624"/>
                  <a:gd name="T37" fmla="*/ 617 h 625"/>
                  <a:gd name="T38" fmla="*/ 440 w 624"/>
                  <a:gd name="T39" fmla="*/ 597 h 625"/>
                  <a:gd name="T40" fmla="*/ 492 w 624"/>
                  <a:gd name="T41" fmla="*/ 567 h 625"/>
                  <a:gd name="T42" fmla="*/ 538 w 624"/>
                  <a:gd name="T43" fmla="*/ 528 h 625"/>
                  <a:gd name="T44" fmla="*/ 574 w 624"/>
                  <a:gd name="T45" fmla="*/ 480 h 625"/>
                  <a:gd name="T46" fmla="*/ 602 w 624"/>
                  <a:gd name="T47" fmla="*/ 426 h 625"/>
                  <a:gd name="T48" fmla="*/ 618 w 624"/>
                  <a:gd name="T49" fmla="*/ 368 h 625"/>
                  <a:gd name="T50" fmla="*/ 624 w 624"/>
                  <a:gd name="T51" fmla="*/ 306 h 625"/>
                  <a:gd name="T52" fmla="*/ 620 w 624"/>
                  <a:gd name="T53" fmla="*/ 274 h 625"/>
                  <a:gd name="T54" fmla="*/ 608 w 624"/>
                  <a:gd name="T55" fmla="*/ 212 h 625"/>
                  <a:gd name="T56" fmla="*/ 582 w 624"/>
                  <a:gd name="T57" fmla="*/ 158 h 625"/>
                  <a:gd name="T58" fmla="*/ 548 w 624"/>
                  <a:gd name="T59" fmla="*/ 108 h 625"/>
                  <a:gd name="T60" fmla="*/ 504 w 624"/>
                  <a:gd name="T61" fmla="*/ 68 h 625"/>
                  <a:gd name="T62" fmla="*/ 454 w 624"/>
                  <a:gd name="T63" fmla="*/ 36 h 625"/>
                  <a:gd name="T64" fmla="*/ 398 w 624"/>
                  <a:gd name="T65" fmla="*/ 12 h 625"/>
                  <a:gd name="T66" fmla="*/ 336 w 624"/>
                  <a:gd name="T67" fmla="*/ 2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24" h="625">
                    <a:moveTo>
                      <a:pt x="306" y="0"/>
                    </a:moveTo>
                    <a:lnTo>
                      <a:pt x="306" y="0"/>
                    </a:lnTo>
                    <a:lnTo>
                      <a:pt x="274" y="4"/>
                    </a:lnTo>
                    <a:lnTo>
                      <a:pt x="242" y="8"/>
                    </a:lnTo>
                    <a:lnTo>
                      <a:pt x="212" y="16"/>
                    </a:lnTo>
                    <a:lnTo>
                      <a:pt x="184" y="28"/>
                    </a:lnTo>
                    <a:lnTo>
                      <a:pt x="158" y="42"/>
                    </a:lnTo>
                    <a:lnTo>
                      <a:pt x="132" y="58"/>
                    </a:lnTo>
                    <a:lnTo>
                      <a:pt x="108" y="76"/>
                    </a:lnTo>
                    <a:lnTo>
                      <a:pt x="88" y="96"/>
                    </a:lnTo>
                    <a:lnTo>
                      <a:pt x="68" y="120"/>
                    </a:lnTo>
                    <a:lnTo>
                      <a:pt x="50" y="144"/>
                    </a:lnTo>
                    <a:lnTo>
                      <a:pt x="36" y="170"/>
                    </a:lnTo>
                    <a:lnTo>
                      <a:pt x="22" y="198"/>
                    </a:lnTo>
                    <a:lnTo>
                      <a:pt x="12" y="226"/>
                    </a:lnTo>
                    <a:lnTo>
                      <a:pt x="6" y="256"/>
                    </a:lnTo>
                    <a:lnTo>
                      <a:pt x="2" y="288"/>
                    </a:lnTo>
                    <a:lnTo>
                      <a:pt x="0" y="320"/>
                    </a:lnTo>
                    <a:lnTo>
                      <a:pt x="0" y="320"/>
                    </a:lnTo>
                    <a:lnTo>
                      <a:pt x="4" y="350"/>
                    </a:lnTo>
                    <a:lnTo>
                      <a:pt x="8" y="382"/>
                    </a:lnTo>
                    <a:lnTo>
                      <a:pt x="16" y="412"/>
                    </a:lnTo>
                    <a:lnTo>
                      <a:pt x="28" y="440"/>
                    </a:lnTo>
                    <a:lnTo>
                      <a:pt x="42" y="466"/>
                    </a:lnTo>
                    <a:lnTo>
                      <a:pt x="58" y="492"/>
                    </a:lnTo>
                    <a:lnTo>
                      <a:pt x="76" y="516"/>
                    </a:lnTo>
                    <a:lnTo>
                      <a:pt x="98" y="538"/>
                    </a:lnTo>
                    <a:lnTo>
                      <a:pt x="120" y="557"/>
                    </a:lnTo>
                    <a:lnTo>
                      <a:pt x="144" y="575"/>
                    </a:lnTo>
                    <a:lnTo>
                      <a:pt x="170" y="589"/>
                    </a:lnTo>
                    <a:lnTo>
                      <a:pt x="198" y="603"/>
                    </a:lnTo>
                    <a:lnTo>
                      <a:pt x="226" y="613"/>
                    </a:lnTo>
                    <a:lnTo>
                      <a:pt x="256" y="619"/>
                    </a:lnTo>
                    <a:lnTo>
                      <a:pt x="288" y="623"/>
                    </a:lnTo>
                    <a:lnTo>
                      <a:pt x="320" y="625"/>
                    </a:lnTo>
                    <a:lnTo>
                      <a:pt x="320" y="625"/>
                    </a:lnTo>
                    <a:lnTo>
                      <a:pt x="350" y="621"/>
                    </a:lnTo>
                    <a:lnTo>
                      <a:pt x="382" y="617"/>
                    </a:lnTo>
                    <a:lnTo>
                      <a:pt x="412" y="609"/>
                    </a:lnTo>
                    <a:lnTo>
                      <a:pt x="440" y="597"/>
                    </a:lnTo>
                    <a:lnTo>
                      <a:pt x="466" y="583"/>
                    </a:lnTo>
                    <a:lnTo>
                      <a:pt x="492" y="567"/>
                    </a:lnTo>
                    <a:lnTo>
                      <a:pt x="516" y="548"/>
                    </a:lnTo>
                    <a:lnTo>
                      <a:pt x="538" y="528"/>
                    </a:lnTo>
                    <a:lnTo>
                      <a:pt x="556" y="504"/>
                    </a:lnTo>
                    <a:lnTo>
                      <a:pt x="574" y="480"/>
                    </a:lnTo>
                    <a:lnTo>
                      <a:pt x="590" y="454"/>
                    </a:lnTo>
                    <a:lnTo>
                      <a:pt x="602" y="426"/>
                    </a:lnTo>
                    <a:lnTo>
                      <a:pt x="612" y="398"/>
                    </a:lnTo>
                    <a:lnTo>
                      <a:pt x="618" y="368"/>
                    </a:lnTo>
                    <a:lnTo>
                      <a:pt x="622" y="336"/>
                    </a:lnTo>
                    <a:lnTo>
                      <a:pt x="624" y="306"/>
                    </a:lnTo>
                    <a:lnTo>
                      <a:pt x="624" y="306"/>
                    </a:lnTo>
                    <a:lnTo>
                      <a:pt x="620" y="274"/>
                    </a:lnTo>
                    <a:lnTo>
                      <a:pt x="616" y="242"/>
                    </a:lnTo>
                    <a:lnTo>
                      <a:pt x="608" y="212"/>
                    </a:lnTo>
                    <a:lnTo>
                      <a:pt x="596" y="184"/>
                    </a:lnTo>
                    <a:lnTo>
                      <a:pt x="582" y="158"/>
                    </a:lnTo>
                    <a:lnTo>
                      <a:pt x="566" y="132"/>
                    </a:lnTo>
                    <a:lnTo>
                      <a:pt x="548" y="108"/>
                    </a:lnTo>
                    <a:lnTo>
                      <a:pt x="528" y="88"/>
                    </a:lnTo>
                    <a:lnTo>
                      <a:pt x="504" y="68"/>
                    </a:lnTo>
                    <a:lnTo>
                      <a:pt x="480" y="50"/>
                    </a:lnTo>
                    <a:lnTo>
                      <a:pt x="454" y="36"/>
                    </a:lnTo>
                    <a:lnTo>
                      <a:pt x="426" y="22"/>
                    </a:lnTo>
                    <a:lnTo>
                      <a:pt x="398" y="12"/>
                    </a:lnTo>
                    <a:lnTo>
                      <a:pt x="368" y="6"/>
                    </a:lnTo>
                    <a:lnTo>
                      <a:pt x="336" y="2"/>
                    </a:lnTo>
                    <a:lnTo>
                      <a:pt x="30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6" name="Freeform 16"/>
              <p:cNvSpPr>
                <a:spLocks/>
              </p:cNvSpPr>
              <p:nvPr/>
            </p:nvSpPr>
            <p:spPr bwMode="auto">
              <a:xfrm>
                <a:off x="3236913" y="4171951"/>
                <a:ext cx="717550" cy="717550"/>
              </a:xfrm>
              <a:custGeom>
                <a:avLst/>
                <a:gdLst>
                  <a:gd name="T0" fmla="*/ 222 w 452"/>
                  <a:gd name="T1" fmla="*/ 0 h 452"/>
                  <a:gd name="T2" fmla="*/ 176 w 452"/>
                  <a:gd name="T3" fmla="*/ 4 h 452"/>
                  <a:gd name="T4" fmla="*/ 134 w 452"/>
                  <a:gd name="T5" fmla="*/ 20 h 452"/>
                  <a:gd name="T6" fmla="*/ 96 w 452"/>
                  <a:gd name="T7" fmla="*/ 40 h 452"/>
                  <a:gd name="T8" fmla="*/ 62 w 452"/>
                  <a:gd name="T9" fmla="*/ 70 h 452"/>
                  <a:gd name="T10" fmla="*/ 36 w 452"/>
                  <a:gd name="T11" fmla="*/ 104 h 452"/>
                  <a:gd name="T12" fmla="*/ 16 w 452"/>
                  <a:gd name="T13" fmla="*/ 142 h 452"/>
                  <a:gd name="T14" fmla="*/ 2 w 452"/>
                  <a:gd name="T15" fmla="*/ 186 h 452"/>
                  <a:gd name="T16" fmla="*/ 0 w 452"/>
                  <a:gd name="T17" fmla="*/ 232 h 452"/>
                  <a:gd name="T18" fmla="*/ 0 w 452"/>
                  <a:gd name="T19" fmla="*/ 254 h 452"/>
                  <a:gd name="T20" fmla="*/ 10 w 452"/>
                  <a:gd name="T21" fmla="*/ 298 h 452"/>
                  <a:gd name="T22" fmla="*/ 30 w 452"/>
                  <a:gd name="T23" fmla="*/ 338 h 452"/>
                  <a:gd name="T24" fmla="*/ 54 w 452"/>
                  <a:gd name="T25" fmla="*/ 374 h 452"/>
                  <a:gd name="T26" fmla="*/ 86 w 452"/>
                  <a:gd name="T27" fmla="*/ 404 h 452"/>
                  <a:gd name="T28" fmla="*/ 122 w 452"/>
                  <a:gd name="T29" fmla="*/ 428 h 452"/>
                  <a:gd name="T30" fmla="*/ 164 w 452"/>
                  <a:gd name="T31" fmla="*/ 444 h 452"/>
                  <a:gd name="T32" fmla="*/ 208 w 452"/>
                  <a:gd name="T33" fmla="*/ 452 h 452"/>
                  <a:gd name="T34" fmla="*/ 232 w 452"/>
                  <a:gd name="T35" fmla="*/ 452 h 452"/>
                  <a:gd name="T36" fmla="*/ 276 w 452"/>
                  <a:gd name="T37" fmla="*/ 448 h 452"/>
                  <a:gd name="T38" fmla="*/ 320 w 452"/>
                  <a:gd name="T39" fmla="*/ 434 h 452"/>
                  <a:gd name="T40" fmla="*/ 358 w 452"/>
                  <a:gd name="T41" fmla="*/ 412 h 452"/>
                  <a:gd name="T42" fmla="*/ 390 w 452"/>
                  <a:gd name="T43" fmla="*/ 382 h 452"/>
                  <a:gd name="T44" fmla="*/ 418 w 452"/>
                  <a:gd name="T45" fmla="*/ 348 h 452"/>
                  <a:gd name="T46" fmla="*/ 438 w 452"/>
                  <a:gd name="T47" fmla="*/ 310 h 452"/>
                  <a:gd name="T48" fmla="*/ 450 w 452"/>
                  <a:gd name="T49" fmla="*/ 266 h 452"/>
                  <a:gd name="T50" fmla="*/ 452 w 452"/>
                  <a:gd name="T51" fmla="*/ 220 h 452"/>
                  <a:gd name="T52" fmla="*/ 452 w 452"/>
                  <a:gd name="T53" fmla="*/ 198 h 452"/>
                  <a:gd name="T54" fmla="*/ 442 w 452"/>
                  <a:gd name="T55" fmla="*/ 154 h 452"/>
                  <a:gd name="T56" fmla="*/ 424 w 452"/>
                  <a:gd name="T57" fmla="*/ 114 h 452"/>
                  <a:gd name="T58" fmla="*/ 398 w 452"/>
                  <a:gd name="T59" fmla="*/ 78 h 452"/>
                  <a:gd name="T60" fmla="*/ 366 w 452"/>
                  <a:gd name="T61" fmla="*/ 48 h 452"/>
                  <a:gd name="T62" fmla="*/ 330 w 452"/>
                  <a:gd name="T63" fmla="*/ 24 h 452"/>
                  <a:gd name="T64" fmla="*/ 288 w 452"/>
                  <a:gd name="T65" fmla="*/ 8 h 452"/>
                  <a:gd name="T66" fmla="*/ 244 w 452"/>
                  <a:gd name="T67" fmla="*/ 0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52" h="452">
                    <a:moveTo>
                      <a:pt x="222" y="0"/>
                    </a:moveTo>
                    <a:lnTo>
                      <a:pt x="222" y="0"/>
                    </a:lnTo>
                    <a:lnTo>
                      <a:pt x="198" y="0"/>
                    </a:lnTo>
                    <a:lnTo>
                      <a:pt x="176" y="4"/>
                    </a:lnTo>
                    <a:lnTo>
                      <a:pt x="154" y="10"/>
                    </a:lnTo>
                    <a:lnTo>
                      <a:pt x="134" y="20"/>
                    </a:lnTo>
                    <a:lnTo>
                      <a:pt x="114" y="30"/>
                    </a:lnTo>
                    <a:lnTo>
                      <a:pt x="96" y="40"/>
                    </a:lnTo>
                    <a:lnTo>
                      <a:pt x="78" y="54"/>
                    </a:lnTo>
                    <a:lnTo>
                      <a:pt x="62" y="70"/>
                    </a:lnTo>
                    <a:lnTo>
                      <a:pt x="48" y="86"/>
                    </a:lnTo>
                    <a:lnTo>
                      <a:pt x="36" y="104"/>
                    </a:lnTo>
                    <a:lnTo>
                      <a:pt x="24" y="122"/>
                    </a:lnTo>
                    <a:lnTo>
                      <a:pt x="16" y="142"/>
                    </a:lnTo>
                    <a:lnTo>
                      <a:pt x="8" y="164"/>
                    </a:lnTo>
                    <a:lnTo>
                      <a:pt x="2" y="186"/>
                    </a:lnTo>
                    <a:lnTo>
                      <a:pt x="0" y="208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54"/>
                    </a:lnTo>
                    <a:lnTo>
                      <a:pt x="4" y="276"/>
                    </a:lnTo>
                    <a:lnTo>
                      <a:pt x="10" y="298"/>
                    </a:lnTo>
                    <a:lnTo>
                      <a:pt x="20" y="320"/>
                    </a:lnTo>
                    <a:lnTo>
                      <a:pt x="30" y="338"/>
                    </a:lnTo>
                    <a:lnTo>
                      <a:pt x="40" y="358"/>
                    </a:lnTo>
                    <a:lnTo>
                      <a:pt x="54" y="374"/>
                    </a:lnTo>
                    <a:lnTo>
                      <a:pt x="70" y="390"/>
                    </a:lnTo>
                    <a:lnTo>
                      <a:pt x="86" y="404"/>
                    </a:lnTo>
                    <a:lnTo>
                      <a:pt x="104" y="416"/>
                    </a:lnTo>
                    <a:lnTo>
                      <a:pt x="122" y="428"/>
                    </a:lnTo>
                    <a:lnTo>
                      <a:pt x="142" y="438"/>
                    </a:lnTo>
                    <a:lnTo>
                      <a:pt x="164" y="444"/>
                    </a:lnTo>
                    <a:lnTo>
                      <a:pt x="186" y="450"/>
                    </a:lnTo>
                    <a:lnTo>
                      <a:pt x="208" y="452"/>
                    </a:lnTo>
                    <a:lnTo>
                      <a:pt x="232" y="452"/>
                    </a:lnTo>
                    <a:lnTo>
                      <a:pt x="232" y="452"/>
                    </a:lnTo>
                    <a:lnTo>
                      <a:pt x="254" y="452"/>
                    </a:lnTo>
                    <a:lnTo>
                      <a:pt x="276" y="448"/>
                    </a:lnTo>
                    <a:lnTo>
                      <a:pt x="298" y="442"/>
                    </a:lnTo>
                    <a:lnTo>
                      <a:pt x="320" y="434"/>
                    </a:lnTo>
                    <a:lnTo>
                      <a:pt x="338" y="424"/>
                    </a:lnTo>
                    <a:lnTo>
                      <a:pt x="358" y="412"/>
                    </a:lnTo>
                    <a:lnTo>
                      <a:pt x="374" y="398"/>
                    </a:lnTo>
                    <a:lnTo>
                      <a:pt x="390" y="382"/>
                    </a:lnTo>
                    <a:lnTo>
                      <a:pt x="404" y="366"/>
                    </a:lnTo>
                    <a:lnTo>
                      <a:pt x="418" y="348"/>
                    </a:lnTo>
                    <a:lnTo>
                      <a:pt x="428" y="330"/>
                    </a:lnTo>
                    <a:lnTo>
                      <a:pt x="438" y="310"/>
                    </a:lnTo>
                    <a:lnTo>
                      <a:pt x="444" y="288"/>
                    </a:lnTo>
                    <a:lnTo>
                      <a:pt x="450" y="266"/>
                    </a:lnTo>
                    <a:lnTo>
                      <a:pt x="452" y="244"/>
                    </a:lnTo>
                    <a:lnTo>
                      <a:pt x="452" y="220"/>
                    </a:lnTo>
                    <a:lnTo>
                      <a:pt x="452" y="220"/>
                    </a:lnTo>
                    <a:lnTo>
                      <a:pt x="452" y="198"/>
                    </a:lnTo>
                    <a:lnTo>
                      <a:pt x="448" y="176"/>
                    </a:lnTo>
                    <a:lnTo>
                      <a:pt x="442" y="154"/>
                    </a:lnTo>
                    <a:lnTo>
                      <a:pt x="434" y="134"/>
                    </a:lnTo>
                    <a:lnTo>
                      <a:pt x="424" y="114"/>
                    </a:lnTo>
                    <a:lnTo>
                      <a:pt x="412" y="94"/>
                    </a:lnTo>
                    <a:lnTo>
                      <a:pt x="398" y="78"/>
                    </a:lnTo>
                    <a:lnTo>
                      <a:pt x="382" y="62"/>
                    </a:lnTo>
                    <a:lnTo>
                      <a:pt x="366" y="48"/>
                    </a:lnTo>
                    <a:lnTo>
                      <a:pt x="348" y="36"/>
                    </a:lnTo>
                    <a:lnTo>
                      <a:pt x="330" y="24"/>
                    </a:lnTo>
                    <a:lnTo>
                      <a:pt x="310" y="16"/>
                    </a:lnTo>
                    <a:lnTo>
                      <a:pt x="288" y="8"/>
                    </a:lnTo>
                    <a:lnTo>
                      <a:pt x="266" y="2"/>
                    </a:lnTo>
                    <a:lnTo>
                      <a:pt x="244" y="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b="1" dirty="0"/>
                  <a:t>IT organizational development</a:t>
                </a:r>
              </a:p>
            </p:txBody>
          </p:sp>
        </p:grp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2623916" y="4945615"/>
              <a:ext cx="985838" cy="987425"/>
            </a:xfrm>
            <a:custGeom>
              <a:avLst/>
              <a:gdLst>
                <a:gd name="T0" fmla="*/ 304 w 621"/>
                <a:gd name="T1" fmla="*/ 0 h 622"/>
                <a:gd name="T2" fmla="*/ 240 w 621"/>
                <a:gd name="T3" fmla="*/ 8 h 622"/>
                <a:gd name="T4" fmla="*/ 182 w 621"/>
                <a:gd name="T5" fmla="*/ 28 h 622"/>
                <a:gd name="T6" fmla="*/ 130 w 621"/>
                <a:gd name="T7" fmla="*/ 58 h 622"/>
                <a:gd name="T8" fmla="*/ 86 w 621"/>
                <a:gd name="T9" fmla="*/ 96 h 622"/>
                <a:gd name="T10" fmla="*/ 48 w 621"/>
                <a:gd name="T11" fmla="*/ 144 h 622"/>
                <a:gd name="T12" fmla="*/ 22 w 621"/>
                <a:gd name="T13" fmla="*/ 196 h 622"/>
                <a:gd name="T14" fmla="*/ 4 w 621"/>
                <a:gd name="T15" fmla="*/ 256 h 622"/>
                <a:gd name="T16" fmla="*/ 0 w 621"/>
                <a:gd name="T17" fmla="*/ 318 h 622"/>
                <a:gd name="T18" fmla="*/ 2 w 621"/>
                <a:gd name="T19" fmla="*/ 350 h 622"/>
                <a:gd name="T20" fmla="*/ 16 w 621"/>
                <a:gd name="T21" fmla="*/ 410 h 622"/>
                <a:gd name="T22" fmla="*/ 40 w 621"/>
                <a:gd name="T23" fmla="*/ 466 h 622"/>
                <a:gd name="T24" fmla="*/ 74 w 621"/>
                <a:gd name="T25" fmla="*/ 514 h 622"/>
                <a:gd name="T26" fmla="*/ 118 w 621"/>
                <a:gd name="T27" fmla="*/ 556 h 622"/>
                <a:gd name="T28" fmla="*/ 168 w 621"/>
                <a:gd name="T29" fmla="*/ 588 h 622"/>
                <a:gd name="T30" fmla="*/ 224 w 621"/>
                <a:gd name="T31" fmla="*/ 610 h 622"/>
                <a:gd name="T32" fmla="*/ 286 w 621"/>
                <a:gd name="T33" fmla="*/ 622 h 622"/>
                <a:gd name="T34" fmla="*/ 318 w 621"/>
                <a:gd name="T35" fmla="*/ 622 h 622"/>
                <a:gd name="T36" fmla="*/ 380 w 621"/>
                <a:gd name="T37" fmla="*/ 616 h 622"/>
                <a:gd name="T38" fmla="*/ 438 w 621"/>
                <a:gd name="T39" fmla="*/ 596 h 622"/>
                <a:gd name="T40" fmla="*/ 490 w 621"/>
                <a:gd name="T41" fmla="*/ 566 h 622"/>
                <a:gd name="T42" fmla="*/ 536 w 621"/>
                <a:gd name="T43" fmla="*/ 526 h 622"/>
                <a:gd name="T44" fmla="*/ 572 w 621"/>
                <a:gd name="T45" fmla="*/ 480 h 622"/>
                <a:gd name="T46" fmla="*/ 599 w 621"/>
                <a:gd name="T47" fmla="*/ 426 h 622"/>
                <a:gd name="T48" fmla="*/ 615 w 621"/>
                <a:gd name="T49" fmla="*/ 368 h 622"/>
                <a:gd name="T50" fmla="*/ 621 w 621"/>
                <a:gd name="T51" fmla="*/ 304 h 622"/>
                <a:gd name="T52" fmla="*/ 619 w 621"/>
                <a:gd name="T53" fmla="*/ 272 h 622"/>
                <a:gd name="T54" fmla="*/ 605 w 621"/>
                <a:gd name="T55" fmla="*/ 212 h 622"/>
                <a:gd name="T56" fmla="*/ 579 w 621"/>
                <a:gd name="T57" fmla="*/ 158 h 622"/>
                <a:gd name="T58" fmla="*/ 546 w 621"/>
                <a:gd name="T59" fmla="*/ 108 h 622"/>
                <a:gd name="T60" fmla="*/ 504 w 621"/>
                <a:gd name="T61" fmla="*/ 68 h 622"/>
                <a:gd name="T62" fmla="*/ 452 w 621"/>
                <a:gd name="T63" fmla="*/ 34 h 622"/>
                <a:gd name="T64" fmla="*/ 396 w 621"/>
                <a:gd name="T65" fmla="*/ 12 h 622"/>
                <a:gd name="T66" fmla="*/ 336 w 621"/>
                <a:gd name="T67" fmla="*/ 2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1" h="622">
                  <a:moveTo>
                    <a:pt x="304" y="0"/>
                  </a:moveTo>
                  <a:lnTo>
                    <a:pt x="304" y="0"/>
                  </a:lnTo>
                  <a:lnTo>
                    <a:pt x="272" y="2"/>
                  </a:lnTo>
                  <a:lnTo>
                    <a:pt x="240" y="8"/>
                  </a:lnTo>
                  <a:lnTo>
                    <a:pt x="212" y="16"/>
                  </a:lnTo>
                  <a:lnTo>
                    <a:pt x="182" y="28"/>
                  </a:lnTo>
                  <a:lnTo>
                    <a:pt x="156" y="42"/>
                  </a:lnTo>
                  <a:lnTo>
                    <a:pt x="130" y="58"/>
                  </a:lnTo>
                  <a:lnTo>
                    <a:pt x="108" y="76"/>
                  </a:lnTo>
                  <a:lnTo>
                    <a:pt x="86" y="96"/>
                  </a:lnTo>
                  <a:lnTo>
                    <a:pt x="66" y="120"/>
                  </a:lnTo>
                  <a:lnTo>
                    <a:pt x="48" y="144"/>
                  </a:lnTo>
                  <a:lnTo>
                    <a:pt x="34" y="170"/>
                  </a:lnTo>
                  <a:lnTo>
                    <a:pt x="22" y="196"/>
                  </a:lnTo>
                  <a:lnTo>
                    <a:pt x="12" y="226"/>
                  </a:lnTo>
                  <a:lnTo>
                    <a:pt x="4" y="256"/>
                  </a:lnTo>
                  <a:lnTo>
                    <a:pt x="0" y="286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2" y="350"/>
                  </a:lnTo>
                  <a:lnTo>
                    <a:pt x="8" y="382"/>
                  </a:lnTo>
                  <a:lnTo>
                    <a:pt x="16" y="410"/>
                  </a:lnTo>
                  <a:lnTo>
                    <a:pt x="26" y="440"/>
                  </a:lnTo>
                  <a:lnTo>
                    <a:pt x="40" y="466"/>
                  </a:lnTo>
                  <a:lnTo>
                    <a:pt x="56" y="492"/>
                  </a:lnTo>
                  <a:lnTo>
                    <a:pt x="74" y="514"/>
                  </a:lnTo>
                  <a:lnTo>
                    <a:pt x="96" y="536"/>
                  </a:lnTo>
                  <a:lnTo>
                    <a:pt x="118" y="556"/>
                  </a:lnTo>
                  <a:lnTo>
                    <a:pt x="142" y="574"/>
                  </a:lnTo>
                  <a:lnTo>
                    <a:pt x="168" y="588"/>
                  </a:lnTo>
                  <a:lnTo>
                    <a:pt x="196" y="602"/>
                  </a:lnTo>
                  <a:lnTo>
                    <a:pt x="224" y="610"/>
                  </a:lnTo>
                  <a:lnTo>
                    <a:pt x="254" y="618"/>
                  </a:lnTo>
                  <a:lnTo>
                    <a:pt x="286" y="622"/>
                  </a:lnTo>
                  <a:lnTo>
                    <a:pt x="318" y="622"/>
                  </a:lnTo>
                  <a:lnTo>
                    <a:pt x="318" y="622"/>
                  </a:lnTo>
                  <a:lnTo>
                    <a:pt x="350" y="620"/>
                  </a:lnTo>
                  <a:lnTo>
                    <a:pt x="380" y="616"/>
                  </a:lnTo>
                  <a:lnTo>
                    <a:pt x="410" y="606"/>
                  </a:lnTo>
                  <a:lnTo>
                    <a:pt x="438" y="596"/>
                  </a:lnTo>
                  <a:lnTo>
                    <a:pt x="464" y="582"/>
                  </a:lnTo>
                  <a:lnTo>
                    <a:pt x="490" y="566"/>
                  </a:lnTo>
                  <a:lnTo>
                    <a:pt x="514" y="548"/>
                  </a:lnTo>
                  <a:lnTo>
                    <a:pt x="536" y="526"/>
                  </a:lnTo>
                  <a:lnTo>
                    <a:pt x="556" y="504"/>
                  </a:lnTo>
                  <a:lnTo>
                    <a:pt x="572" y="480"/>
                  </a:lnTo>
                  <a:lnTo>
                    <a:pt x="587" y="454"/>
                  </a:lnTo>
                  <a:lnTo>
                    <a:pt x="599" y="426"/>
                  </a:lnTo>
                  <a:lnTo>
                    <a:pt x="609" y="398"/>
                  </a:lnTo>
                  <a:lnTo>
                    <a:pt x="615" y="368"/>
                  </a:lnTo>
                  <a:lnTo>
                    <a:pt x="619" y="336"/>
                  </a:lnTo>
                  <a:lnTo>
                    <a:pt x="621" y="304"/>
                  </a:lnTo>
                  <a:lnTo>
                    <a:pt x="621" y="304"/>
                  </a:lnTo>
                  <a:lnTo>
                    <a:pt x="619" y="272"/>
                  </a:lnTo>
                  <a:lnTo>
                    <a:pt x="613" y="242"/>
                  </a:lnTo>
                  <a:lnTo>
                    <a:pt x="605" y="212"/>
                  </a:lnTo>
                  <a:lnTo>
                    <a:pt x="593" y="184"/>
                  </a:lnTo>
                  <a:lnTo>
                    <a:pt x="579" y="158"/>
                  </a:lnTo>
                  <a:lnTo>
                    <a:pt x="564" y="132"/>
                  </a:lnTo>
                  <a:lnTo>
                    <a:pt x="546" y="108"/>
                  </a:lnTo>
                  <a:lnTo>
                    <a:pt x="526" y="86"/>
                  </a:lnTo>
                  <a:lnTo>
                    <a:pt x="504" y="68"/>
                  </a:lnTo>
                  <a:lnTo>
                    <a:pt x="478" y="50"/>
                  </a:lnTo>
                  <a:lnTo>
                    <a:pt x="452" y="34"/>
                  </a:lnTo>
                  <a:lnTo>
                    <a:pt x="426" y="22"/>
                  </a:lnTo>
                  <a:lnTo>
                    <a:pt x="396" y="12"/>
                  </a:lnTo>
                  <a:lnTo>
                    <a:pt x="366" y="6"/>
                  </a:lnTo>
                  <a:lnTo>
                    <a:pt x="336" y="2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2757266" y="5078965"/>
              <a:ext cx="720725" cy="720725"/>
            </a:xfrm>
            <a:custGeom>
              <a:avLst/>
              <a:gdLst>
                <a:gd name="T0" fmla="*/ 222 w 454"/>
                <a:gd name="T1" fmla="*/ 0 h 454"/>
                <a:gd name="T2" fmla="*/ 176 w 454"/>
                <a:gd name="T3" fmla="*/ 6 h 454"/>
                <a:gd name="T4" fmla="*/ 134 w 454"/>
                <a:gd name="T5" fmla="*/ 20 h 454"/>
                <a:gd name="T6" fmla="*/ 96 w 454"/>
                <a:gd name="T7" fmla="*/ 42 h 454"/>
                <a:gd name="T8" fmla="*/ 62 w 454"/>
                <a:gd name="T9" fmla="*/ 70 h 454"/>
                <a:gd name="T10" fmla="*/ 36 w 454"/>
                <a:gd name="T11" fmla="*/ 106 h 454"/>
                <a:gd name="T12" fmla="*/ 16 w 454"/>
                <a:gd name="T13" fmla="*/ 144 h 454"/>
                <a:gd name="T14" fmla="*/ 4 w 454"/>
                <a:gd name="T15" fmla="*/ 186 h 454"/>
                <a:gd name="T16" fmla="*/ 0 w 454"/>
                <a:gd name="T17" fmla="*/ 232 h 454"/>
                <a:gd name="T18" fmla="*/ 2 w 454"/>
                <a:gd name="T19" fmla="*/ 256 h 454"/>
                <a:gd name="T20" fmla="*/ 12 w 454"/>
                <a:gd name="T21" fmla="*/ 300 h 454"/>
                <a:gd name="T22" fmla="*/ 30 w 454"/>
                <a:gd name="T23" fmla="*/ 340 h 454"/>
                <a:gd name="T24" fmla="*/ 54 w 454"/>
                <a:gd name="T25" fmla="*/ 376 h 454"/>
                <a:gd name="T26" fmla="*/ 86 w 454"/>
                <a:gd name="T27" fmla="*/ 406 h 454"/>
                <a:gd name="T28" fmla="*/ 122 w 454"/>
                <a:gd name="T29" fmla="*/ 430 h 454"/>
                <a:gd name="T30" fmla="*/ 164 w 454"/>
                <a:gd name="T31" fmla="*/ 446 h 454"/>
                <a:gd name="T32" fmla="*/ 208 w 454"/>
                <a:gd name="T33" fmla="*/ 454 h 454"/>
                <a:gd name="T34" fmla="*/ 232 w 454"/>
                <a:gd name="T35" fmla="*/ 454 h 454"/>
                <a:gd name="T36" fmla="*/ 278 w 454"/>
                <a:gd name="T37" fmla="*/ 448 h 454"/>
                <a:gd name="T38" fmla="*/ 320 w 454"/>
                <a:gd name="T39" fmla="*/ 434 h 454"/>
                <a:gd name="T40" fmla="*/ 358 w 454"/>
                <a:gd name="T41" fmla="*/ 412 h 454"/>
                <a:gd name="T42" fmla="*/ 390 w 454"/>
                <a:gd name="T43" fmla="*/ 384 h 454"/>
                <a:gd name="T44" fmla="*/ 418 w 454"/>
                <a:gd name="T45" fmla="*/ 350 h 454"/>
                <a:gd name="T46" fmla="*/ 438 w 454"/>
                <a:gd name="T47" fmla="*/ 312 h 454"/>
                <a:gd name="T48" fmla="*/ 450 w 454"/>
                <a:gd name="T49" fmla="*/ 268 h 454"/>
                <a:gd name="T50" fmla="*/ 454 w 454"/>
                <a:gd name="T51" fmla="*/ 222 h 454"/>
                <a:gd name="T52" fmla="*/ 452 w 454"/>
                <a:gd name="T53" fmla="*/ 200 h 454"/>
                <a:gd name="T54" fmla="*/ 442 w 454"/>
                <a:gd name="T55" fmla="*/ 156 h 454"/>
                <a:gd name="T56" fmla="*/ 424 w 454"/>
                <a:gd name="T57" fmla="*/ 114 h 454"/>
                <a:gd name="T58" fmla="*/ 398 w 454"/>
                <a:gd name="T59" fmla="*/ 80 h 454"/>
                <a:gd name="T60" fmla="*/ 366 w 454"/>
                <a:gd name="T61" fmla="*/ 50 h 454"/>
                <a:gd name="T62" fmla="*/ 330 w 454"/>
                <a:gd name="T63" fmla="*/ 26 h 454"/>
                <a:gd name="T64" fmla="*/ 290 w 454"/>
                <a:gd name="T65" fmla="*/ 10 h 454"/>
                <a:gd name="T66" fmla="*/ 244 w 454"/>
                <a:gd name="T67" fmla="*/ 2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4" h="454">
                  <a:moveTo>
                    <a:pt x="222" y="0"/>
                  </a:moveTo>
                  <a:lnTo>
                    <a:pt x="222" y="0"/>
                  </a:lnTo>
                  <a:lnTo>
                    <a:pt x="198" y="2"/>
                  </a:lnTo>
                  <a:lnTo>
                    <a:pt x="176" y="6"/>
                  </a:lnTo>
                  <a:lnTo>
                    <a:pt x="154" y="12"/>
                  </a:lnTo>
                  <a:lnTo>
                    <a:pt x="134" y="20"/>
                  </a:lnTo>
                  <a:lnTo>
                    <a:pt x="114" y="30"/>
                  </a:lnTo>
                  <a:lnTo>
                    <a:pt x="96" y="42"/>
                  </a:lnTo>
                  <a:lnTo>
                    <a:pt x="78" y="56"/>
                  </a:lnTo>
                  <a:lnTo>
                    <a:pt x="62" y="70"/>
                  </a:lnTo>
                  <a:lnTo>
                    <a:pt x="48" y="88"/>
                  </a:lnTo>
                  <a:lnTo>
                    <a:pt x="36" y="106"/>
                  </a:lnTo>
                  <a:lnTo>
                    <a:pt x="24" y="124"/>
                  </a:lnTo>
                  <a:lnTo>
                    <a:pt x="16" y="144"/>
                  </a:lnTo>
                  <a:lnTo>
                    <a:pt x="8" y="166"/>
                  </a:lnTo>
                  <a:lnTo>
                    <a:pt x="4" y="186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2" y="256"/>
                  </a:lnTo>
                  <a:lnTo>
                    <a:pt x="6" y="278"/>
                  </a:lnTo>
                  <a:lnTo>
                    <a:pt x="12" y="300"/>
                  </a:lnTo>
                  <a:lnTo>
                    <a:pt x="20" y="320"/>
                  </a:lnTo>
                  <a:lnTo>
                    <a:pt x="30" y="340"/>
                  </a:lnTo>
                  <a:lnTo>
                    <a:pt x="42" y="358"/>
                  </a:lnTo>
                  <a:lnTo>
                    <a:pt x="54" y="376"/>
                  </a:lnTo>
                  <a:lnTo>
                    <a:pt x="70" y="392"/>
                  </a:lnTo>
                  <a:lnTo>
                    <a:pt x="86" y="406"/>
                  </a:lnTo>
                  <a:lnTo>
                    <a:pt x="104" y="418"/>
                  </a:lnTo>
                  <a:lnTo>
                    <a:pt x="122" y="430"/>
                  </a:lnTo>
                  <a:lnTo>
                    <a:pt x="142" y="438"/>
                  </a:lnTo>
                  <a:lnTo>
                    <a:pt x="164" y="446"/>
                  </a:lnTo>
                  <a:lnTo>
                    <a:pt x="186" y="450"/>
                  </a:lnTo>
                  <a:lnTo>
                    <a:pt x="208" y="454"/>
                  </a:lnTo>
                  <a:lnTo>
                    <a:pt x="232" y="454"/>
                  </a:lnTo>
                  <a:lnTo>
                    <a:pt x="232" y="454"/>
                  </a:lnTo>
                  <a:lnTo>
                    <a:pt x="254" y="452"/>
                  </a:lnTo>
                  <a:lnTo>
                    <a:pt x="278" y="448"/>
                  </a:lnTo>
                  <a:lnTo>
                    <a:pt x="298" y="442"/>
                  </a:lnTo>
                  <a:lnTo>
                    <a:pt x="320" y="434"/>
                  </a:lnTo>
                  <a:lnTo>
                    <a:pt x="340" y="424"/>
                  </a:lnTo>
                  <a:lnTo>
                    <a:pt x="358" y="412"/>
                  </a:lnTo>
                  <a:lnTo>
                    <a:pt x="374" y="400"/>
                  </a:lnTo>
                  <a:lnTo>
                    <a:pt x="390" y="384"/>
                  </a:lnTo>
                  <a:lnTo>
                    <a:pt x="404" y="368"/>
                  </a:lnTo>
                  <a:lnTo>
                    <a:pt x="418" y="350"/>
                  </a:lnTo>
                  <a:lnTo>
                    <a:pt x="428" y="332"/>
                  </a:lnTo>
                  <a:lnTo>
                    <a:pt x="438" y="312"/>
                  </a:lnTo>
                  <a:lnTo>
                    <a:pt x="444" y="290"/>
                  </a:lnTo>
                  <a:lnTo>
                    <a:pt x="450" y="268"/>
                  </a:lnTo>
                  <a:lnTo>
                    <a:pt x="452" y="246"/>
                  </a:lnTo>
                  <a:lnTo>
                    <a:pt x="454" y="222"/>
                  </a:lnTo>
                  <a:lnTo>
                    <a:pt x="454" y="222"/>
                  </a:lnTo>
                  <a:lnTo>
                    <a:pt x="452" y="200"/>
                  </a:lnTo>
                  <a:lnTo>
                    <a:pt x="448" y="176"/>
                  </a:lnTo>
                  <a:lnTo>
                    <a:pt x="442" y="156"/>
                  </a:lnTo>
                  <a:lnTo>
                    <a:pt x="434" y="134"/>
                  </a:lnTo>
                  <a:lnTo>
                    <a:pt x="424" y="114"/>
                  </a:lnTo>
                  <a:lnTo>
                    <a:pt x="412" y="96"/>
                  </a:lnTo>
                  <a:lnTo>
                    <a:pt x="398" y="80"/>
                  </a:lnTo>
                  <a:lnTo>
                    <a:pt x="384" y="64"/>
                  </a:lnTo>
                  <a:lnTo>
                    <a:pt x="366" y="50"/>
                  </a:lnTo>
                  <a:lnTo>
                    <a:pt x="350" y="36"/>
                  </a:lnTo>
                  <a:lnTo>
                    <a:pt x="330" y="26"/>
                  </a:lnTo>
                  <a:lnTo>
                    <a:pt x="310" y="16"/>
                  </a:lnTo>
                  <a:lnTo>
                    <a:pt x="290" y="10"/>
                  </a:lnTo>
                  <a:lnTo>
                    <a:pt x="268" y="4"/>
                  </a:lnTo>
                  <a:lnTo>
                    <a:pt x="244" y="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4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132800" y="1908016"/>
            <a:ext cx="1984589" cy="1840998"/>
            <a:chOff x="2632694" y="638224"/>
            <a:chExt cx="2746858" cy="2548115"/>
          </a:xfrm>
        </p:grpSpPr>
        <p:grpSp>
          <p:nvGrpSpPr>
            <p:cNvPr id="28" name="Group 27"/>
            <p:cNvGrpSpPr/>
            <p:nvPr/>
          </p:nvGrpSpPr>
          <p:grpSpPr>
            <a:xfrm>
              <a:off x="2943034" y="749821"/>
              <a:ext cx="2436518" cy="2436518"/>
              <a:chOff x="3462338" y="954088"/>
              <a:chExt cx="987425" cy="987425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1" name="Freeform 10"/>
              <p:cNvSpPr>
                <a:spLocks/>
              </p:cNvSpPr>
              <p:nvPr/>
            </p:nvSpPr>
            <p:spPr bwMode="auto">
              <a:xfrm>
                <a:off x="3462338" y="954088"/>
                <a:ext cx="987425" cy="987425"/>
              </a:xfrm>
              <a:custGeom>
                <a:avLst/>
                <a:gdLst>
                  <a:gd name="T0" fmla="*/ 304 w 622"/>
                  <a:gd name="T1" fmla="*/ 0 h 622"/>
                  <a:gd name="T2" fmla="*/ 242 w 622"/>
                  <a:gd name="T3" fmla="*/ 8 h 622"/>
                  <a:gd name="T4" fmla="*/ 184 w 622"/>
                  <a:gd name="T5" fmla="*/ 26 h 622"/>
                  <a:gd name="T6" fmla="*/ 132 w 622"/>
                  <a:gd name="T7" fmla="*/ 56 h 622"/>
                  <a:gd name="T8" fmla="*/ 86 w 622"/>
                  <a:gd name="T9" fmla="*/ 96 h 622"/>
                  <a:gd name="T10" fmla="*/ 50 w 622"/>
                  <a:gd name="T11" fmla="*/ 142 h 622"/>
                  <a:gd name="T12" fmla="*/ 22 w 622"/>
                  <a:gd name="T13" fmla="*/ 196 h 622"/>
                  <a:gd name="T14" fmla="*/ 4 w 622"/>
                  <a:gd name="T15" fmla="*/ 254 h 622"/>
                  <a:gd name="T16" fmla="*/ 0 w 622"/>
                  <a:gd name="T17" fmla="*/ 318 h 622"/>
                  <a:gd name="T18" fmla="*/ 2 w 622"/>
                  <a:gd name="T19" fmla="*/ 350 h 622"/>
                  <a:gd name="T20" fmla="*/ 16 w 622"/>
                  <a:gd name="T21" fmla="*/ 410 h 622"/>
                  <a:gd name="T22" fmla="*/ 40 w 622"/>
                  <a:gd name="T23" fmla="*/ 466 h 622"/>
                  <a:gd name="T24" fmla="*/ 76 w 622"/>
                  <a:gd name="T25" fmla="*/ 514 h 622"/>
                  <a:gd name="T26" fmla="*/ 118 w 622"/>
                  <a:gd name="T27" fmla="*/ 556 h 622"/>
                  <a:gd name="T28" fmla="*/ 168 w 622"/>
                  <a:gd name="T29" fmla="*/ 588 h 622"/>
                  <a:gd name="T30" fmla="*/ 226 w 622"/>
                  <a:gd name="T31" fmla="*/ 610 h 622"/>
                  <a:gd name="T32" fmla="*/ 286 w 622"/>
                  <a:gd name="T33" fmla="*/ 622 h 622"/>
                  <a:gd name="T34" fmla="*/ 318 w 622"/>
                  <a:gd name="T35" fmla="*/ 622 h 622"/>
                  <a:gd name="T36" fmla="*/ 380 w 622"/>
                  <a:gd name="T37" fmla="*/ 614 h 622"/>
                  <a:gd name="T38" fmla="*/ 438 w 622"/>
                  <a:gd name="T39" fmla="*/ 594 h 622"/>
                  <a:gd name="T40" fmla="*/ 490 w 622"/>
                  <a:gd name="T41" fmla="*/ 564 h 622"/>
                  <a:gd name="T42" fmla="*/ 536 w 622"/>
                  <a:gd name="T43" fmla="*/ 526 h 622"/>
                  <a:gd name="T44" fmla="*/ 572 w 622"/>
                  <a:gd name="T45" fmla="*/ 480 h 622"/>
                  <a:gd name="T46" fmla="*/ 600 w 622"/>
                  <a:gd name="T47" fmla="*/ 426 h 622"/>
                  <a:gd name="T48" fmla="*/ 618 w 622"/>
                  <a:gd name="T49" fmla="*/ 366 h 622"/>
                  <a:gd name="T50" fmla="*/ 622 w 622"/>
                  <a:gd name="T51" fmla="*/ 304 h 622"/>
                  <a:gd name="T52" fmla="*/ 620 w 622"/>
                  <a:gd name="T53" fmla="*/ 272 h 622"/>
                  <a:gd name="T54" fmla="*/ 606 w 622"/>
                  <a:gd name="T55" fmla="*/ 212 h 622"/>
                  <a:gd name="T56" fmla="*/ 582 w 622"/>
                  <a:gd name="T57" fmla="*/ 156 h 622"/>
                  <a:gd name="T58" fmla="*/ 546 w 622"/>
                  <a:gd name="T59" fmla="*/ 108 h 622"/>
                  <a:gd name="T60" fmla="*/ 504 w 622"/>
                  <a:gd name="T61" fmla="*/ 66 h 622"/>
                  <a:gd name="T62" fmla="*/ 454 w 622"/>
                  <a:gd name="T63" fmla="*/ 34 h 622"/>
                  <a:gd name="T64" fmla="*/ 396 w 622"/>
                  <a:gd name="T65" fmla="*/ 12 h 622"/>
                  <a:gd name="T66" fmla="*/ 336 w 622"/>
                  <a:gd name="T67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22" h="622">
                    <a:moveTo>
                      <a:pt x="304" y="0"/>
                    </a:moveTo>
                    <a:lnTo>
                      <a:pt x="304" y="0"/>
                    </a:lnTo>
                    <a:lnTo>
                      <a:pt x="272" y="2"/>
                    </a:lnTo>
                    <a:lnTo>
                      <a:pt x="242" y="8"/>
                    </a:lnTo>
                    <a:lnTo>
                      <a:pt x="212" y="16"/>
                    </a:lnTo>
                    <a:lnTo>
                      <a:pt x="184" y="26"/>
                    </a:lnTo>
                    <a:lnTo>
                      <a:pt x="156" y="40"/>
                    </a:lnTo>
                    <a:lnTo>
                      <a:pt x="132" y="56"/>
                    </a:lnTo>
                    <a:lnTo>
                      <a:pt x="108" y="76"/>
                    </a:lnTo>
                    <a:lnTo>
                      <a:pt x="86" y="96"/>
                    </a:lnTo>
                    <a:lnTo>
                      <a:pt x="66" y="118"/>
                    </a:lnTo>
                    <a:lnTo>
                      <a:pt x="50" y="142"/>
                    </a:lnTo>
                    <a:lnTo>
                      <a:pt x="34" y="168"/>
                    </a:lnTo>
                    <a:lnTo>
                      <a:pt x="22" y="196"/>
                    </a:lnTo>
                    <a:lnTo>
                      <a:pt x="12" y="224"/>
                    </a:lnTo>
                    <a:lnTo>
                      <a:pt x="4" y="254"/>
                    </a:lnTo>
                    <a:lnTo>
                      <a:pt x="0" y="286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2" y="350"/>
                    </a:lnTo>
                    <a:lnTo>
                      <a:pt x="8" y="380"/>
                    </a:lnTo>
                    <a:lnTo>
                      <a:pt x="16" y="410"/>
                    </a:lnTo>
                    <a:lnTo>
                      <a:pt x="26" y="438"/>
                    </a:lnTo>
                    <a:lnTo>
                      <a:pt x="40" y="466"/>
                    </a:lnTo>
                    <a:lnTo>
                      <a:pt x="56" y="490"/>
                    </a:lnTo>
                    <a:lnTo>
                      <a:pt x="76" y="514"/>
                    </a:lnTo>
                    <a:lnTo>
                      <a:pt x="96" y="536"/>
                    </a:lnTo>
                    <a:lnTo>
                      <a:pt x="118" y="556"/>
                    </a:lnTo>
                    <a:lnTo>
                      <a:pt x="142" y="572"/>
                    </a:lnTo>
                    <a:lnTo>
                      <a:pt x="168" y="588"/>
                    </a:lnTo>
                    <a:lnTo>
                      <a:pt x="196" y="600"/>
                    </a:lnTo>
                    <a:lnTo>
                      <a:pt x="226" y="610"/>
                    </a:lnTo>
                    <a:lnTo>
                      <a:pt x="256" y="618"/>
                    </a:lnTo>
                    <a:lnTo>
                      <a:pt x="286" y="622"/>
                    </a:lnTo>
                    <a:lnTo>
                      <a:pt x="318" y="622"/>
                    </a:lnTo>
                    <a:lnTo>
                      <a:pt x="318" y="622"/>
                    </a:lnTo>
                    <a:lnTo>
                      <a:pt x="350" y="620"/>
                    </a:lnTo>
                    <a:lnTo>
                      <a:pt x="380" y="614"/>
                    </a:lnTo>
                    <a:lnTo>
                      <a:pt x="410" y="606"/>
                    </a:lnTo>
                    <a:lnTo>
                      <a:pt x="438" y="594"/>
                    </a:lnTo>
                    <a:lnTo>
                      <a:pt x="466" y="582"/>
                    </a:lnTo>
                    <a:lnTo>
                      <a:pt x="490" y="564"/>
                    </a:lnTo>
                    <a:lnTo>
                      <a:pt x="514" y="546"/>
                    </a:lnTo>
                    <a:lnTo>
                      <a:pt x="536" y="526"/>
                    </a:lnTo>
                    <a:lnTo>
                      <a:pt x="556" y="504"/>
                    </a:lnTo>
                    <a:lnTo>
                      <a:pt x="572" y="480"/>
                    </a:lnTo>
                    <a:lnTo>
                      <a:pt x="588" y="454"/>
                    </a:lnTo>
                    <a:lnTo>
                      <a:pt x="600" y="426"/>
                    </a:lnTo>
                    <a:lnTo>
                      <a:pt x="610" y="396"/>
                    </a:lnTo>
                    <a:lnTo>
                      <a:pt x="618" y="366"/>
                    </a:lnTo>
                    <a:lnTo>
                      <a:pt x="622" y="336"/>
                    </a:lnTo>
                    <a:lnTo>
                      <a:pt x="622" y="304"/>
                    </a:lnTo>
                    <a:lnTo>
                      <a:pt x="622" y="304"/>
                    </a:lnTo>
                    <a:lnTo>
                      <a:pt x="620" y="272"/>
                    </a:lnTo>
                    <a:lnTo>
                      <a:pt x="614" y="242"/>
                    </a:lnTo>
                    <a:lnTo>
                      <a:pt x="606" y="212"/>
                    </a:lnTo>
                    <a:lnTo>
                      <a:pt x="594" y="184"/>
                    </a:lnTo>
                    <a:lnTo>
                      <a:pt x="582" y="156"/>
                    </a:lnTo>
                    <a:lnTo>
                      <a:pt x="566" y="132"/>
                    </a:lnTo>
                    <a:lnTo>
                      <a:pt x="546" y="108"/>
                    </a:lnTo>
                    <a:lnTo>
                      <a:pt x="526" y="86"/>
                    </a:lnTo>
                    <a:lnTo>
                      <a:pt x="504" y="66"/>
                    </a:lnTo>
                    <a:lnTo>
                      <a:pt x="480" y="48"/>
                    </a:lnTo>
                    <a:lnTo>
                      <a:pt x="454" y="34"/>
                    </a:lnTo>
                    <a:lnTo>
                      <a:pt x="426" y="22"/>
                    </a:lnTo>
                    <a:lnTo>
                      <a:pt x="396" y="12"/>
                    </a:lnTo>
                    <a:lnTo>
                      <a:pt x="366" y="4"/>
                    </a:lnTo>
                    <a:lnTo>
                      <a:pt x="336" y="0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32" name="Freeform 12"/>
              <p:cNvSpPr>
                <a:spLocks/>
              </p:cNvSpPr>
              <p:nvPr/>
            </p:nvSpPr>
            <p:spPr bwMode="auto">
              <a:xfrm>
                <a:off x="3595688" y="1087438"/>
                <a:ext cx="720725" cy="720725"/>
              </a:xfrm>
              <a:custGeom>
                <a:avLst/>
                <a:gdLst>
                  <a:gd name="T0" fmla="*/ 222 w 454"/>
                  <a:gd name="T1" fmla="*/ 0 h 454"/>
                  <a:gd name="T2" fmla="*/ 176 w 454"/>
                  <a:gd name="T3" fmla="*/ 6 h 454"/>
                  <a:gd name="T4" fmla="*/ 134 w 454"/>
                  <a:gd name="T5" fmla="*/ 20 h 454"/>
                  <a:gd name="T6" fmla="*/ 96 w 454"/>
                  <a:gd name="T7" fmla="*/ 42 h 454"/>
                  <a:gd name="T8" fmla="*/ 62 w 454"/>
                  <a:gd name="T9" fmla="*/ 70 h 454"/>
                  <a:gd name="T10" fmla="*/ 36 w 454"/>
                  <a:gd name="T11" fmla="*/ 104 h 454"/>
                  <a:gd name="T12" fmla="*/ 16 w 454"/>
                  <a:gd name="T13" fmla="*/ 144 h 454"/>
                  <a:gd name="T14" fmla="*/ 4 w 454"/>
                  <a:gd name="T15" fmla="*/ 186 h 454"/>
                  <a:gd name="T16" fmla="*/ 0 w 454"/>
                  <a:gd name="T17" fmla="*/ 232 h 454"/>
                  <a:gd name="T18" fmla="*/ 2 w 454"/>
                  <a:gd name="T19" fmla="*/ 256 h 454"/>
                  <a:gd name="T20" fmla="*/ 12 w 454"/>
                  <a:gd name="T21" fmla="*/ 300 h 454"/>
                  <a:gd name="T22" fmla="*/ 30 w 454"/>
                  <a:gd name="T23" fmla="*/ 340 h 454"/>
                  <a:gd name="T24" fmla="*/ 56 w 454"/>
                  <a:gd name="T25" fmla="*/ 376 h 454"/>
                  <a:gd name="T26" fmla="*/ 86 w 454"/>
                  <a:gd name="T27" fmla="*/ 406 h 454"/>
                  <a:gd name="T28" fmla="*/ 124 w 454"/>
                  <a:gd name="T29" fmla="*/ 428 h 454"/>
                  <a:gd name="T30" fmla="*/ 164 w 454"/>
                  <a:gd name="T31" fmla="*/ 444 h 454"/>
                  <a:gd name="T32" fmla="*/ 208 w 454"/>
                  <a:gd name="T33" fmla="*/ 454 h 454"/>
                  <a:gd name="T34" fmla="*/ 232 w 454"/>
                  <a:gd name="T35" fmla="*/ 454 h 454"/>
                  <a:gd name="T36" fmla="*/ 278 w 454"/>
                  <a:gd name="T37" fmla="*/ 448 h 454"/>
                  <a:gd name="T38" fmla="*/ 320 w 454"/>
                  <a:gd name="T39" fmla="*/ 434 h 454"/>
                  <a:gd name="T40" fmla="*/ 358 w 454"/>
                  <a:gd name="T41" fmla="*/ 412 h 454"/>
                  <a:gd name="T42" fmla="*/ 390 w 454"/>
                  <a:gd name="T43" fmla="*/ 384 h 454"/>
                  <a:gd name="T44" fmla="*/ 418 w 454"/>
                  <a:gd name="T45" fmla="*/ 350 h 454"/>
                  <a:gd name="T46" fmla="*/ 438 w 454"/>
                  <a:gd name="T47" fmla="*/ 310 h 454"/>
                  <a:gd name="T48" fmla="*/ 450 w 454"/>
                  <a:gd name="T49" fmla="*/ 268 h 454"/>
                  <a:gd name="T50" fmla="*/ 454 w 454"/>
                  <a:gd name="T51" fmla="*/ 222 h 454"/>
                  <a:gd name="T52" fmla="*/ 452 w 454"/>
                  <a:gd name="T53" fmla="*/ 198 h 454"/>
                  <a:gd name="T54" fmla="*/ 442 w 454"/>
                  <a:gd name="T55" fmla="*/ 154 h 454"/>
                  <a:gd name="T56" fmla="*/ 424 w 454"/>
                  <a:gd name="T57" fmla="*/ 114 h 454"/>
                  <a:gd name="T58" fmla="*/ 398 w 454"/>
                  <a:gd name="T59" fmla="*/ 78 h 454"/>
                  <a:gd name="T60" fmla="*/ 368 w 454"/>
                  <a:gd name="T61" fmla="*/ 48 h 454"/>
                  <a:gd name="T62" fmla="*/ 330 w 454"/>
                  <a:gd name="T63" fmla="*/ 24 h 454"/>
                  <a:gd name="T64" fmla="*/ 290 w 454"/>
                  <a:gd name="T65" fmla="*/ 8 h 454"/>
                  <a:gd name="T66" fmla="*/ 246 w 454"/>
                  <a:gd name="T67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54" h="454">
                    <a:moveTo>
                      <a:pt x="222" y="0"/>
                    </a:moveTo>
                    <a:lnTo>
                      <a:pt x="222" y="0"/>
                    </a:lnTo>
                    <a:lnTo>
                      <a:pt x="198" y="2"/>
                    </a:lnTo>
                    <a:lnTo>
                      <a:pt x="176" y="6"/>
                    </a:lnTo>
                    <a:lnTo>
                      <a:pt x="154" y="12"/>
                    </a:lnTo>
                    <a:lnTo>
                      <a:pt x="134" y="20"/>
                    </a:lnTo>
                    <a:lnTo>
                      <a:pt x="114" y="30"/>
                    </a:lnTo>
                    <a:lnTo>
                      <a:pt x="96" y="42"/>
                    </a:lnTo>
                    <a:lnTo>
                      <a:pt x="78" y="56"/>
                    </a:lnTo>
                    <a:lnTo>
                      <a:pt x="62" y="70"/>
                    </a:lnTo>
                    <a:lnTo>
                      <a:pt x="48" y="86"/>
                    </a:lnTo>
                    <a:lnTo>
                      <a:pt x="36" y="104"/>
                    </a:lnTo>
                    <a:lnTo>
                      <a:pt x="26" y="124"/>
                    </a:lnTo>
                    <a:lnTo>
                      <a:pt x="16" y="144"/>
                    </a:lnTo>
                    <a:lnTo>
                      <a:pt x="8" y="164"/>
                    </a:lnTo>
                    <a:lnTo>
                      <a:pt x="4" y="186"/>
                    </a:lnTo>
                    <a:lnTo>
                      <a:pt x="0" y="208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2" y="256"/>
                    </a:lnTo>
                    <a:lnTo>
                      <a:pt x="6" y="278"/>
                    </a:lnTo>
                    <a:lnTo>
                      <a:pt x="12" y="300"/>
                    </a:lnTo>
                    <a:lnTo>
                      <a:pt x="20" y="320"/>
                    </a:lnTo>
                    <a:lnTo>
                      <a:pt x="30" y="340"/>
                    </a:lnTo>
                    <a:lnTo>
                      <a:pt x="42" y="358"/>
                    </a:lnTo>
                    <a:lnTo>
                      <a:pt x="56" y="376"/>
                    </a:lnTo>
                    <a:lnTo>
                      <a:pt x="70" y="390"/>
                    </a:lnTo>
                    <a:lnTo>
                      <a:pt x="86" y="406"/>
                    </a:lnTo>
                    <a:lnTo>
                      <a:pt x="104" y="418"/>
                    </a:lnTo>
                    <a:lnTo>
                      <a:pt x="124" y="428"/>
                    </a:lnTo>
                    <a:lnTo>
                      <a:pt x="144" y="438"/>
                    </a:lnTo>
                    <a:lnTo>
                      <a:pt x="164" y="444"/>
                    </a:lnTo>
                    <a:lnTo>
                      <a:pt x="186" y="450"/>
                    </a:lnTo>
                    <a:lnTo>
                      <a:pt x="208" y="454"/>
                    </a:lnTo>
                    <a:lnTo>
                      <a:pt x="232" y="454"/>
                    </a:lnTo>
                    <a:lnTo>
                      <a:pt x="232" y="454"/>
                    </a:lnTo>
                    <a:lnTo>
                      <a:pt x="256" y="452"/>
                    </a:lnTo>
                    <a:lnTo>
                      <a:pt x="278" y="448"/>
                    </a:lnTo>
                    <a:lnTo>
                      <a:pt x="300" y="442"/>
                    </a:lnTo>
                    <a:lnTo>
                      <a:pt x="320" y="434"/>
                    </a:lnTo>
                    <a:lnTo>
                      <a:pt x="340" y="424"/>
                    </a:lnTo>
                    <a:lnTo>
                      <a:pt x="358" y="412"/>
                    </a:lnTo>
                    <a:lnTo>
                      <a:pt x="376" y="398"/>
                    </a:lnTo>
                    <a:lnTo>
                      <a:pt x="390" y="384"/>
                    </a:lnTo>
                    <a:lnTo>
                      <a:pt x="406" y="368"/>
                    </a:lnTo>
                    <a:lnTo>
                      <a:pt x="418" y="350"/>
                    </a:lnTo>
                    <a:lnTo>
                      <a:pt x="428" y="330"/>
                    </a:lnTo>
                    <a:lnTo>
                      <a:pt x="438" y="310"/>
                    </a:lnTo>
                    <a:lnTo>
                      <a:pt x="446" y="290"/>
                    </a:lnTo>
                    <a:lnTo>
                      <a:pt x="450" y="268"/>
                    </a:lnTo>
                    <a:lnTo>
                      <a:pt x="454" y="244"/>
                    </a:lnTo>
                    <a:lnTo>
                      <a:pt x="454" y="222"/>
                    </a:lnTo>
                    <a:lnTo>
                      <a:pt x="454" y="222"/>
                    </a:lnTo>
                    <a:lnTo>
                      <a:pt x="452" y="198"/>
                    </a:lnTo>
                    <a:lnTo>
                      <a:pt x="448" y="176"/>
                    </a:lnTo>
                    <a:lnTo>
                      <a:pt x="442" y="154"/>
                    </a:lnTo>
                    <a:lnTo>
                      <a:pt x="434" y="134"/>
                    </a:lnTo>
                    <a:lnTo>
                      <a:pt x="424" y="114"/>
                    </a:lnTo>
                    <a:lnTo>
                      <a:pt x="412" y="96"/>
                    </a:lnTo>
                    <a:lnTo>
                      <a:pt x="398" y="78"/>
                    </a:lnTo>
                    <a:lnTo>
                      <a:pt x="384" y="62"/>
                    </a:lnTo>
                    <a:lnTo>
                      <a:pt x="368" y="48"/>
                    </a:lnTo>
                    <a:lnTo>
                      <a:pt x="350" y="36"/>
                    </a:lnTo>
                    <a:lnTo>
                      <a:pt x="330" y="24"/>
                    </a:lnTo>
                    <a:lnTo>
                      <a:pt x="310" y="16"/>
                    </a:lnTo>
                    <a:lnTo>
                      <a:pt x="290" y="8"/>
                    </a:lnTo>
                    <a:lnTo>
                      <a:pt x="268" y="4"/>
                    </a:lnTo>
                    <a:lnTo>
                      <a:pt x="246" y="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b="1" dirty="0"/>
                  <a:t>Security Compliance</a:t>
                </a:r>
              </a:p>
            </p:txBody>
          </p:sp>
        </p:grp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632694" y="638224"/>
              <a:ext cx="985838" cy="987425"/>
            </a:xfrm>
            <a:custGeom>
              <a:avLst/>
              <a:gdLst>
                <a:gd name="T0" fmla="*/ 304 w 621"/>
                <a:gd name="T1" fmla="*/ 0 h 622"/>
                <a:gd name="T2" fmla="*/ 240 w 621"/>
                <a:gd name="T3" fmla="*/ 8 h 622"/>
                <a:gd name="T4" fmla="*/ 182 w 621"/>
                <a:gd name="T5" fmla="*/ 28 h 622"/>
                <a:gd name="T6" fmla="*/ 130 w 621"/>
                <a:gd name="T7" fmla="*/ 58 h 622"/>
                <a:gd name="T8" fmla="*/ 86 w 621"/>
                <a:gd name="T9" fmla="*/ 96 h 622"/>
                <a:gd name="T10" fmla="*/ 48 w 621"/>
                <a:gd name="T11" fmla="*/ 144 h 622"/>
                <a:gd name="T12" fmla="*/ 22 w 621"/>
                <a:gd name="T13" fmla="*/ 196 h 622"/>
                <a:gd name="T14" fmla="*/ 4 w 621"/>
                <a:gd name="T15" fmla="*/ 256 h 622"/>
                <a:gd name="T16" fmla="*/ 0 w 621"/>
                <a:gd name="T17" fmla="*/ 318 h 622"/>
                <a:gd name="T18" fmla="*/ 2 w 621"/>
                <a:gd name="T19" fmla="*/ 350 h 622"/>
                <a:gd name="T20" fmla="*/ 16 w 621"/>
                <a:gd name="T21" fmla="*/ 410 h 622"/>
                <a:gd name="T22" fmla="*/ 40 w 621"/>
                <a:gd name="T23" fmla="*/ 466 h 622"/>
                <a:gd name="T24" fmla="*/ 74 w 621"/>
                <a:gd name="T25" fmla="*/ 514 h 622"/>
                <a:gd name="T26" fmla="*/ 118 w 621"/>
                <a:gd name="T27" fmla="*/ 556 h 622"/>
                <a:gd name="T28" fmla="*/ 168 w 621"/>
                <a:gd name="T29" fmla="*/ 588 h 622"/>
                <a:gd name="T30" fmla="*/ 224 w 621"/>
                <a:gd name="T31" fmla="*/ 610 h 622"/>
                <a:gd name="T32" fmla="*/ 286 w 621"/>
                <a:gd name="T33" fmla="*/ 622 h 622"/>
                <a:gd name="T34" fmla="*/ 318 w 621"/>
                <a:gd name="T35" fmla="*/ 622 h 622"/>
                <a:gd name="T36" fmla="*/ 380 w 621"/>
                <a:gd name="T37" fmla="*/ 616 h 622"/>
                <a:gd name="T38" fmla="*/ 438 w 621"/>
                <a:gd name="T39" fmla="*/ 596 h 622"/>
                <a:gd name="T40" fmla="*/ 490 w 621"/>
                <a:gd name="T41" fmla="*/ 566 h 622"/>
                <a:gd name="T42" fmla="*/ 536 w 621"/>
                <a:gd name="T43" fmla="*/ 526 h 622"/>
                <a:gd name="T44" fmla="*/ 572 w 621"/>
                <a:gd name="T45" fmla="*/ 480 h 622"/>
                <a:gd name="T46" fmla="*/ 599 w 621"/>
                <a:gd name="T47" fmla="*/ 426 h 622"/>
                <a:gd name="T48" fmla="*/ 615 w 621"/>
                <a:gd name="T49" fmla="*/ 368 h 622"/>
                <a:gd name="T50" fmla="*/ 621 w 621"/>
                <a:gd name="T51" fmla="*/ 304 h 622"/>
                <a:gd name="T52" fmla="*/ 619 w 621"/>
                <a:gd name="T53" fmla="*/ 272 h 622"/>
                <a:gd name="T54" fmla="*/ 605 w 621"/>
                <a:gd name="T55" fmla="*/ 212 h 622"/>
                <a:gd name="T56" fmla="*/ 579 w 621"/>
                <a:gd name="T57" fmla="*/ 158 h 622"/>
                <a:gd name="T58" fmla="*/ 546 w 621"/>
                <a:gd name="T59" fmla="*/ 108 h 622"/>
                <a:gd name="T60" fmla="*/ 504 w 621"/>
                <a:gd name="T61" fmla="*/ 68 h 622"/>
                <a:gd name="T62" fmla="*/ 452 w 621"/>
                <a:gd name="T63" fmla="*/ 34 h 622"/>
                <a:gd name="T64" fmla="*/ 396 w 621"/>
                <a:gd name="T65" fmla="*/ 12 h 622"/>
                <a:gd name="T66" fmla="*/ 336 w 621"/>
                <a:gd name="T67" fmla="*/ 2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21" h="622">
                  <a:moveTo>
                    <a:pt x="304" y="0"/>
                  </a:moveTo>
                  <a:lnTo>
                    <a:pt x="304" y="0"/>
                  </a:lnTo>
                  <a:lnTo>
                    <a:pt x="272" y="2"/>
                  </a:lnTo>
                  <a:lnTo>
                    <a:pt x="240" y="8"/>
                  </a:lnTo>
                  <a:lnTo>
                    <a:pt x="212" y="16"/>
                  </a:lnTo>
                  <a:lnTo>
                    <a:pt x="182" y="28"/>
                  </a:lnTo>
                  <a:lnTo>
                    <a:pt x="156" y="42"/>
                  </a:lnTo>
                  <a:lnTo>
                    <a:pt x="130" y="58"/>
                  </a:lnTo>
                  <a:lnTo>
                    <a:pt x="108" y="76"/>
                  </a:lnTo>
                  <a:lnTo>
                    <a:pt x="86" y="96"/>
                  </a:lnTo>
                  <a:lnTo>
                    <a:pt x="66" y="120"/>
                  </a:lnTo>
                  <a:lnTo>
                    <a:pt x="48" y="144"/>
                  </a:lnTo>
                  <a:lnTo>
                    <a:pt x="34" y="170"/>
                  </a:lnTo>
                  <a:lnTo>
                    <a:pt x="22" y="196"/>
                  </a:lnTo>
                  <a:lnTo>
                    <a:pt x="12" y="226"/>
                  </a:lnTo>
                  <a:lnTo>
                    <a:pt x="4" y="256"/>
                  </a:lnTo>
                  <a:lnTo>
                    <a:pt x="0" y="286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2" y="350"/>
                  </a:lnTo>
                  <a:lnTo>
                    <a:pt x="8" y="382"/>
                  </a:lnTo>
                  <a:lnTo>
                    <a:pt x="16" y="410"/>
                  </a:lnTo>
                  <a:lnTo>
                    <a:pt x="26" y="440"/>
                  </a:lnTo>
                  <a:lnTo>
                    <a:pt x="40" y="466"/>
                  </a:lnTo>
                  <a:lnTo>
                    <a:pt x="56" y="492"/>
                  </a:lnTo>
                  <a:lnTo>
                    <a:pt x="74" y="514"/>
                  </a:lnTo>
                  <a:lnTo>
                    <a:pt x="96" y="536"/>
                  </a:lnTo>
                  <a:lnTo>
                    <a:pt x="118" y="556"/>
                  </a:lnTo>
                  <a:lnTo>
                    <a:pt x="142" y="574"/>
                  </a:lnTo>
                  <a:lnTo>
                    <a:pt x="168" y="588"/>
                  </a:lnTo>
                  <a:lnTo>
                    <a:pt x="196" y="602"/>
                  </a:lnTo>
                  <a:lnTo>
                    <a:pt x="224" y="610"/>
                  </a:lnTo>
                  <a:lnTo>
                    <a:pt x="254" y="618"/>
                  </a:lnTo>
                  <a:lnTo>
                    <a:pt x="286" y="622"/>
                  </a:lnTo>
                  <a:lnTo>
                    <a:pt x="318" y="622"/>
                  </a:lnTo>
                  <a:lnTo>
                    <a:pt x="318" y="622"/>
                  </a:lnTo>
                  <a:lnTo>
                    <a:pt x="350" y="620"/>
                  </a:lnTo>
                  <a:lnTo>
                    <a:pt x="380" y="616"/>
                  </a:lnTo>
                  <a:lnTo>
                    <a:pt x="410" y="606"/>
                  </a:lnTo>
                  <a:lnTo>
                    <a:pt x="438" y="596"/>
                  </a:lnTo>
                  <a:lnTo>
                    <a:pt x="464" y="582"/>
                  </a:lnTo>
                  <a:lnTo>
                    <a:pt x="490" y="566"/>
                  </a:lnTo>
                  <a:lnTo>
                    <a:pt x="514" y="548"/>
                  </a:lnTo>
                  <a:lnTo>
                    <a:pt x="536" y="526"/>
                  </a:lnTo>
                  <a:lnTo>
                    <a:pt x="556" y="504"/>
                  </a:lnTo>
                  <a:lnTo>
                    <a:pt x="572" y="480"/>
                  </a:lnTo>
                  <a:lnTo>
                    <a:pt x="587" y="454"/>
                  </a:lnTo>
                  <a:lnTo>
                    <a:pt x="599" y="426"/>
                  </a:lnTo>
                  <a:lnTo>
                    <a:pt x="609" y="398"/>
                  </a:lnTo>
                  <a:lnTo>
                    <a:pt x="615" y="368"/>
                  </a:lnTo>
                  <a:lnTo>
                    <a:pt x="619" y="336"/>
                  </a:lnTo>
                  <a:lnTo>
                    <a:pt x="621" y="304"/>
                  </a:lnTo>
                  <a:lnTo>
                    <a:pt x="621" y="304"/>
                  </a:lnTo>
                  <a:lnTo>
                    <a:pt x="619" y="272"/>
                  </a:lnTo>
                  <a:lnTo>
                    <a:pt x="613" y="242"/>
                  </a:lnTo>
                  <a:lnTo>
                    <a:pt x="605" y="212"/>
                  </a:lnTo>
                  <a:lnTo>
                    <a:pt x="593" y="184"/>
                  </a:lnTo>
                  <a:lnTo>
                    <a:pt x="579" y="158"/>
                  </a:lnTo>
                  <a:lnTo>
                    <a:pt x="564" y="132"/>
                  </a:lnTo>
                  <a:lnTo>
                    <a:pt x="546" y="108"/>
                  </a:lnTo>
                  <a:lnTo>
                    <a:pt x="526" y="86"/>
                  </a:lnTo>
                  <a:lnTo>
                    <a:pt x="504" y="68"/>
                  </a:lnTo>
                  <a:lnTo>
                    <a:pt x="478" y="50"/>
                  </a:lnTo>
                  <a:lnTo>
                    <a:pt x="452" y="34"/>
                  </a:lnTo>
                  <a:lnTo>
                    <a:pt x="426" y="22"/>
                  </a:lnTo>
                  <a:lnTo>
                    <a:pt x="396" y="12"/>
                  </a:lnTo>
                  <a:lnTo>
                    <a:pt x="366" y="6"/>
                  </a:lnTo>
                  <a:lnTo>
                    <a:pt x="336" y="2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2766044" y="771574"/>
              <a:ext cx="720725" cy="720725"/>
            </a:xfrm>
            <a:custGeom>
              <a:avLst/>
              <a:gdLst>
                <a:gd name="T0" fmla="*/ 222 w 454"/>
                <a:gd name="T1" fmla="*/ 0 h 454"/>
                <a:gd name="T2" fmla="*/ 176 w 454"/>
                <a:gd name="T3" fmla="*/ 6 h 454"/>
                <a:gd name="T4" fmla="*/ 134 w 454"/>
                <a:gd name="T5" fmla="*/ 20 h 454"/>
                <a:gd name="T6" fmla="*/ 96 w 454"/>
                <a:gd name="T7" fmla="*/ 42 h 454"/>
                <a:gd name="T8" fmla="*/ 62 w 454"/>
                <a:gd name="T9" fmla="*/ 70 h 454"/>
                <a:gd name="T10" fmla="*/ 36 w 454"/>
                <a:gd name="T11" fmla="*/ 106 h 454"/>
                <a:gd name="T12" fmla="*/ 16 w 454"/>
                <a:gd name="T13" fmla="*/ 144 h 454"/>
                <a:gd name="T14" fmla="*/ 4 w 454"/>
                <a:gd name="T15" fmla="*/ 186 h 454"/>
                <a:gd name="T16" fmla="*/ 0 w 454"/>
                <a:gd name="T17" fmla="*/ 232 h 454"/>
                <a:gd name="T18" fmla="*/ 2 w 454"/>
                <a:gd name="T19" fmla="*/ 256 h 454"/>
                <a:gd name="T20" fmla="*/ 12 w 454"/>
                <a:gd name="T21" fmla="*/ 300 h 454"/>
                <a:gd name="T22" fmla="*/ 30 w 454"/>
                <a:gd name="T23" fmla="*/ 340 h 454"/>
                <a:gd name="T24" fmla="*/ 54 w 454"/>
                <a:gd name="T25" fmla="*/ 376 h 454"/>
                <a:gd name="T26" fmla="*/ 86 w 454"/>
                <a:gd name="T27" fmla="*/ 406 h 454"/>
                <a:gd name="T28" fmla="*/ 122 w 454"/>
                <a:gd name="T29" fmla="*/ 430 h 454"/>
                <a:gd name="T30" fmla="*/ 164 w 454"/>
                <a:gd name="T31" fmla="*/ 446 h 454"/>
                <a:gd name="T32" fmla="*/ 208 w 454"/>
                <a:gd name="T33" fmla="*/ 454 h 454"/>
                <a:gd name="T34" fmla="*/ 232 w 454"/>
                <a:gd name="T35" fmla="*/ 454 h 454"/>
                <a:gd name="T36" fmla="*/ 278 w 454"/>
                <a:gd name="T37" fmla="*/ 448 h 454"/>
                <a:gd name="T38" fmla="*/ 320 w 454"/>
                <a:gd name="T39" fmla="*/ 434 h 454"/>
                <a:gd name="T40" fmla="*/ 358 w 454"/>
                <a:gd name="T41" fmla="*/ 412 h 454"/>
                <a:gd name="T42" fmla="*/ 390 w 454"/>
                <a:gd name="T43" fmla="*/ 384 h 454"/>
                <a:gd name="T44" fmla="*/ 418 w 454"/>
                <a:gd name="T45" fmla="*/ 350 h 454"/>
                <a:gd name="T46" fmla="*/ 438 w 454"/>
                <a:gd name="T47" fmla="*/ 312 h 454"/>
                <a:gd name="T48" fmla="*/ 450 w 454"/>
                <a:gd name="T49" fmla="*/ 268 h 454"/>
                <a:gd name="T50" fmla="*/ 454 w 454"/>
                <a:gd name="T51" fmla="*/ 222 h 454"/>
                <a:gd name="T52" fmla="*/ 452 w 454"/>
                <a:gd name="T53" fmla="*/ 200 h 454"/>
                <a:gd name="T54" fmla="*/ 442 w 454"/>
                <a:gd name="T55" fmla="*/ 156 h 454"/>
                <a:gd name="T56" fmla="*/ 424 w 454"/>
                <a:gd name="T57" fmla="*/ 114 h 454"/>
                <a:gd name="T58" fmla="*/ 398 w 454"/>
                <a:gd name="T59" fmla="*/ 80 h 454"/>
                <a:gd name="T60" fmla="*/ 366 w 454"/>
                <a:gd name="T61" fmla="*/ 50 h 454"/>
                <a:gd name="T62" fmla="*/ 330 w 454"/>
                <a:gd name="T63" fmla="*/ 26 h 454"/>
                <a:gd name="T64" fmla="*/ 290 w 454"/>
                <a:gd name="T65" fmla="*/ 10 h 454"/>
                <a:gd name="T66" fmla="*/ 244 w 454"/>
                <a:gd name="T67" fmla="*/ 2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4" h="454">
                  <a:moveTo>
                    <a:pt x="222" y="0"/>
                  </a:moveTo>
                  <a:lnTo>
                    <a:pt x="222" y="0"/>
                  </a:lnTo>
                  <a:lnTo>
                    <a:pt x="198" y="2"/>
                  </a:lnTo>
                  <a:lnTo>
                    <a:pt x="176" y="6"/>
                  </a:lnTo>
                  <a:lnTo>
                    <a:pt x="154" y="12"/>
                  </a:lnTo>
                  <a:lnTo>
                    <a:pt x="134" y="20"/>
                  </a:lnTo>
                  <a:lnTo>
                    <a:pt x="114" y="30"/>
                  </a:lnTo>
                  <a:lnTo>
                    <a:pt x="96" y="42"/>
                  </a:lnTo>
                  <a:lnTo>
                    <a:pt x="78" y="56"/>
                  </a:lnTo>
                  <a:lnTo>
                    <a:pt x="62" y="70"/>
                  </a:lnTo>
                  <a:lnTo>
                    <a:pt x="48" y="88"/>
                  </a:lnTo>
                  <a:lnTo>
                    <a:pt x="36" y="106"/>
                  </a:lnTo>
                  <a:lnTo>
                    <a:pt x="24" y="124"/>
                  </a:lnTo>
                  <a:lnTo>
                    <a:pt x="16" y="144"/>
                  </a:lnTo>
                  <a:lnTo>
                    <a:pt x="8" y="166"/>
                  </a:lnTo>
                  <a:lnTo>
                    <a:pt x="4" y="186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0" y="232"/>
                  </a:lnTo>
                  <a:lnTo>
                    <a:pt x="2" y="256"/>
                  </a:lnTo>
                  <a:lnTo>
                    <a:pt x="6" y="278"/>
                  </a:lnTo>
                  <a:lnTo>
                    <a:pt x="12" y="300"/>
                  </a:lnTo>
                  <a:lnTo>
                    <a:pt x="20" y="320"/>
                  </a:lnTo>
                  <a:lnTo>
                    <a:pt x="30" y="340"/>
                  </a:lnTo>
                  <a:lnTo>
                    <a:pt x="42" y="358"/>
                  </a:lnTo>
                  <a:lnTo>
                    <a:pt x="54" y="376"/>
                  </a:lnTo>
                  <a:lnTo>
                    <a:pt x="70" y="392"/>
                  </a:lnTo>
                  <a:lnTo>
                    <a:pt x="86" y="406"/>
                  </a:lnTo>
                  <a:lnTo>
                    <a:pt x="104" y="418"/>
                  </a:lnTo>
                  <a:lnTo>
                    <a:pt x="122" y="430"/>
                  </a:lnTo>
                  <a:lnTo>
                    <a:pt x="142" y="438"/>
                  </a:lnTo>
                  <a:lnTo>
                    <a:pt x="164" y="446"/>
                  </a:lnTo>
                  <a:lnTo>
                    <a:pt x="186" y="450"/>
                  </a:lnTo>
                  <a:lnTo>
                    <a:pt x="208" y="454"/>
                  </a:lnTo>
                  <a:lnTo>
                    <a:pt x="232" y="454"/>
                  </a:lnTo>
                  <a:lnTo>
                    <a:pt x="232" y="454"/>
                  </a:lnTo>
                  <a:lnTo>
                    <a:pt x="254" y="452"/>
                  </a:lnTo>
                  <a:lnTo>
                    <a:pt x="278" y="448"/>
                  </a:lnTo>
                  <a:lnTo>
                    <a:pt x="298" y="442"/>
                  </a:lnTo>
                  <a:lnTo>
                    <a:pt x="320" y="434"/>
                  </a:lnTo>
                  <a:lnTo>
                    <a:pt x="340" y="424"/>
                  </a:lnTo>
                  <a:lnTo>
                    <a:pt x="358" y="412"/>
                  </a:lnTo>
                  <a:lnTo>
                    <a:pt x="374" y="400"/>
                  </a:lnTo>
                  <a:lnTo>
                    <a:pt x="390" y="384"/>
                  </a:lnTo>
                  <a:lnTo>
                    <a:pt x="404" y="368"/>
                  </a:lnTo>
                  <a:lnTo>
                    <a:pt x="418" y="350"/>
                  </a:lnTo>
                  <a:lnTo>
                    <a:pt x="428" y="332"/>
                  </a:lnTo>
                  <a:lnTo>
                    <a:pt x="438" y="312"/>
                  </a:lnTo>
                  <a:lnTo>
                    <a:pt x="444" y="290"/>
                  </a:lnTo>
                  <a:lnTo>
                    <a:pt x="450" y="268"/>
                  </a:lnTo>
                  <a:lnTo>
                    <a:pt x="452" y="246"/>
                  </a:lnTo>
                  <a:lnTo>
                    <a:pt x="454" y="222"/>
                  </a:lnTo>
                  <a:lnTo>
                    <a:pt x="454" y="222"/>
                  </a:lnTo>
                  <a:lnTo>
                    <a:pt x="452" y="200"/>
                  </a:lnTo>
                  <a:lnTo>
                    <a:pt x="448" y="176"/>
                  </a:lnTo>
                  <a:lnTo>
                    <a:pt x="442" y="156"/>
                  </a:lnTo>
                  <a:lnTo>
                    <a:pt x="434" y="134"/>
                  </a:lnTo>
                  <a:lnTo>
                    <a:pt x="424" y="114"/>
                  </a:lnTo>
                  <a:lnTo>
                    <a:pt x="412" y="96"/>
                  </a:lnTo>
                  <a:lnTo>
                    <a:pt x="398" y="80"/>
                  </a:lnTo>
                  <a:lnTo>
                    <a:pt x="384" y="64"/>
                  </a:lnTo>
                  <a:lnTo>
                    <a:pt x="366" y="50"/>
                  </a:lnTo>
                  <a:lnTo>
                    <a:pt x="350" y="36"/>
                  </a:lnTo>
                  <a:lnTo>
                    <a:pt x="330" y="26"/>
                  </a:lnTo>
                  <a:lnTo>
                    <a:pt x="310" y="16"/>
                  </a:lnTo>
                  <a:lnTo>
                    <a:pt x="290" y="10"/>
                  </a:lnTo>
                  <a:lnTo>
                    <a:pt x="268" y="4"/>
                  </a:lnTo>
                  <a:lnTo>
                    <a:pt x="244" y="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/>
                <a:t>5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608914" y="3590341"/>
            <a:ext cx="2071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The High Fives of Partnering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54341" y="992189"/>
            <a:ext cx="10524227" cy="59458"/>
          </a:xfrm>
          <a:prstGeom prst="line">
            <a:avLst/>
          </a:prstGeom>
          <a:ln w="285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62" y="256562"/>
            <a:ext cx="831530" cy="735627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817386" y="658980"/>
            <a:ext cx="2639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Office of Information Technology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538877" y="643903"/>
            <a:ext cx="2987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</a:rPr>
              <a:t>CS – Instructional Technology Services</a:t>
            </a:r>
          </a:p>
        </p:txBody>
      </p:sp>
    </p:spTree>
    <p:extLst>
      <p:ext uri="{BB962C8B-B14F-4D97-AF65-F5344CB8AC3E}">
        <p14:creationId xmlns:p14="http://schemas.microsoft.com/office/powerpoint/2010/main" val="5126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407</Words>
  <Application>Microsoft Office PowerPoint</Application>
  <PresentationFormat>Widescreen</PresentationFormat>
  <Paragraphs>102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Heiti Std R</vt:lpstr>
      <vt:lpstr>Arial</vt:lpstr>
      <vt:lpstr>Calibri</vt:lpstr>
      <vt:lpstr>Calibri Light</vt:lpstr>
      <vt:lpstr>Times New Roman</vt:lpstr>
      <vt:lpstr>Office Theme</vt:lpstr>
      <vt:lpstr>Sky is the limit !! Here is our story at UTArlington Things that we accomplish partnering with campus and bridging the gaps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Knight</dc:creator>
  <cp:lastModifiedBy>Knight, Nazneen R</cp:lastModifiedBy>
  <cp:revision>32</cp:revision>
  <dcterms:created xsi:type="dcterms:W3CDTF">2015-12-26T03:21:20Z</dcterms:created>
  <dcterms:modified xsi:type="dcterms:W3CDTF">2016-04-20T20:46:16Z</dcterms:modified>
</cp:coreProperties>
</file>