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0"/>
  </p:notesMasterIdLst>
  <p:sldIdLst>
    <p:sldId id="264" r:id="rId2"/>
    <p:sldId id="275" r:id="rId3"/>
    <p:sldId id="276" r:id="rId4"/>
    <p:sldId id="267" r:id="rId5"/>
    <p:sldId id="262" r:id="rId6"/>
    <p:sldId id="260" r:id="rId7"/>
    <p:sldId id="257" r:id="rId8"/>
    <p:sldId id="274" r:id="rId9"/>
  </p:sldIdLst>
  <p:sldSz cx="9144000" cy="6858000" type="letter"/>
  <p:notesSz cx="6858000" cy="9144000"/>
  <p:defaultText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p:restoredTop sz="94710"/>
  </p:normalViewPr>
  <p:slideViewPr>
    <p:cSldViewPr snapToGrid="0" snapToObjects="1">
      <p:cViewPr varScale="1">
        <p:scale>
          <a:sx n="94" d="100"/>
          <a:sy n="94" d="100"/>
        </p:scale>
        <p:origin x="184" y="60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5" d="100"/>
          <a:sy n="95" d="100"/>
        </p:scale>
        <p:origin x="1248" y="192"/>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C989A-F7FF-CB44-A6E0-6966A1A76D9B}" type="datetimeFigureOut">
              <a:rPr lang="en-US" smtClean="0"/>
              <a:t>2/24/16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9C1E9-9071-8846-A5CF-24C342178848}" type="slidenum">
              <a:rPr lang="en-US" smtClean="0"/>
              <a:t>‹#›</a:t>
            </a:fld>
            <a:endParaRPr lang="en-US"/>
          </a:p>
        </p:txBody>
      </p:sp>
    </p:spTree>
    <p:extLst>
      <p:ext uri="{BB962C8B-B14F-4D97-AF65-F5344CB8AC3E}">
        <p14:creationId xmlns:p14="http://schemas.microsoft.com/office/powerpoint/2010/main" val="1576990880"/>
      </p:ext>
    </p:extLst>
  </p:cSld>
  <p:clrMap bg1="lt1" tx1="dk1" bg2="lt2" tx2="dk2" accent1="accent1" accent2="accent2" accent3="accent3" accent4="accent4" accent5="accent5" accent6="accent6" hlink="hlink" folHlink="folHlink"/>
  <p:notesStyle>
    <a:lvl1pPr marL="0" algn="l" defTabSz="914336" rtl="0" eaLnBrk="1" latinLnBrk="0" hangingPunct="1">
      <a:defRPr sz="1200" kern="1200">
        <a:solidFill>
          <a:schemeClr val="tx1"/>
        </a:solidFill>
        <a:latin typeface="+mn-lt"/>
        <a:ea typeface="+mn-ea"/>
        <a:cs typeface="+mn-cs"/>
      </a:defRPr>
    </a:lvl1pPr>
    <a:lvl2pPr marL="457168" algn="l" defTabSz="914336" rtl="0" eaLnBrk="1" latinLnBrk="0" hangingPunct="1">
      <a:defRPr sz="1200" kern="1200">
        <a:solidFill>
          <a:schemeClr val="tx1"/>
        </a:solidFill>
        <a:latin typeface="+mn-lt"/>
        <a:ea typeface="+mn-ea"/>
        <a:cs typeface="+mn-cs"/>
      </a:defRPr>
    </a:lvl2pPr>
    <a:lvl3pPr marL="914336" algn="l" defTabSz="914336" rtl="0" eaLnBrk="1" latinLnBrk="0" hangingPunct="1">
      <a:defRPr sz="1200" kern="1200">
        <a:solidFill>
          <a:schemeClr val="tx1"/>
        </a:solidFill>
        <a:latin typeface="+mn-lt"/>
        <a:ea typeface="+mn-ea"/>
        <a:cs typeface="+mn-cs"/>
      </a:defRPr>
    </a:lvl3pPr>
    <a:lvl4pPr marL="1371503" algn="l" defTabSz="914336" rtl="0" eaLnBrk="1" latinLnBrk="0" hangingPunct="1">
      <a:defRPr sz="1200" kern="1200">
        <a:solidFill>
          <a:schemeClr val="tx1"/>
        </a:solidFill>
        <a:latin typeface="+mn-lt"/>
        <a:ea typeface="+mn-ea"/>
        <a:cs typeface="+mn-cs"/>
      </a:defRPr>
    </a:lvl4pPr>
    <a:lvl5pPr marL="1828671" algn="l" defTabSz="914336" rtl="0" eaLnBrk="1" latinLnBrk="0" hangingPunct="1">
      <a:defRPr sz="1200" kern="1200">
        <a:solidFill>
          <a:schemeClr val="tx1"/>
        </a:solidFill>
        <a:latin typeface="+mn-lt"/>
        <a:ea typeface="+mn-ea"/>
        <a:cs typeface="+mn-cs"/>
      </a:defRPr>
    </a:lvl5pPr>
    <a:lvl6pPr marL="2285839" algn="l" defTabSz="914336" rtl="0" eaLnBrk="1" latinLnBrk="0" hangingPunct="1">
      <a:defRPr sz="1200" kern="1200">
        <a:solidFill>
          <a:schemeClr val="tx1"/>
        </a:solidFill>
        <a:latin typeface="+mn-lt"/>
        <a:ea typeface="+mn-ea"/>
        <a:cs typeface="+mn-cs"/>
      </a:defRPr>
    </a:lvl6pPr>
    <a:lvl7pPr marL="2743007" algn="l" defTabSz="914336" rtl="0" eaLnBrk="1" latinLnBrk="0" hangingPunct="1">
      <a:defRPr sz="1200" kern="1200">
        <a:solidFill>
          <a:schemeClr val="tx1"/>
        </a:solidFill>
        <a:latin typeface="+mn-lt"/>
        <a:ea typeface="+mn-ea"/>
        <a:cs typeface="+mn-cs"/>
      </a:defRPr>
    </a:lvl7pPr>
    <a:lvl8pPr marL="3200175" algn="l" defTabSz="914336" rtl="0" eaLnBrk="1" latinLnBrk="0" hangingPunct="1">
      <a:defRPr sz="1200" kern="1200">
        <a:solidFill>
          <a:schemeClr val="tx1"/>
        </a:solidFill>
        <a:latin typeface="+mn-lt"/>
        <a:ea typeface="+mn-ea"/>
        <a:cs typeface="+mn-cs"/>
      </a:defRPr>
    </a:lvl8pPr>
    <a:lvl9pPr marL="3657343" algn="l" defTabSz="91433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fitness.mercola.com/sites/fitness/archive/2015/05/08/sitting-too-long.aspx#_edn5" TargetMode="External"/><Relationship Id="rId4" Type="http://schemas.openxmlformats.org/officeDocument/2006/relationships/hyperlink" Target="http://fitness.mercola.com/sites/fitness/archive/2015/05/08/sitting-too-long.aspx#_edn6" TargetMode="External"/><Relationship Id="rId5" Type="http://schemas.openxmlformats.org/officeDocument/2006/relationships/hyperlink" Target="http://fitness.mercola.com/sites/fitness/archive/2015/05/08/sitting-too-long.aspx#_edn7" TargetMode="External"/><Relationship Id="rId6" Type="http://schemas.openxmlformats.org/officeDocument/2006/relationships/hyperlink" Target="http://fitness.mercola.com/sites/fitness/archive/2015/05/08/sitting-too-long.aspx#_edn8" TargetMode="External"/><Relationship Id="rId7" Type="http://schemas.openxmlformats.org/officeDocument/2006/relationships/hyperlink" Target="http://fitness.mercola.com/sites/fitness/archive/2015/05/08/sitting-too-long.aspx#_edn9" TargetMode="External"/><Relationship Id="rId8" Type="http://schemas.openxmlformats.org/officeDocument/2006/relationships/hyperlink" Target="http://www.mercola.com/back-pain.aspx" TargetMode="External"/><Relationship Id="rId9" Type="http://schemas.openxmlformats.org/officeDocument/2006/relationships/hyperlink" Target="http://fitness.mercola.com/sites/fitness/archive/2015/05/08/sitting-too-long.aspx#_edn10" TargetMode="External"/><Relationship Id="rId10" Type="http://schemas.openxmlformats.org/officeDocument/2006/relationships/hyperlink" Target="http://fitness.mercola.com/sites/fitness/archive/2015/05/08/sitting-too-long.aspx#_edn11" TargetMode="External"/><Relationship Id="rId11" Type="http://schemas.openxmlformats.org/officeDocument/2006/relationships/hyperlink" Target="http://fitness.mercola.com/sites/fitness/archive/2015/05/08/sitting-too-long.aspx#_edn12"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fontAlgn="base"/>
            <a:r>
              <a:rPr lang="en-US" b="1" dirty="0" smtClean="0">
                <a:effectLst/>
              </a:rPr>
              <a:t>Organ Damage</a:t>
            </a:r>
            <a:endParaRPr lang="en-US" dirty="0" smtClean="0">
              <a:effectLst/>
            </a:endParaRPr>
          </a:p>
          <a:p>
            <a:pPr fontAlgn="base"/>
            <a:r>
              <a:rPr lang="en-US" b="1" dirty="0" smtClean="0">
                <a:effectLst/>
              </a:rPr>
              <a:t>Heart</a:t>
            </a:r>
            <a:r>
              <a:rPr lang="en-US" dirty="0" smtClean="0">
                <a:effectLst/>
              </a:rPr>
              <a:t>: When you sit, blood flows slower and muscles burn less fat, which makes it easier for fatty acids to clog your heart. Research published in the </a:t>
            </a:r>
            <a:r>
              <a:rPr lang="en-US" i="1" dirty="0" smtClean="0">
                <a:effectLst/>
              </a:rPr>
              <a:t>Journal of the American College of Cardiology</a:t>
            </a:r>
            <a:r>
              <a:rPr lang="en-US" dirty="0" smtClean="0">
                <a:effectLst/>
              </a:rPr>
              <a:t>, for instance, showed that women who sit for 10 or more hours a day may have a significantly greater risk of developing heart disease than those who sit for five hours or less.</a:t>
            </a:r>
            <a:r>
              <a:rPr lang="en-US" baseline="30000" dirty="0">
                <a:hlinkClick r:id="rId3"/>
              </a:rPr>
              <a:t>5</a:t>
            </a:r>
            <a:endParaRPr lang="en-US" dirty="0" smtClean="0">
              <a:effectLst/>
            </a:endParaRPr>
          </a:p>
          <a:p>
            <a:pPr fontAlgn="base"/>
            <a:r>
              <a:rPr lang="en-US" b="1" dirty="0" smtClean="0">
                <a:effectLst/>
              </a:rPr>
              <a:t>Pancreas</a:t>
            </a:r>
            <a:r>
              <a:rPr lang="en-US" dirty="0" smtClean="0">
                <a:effectLst/>
              </a:rPr>
              <a:t>: Your body's ability to respond to insulin is affected by just one day of excess sitting, which leads your pancreas to produce increased amounts of insulin, and this may lead to diabetes.</a:t>
            </a:r>
          </a:p>
          <a:p>
            <a:pPr fontAlgn="base"/>
            <a:r>
              <a:rPr lang="en-US" dirty="0" smtClean="0">
                <a:effectLst/>
              </a:rPr>
              <a:t>Research published in </a:t>
            </a:r>
            <a:r>
              <a:rPr lang="en-US" i="1" dirty="0" err="1" smtClean="0">
                <a:effectLst/>
              </a:rPr>
              <a:t>Diabetologia</a:t>
            </a:r>
            <a:r>
              <a:rPr lang="en-US" i="1" dirty="0" smtClean="0">
                <a:effectLst/>
              </a:rPr>
              <a:t> </a:t>
            </a:r>
            <a:r>
              <a:rPr lang="en-US" dirty="0" smtClean="0">
                <a:effectLst/>
              </a:rPr>
              <a:t>found that those who sat for the longest periods of time were twice as likely to have diabetes or heart disease, compared to those who sat the least.</a:t>
            </a:r>
            <a:r>
              <a:rPr lang="en-US" baseline="30000" dirty="0">
                <a:hlinkClick r:id="rId4"/>
              </a:rPr>
              <a:t>6</a:t>
            </a:r>
            <a:r>
              <a:rPr lang="en-US" dirty="0" smtClean="0">
                <a:effectLst/>
              </a:rPr>
              <a:t> Sitting for more than eight hours a day has also been associated with a </a:t>
            </a:r>
            <a:r>
              <a:rPr lang="en-US" i="1" dirty="0" smtClean="0">
                <a:effectLst/>
              </a:rPr>
              <a:t>90 percent</a:t>
            </a:r>
            <a:r>
              <a:rPr lang="en-US" dirty="0" smtClean="0">
                <a:effectLst/>
              </a:rPr>
              <a:t> increased risk of type 2 diabetes.</a:t>
            </a:r>
            <a:r>
              <a:rPr lang="en-US" baseline="30000" dirty="0">
                <a:hlinkClick r:id="rId5"/>
              </a:rPr>
              <a:t>7</a:t>
            </a:r>
            <a:endParaRPr lang="en-US" dirty="0" smtClean="0">
              <a:effectLst/>
            </a:endParaRPr>
          </a:p>
          <a:p>
            <a:pPr fontAlgn="base"/>
            <a:r>
              <a:rPr lang="en-US" b="1" dirty="0" smtClean="0">
                <a:effectLst/>
              </a:rPr>
              <a:t>Colon Cancer</a:t>
            </a:r>
            <a:r>
              <a:rPr lang="en-US" dirty="0" smtClean="0">
                <a:effectLst/>
              </a:rPr>
              <a:t>: Excess sitting may increase your risk of colon, breast, and endometrial cancers. The mechanism isn't known for certain, but it could be due to excess insulin production, which encourages cell growth, or the fact that regular movement boosts antioxidants in your body that may eliminate potentially cancer-causing free radicals.</a:t>
            </a:r>
          </a:p>
          <a:p>
            <a:pPr fontAlgn="base"/>
            <a:r>
              <a:rPr lang="en-US" dirty="0" smtClean="0">
                <a:effectLst/>
              </a:rPr>
              <a:t>Findings presented at the 2015 Inaugural Active Working Summit also found that sitting increases:</a:t>
            </a:r>
            <a:r>
              <a:rPr lang="en-US" baseline="30000" dirty="0">
                <a:hlinkClick r:id="rId6"/>
              </a:rPr>
              <a:t>8</a:t>
            </a:r>
            <a:endParaRPr lang="en-US" dirty="0" smtClean="0">
              <a:effectLst/>
            </a:endParaRPr>
          </a:p>
          <a:p>
            <a:pPr lvl="2" fontAlgn="base"/>
            <a:r>
              <a:rPr lang="en-US" dirty="0" smtClean="0">
                <a:effectLst/>
              </a:rPr>
              <a:t>Lung cancer by 54 percent</a:t>
            </a:r>
          </a:p>
          <a:p>
            <a:pPr lvl="2" fontAlgn="base"/>
            <a:r>
              <a:rPr lang="en-US" dirty="0" smtClean="0">
                <a:effectLst/>
              </a:rPr>
              <a:t>Uterine cancer by 66 percent</a:t>
            </a:r>
          </a:p>
          <a:p>
            <a:pPr lvl="2" fontAlgn="base"/>
            <a:r>
              <a:rPr lang="en-US" dirty="0" smtClean="0">
                <a:effectLst/>
              </a:rPr>
              <a:t>Colon cancer by 30 percent</a:t>
            </a:r>
          </a:p>
          <a:p>
            <a:pPr fontAlgn="base"/>
            <a:r>
              <a:rPr lang="en-US" dirty="0" smtClean="0">
                <a:effectLst/>
              </a:rPr>
              <a:t>Another reason for this increased cancer risk is thought to be linked to weight gain and associated biochemical changes, such as alterations in hormones, metabolic dysfunction, leptin dysfunction, and inflammation—all of which promote cancer.</a:t>
            </a:r>
          </a:p>
          <a:p>
            <a:pPr fontAlgn="base"/>
            <a:r>
              <a:rPr lang="en-US" b="1" dirty="0" smtClean="0">
                <a:effectLst/>
              </a:rPr>
              <a:t>Digestion</a:t>
            </a:r>
            <a:r>
              <a:rPr lang="en-US" dirty="0" smtClean="0">
                <a:effectLst/>
              </a:rPr>
              <a:t>: Sitting down after you've eaten causes your abdominal contents to compress, slowing down digestion. Sluggish digestion, in turn, can lead to cramping, bloating, heartburn, and constipation, as well as </a:t>
            </a:r>
            <a:r>
              <a:rPr lang="en-US" dirty="0" err="1" smtClean="0">
                <a:effectLst/>
              </a:rPr>
              <a:t>dysbiosis</a:t>
            </a:r>
            <a:r>
              <a:rPr lang="en-US" dirty="0" smtClean="0">
                <a:effectLst/>
              </a:rPr>
              <a:t> in your gastrointestinal tract, a condition caused by microbial imbalances in your body. According to </a:t>
            </a:r>
            <a:r>
              <a:rPr lang="en-US" i="1" dirty="0" smtClean="0">
                <a:effectLst/>
              </a:rPr>
              <a:t>Microbial Ecology in Health and Disease</a:t>
            </a:r>
            <a:r>
              <a:rPr lang="en-US" dirty="0" smtClean="0">
                <a:effectLst/>
              </a:rPr>
              <a:t>:</a:t>
            </a:r>
            <a:r>
              <a:rPr lang="en-US" baseline="30000" dirty="0">
                <a:hlinkClick r:id="rId7"/>
              </a:rPr>
              <a:t>9</a:t>
            </a:r>
            <a:endParaRPr lang="en-US" dirty="0" smtClean="0">
              <a:effectLst/>
            </a:endParaRPr>
          </a:p>
          <a:p>
            <a:pPr fontAlgn="base"/>
            <a:r>
              <a:rPr lang="en-US" i="1" dirty="0" smtClean="0">
                <a:effectLst/>
              </a:rPr>
              <a:t>"There is growing evidence that </a:t>
            </a:r>
            <a:r>
              <a:rPr lang="en-US" i="1" dirty="0" err="1" smtClean="0">
                <a:effectLst/>
              </a:rPr>
              <a:t>dysbiosis</a:t>
            </a:r>
            <a:r>
              <a:rPr lang="en-US" i="1" dirty="0" smtClean="0">
                <a:effectLst/>
              </a:rPr>
              <a:t> of the gut microbiota is associated with the pathogenesis of both intestinal and extra-intestinal disorders. Intestinal disorders include inflammatory bowel disease, irritable bowel syndrome (IBS), and celiac disease, while extra-intestinal disorders include allergy, asthma, metabolic syndrome, cardiovascular disease, and obesity."</a:t>
            </a:r>
            <a:endParaRPr lang="en-US" dirty="0" smtClean="0">
              <a:effectLst/>
            </a:endParaRPr>
          </a:p>
          <a:p>
            <a:pPr fontAlgn="base"/>
            <a:r>
              <a:rPr lang="en-US" b="1" dirty="0" smtClean="0">
                <a:effectLst/>
              </a:rPr>
              <a:t>Brain Damage</a:t>
            </a:r>
            <a:endParaRPr lang="en-US" dirty="0" smtClean="0">
              <a:effectLst/>
            </a:endParaRPr>
          </a:p>
          <a:p>
            <a:pPr fontAlgn="base"/>
            <a:r>
              <a:rPr lang="en-US" dirty="0" smtClean="0">
                <a:effectLst/>
              </a:rPr>
              <a:t>Your brain function slows when your body is sedentary for too long. Your brain will get less fresh blood and oxygen, which are needed to trigger the release of brain- and mood-enhancing chemicals.</a:t>
            </a:r>
          </a:p>
          <a:p>
            <a:pPr fontAlgn="base"/>
            <a:r>
              <a:rPr lang="en-US" b="1" dirty="0" smtClean="0">
                <a:effectLst/>
              </a:rPr>
              <a:t>Posture Problems</a:t>
            </a:r>
            <a:endParaRPr lang="en-US" dirty="0" smtClean="0">
              <a:effectLst/>
            </a:endParaRPr>
          </a:p>
          <a:p>
            <a:pPr fontAlgn="base"/>
            <a:r>
              <a:rPr lang="en-US" b="1" dirty="0" smtClean="0">
                <a:effectLst/>
              </a:rPr>
              <a:t>Strained Neck and Shoulders</a:t>
            </a:r>
            <a:r>
              <a:rPr lang="en-US" dirty="0" smtClean="0">
                <a:effectLst/>
              </a:rPr>
              <a:t>: It's common to hold your neck and head forward while working at a computer or cradling a phone to your ear. This can lead to strains to your cervical vertebrae along with permanent imbalances, which can lead to neck strain, sore shoulders and back.</a:t>
            </a:r>
          </a:p>
          <a:p>
            <a:pPr fontAlgn="base"/>
            <a:r>
              <a:rPr lang="en-US" b="1" dirty="0" smtClean="0">
                <a:effectLst/>
              </a:rPr>
              <a:t>Back Problems</a:t>
            </a:r>
            <a:r>
              <a:rPr lang="en-US" dirty="0" smtClean="0">
                <a:effectLst/>
              </a:rPr>
              <a:t>: Sitting puts more pressure on your spine than standing, and the toll on your back health is even worse if you're sitting hunched in front of a computer. It's estimated that 40 percent of people with </a:t>
            </a:r>
            <a:r>
              <a:rPr lang="en-US" dirty="0">
                <a:hlinkClick r:id="rId8"/>
              </a:rPr>
              <a:t>back pain</a:t>
            </a:r>
            <a:r>
              <a:rPr lang="en-US" dirty="0" smtClean="0">
                <a:effectLst/>
              </a:rPr>
              <a:t> have spent long hours at their computer each day.</a:t>
            </a:r>
          </a:p>
          <a:p>
            <a:pPr fontAlgn="base"/>
            <a:r>
              <a:rPr lang="en-US" dirty="0" smtClean="0">
                <a:effectLst/>
              </a:rPr>
              <a:t>The disks in your back are meant to expand and contract as you move, which allows them to absorb blood and nutrients. When you sit, the disks are compressed and can lose flexibility over time. Sitting excessively can also increase your risk of herniated disks.</a:t>
            </a:r>
          </a:p>
          <a:p>
            <a:pPr fontAlgn="base"/>
            <a:r>
              <a:rPr lang="en-US" dirty="0" smtClean="0">
                <a:effectLst/>
              </a:rPr>
              <a:t>Personally, after I reduced my normal 12 to 14 hours of daily sitting to under one hour, the back pain I'd struggled with for decades disappeared.</a:t>
            </a:r>
          </a:p>
          <a:p>
            <a:pPr fontAlgn="base"/>
            <a:r>
              <a:rPr lang="en-US" b="1" dirty="0" smtClean="0">
                <a:effectLst/>
              </a:rPr>
              <a:t>Muscle Degeneration</a:t>
            </a:r>
            <a:endParaRPr lang="en-US" dirty="0" smtClean="0">
              <a:effectLst/>
            </a:endParaRPr>
          </a:p>
          <a:p>
            <a:pPr fontAlgn="base"/>
            <a:r>
              <a:rPr lang="en-US" dirty="0" smtClean="0">
                <a:effectLst/>
              </a:rPr>
              <a:t>Standing requires you to tense your abdominal muscles, which go unused when you sit, ultimately leading to weak abdominals.</a:t>
            </a:r>
          </a:p>
          <a:p>
            <a:pPr fontAlgn="base"/>
            <a:r>
              <a:rPr lang="en-US" b="1" dirty="0" smtClean="0">
                <a:effectLst/>
              </a:rPr>
              <a:t>Hip Problems</a:t>
            </a:r>
            <a:r>
              <a:rPr lang="en-US" dirty="0" smtClean="0">
                <a:effectLst/>
              </a:rPr>
              <a:t>: Your hips also suffer from prolonged sitting, becoming tight and limited in range of motion because they are rarely extended. In the elderly, decreased hip mobility is a leading cause of falls.</a:t>
            </a:r>
          </a:p>
          <a:p>
            <a:pPr fontAlgn="base"/>
            <a:r>
              <a:rPr lang="en-US" dirty="0" smtClean="0">
                <a:effectLst/>
              </a:rPr>
              <a:t>Sitting also does nothing for your glutes, which may become weakened, affecting your stability and the power of your stride when walking and jumping.</a:t>
            </a:r>
          </a:p>
          <a:p>
            <a:pPr fontAlgn="base"/>
            <a:r>
              <a:rPr lang="en-US" b="1" dirty="0" smtClean="0">
                <a:effectLst/>
              </a:rPr>
              <a:t>Leg Disorders</a:t>
            </a:r>
            <a:endParaRPr lang="en-US" dirty="0" smtClean="0">
              <a:effectLst/>
            </a:endParaRPr>
          </a:p>
          <a:p>
            <a:pPr fontAlgn="base"/>
            <a:r>
              <a:rPr lang="en-US" b="1" dirty="0" smtClean="0">
                <a:effectLst/>
              </a:rPr>
              <a:t>Varicose Veins</a:t>
            </a:r>
            <a:r>
              <a:rPr lang="en-US" dirty="0" smtClean="0">
                <a:effectLst/>
              </a:rPr>
              <a:t>: Sitting leads to poor circulation in your legs, which can cause swelling in your ankles, varicose veins, and blood clots known as deep vein thrombosis (DVT).</a:t>
            </a:r>
          </a:p>
          <a:p>
            <a:pPr fontAlgn="base"/>
            <a:r>
              <a:rPr lang="en-US" b="1" dirty="0" smtClean="0">
                <a:effectLst/>
              </a:rPr>
              <a:t>Weak Bones</a:t>
            </a:r>
            <a:r>
              <a:rPr lang="en-US" dirty="0" smtClean="0">
                <a:effectLst/>
              </a:rPr>
              <a:t>: Walking, running, and engaging in other weight-bearing activities lead to stronger, denser bones. Lack of activity may cause weak bones and even osteoporosis.</a:t>
            </a:r>
          </a:p>
          <a:p>
            <a:pPr fontAlgn="base"/>
            <a:r>
              <a:rPr lang="en-US" b="1" dirty="0"/>
              <a:t>Too Much Sitting Can Take Years Off Your Life</a:t>
            </a:r>
          </a:p>
          <a:p>
            <a:pPr fontAlgn="base"/>
            <a:r>
              <a:rPr lang="en-US" dirty="0" smtClean="0">
                <a:effectLst/>
              </a:rPr>
              <a:t>The more hours you spend sitting in a day, the shorter your lifespan may be. One study found, for instance, that reducing the average time you spend sitting down to less than three hours a day could increase your life expectancy by two years.</a:t>
            </a:r>
            <a:r>
              <a:rPr lang="en-US" baseline="30000" dirty="0">
                <a:hlinkClick r:id="rId9"/>
              </a:rPr>
              <a:t>10</a:t>
            </a:r>
            <a:endParaRPr lang="en-US" dirty="0" smtClean="0">
              <a:effectLst/>
            </a:endParaRPr>
          </a:p>
          <a:p>
            <a:pPr fontAlgn="base"/>
            <a:r>
              <a:rPr lang="en-US" dirty="0" smtClean="0">
                <a:effectLst/>
              </a:rPr>
              <a:t>Another study, published in the </a:t>
            </a:r>
            <a:r>
              <a:rPr lang="en-US" i="1" dirty="0" smtClean="0">
                <a:effectLst/>
              </a:rPr>
              <a:t>British Journal of Sports Medicine, </a:t>
            </a:r>
            <a:r>
              <a:rPr lang="en-US" dirty="0" smtClean="0">
                <a:effectLst/>
              </a:rPr>
              <a:t>concluded that each hour spent watching television after the age of 25 reduces your life expectancy by nearly 22 minutes.</a:t>
            </a:r>
            <a:r>
              <a:rPr lang="en-US" baseline="30000" dirty="0">
                <a:hlinkClick r:id="rId10"/>
              </a:rPr>
              <a:t>11</a:t>
            </a:r>
            <a:r>
              <a:rPr lang="en-US" dirty="0" smtClean="0">
                <a:effectLst/>
              </a:rPr>
              <a:t> To put this into perspective, the authors compared it to smoking – each cigarette reduces your life expectancy by about 11 minutes. All in all, the researchers found that adults who spend an average of six hours in front of the TV will reduce their life expectancy by just under 5 years, compared to someone who does not watch TV. </a:t>
            </a:r>
            <a:r>
              <a:rPr lang="en-US" i="1" dirty="0" smtClean="0">
                <a:effectLst/>
              </a:rPr>
              <a:t>Obesity Panacea</a:t>
            </a:r>
            <a:r>
              <a:rPr lang="en-US" dirty="0" smtClean="0">
                <a:effectLst/>
              </a:rPr>
              <a:t> made a good point in its report on this study:</a:t>
            </a:r>
            <a:r>
              <a:rPr lang="en-US" baseline="30000" dirty="0">
                <a:hlinkClick r:id="rId11"/>
              </a:rPr>
              <a:t>12</a:t>
            </a:r>
            <a:endParaRPr lang="en-US" dirty="0" smtClean="0">
              <a:effectLst/>
            </a:endParaRPr>
          </a:p>
          <a:p>
            <a:pPr fontAlgn="base"/>
            <a:r>
              <a:rPr lang="en-US" i="1" dirty="0" smtClean="0">
                <a:effectLst/>
              </a:rPr>
              <a:t>"These sorts of theoretical studies obviously need to be taken with a large dollop of salt (just like the recent Australian study which estimated that every hour of TV viewing shortens your life by 25 minutes). The point is simply that there is a non-negligible impact of sitting/TV viewing on mortality, and given the extremely high prevalence of these behaviors at the population level, they can have noticeable impact on the lifespan of the population as a whole."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4EA9C1E9-9071-8846-A5CF-24C342178848}" type="slidenum">
              <a:rPr lang="en-US" smtClean="0"/>
              <a:t>2</a:t>
            </a:fld>
            <a:endParaRPr lang="en-US"/>
          </a:p>
        </p:txBody>
      </p:sp>
    </p:spTree>
    <p:extLst>
      <p:ext uri="{BB962C8B-B14F-4D97-AF65-F5344CB8AC3E}">
        <p14:creationId xmlns:p14="http://schemas.microsoft.com/office/powerpoint/2010/main" val="307214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pic>
        <p:nvPicPr>
          <p:cNvPr id="8" name="Picture 7"/>
          <p:cNvPicPr>
            <a:picLocks noChangeAspect="1"/>
          </p:cNvPicPr>
          <p:nvPr userDrawn="1"/>
        </p:nvPicPr>
        <p:blipFill>
          <a:blip r:embed="rId2">
            <a:alphaModFix amt="30000"/>
          </a:blip>
          <a:stretch>
            <a:fillRect/>
          </a:stretch>
        </p:blipFill>
        <p:spPr>
          <a:xfrm rot="1320000">
            <a:off x="5037551" y="3606424"/>
            <a:ext cx="5881647" cy="6858000"/>
          </a:xfrm>
          <a:prstGeom prst="rect">
            <a:avLst/>
          </a:prstGeom>
        </p:spPr>
      </p:pic>
    </p:spTree>
    <p:extLst>
      <p:ext uri="{BB962C8B-B14F-4D97-AF65-F5344CB8AC3E}">
        <p14:creationId xmlns:p14="http://schemas.microsoft.com/office/powerpoint/2010/main" val="1130535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60584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1257651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pic>
        <p:nvPicPr>
          <p:cNvPr id="7" name="Picture 6"/>
          <p:cNvPicPr>
            <a:picLocks noChangeAspect="1"/>
          </p:cNvPicPr>
          <p:nvPr userDrawn="1"/>
        </p:nvPicPr>
        <p:blipFill>
          <a:blip r:embed="rId2">
            <a:alphaModFix amt="30000"/>
          </a:blip>
          <a:stretch>
            <a:fillRect/>
          </a:stretch>
        </p:blipFill>
        <p:spPr>
          <a:xfrm rot="1320000">
            <a:off x="5037551" y="3606424"/>
            <a:ext cx="5881647" cy="6858000"/>
          </a:xfrm>
          <a:prstGeom prst="rect">
            <a:avLst/>
          </a:prstGeom>
        </p:spPr>
      </p:pic>
    </p:spTree>
    <p:extLst>
      <p:ext uri="{BB962C8B-B14F-4D97-AF65-F5344CB8AC3E}">
        <p14:creationId xmlns:p14="http://schemas.microsoft.com/office/powerpoint/2010/main" val="21189452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139206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183342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4"/>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4"/>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8" name="Footer Placeholder 7"/>
          <p:cNvSpPr>
            <a:spLocks noGrp="1"/>
          </p:cNvSpPr>
          <p:nvPr>
            <p:ph type="ftr" sz="quarter" idx="11"/>
          </p:nvPr>
        </p:nvSpPr>
        <p:spPr>
          <a:xfrm>
            <a:off x="3028950" y="6356352"/>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6542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4" name="Footer Placeholder 3"/>
          <p:cNvSpPr>
            <a:spLocks noGrp="1"/>
          </p:cNvSpPr>
          <p:nvPr>
            <p:ph type="ftr" sz="quarter" idx="11"/>
          </p:nvPr>
        </p:nvSpPr>
        <p:spPr>
          <a:xfrm>
            <a:off x="3028950" y="6356352"/>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9700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2"/>
            <a:ext cx="2057400" cy="365125"/>
          </a:xfrm>
          <a:prstGeom prst="rect">
            <a:avLst/>
          </a:prstGeom>
        </p:spPr>
        <p:txBody>
          <a:bodyPr/>
          <a:lstStyle/>
          <a:p>
            <a:fld id="{C764DE79-268F-4C1A-8933-263129D2AF90}" type="datetimeFigureOut">
              <a:rPr lang="en-US" dirty="0"/>
              <a:t>2/24/16</a:t>
            </a:fld>
            <a:endParaRPr lang="en-US" dirty="0"/>
          </a:p>
        </p:txBody>
      </p:sp>
      <p:sp>
        <p:nvSpPr>
          <p:cNvPr id="3" name="Footer Placeholder 2"/>
          <p:cNvSpPr>
            <a:spLocks noGrp="1"/>
          </p:cNvSpPr>
          <p:nvPr>
            <p:ph type="ftr" sz="quarter" idx="11"/>
          </p:nvPr>
        </p:nvSpPr>
        <p:spPr>
          <a:xfrm>
            <a:off x="3028950" y="6356352"/>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2"/>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61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7"/>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554876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fld id="{4DBD8ACE-A55C-4D4E-ADD5-80AB30D79F0B}" type="datetimeFigureOut">
              <a:rPr lang="en-US" smtClean="0"/>
              <a:t>2/24/16</a:t>
            </a:fld>
            <a:endParaRPr lang="en-US"/>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fld id="{648B881E-CEBA-EA41-A7E2-B05F6D5ACF1F}" type="slidenum">
              <a:rPr lang="en-US" smtClean="0"/>
              <a:t>‹#›</a:t>
            </a:fld>
            <a:endParaRPr lang="en-US"/>
          </a:p>
        </p:txBody>
      </p:sp>
    </p:spTree>
    <p:extLst>
      <p:ext uri="{BB962C8B-B14F-4D97-AF65-F5344CB8AC3E}">
        <p14:creationId xmlns:p14="http://schemas.microsoft.com/office/powerpoint/2010/main" val="14286678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466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70671"/>
            <a:ext cx="7772400" cy="2387600"/>
          </a:xfrm>
        </p:spPr>
        <p:txBody>
          <a:bodyPr/>
          <a:lstStyle/>
          <a:p>
            <a:r>
              <a:rPr lang="en-US" dirty="0"/>
              <a:t>Taking a Stand - My Year With My Standing Desk</a:t>
            </a:r>
          </a:p>
        </p:txBody>
      </p:sp>
      <p:sp>
        <p:nvSpPr>
          <p:cNvPr id="3" name="Subtitle 2"/>
          <p:cNvSpPr>
            <a:spLocks noGrp="1"/>
          </p:cNvSpPr>
          <p:nvPr>
            <p:ph type="subTitle" idx="1"/>
          </p:nvPr>
        </p:nvSpPr>
        <p:spPr/>
        <p:txBody>
          <a:bodyPr/>
          <a:lstStyle/>
          <a:p>
            <a:r>
              <a:rPr lang="en-US" sz="2800" dirty="0"/>
              <a:t>Julian Hooker </a:t>
            </a:r>
          </a:p>
          <a:p>
            <a:r>
              <a:rPr lang="en-US" dirty="0" smtClean="0"/>
              <a:t>Assistant Managing Director</a:t>
            </a:r>
          </a:p>
          <a:p>
            <a:r>
              <a:rPr lang="en-US" dirty="0" smtClean="0"/>
              <a:t>Texas Tech University</a:t>
            </a:r>
            <a:endParaRPr lang="en-US" dirty="0"/>
          </a:p>
        </p:txBody>
      </p:sp>
    </p:spTree>
    <p:extLst>
      <p:ext uri="{BB962C8B-B14F-4D97-AF65-F5344CB8AC3E}">
        <p14:creationId xmlns:p14="http://schemas.microsoft.com/office/powerpoint/2010/main" val="1226934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744" y="3029805"/>
            <a:ext cx="8472655" cy="3421797"/>
          </a:xfrm>
        </p:spPr>
        <p:txBody>
          <a:bodyPr numCol="2">
            <a:normAutofit/>
          </a:bodyPr>
          <a:lstStyle/>
          <a:p>
            <a:r>
              <a:rPr lang="en-US" sz="3200" dirty="0"/>
              <a:t>Low energy expenditure</a:t>
            </a:r>
          </a:p>
          <a:p>
            <a:r>
              <a:rPr lang="en-US" sz="3200" dirty="0"/>
              <a:t>Slower metabolism</a:t>
            </a:r>
          </a:p>
          <a:p>
            <a:r>
              <a:rPr lang="en-US" sz="3200" dirty="0"/>
              <a:t>Compromised posture</a:t>
            </a:r>
          </a:p>
          <a:p>
            <a:r>
              <a:rPr lang="en-US" sz="3200" dirty="0"/>
              <a:t>Back and spine injuries</a:t>
            </a:r>
          </a:p>
          <a:p>
            <a:r>
              <a:rPr lang="en-US" sz="3200" dirty="0"/>
              <a:t>Reduced social skills</a:t>
            </a:r>
          </a:p>
          <a:p>
            <a:r>
              <a:rPr lang="en-US" sz="3200" dirty="0"/>
              <a:t>Loneliness or </a:t>
            </a:r>
            <a:r>
              <a:rPr lang="en-US" sz="3200" dirty="0" smtClean="0"/>
              <a:t>depression</a:t>
            </a:r>
            <a:endParaRPr lang="en-US" sz="3200" dirty="0"/>
          </a:p>
          <a:p>
            <a:r>
              <a:rPr lang="en-US" sz="3200" dirty="0"/>
              <a:t>Metabolic Syndrome</a:t>
            </a:r>
          </a:p>
          <a:p>
            <a:r>
              <a:rPr lang="en-US" sz="3200" dirty="0"/>
              <a:t>Chronic pain</a:t>
            </a:r>
          </a:p>
          <a:p>
            <a:r>
              <a:rPr lang="en-US" sz="3200" dirty="0"/>
              <a:t>Rheumatic disorders</a:t>
            </a:r>
          </a:p>
          <a:p>
            <a:r>
              <a:rPr lang="en-US" sz="3200" dirty="0"/>
              <a:t>Obesity</a:t>
            </a:r>
            <a:endParaRPr lang="en-US" sz="3200" dirty="0"/>
          </a:p>
        </p:txBody>
      </p:sp>
      <p:pic>
        <p:nvPicPr>
          <p:cNvPr id="5" name="Picture 4"/>
          <p:cNvPicPr>
            <a:picLocks noChangeAspect="1"/>
          </p:cNvPicPr>
          <p:nvPr/>
        </p:nvPicPr>
        <p:blipFill>
          <a:blip r:embed="rId3"/>
          <a:stretch>
            <a:fillRect/>
          </a:stretch>
        </p:blipFill>
        <p:spPr>
          <a:xfrm>
            <a:off x="102272" y="-13647"/>
            <a:ext cx="5206709" cy="2936584"/>
          </a:xfrm>
          <a:prstGeom prst="rect">
            <a:avLst/>
          </a:prstGeom>
        </p:spPr>
      </p:pic>
    </p:spTree>
    <p:extLst>
      <p:ext uri="{BB962C8B-B14F-4D97-AF65-F5344CB8AC3E}">
        <p14:creationId xmlns:p14="http://schemas.microsoft.com/office/powerpoint/2010/main" val="1018498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Standing</a:t>
            </a:r>
            <a:endParaRPr lang="en-US" dirty="0"/>
          </a:p>
        </p:txBody>
      </p:sp>
      <p:sp>
        <p:nvSpPr>
          <p:cNvPr id="3" name="Content Placeholder 2"/>
          <p:cNvSpPr>
            <a:spLocks noGrp="1"/>
          </p:cNvSpPr>
          <p:nvPr>
            <p:ph idx="1"/>
          </p:nvPr>
        </p:nvSpPr>
        <p:spPr>
          <a:xfrm>
            <a:off x="464880" y="1334307"/>
            <a:ext cx="3315553" cy="5032375"/>
          </a:xfrm>
        </p:spPr>
        <p:txBody>
          <a:bodyPr/>
          <a:lstStyle/>
          <a:p>
            <a:r>
              <a:rPr lang="en-US" dirty="0" smtClean="0"/>
              <a:t>Reduced risk </a:t>
            </a:r>
            <a:r>
              <a:rPr lang="en-US" dirty="0" smtClean="0"/>
              <a:t>of </a:t>
            </a:r>
            <a:r>
              <a:rPr lang="en-US" dirty="0" smtClean="0"/>
              <a:t>obesity</a:t>
            </a:r>
            <a:endParaRPr lang="en-US" dirty="0" smtClean="0"/>
          </a:p>
          <a:p>
            <a:r>
              <a:rPr lang="en-US" dirty="0"/>
              <a:t>Reduced </a:t>
            </a:r>
            <a:r>
              <a:rPr lang="en-US" dirty="0" smtClean="0"/>
              <a:t>risk </a:t>
            </a:r>
            <a:r>
              <a:rPr lang="en-US" dirty="0"/>
              <a:t>of </a:t>
            </a:r>
            <a:r>
              <a:rPr lang="en-US" dirty="0" smtClean="0"/>
              <a:t>type </a:t>
            </a:r>
            <a:r>
              <a:rPr lang="en-US" dirty="0"/>
              <a:t>2 </a:t>
            </a:r>
            <a:r>
              <a:rPr lang="en-US" dirty="0" smtClean="0"/>
              <a:t>diabetes </a:t>
            </a:r>
            <a:r>
              <a:rPr lang="en-US" dirty="0"/>
              <a:t>and </a:t>
            </a:r>
            <a:r>
              <a:rPr lang="en-US" dirty="0" smtClean="0"/>
              <a:t>other </a:t>
            </a:r>
            <a:r>
              <a:rPr lang="en-US" dirty="0"/>
              <a:t>m</a:t>
            </a:r>
            <a:r>
              <a:rPr lang="en-US" dirty="0" smtClean="0"/>
              <a:t>etabolic </a:t>
            </a:r>
            <a:r>
              <a:rPr lang="en-US" dirty="0"/>
              <a:t>p</a:t>
            </a:r>
            <a:r>
              <a:rPr lang="en-US" dirty="0" smtClean="0"/>
              <a:t>roblems</a:t>
            </a:r>
            <a:endParaRPr lang="en-US" dirty="0" smtClean="0"/>
          </a:p>
          <a:p>
            <a:r>
              <a:rPr lang="en-US" dirty="0"/>
              <a:t>Posture and core </a:t>
            </a:r>
            <a:r>
              <a:rPr lang="en-US" dirty="0" smtClean="0"/>
              <a:t>strength</a:t>
            </a:r>
            <a:endParaRPr lang="en-US" dirty="0"/>
          </a:p>
          <a:p>
            <a:r>
              <a:rPr lang="en-US" dirty="0" smtClean="0"/>
              <a:t>Burning </a:t>
            </a:r>
            <a:r>
              <a:rPr lang="en-US" dirty="0"/>
              <a:t>c</a:t>
            </a:r>
            <a:r>
              <a:rPr lang="en-US" dirty="0" smtClean="0"/>
              <a:t>alories</a:t>
            </a:r>
          </a:p>
          <a:p>
            <a:r>
              <a:rPr lang="en-US" dirty="0" smtClean="0"/>
              <a:t>Free to move around (optional)</a:t>
            </a:r>
            <a:endParaRPr lang="en-US" dirty="0" smtClean="0"/>
          </a:p>
        </p:txBody>
      </p:sp>
      <p:pic>
        <p:nvPicPr>
          <p:cNvPr id="4" name="Picture 3"/>
          <p:cNvPicPr>
            <a:picLocks noChangeAspect="1"/>
          </p:cNvPicPr>
          <p:nvPr/>
        </p:nvPicPr>
        <p:blipFill>
          <a:blip r:embed="rId2"/>
          <a:stretch>
            <a:fillRect/>
          </a:stretch>
        </p:blipFill>
        <p:spPr>
          <a:xfrm>
            <a:off x="3933095" y="1473962"/>
            <a:ext cx="4666374" cy="4606119"/>
          </a:xfrm>
          <a:prstGeom prst="rect">
            <a:avLst/>
          </a:prstGeom>
        </p:spPr>
      </p:pic>
    </p:spTree>
    <p:extLst>
      <p:ext uri="{BB962C8B-B14F-4D97-AF65-F5344CB8AC3E}">
        <p14:creationId xmlns:p14="http://schemas.microsoft.com/office/powerpoint/2010/main" val="113038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Desk – Mark 0 (Prototype)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745" y="1230423"/>
            <a:ext cx="3824444" cy="5099259"/>
          </a:xfrm>
        </p:spPr>
      </p:pic>
      <p:sp>
        <p:nvSpPr>
          <p:cNvPr id="5" name="Content Placeholder 2"/>
          <p:cNvSpPr txBox="1">
            <a:spLocks/>
          </p:cNvSpPr>
          <p:nvPr/>
        </p:nvSpPr>
        <p:spPr>
          <a:xfrm>
            <a:off x="4992439" y="1244071"/>
            <a:ext cx="4151563" cy="50992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Features</a:t>
            </a:r>
          </a:p>
          <a:p>
            <a:pPr lvl="1"/>
            <a:r>
              <a:rPr lang="en-US" sz="2800" dirty="0"/>
              <a:t>Fixed Standing Position</a:t>
            </a:r>
          </a:p>
          <a:p>
            <a:pPr lvl="1"/>
            <a:r>
              <a:rPr lang="en-US" sz="2800" dirty="0"/>
              <a:t>Inexpensive</a:t>
            </a:r>
          </a:p>
          <a:p>
            <a:pPr lvl="1"/>
            <a:r>
              <a:rPr lang="en-US" sz="2800" dirty="0"/>
              <a:t>Limited Commitment</a:t>
            </a:r>
          </a:p>
          <a:p>
            <a:pPr lvl="1"/>
            <a:r>
              <a:rPr lang="en-US" sz="2800" dirty="0"/>
              <a:t>Refrigerated Storage</a:t>
            </a:r>
          </a:p>
          <a:p>
            <a:pPr lvl="1"/>
            <a:r>
              <a:rPr lang="en-US" sz="2800" dirty="0"/>
              <a:t>Pig</a:t>
            </a:r>
          </a:p>
          <a:p>
            <a:pPr lvl="1"/>
            <a:endParaRPr lang="en-US" sz="2800" dirty="0"/>
          </a:p>
          <a:p>
            <a:pPr marL="0" indent="0">
              <a:buNone/>
            </a:pPr>
            <a:endParaRPr lang="en-US" sz="2400" dirty="0"/>
          </a:p>
          <a:p>
            <a:pPr marL="0" indent="0" algn="ctr">
              <a:buNone/>
            </a:pPr>
            <a:r>
              <a:rPr lang="en-US" sz="3200" dirty="0"/>
              <a:t>There are ways to try standing!</a:t>
            </a:r>
          </a:p>
          <a:p>
            <a:pPr lvl="1"/>
            <a:endParaRPr lang="en-US" dirty="0"/>
          </a:p>
          <a:p>
            <a:endParaRPr lang="en-US" dirty="0"/>
          </a:p>
        </p:txBody>
      </p:sp>
    </p:spTree>
    <p:extLst>
      <p:ext uri="{BB962C8B-B14F-4D97-AF65-F5344CB8AC3E}">
        <p14:creationId xmlns:p14="http://schemas.microsoft.com/office/powerpoint/2010/main" val="374387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Desk – Mark I</a:t>
            </a:r>
            <a:endParaRPr lang="en-US" dirty="0"/>
          </a:p>
        </p:txBody>
      </p:sp>
      <p:sp>
        <p:nvSpPr>
          <p:cNvPr id="5" name="TextBox 4"/>
          <p:cNvSpPr txBox="1"/>
          <p:nvPr/>
        </p:nvSpPr>
        <p:spPr>
          <a:xfrm>
            <a:off x="1052861" y="4315124"/>
            <a:ext cx="1548565" cy="369332"/>
          </a:xfrm>
          <a:prstGeom prst="rect">
            <a:avLst/>
          </a:prstGeom>
          <a:noFill/>
        </p:spPr>
        <p:txBody>
          <a:bodyPr wrap="none" rtlCol="0">
            <a:spAutoFit/>
          </a:bodyPr>
          <a:lstStyle/>
          <a:p>
            <a:r>
              <a:rPr lang="en-US" dirty="0" err="1"/>
              <a:t>Geekdesk</a:t>
            </a:r>
            <a:r>
              <a:rPr lang="en-US" dirty="0"/>
              <a:t> Max</a:t>
            </a:r>
          </a:p>
        </p:txBody>
      </p:sp>
      <p:sp>
        <p:nvSpPr>
          <p:cNvPr id="7" name="Content Placeholder 2"/>
          <p:cNvSpPr txBox="1">
            <a:spLocks/>
          </p:cNvSpPr>
          <p:nvPr/>
        </p:nvSpPr>
        <p:spPr>
          <a:xfrm>
            <a:off x="5181603" y="1153759"/>
            <a:ext cx="4151563" cy="29892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Features</a:t>
            </a:r>
          </a:p>
          <a:p>
            <a:pPr lvl="1"/>
            <a:r>
              <a:rPr lang="en-US" sz="2800" dirty="0"/>
              <a:t>Adjustable Height</a:t>
            </a:r>
          </a:p>
          <a:p>
            <a:pPr lvl="1"/>
            <a:r>
              <a:rPr lang="en-US" sz="2800" dirty="0"/>
              <a:t>Four Preset Positions</a:t>
            </a:r>
          </a:p>
          <a:p>
            <a:pPr lvl="1"/>
            <a:r>
              <a:rPr lang="en-US" sz="2800" dirty="0"/>
              <a:t>LED Display</a:t>
            </a:r>
          </a:p>
          <a:p>
            <a:pPr lvl="1"/>
            <a:r>
              <a:rPr lang="en-US" sz="2800" dirty="0"/>
              <a:t>Plenty of Space</a:t>
            </a:r>
          </a:p>
          <a:p>
            <a:pPr lvl="1"/>
            <a:r>
              <a:rPr lang="en-US" sz="2800" dirty="0"/>
              <a:t>Quiet Operation</a:t>
            </a:r>
          </a:p>
          <a:p>
            <a:pPr lvl="1"/>
            <a:endParaRPr lang="en-US" sz="2800" dirty="0"/>
          </a:p>
          <a:p>
            <a:pPr marL="0" indent="0">
              <a:buNone/>
            </a:pPr>
            <a:endParaRPr lang="en-US" sz="2400" dirty="0"/>
          </a:p>
          <a:p>
            <a:pPr lvl="1"/>
            <a:endParaRPr lang="en-US" dirty="0"/>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22" y="1083733"/>
            <a:ext cx="4973158" cy="328435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133" y="4026233"/>
            <a:ext cx="4559366" cy="2728853"/>
          </a:xfrm>
          <a:prstGeom prst="rect">
            <a:avLst/>
          </a:prstGeom>
        </p:spPr>
      </p:pic>
    </p:spTree>
    <p:extLst>
      <p:ext uri="{BB962C8B-B14F-4D97-AF65-F5344CB8AC3E}">
        <p14:creationId xmlns:p14="http://schemas.microsoft.com/office/powerpoint/2010/main" val="1385665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a:xfrm>
            <a:off x="205570" y="1573140"/>
            <a:ext cx="7886700" cy="5059671"/>
          </a:xfrm>
        </p:spPr>
        <p:txBody>
          <a:bodyPr numCol="2"/>
          <a:lstStyle/>
          <a:p>
            <a:r>
              <a:rPr lang="en-US" dirty="0" smtClean="0"/>
              <a:t>Cost</a:t>
            </a:r>
          </a:p>
          <a:p>
            <a:r>
              <a:rPr lang="en-US" dirty="0" smtClean="0"/>
              <a:t>You will still spend time sitting</a:t>
            </a:r>
          </a:p>
          <a:p>
            <a:r>
              <a:rPr lang="en-US" dirty="0" smtClean="0"/>
              <a:t>Standing all day i</a:t>
            </a:r>
            <a:r>
              <a:rPr lang="en-US" dirty="0" smtClean="0"/>
              <a:t>s not good either</a:t>
            </a:r>
            <a:endParaRPr lang="en-US" dirty="0" smtClean="0"/>
          </a:p>
          <a:p>
            <a:r>
              <a:rPr lang="en-US" dirty="0" smtClean="0"/>
              <a:t>Possible f</a:t>
            </a:r>
            <a:r>
              <a:rPr lang="en-US" dirty="0" smtClean="0"/>
              <a:t>oot </a:t>
            </a:r>
            <a:r>
              <a:rPr lang="en-US" dirty="0"/>
              <a:t>p</a:t>
            </a:r>
            <a:r>
              <a:rPr lang="en-US" dirty="0" smtClean="0"/>
              <a:t>ain/soreness</a:t>
            </a:r>
            <a:endParaRPr lang="en-US" dirty="0" smtClean="0"/>
          </a:p>
          <a:p>
            <a:r>
              <a:rPr lang="en-US" dirty="0" smtClean="0"/>
              <a:t>Standing can reduce focus</a:t>
            </a:r>
            <a:endParaRPr lang="en-US" dirty="0" smtClean="0"/>
          </a:p>
          <a:p>
            <a:r>
              <a:rPr lang="en-US" dirty="0" smtClean="0"/>
              <a:t>Choose </a:t>
            </a:r>
            <a:r>
              <a:rPr lang="en-US" dirty="0" smtClean="0"/>
              <a:t>an </a:t>
            </a:r>
            <a:r>
              <a:rPr lang="en-US" dirty="0" smtClean="0"/>
              <a:t>adjustable </a:t>
            </a:r>
            <a:r>
              <a:rPr lang="en-US" dirty="0" smtClean="0"/>
              <a:t>d</a:t>
            </a:r>
            <a:r>
              <a:rPr lang="en-US" dirty="0" smtClean="0"/>
              <a:t>esk</a:t>
            </a:r>
            <a:endParaRPr lang="en-US" dirty="0"/>
          </a:p>
          <a:p>
            <a:endParaRPr lang="en-US" dirty="0" smtClean="0"/>
          </a:p>
          <a:p>
            <a:r>
              <a:rPr lang="en-US" dirty="0" smtClean="0"/>
              <a:t>You’re still inactive</a:t>
            </a:r>
            <a:endParaRPr lang="en-US" dirty="0"/>
          </a:p>
          <a:p>
            <a:endParaRPr lang="en-US" dirty="0" smtClean="0"/>
          </a:p>
        </p:txBody>
      </p:sp>
      <p:pic>
        <p:nvPicPr>
          <p:cNvPr id="4" name="Picture 3"/>
          <p:cNvPicPr>
            <a:picLocks noChangeAspect="1"/>
          </p:cNvPicPr>
          <p:nvPr/>
        </p:nvPicPr>
        <p:blipFill>
          <a:blip r:embed="rId2"/>
          <a:stretch>
            <a:fillRect/>
          </a:stretch>
        </p:blipFill>
        <p:spPr>
          <a:xfrm>
            <a:off x="3828885" y="2637986"/>
            <a:ext cx="5164990" cy="2691461"/>
          </a:xfrm>
          <a:prstGeom prst="rect">
            <a:avLst/>
          </a:prstGeom>
        </p:spPr>
      </p:pic>
    </p:spTree>
    <p:extLst>
      <p:ext uri="{BB962C8B-B14F-4D97-AF65-F5344CB8AC3E}">
        <p14:creationId xmlns:p14="http://schemas.microsoft.com/office/powerpoint/2010/main" val="453261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p:txBody>
          <a:bodyPr/>
          <a:lstStyle/>
          <a:p>
            <a:r>
              <a:rPr lang="en-US" dirty="0" smtClean="0"/>
              <a:t>When people walk into your </a:t>
            </a:r>
            <a:r>
              <a:rPr lang="en-US" dirty="0" smtClean="0"/>
              <a:t>office, they stand too.</a:t>
            </a:r>
            <a:endParaRPr lang="en-US" dirty="0"/>
          </a:p>
          <a:p>
            <a:r>
              <a:rPr lang="en-US" dirty="0" smtClean="0"/>
              <a:t>Initially, I still had to work to make standing a </a:t>
            </a:r>
            <a:r>
              <a:rPr lang="en-US" dirty="0" smtClean="0"/>
              <a:t>habit.</a:t>
            </a:r>
          </a:p>
          <a:p>
            <a:r>
              <a:rPr lang="en-US" dirty="0" smtClean="0"/>
              <a:t>If I’m sick or feeling worn down, I tend to sit, then get out of the habit of standing. </a:t>
            </a:r>
            <a:endParaRPr lang="en-US" dirty="0" smtClean="0"/>
          </a:p>
          <a:p>
            <a:r>
              <a:rPr lang="en-US" dirty="0" smtClean="0"/>
              <a:t>It is distracting at </a:t>
            </a:r>
            <a:r>
              <a:rPr lang="en-US" dirty="0" smtClean="0"/>
              <a:t>first.</a:t>
            </a:r>
          </a:p>
          <a:p>
            <a:r>
              <a:rPr lang="en-US" dirty="0" smtClean="0"/>
              <a:t>For tasks where I need to concentrate, I tend to sit.</a:t>
            </a:r>
            <a:endParaRPr lang="en-US" dirty="0" smtClean="0"/>
          </a:p>
          <a:p>
            <a:r>
              <a:rPr lang="en-US" dirty="0" smtClean="0"/>
              <a:t>I like leading conference calls while standing </a:t>
            </a:r>
            <a:r>
              <a:rPr lang="en-US" dirty="0" smtClean="0"/>
              <a:t>.</a:t>
            </a:r>
          </a:p>
          <a:p>
            <a:r>
              <a:rPr lang="en-US" dirty="0" smtClean="0"/>
              <a:t>It has made my back feel better, but it still hurts. </a:t>
            </a:r>
            <a:endParaRPr lang="en-US" dirty="0" smtClean="0"/>
          </a:p>
        </p:txBody>
      </p:sp>
    </p:spTree>
    <p:extLst>
      <p:ext uri="{BB962C8B-B14F-4D97-AF65-F5344CB8AC3E}">
        <p14:creationId xmlns:p14="http://schemas.microsoft.com/office/powerpoint/2010/main" val="755248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653234" y="3985146"/>
            <a:ext cx="2229752" cy="1822734"/>
          </a:xfrm>
          <a:prstGeom prst="rect">
            <a:avLst/>
          </a:prstGeom>
        </p:spPr>
      </p:pic>
      <p:sp>
        <p:nvSpPr>
          <p:cNvPr id="2" name="Title 1"/>
          <p:cNvSpPr>
            <a:spLocks noGrp="1"/>
          </p:cNvSpPr>
          <p:nvPr>
            <p:ph type="title"/>
          </p:nvPr>
        </p:nvSpPr>
        <p:spPr/>
        <p:txBody>
          <a:bodyPr/>
          <a:lstStyle/>
          <a:p>
            <a:r>
              <a:rPr lang="en-US" dirty="0" smtClean="0"/>
              <a:t>Accessories</a:t>
            </a:r>
            <a:endParaRPr lang="en-US" dirty="0"/>
          </a:p>
        </p:txBody>
      </p:sp>
      <p:pic>
        <p:nvPicPr>
          <p:cNvPr id="4" name="Picture 3"/>
          <p:cNvPicPr>
            <a:picLocks noChangeAspect="1"/>
          </p:cNvPicPr>
          <p:nvPr/>
        </p:nvPicPr>
        <p:blipFill>
          <a:blip r:embed="rId3"/>
          <a:stretch>
            <a:fillRect/>
          </a:stretch>
        </p:blipFill>
        <p:spPr>
          <a:xfrm>
            <a:off x="6374748" y="191072"/>
            <a:ext cx="2673719" cy="3649297"/>
          </a:xfrm>
          <a:prstGeom prst="rect">
            <a:avLst/>
          </a:prstGeom>
        </p:spPr>
      </p:pic>
      <p:pic>
        <p:nvPicPr>
          <p:cNvPr id="9" name="Picture 8"/>
          <p:cNvPicPr>
            <a:picLocks noChangeAspect="1"/>
          </p:cNvPicPr>
          <p:nvPr/>
        </p:nvPicPr>
        <p:blipFill>
          <a:blip r:embed="rId4"/>
          <a:stretch>
            <a:fillRect/>
          </a:stretch>
        </p:blipFill>
        <p:spPr>
          <a:xfrm>
            <a:off x="600502" y="3752388"/>
            <a:ext cx="5732060" cy="2597918"/>
          </a:xfrm>
          <a:prstGeom prst="rect">
            <a:avLst/>
          </a:prstGeom>
        </p:spPr>
      </p:pic>
      <p:pic>
        <p:nvPicPr>
          <p:cNvPr id="10" name="Picture 9"/>
          <p:cNvPicPr>
            <a:picLocks noChangeAspect="1"/>
          </p:cNvPicPr>
          <p:nvPr/>
        </p:nvPicPr>
        <p:blipFill>
          <a:blip r:embed="rId5"/>
          <a:stretch>
            <a:fillRect/>
          </a:stretch>
        </p:blipFill>
        <p:spPr>
          <a:xfrm>
            <a:off x="3740245" y="652060"/>
            <a:ext cx="2387600" cy="2387600"/>
          </a:xfrm>
          <a:prstGeom prst="rect">
            <a:avLst/>
          </a:prstGeom>
        </p:spPr>
      </p:pic>
      <p:pic>
        <p:nvPicPr>
          <p:cNvPr id="13" name="Picture 12"/>
          <p:cNvPicPr>
            <a:picLocks noChangeAspect="1"/>
          </p:cNvPicPr>
          <p:nvPr/>
        </p:nvPicPr>
        <p:blipFill>
          <a:blip r:embed="rId6"/>
          <a:stretch>
            <a:fillRect/>
          </a:stretch>
        </p:blipFill>
        <p:spPr>
          <a:xfrm>
            <a:off x="1009176" y="1108122"/>
            <a:ext cx="2540000" cy="2540000"/>
          </a:xfrm>
          <a:prstGeom prst="rect">
            <a:avLst/>
          </a:prstGeom>
        </p:spPr>
      </p:pic>
    </p:spTree>
    <p:extLst>
      <p:ext uri="{BB962C8B-B14F-4D97-AF65-F5344CB8AC3E}">
        <p14:creationId xmlns:p14="http://schemas.microsoft.com/office/powerpoint/2010/main" val="913798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18098</TotalTime>
  <Words>268</Words>
  <Application>Microsoft Macintosh PowerPoint</Application>
  <PresentationFormat>Letter Paper (8.5x11 in)</PresentationFormat>
  <Paragraphs>89</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Calibri Light</vt:lpstr>
      <vt:lpstr>Arial</vt:lpstr>
      <vt:lpstr>Office Theme</vt:lpstr>
      <vt:lpstr>Taking a Stand - My Year With My Standing Desk</vt:lpstr>
      <vt:lpstr>PowerPoint Presentation</vt:lpstr>
      <vt:lpstr>Benefits of Standing</vt:lpstr>
      <vt:lpstr>My Desk – Mark 0 (Prototype)</vt:lpstr>
      <vt:lpstr>My Desk – Mark I</vt:lpstr>
      <vt:lpstr>Considerations</vt:lpstr>
      <vt:lpstr>Observations</vt:lpstr>
      <vt:lpstr>Accessories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 Stand - My Year With My Standing Desk</dc:title>
  <dc:creator>Hooker, Julian</dc:creator>
  <cp:lastModifiedBy>Hooker, Julian</cp:lastModifiedBy>
  <cp:revision>46</cp:revision>
  <cp:lastPrinted>2016-02-29T20:22:00Z</cp:lastPrinted>
  <dcterms:created xsi:type="dcterms:W3CDTF">2016-02-18T22:58:37Z</dcterms:created>
  <dcterms:modified xsi:type="dcterms:W3CDTF">2016-03-05T14:20:25Z</dcterms:modified>
</cp:coreProperties>
</file>