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60" r:id="rId6"/>
    <p:sldId id="262" r:id="rId7"/>
    <p:sldId id="258" r:id="rId8"/>
    <p:sldId id="259" r:id="rId9"/>
    <p:sldId id="261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EA35-614F-41F9-8A32-042C8094FB5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376D-D0A8-437D-BC4F-25391017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vanderbilt.edu/emails/exact-target/2015/08/august-2015-issue-of-the-open-do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7" y="103239"/>
            <a:ext cx="12067643" cy="2499851"/>
          </a:xfrm>
        </p:spPr>
        <p:txBody>
          <a:bodyPr>
            <a:normAutofit/>
          </a:bodyPr>
          <a:lstStyle/>
          <a:p>
            <a:r>
              <a:rPr lang="en-US" b="1" dirty="0" smtClean="0"/>
              <a:t>While you’re waiting… Download the Pitt State App on your Apple or Android device – We’ll be using it for this session. Then, find a partner for our activity!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75" y="3131576"/>
            <a:ext cx="7011138" cy="405098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Search for “Pitt State” in your app </a:t>
            </a:r>
            <a:r>
              <a:rPr lang="en-US" dirty="0"/>
              <a:t>s</a:t>
            </a:r>
            <a:r>
              <a:rPr lang="en-US" dirty="0" smtClean="0"/>
              <a:t>tore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for the logo on the left and download the app</a:t>
            </a:r>
          </a:p>
          <a:p>
            <a:pPr marL="514350" indent="-514350">
              <a:buAutoNum type="arabicPeriod"/>
            </a:pPr>
            <a:r>
              <a:rPr lang="en-US" dirty="0" smtClean="0"/>
              <a:t>Sign in with the username: “</a:t>
            </a:r>
            <a:r>
              <a:rPr lang="en-US" dirty="0" err="1" smtClean="0"/>
              <a:t>educause</a:t>
            </a:r>
            <a:r>
              <a:rPr lang="en-US" dirty="0" smtClean="0"/>
              <a:t>” and the password: “Demo*16”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3074" name="Picture 2" descr="https://encrypted-tbn2.gstatic.com/images?q=tbn:ANd9GcTep6gC1BeRLz2sTSuBJNGDEoLTpZZC5Q2dq0JroQ8FUbflDG8IwAJLAc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7" y="3131576"/>
            <a:ext cx="1549560" cy="18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909771" y="2440858"/>
            <a:ext cx="2647335" cy="4188542"/>
            <a:chOff x="8915400" y="2721078"/>
            <a:chExt cx="2161786" cy="3723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501" y="2721078"/>
              <a:ext cx="2093685" cy="372396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915400" y="3318387"/>
              <a:ext cx="634181" cy="2507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1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Ball State Achievements &amp; </a:t>
            </a:r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Reinke</a:t>
            </a:r>
            <a:endParaRPr lang="en-US" dirty="0" smtClean="0"/>
          </a:p>
          <a:p>
            <a:r>
              <a:rPr lang="en-US" dirty="0" smtClean="0"/>
              <a:t>Ball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"/>
          <p:cNvSpPr txBox="1">
            <a:spLocks/>
          </p:cNvSpPr>
          <p:nvPr/>
        </p:nvSpPr>
        <p:spPr>
          <a:xfrm>
            <a:off x="1928268" y="590877"/>
            <a:ext cx="8499525" cy="952501"/>
          </a:xfrm>
          <a:prstGeom prst="rect">
            <a:avLst/>
          </a:prstGeom>
        </p:spPr>
        <p:txBody>
          <a:bodyPr/>
          <a:lstStyle>
            <a:lvl1pPr algn="l" defTabSz="5024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8" kern="1200">
                <a:solidFill>
                  <a:srgbClr val="D421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Ball State Achievements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Achievements-Back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031" y="2006523"/>
            <a:ext cx="4893227" cy="43139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135"/>
          <p:cNvGrpSpPr/>
          <p:nvPr/>
        </p:nvGrpSpPr>
        <p:grpSpPr>
          <a:xfrm>
            <a:off x="7831911" y="3302581"/>
            <a:ext cx="1922366" cy="3981243"/>
            <a:chOff x="0" y="0"/>
            <a:chExt cx="2734030" cy="5662211"/>
          </a:xfrm>
        </p:grpSpPr>
        <p:pic>
          <p:nvPicPr>
            <p:cNvPr id="6" name="iPhone-Screensho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34031" cy="5662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G_26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056" y="697506"/>
              <a:ext cx="2384618" cy="4241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 138"/>
          <p:cNvGrpSpPr/>
          <p:nvPr/>
        </p:nvGrpSpPr>
        <p:grpSpPr>
          <a:xfrm>
            <a:off x="6274182" y="2876756"/>
            <a:ext cx="2086339" cy="3981244"/>
            <a:chOff x="0" y="0"/>
            <a:chExt cx="2967237" cy="5662211"/>
          </a:xfrm>
        </p:grpSpPr>
        <p:pic>
          <p:nvPicPr>
            <p:cNvPr id="9" name="Android-Devic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967238" cy="5662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Screenshot_2015-09-14-18-43-47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136" y="471486"/>
              <a:ext cx="2705665" cy="4426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975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Games vs. </a:t>
            </a:r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Usually have narratives</a:t>
            </a:r>
          </a:p>
          <a:p>
            <a:r>
              <a:rPr lang="en-US" dirty="0" smtClean="0"/>
              <a:t>Intended for recreation</a:t>
            </a:r>
          </a:p>
          <a:p>
            <a:r>
              <a:rPr lang="en-US" dirty="0" smtClean="0"/>
              <a:t>Are voluntary</a:t>
            </a:r>
          </a:p>
          <a:p>
            <a:r>
              <a:rPr lang="en-US" dirty="0" smtClean="0"/>
              <a:t>Provide interaction</a:t>
            </a:r>
          </a:p>
          <a:p>
            <a:r>
              <a:rPr lang="en-US" dirty="0" smtClean="0"/>
              <a:t>Have goals and endings for the player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Guide users through content</a:t>
            </a:r>
          </a:p>
          <a:p>
            <a:r>
              <a:rPr lang="en-US" dirty="0" smtClean="0"/>
              <a:t>Reinforce or alter behavior</a:t>
            </a:r>
          </a:p>
          <a:p>
            <a:r>
              <a:rPr lang="en-US" dirty="0" smtClean="0"/>
              <a:t>Are often ongoing</a:t>
            </a:r>
          </a:p>
          <a:p>
            <a:r>
              <a:rPr lang="en-US" dirty="0" smtClean="0"/>
              <a:t>Align with the creators goals for their product or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fitbit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4" y="1907735"/>
            <a:ext cx="5715000" cy="46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Turbo 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90688"/>
            <a:ext cx="8153400" cy="46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Khan Academy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12" y="1372243"/>
            <a:ext cx="10045176" cy="52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2723425" y="409494"/>
            <a:ext cx="2904684" cy="6015638"/>
            <a:chOff x="0" y="0"/>
            <a:chExt cx="4131105" cy="8555572"/>
          </a:xfrm>
        </p:grpSpPr>
        <p:pic>
          <p:nvPicPr>
            <p:cNvPr id="3" name="iPhone-Screensho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31106" cy="8555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IMG_26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875" y="1053928"/>
              <a:ext cx="3622985" cy="6444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" name="Group 150"/>
          <p:cNvGrpSpPr/>
          <p:nvPr/>
        </p:nvGrpSpPr>
        <p:grpSpPr>
          <a:xfrm>
            <a:off x="6357808" y="409494"/>
            <a:ext cx="2904684" cy="6015638"/>
            <a:chOff x="0" y="0"/>
            <a:chExt cx="4131105" cy="8555572"/>
          </a:xfrm>
        </p:grpSpPr>
        <p:grpSp>
          <p:nvGrpSpPr>
            <p:cNvPr id="6" name="Group 148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8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G_261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0778" y="1070158"/>
              <a:ext cx="3609550" cy="6420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92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0"/>
          <p:cNvGrpSpPr/>
          <p:nvPr/>
        </p:nvGrpSpPr>
        <p:grpSpPr>
          <a:xfrm>
            <a:off x="2732390" y="409494"/>
            <a:ext cx="2904684" cy="6015638"/>
            <a:chOff x="0" y="0"/>
            <a:chExt cx="4131105" cy="8555572"/>
          </a:xfrm>
        </p:grpSpPr>
        <p:grpSp>
          <p:nvGrpSpPr>
            <p:cNvPr id="3" name="Group 158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5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" name="IMG_261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2531" y="1040925"/>
              <a:ext cx="3618744" cy="6436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" name="Group 165"/>
          <p:cNvGrpSpPr/>
          <p:nvPr/>
        </p:nvGrpSpPr>
        <p:grpSpPr>
          <a:xfrm>
            <a:off x="6366773" y="409494"/>
            <a:ext cx="2904684" cy="6015638"/>
            <a:chOff x="0" y="0"/>
            <a:chExt cx="4131105" cy="8555572"/>
          </a:xfrm>
        </p:grpSpPr>
        <p:grpSp>
          <p:nvGrpSpPr>
            <p:cNvPr id="8" name="Group 163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10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" name="IMG_261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6181" y="1057975"/>
              <a:ext cx="3630247" cy="6456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863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5"/>
          <p:cNvGrpSpPr/>
          <p:nvPr/>
        </p:nvGrpSpPr>
        <p:grpSpPr>
          <a:xfrm>
            <a:off x="6375737" y="436388"/>
            <a:ext cx="2904684" cy="6015638"/>
            <a:chOff x="0" y="0"/>
            <a:chExt cx="4131105" cy="8555572"/>
          </a:xfrm>
        </p:grpSpPr>
        <p:grpSp>
          <p:nvGrpSpPr>
            <p:cNvPr id="11" name="Group 173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13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G_261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8881" y="1057975"/>
              <a:ext cx="3585007" cy="6376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" name="Group 182"/>
          <p:cNvGrpSpPr/>
          <p:nvPr/>
        </p:nvGrpSpPr>
        <p:grpSpPr>
          <a:xfrm>
            <a:off x="2741354" y="436388"/>
            <a:ext cx="2904684" cy="6015638"/>
            <a:chOff x="0" y="0"/>
            <a:chExt cx="4131105" cy="8555572"/>
          </a:xfrm>
        </p:grpSpPr>
        <p:grpSp>
          <p:nvGrpSpPr>
            <p:cNvPr id="16" name="Group 180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grpSp>
            <p:nvGrpSpPr>
              <p:cNvPr id="18" name="Group 178"/>
              <p:cNvGrpSpPr/>
              <p:nvPr/>
            </p:nvGrpSpPr>
            <p:grpSpPr>
              <a:xfrm>
                <a:off x="0" y="0"/>
                <a:ext cx="4131106" cy="8555573"/>
                <a:chOff x="0" y="0"/>
                <a:chExt cx="4131105" cy="8555572"/>
              </a:xfrm>
            </p:grpSpPr>
            <p:pic>
              <p:nvPicPr>
                <p:cNvPr id="20" name="iPhone-Screenshot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131106" cy="85555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1" name="IMG_2601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273575" y="1053928"/>
                  <a:ext cx="3603145" cy="64087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9" name="IMG_261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62531" y="1040925"/>
                <a:ext cx="3618744" cy="64365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IMG_2617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0778" y="1077582"/>
              <a:ext cx="3622250" cy="6442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" name="IMG_262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66539" y="1173261"/>
            <a:ext cx="2540940" cy="45194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/>
          <p:nvPr/>
        </p:nvGrpSpPr>
        <p:grpSpPr>
          <a:xfrm>
            <a:off x="2705495" y="400530"/>
            <a:ext cx="2904684" cy="6015638"/>
            <a:chOff x="0" y="0"/>
            <a:chExt cx="4131105" cy="8555572"/>
          </a:xfrm>
        </p:grpSpPr>
        <p:grpSp>
          <p:nvGrpSpPr>
            <p:cNvPr id="3" name="Group 191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5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" name="IMG_261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2531" y="1040925"/>
              <a:ext cx="3618744" cy="6436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" name="Group 198"/>
          <p:cNvGrpSpPr/>
          <p:nvPr/>
        </p:nvGrpSpPr>
        <p:grpSpPr>
          <a:xfrm>
            <a:off x="6339878" y="400530"/>
            <a:ext cx="2904684" cy="6015638"/>
            <a:chOff x="0" y="0"/>
            <a:chExt cx="4131105" cy="8555572"/>
          </a:xfrm>
        </p:grpSpPr>
        <p:grpSp>
          <p:nvGrpSpPr>
            <p:cNvPr id="8" name="Group 196"/>
            <p:cNvGrpSpPr/>
            <p:nvPr/>
          </p:nvGrpSpPr>
          <p:grpSpPr>
            <a:xfrm>
              <a:off x="0" y="0"/>
              <a:ext cx="4131106" cy="8555573"/>
              <a:chOff x="0" y="0"/>
              <a:chExt cx="4131105" cy="8555572"/>
            </a:xfrm>
          </p:grpSpPr>
          <p:pic>
            <p:nvPicPr>
              <p:cNvPr id="10" name="iPhone-Screenshot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131106" cy="85555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IMG_260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3575" y="1053928"/>
                <a:ext cx="3603145" cy="64087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" name="IMG_261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8881" y="1057975"/>
              <a:ext cx="3585007" cy="6376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" name="IMG_262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4901" y="1147857"/>
            <a:ext cx="2534802" cy="4508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262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29284" y="1146941"/>
            <a:ext cx="2534801" cy="4508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5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07278" y="0"/>
            <a:ext cx="4726858" cy="6858000"/>
            <a:chOff x="3642852" y="0"/>
            <a:chExt cx="4726858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151" y="0"/>
              <a:ext cx="3855697" cy="685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642852" y="2595716"/>
              <a:ext cx="4726858" cy="7226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2168" y="324465"/>
            <a:ext cx="5855110" cy="5788742"/>
          </a:xfrm>
        </p:spPr>
        <p:txBody>
          <a:bodyPr>
            <a:normAutofit/>
          </a:bodyPr>
          <a:lstStyle/>
          <a:p>
            <a:r>
              <a:rPr lang="en-US" b="1" dirty="0" smtClean="0"/>
              <a:t>EDUCAUSE Connect Denver 2016 Pitt State/Ball State Gamification and Engagement Quiz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players with the most achievement points and correct answers win!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Mobile App Development in Higher 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S. Kuefler</a:t>
            </a:r>
          </a:p>
          <a:p>
            <a:r>
              <a:rPr lang="en-US" dirty="0" smtClean="0"/>
              <a:t>Pittsburg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Mobile for Higher 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86% of students own smartphones</a:t>
            </a:r>
          </a:p>
          <a:p>
            <a:endParaRPr lang="en-US" dirty="0"/>
          </a:p>
          <a:p>
            <a:r>
              <a:rPr lang="en-US" dirty="0" smtClean="0"/>
              <a:t>Students spend an average of 3 hours per day on their smartphone</a:t>
            </a:r>
          </a:p>
          <a:p>
            <a:endParaRPr lang="en-US" dirty="0"/>
          </a:p>
          <a:p>
            <a:r>
              <a:rPr lang="en-US" dirty="0" smtClean="0"/>
              <a:t>Students receive about 65 notifications on their phone per day</a:t>
            </a:r>
          </a:p>
          <a:p>
            <a:endParaRPr lang="en-US" dirty="0"/>
          </a:p>
          <a:p>
            <a:r>
              <a:rPr lang="en-US" dirty="0" smtClean="0"/>
              <a:t>79% of universities have mobile apps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4" y="92280"/>
            <a:ext cx="12135466" cy="989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Pitt State App: For the Community, by the Community</a:t>
            </a:r>
            <a:endParaRPr lang="en-US" dirty="0"/>
          </a:p>
        </p:txBody>
      </p:sp>
      <p:pic>
        <p:nvPicPr>
          <p:cNvPr id="2050" name="Picture 2" descr="iPhone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211580"/>
            <a:ext cx="30670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580"/>
            <a:ext cx="30670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Phone Screensho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211580"/>
            <a:ext cx="30670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Phone Screenshot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11580"/>
            <a:ext cx="30670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1415"/>
          </a:xfrm>
        </p:spPr>
        <p:txBody>
          <a:bodyPr>
            <a:normAutofit/>
          </a:bodyPr>
          <a:lstStyle/>
          <a:p>
            <a:r>
              <a:rPr lang="en-US" dirty="0" smtClean="0"/>
              <a:t>The response rate for unsolicited feedback in a mobile application is under 1%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Uh oh.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Buy it or make it?</a:t>
            </a:r>
          </a:p>
          <a:p>
            <a:endParaRPr lang="en-US" dirty="0"/>
          </a:p>
          <a:p>
            <a:r>
              <a:rPr lang="en-US" dirty="0" smtClean="0"/>
              <a:t>Building engagement</a:t>
            </a:r>
          </a:p>
          <a:p>
            <a:pPr lvl="1"/>
            <a:r>
              <a:rPr lang="en-US" dirty="0" smtClean="0"/>
              <a:t>Create a grassroots movement</a:t>
            </a:r>
          </a:p>
          <a:p>
            <a:pPr lvl="1"/>
            <a:r>
              <a:rPr lang="en-US" dirty="0" smtClean="0"/>
              <a:t>Dangle the carrot early</a:t>
            </a:r>
          </a:p>
          <a:p>
            <a:pPr lvl="1"/>
            <a:r>
              <a:rPr lang="en-US" dirty="0" smtClean="0"/>
              <a:t>Bring in the community in cycles</a:t>
            </a:r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Gathering </a:t>
            </a:r>
            <a:r>
              <a:rPr lang="en-US" dirty="0"/>
              <a:t>feedback - keys: </a:t>
            </a:r>
            <a:endParaRPr lang="en-US" sz="800" dirty="0"/>
          </a:p>
          <a:p>
            <a:pPr lvl="1" fontAlgn="base"/>
            <a:r>
              <a:rPr lang="en-US" dirty="0"/>
              <a:t>Gather feedback effectively - know the right questions to ask </a:t>
            </a:r>
            <a:endParaRPr lang="en-US" sz="400" dirty="0"/>
          </a:p>
          <a:p>
            <a:pPr lvl="1" fontAlgn="base"/>
            <a:r>
              <a:rPr lang="en-US" dirty="0"/>
              <a:t>Qualitative vs </a:t>
            </a:r>
            <a:r>
              <a:rPr lang="en-US" dirty="0" err="1"/>
              <a:t>Quantitive</a:t>
            </a:r>
            <a:r>
              <a:rPr lang="en-US" dirty="0"/>
              <a:t> feedback </a:t>
            </a:r>
            <a:endParaRPr lang="en-US" sz="400" dirty="0"/>
          </a:p>
          <a:p>
            <a:pPr lvl="1" fontAlgn="base"/>
            <a:r>
              <a:rPr lang="en-US" dirty="0" smtClean="0"/>
              <a:t>Be responsive</a:t>
            </a:r>
            <a:r>
              <a:rPr lang="en-US" dirty="0"/>
              <a:t> </a:t>
            </a:r>
            <a:r>
              <a:rPr lang="en-US" dirty="0" smtClean="0"/>
              <a:t>(critical early)</a:t>
            </a:r>
          </a:p>
          <a:p>
            <a:pPr lvl="1" fontAlgn="base"/>
            <a:r>
              <a:rPr lang="en-US" dirty="0" smtClean="0"/>
              <a:t>Temper expectations of positive feedback</a:t>
            </a:r>
            <a:r>
              <a:rPr lang="en-US" dirty="0"/>
              <a:t> </a:t>
            </a:r>
            <a:endParaRPr lang="en-US" sz="4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anderbilt.edu/emails/exact-target/files/graphic-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38" y="134528"/>
            <a:ext cx="6312311" cy="63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3463" y="6548284"/>
            <a:ext cx="4881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Source: Vanderbilt: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http://vanderbilt.edu/emails/exact-target/2015/08/august-2015-issue-of-the-open-dore/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Involve </a:t>
            </a:r>
            <a:r>
              <a:rPr lang="en-US" dirty="0" smtClean="0"/>
              <a:t>all stakeholders</a:t>
            </a:r>
            <a:r>
              <a:rPr lang="en-US" dirty="0"/>
              <a:t> 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Focus on the features the community wants, not what you think is needed 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Use incentives to keep the feedback coming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127</TotalTime>
  <Words>272</Words>
  <Application>Microsoft Macintosh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Arial</vt:lpstr>
      <vt:lpstr>Office Theme</vt:lpstr>
      <vt:lpstr>While you’re waiting… Download the Pitt State App on your Apple or Android device – We’ll be using it for this session. Then, find a partner for our activity!</vt:lpstr>
      <vt:lpstr>EDUCAUSE Connect Denver 2016 Pitt State/Ball State Gamification and Engagement Quiz  The players with the most achievement points and correct answers win!</vt:lpstr>
      <vt:lpstr>Engaging Mobile App Development in Higher ED</vt:lpstr>
      <vt:lpstr>Why Mobile for Higher Ed?</vt:lpstr>
      <vt:lpstr>The Pitt State App: For the Community, by the Community</vt:lpstr>
      <vt:lpstr>The response rate for unsolicited feedback in a mobile application is under 1%  Uh oh. </vt:lpstr>
      <vt:lpstr>Where to Start </vt:lpstr>
      <vt:lpstr>PowerPoint Presentation</vt:lpstr>
      <vt:lpstr>Continuous Engagement</vt:lpstr>
      <vt:lpstr>Ball State Achievements &amp; Gamification</vt:lpstr>
      <vt:lpstr>PowerPoint Presentation</vt:lpstr>
      <vt:lpstr>Games vs. Gamification</vt:lpstr>
      <vt:lpstr>fitbit</vt:lpstr>
      <vt:lpstr>Turbo Tax</vt:lpstr>
      <vt:lpstr>Khan Academy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Mobile App Development in Higher ED</dc:title>
  <dc:creator>John Kuefler</dc:creator>
  <cp:lastModifiedBy>sreinke86@gmail.com</cp:lastModifiedBy>
  <cp:revision>11</cp:revision>
  <dcterms:created xsi:type="dcterms:W3CDTF">2016-02-27T05:32:41Z</dcterms:created>
  <dcterms:modified xsi:type="dcterms:W3CDTF">2016-03-01T00:10:31Z</dcterms:modified>
</cp:coreProperties>
</file>