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70" r:id="rId3"/>
    <p:sldId id="257" r:id="rId4"/>
    <p:sldId id="258" r:id="rId5"/>
    <p:sldId id="261" r:id="rId6"/>
    <p:sldId id="271" r:id="rId7"/>
    <p:sldId id="264" r:id="rId8"/>
    <p:sldId id="260" r:id="rId9"/>
    <p:sldId id="263"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9807" autoAdjust="0"/>
  </p:normalViewPr>
  <p:slideViewPr>
    <p:cSldViewPr snapToGrid="0">
      <p:cViewPr varScale="1">
        <p:scale>
          <a:sx n="74" d="100"/>
          <a:sy n="74" d="100"/>
        </p:scale>
        <p:origin x="84" y="27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3ADEA-ABAF-40A4-9E5C-6E0BBE3A1F13}" type="datetimeFigureOut">
              <a:rPr lang="en-US" smtClean="0"/>
              <a:t>2/29/2016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969C7-46B4-4EC7-AE2E-090B0D8F6FB6}" type="slidenum">
              <a:rPr lang="en-US" smtClean="0"/>
              <a:t>‹#›</a:t>
            </a:fld>
            <a:endParaRPr lang="en-US"/>
          </a:p>
        </p:txBody>
      </p:sp>
    </p:spTree>
    <p:extLst>
      <p:ext uri="{BB962C8B-B14F-4D97-AF65-F5344CB8AC3E}">
        <p14:creationId xmlns:p14="http://schemas.microsoft.com/office/powerpoint/2010/main" val="137064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people to sit</a:t>
            </a:r>
            <a:r>
              <a:rPr lang="en-US" baseline="0" dirty="0" smtClean="0"/>
              <a:t> at tables where they don’t know some of the people. </a:t>
            </a:r>
          </a:p>
          <a:p>
            <a:r>
              <a:rPr lang="en-US" baseline="0" dirty="0" smtClean="0"/>
              <a:t>Keep slide up until everyone is seated. </a:t>
            </a:r>
          </a:p>
        </p:txBody>
      </p:sp>
      <p:sp>
        <p:nvSpPr>
          <p:cNvPr id="4" name="Slide Number Placeholder 3"/>
          <p:cNvSpPr>
            <a:spLocks noGrp="1"/>
          </p:cNvSpPr>
          <p:nvPr>
            <p:ph type="sldNum" sz="quarter" idx="10"/>
          </p:nvPr>
        </p:nvSpPr>
        <p:spPr/>
        <p:txBody>
          <a:bodyPr/>
          <a:lstStyle/>
          <a:p>
            <a:fld id="{DC8969C7-46B4-4EC7-AE2E-090B0D8F6FB6}" type="slidenum">
              <a:rPr lang="en-US" smtClean="0"/>
              <a:t>1</a:t>
            </a:fld>
            <a:endParaRPr lang="en-US"/>
          </a:p>
        </p:txBody>
      </p:sp>
    </p:spTree>
    <p:extLst>
      <p:ext uri="{BB962C8B-B14F-4D97-AF65-F5344CB8AC3E}">
        <p14:creationId xmlns:p14="http://schemas.microsoft.com/office/powerpoint/2010/main" val="109605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a:r>
              <a:rPr lang="en-US" sz="1200" dirty="0" smtClean="0"/>
              <a:t>Not Everyone wants humor. </a:t>
            </a:r>
          </a:p>
          <a:p>
            <a:pPr marL="520700"/>
            <a:r>
              <a:rPr lang="en-US" sz="1200" dirty="0" smtClean="0"/>
              <a:t>Several years into our use of humor, it was pointed out that not everyone liked the update.</a:t>
            </a:r>
          </a:p>
          <a:p>
            <a:pPr marL="520700"/>
            <a:r>
              <a:rPr lang="en-US" sz="1200" dirty="0" smtClean="0"/>
              <a:t>So we set up a way for</a:t>
            </a:r>
            <a:r>
              <a:rPr lang="en-US" sz="1200" baseline="0" dirty="0" smtClean="0"/>
              <a:t> people to opt-in to the humor. </a:t>
            </a:r>
            <a:endParaRPr lang="en-US" sz="1200" dirty="0" smtClean="0"/>
          </a:p>
          <a:p>
            <a:pPr marL="520700"/>
            <a:r>
              <a:rPr lang="en-US" sz="1200" dirty="0" smtClean="0"/>
              <a:t>Our</a:t>
            </a:r>
            <a:r>
              <a:rPr lang="en-US" sz="1200" baseline="0" dirty="0" smtClean="0"/>
              <a:t> update is an email that we send out using outlook.  We pull the list of everyone that has access to student data, and delete from that list the people that have subscribed to the humorous version.  (we use outlook for that as well) </a:t>
            </a:r>
          </a:p>
          <a:p>
            <a:pPr marL="520700"/>
            <a:endParaRPr lang="en-US" sz="1200" baseline="0" dirty="0" smtClean="0"/>
          </a:p>
          <a:p>
            <a:pPr marL="520700"/>
            <a:r>
              <a:rPr lang="en-US" sz="1200" baseline="0" dirty="0" smtClean="0"/>
              <a:t>The resulting people get the serious version and the subscribers get the humorous version.  We put links on both to allow people to identify which side of the “funny fence” they want to be on! </a:t>
            </a:r>
          </a:p>
          <a:p>
            <a:pPr marL="520700"/>
            <a:endParaRPr lang="en-US" sz="1200" baseline="0" dirty="0" smtClean="0"/>
          </a:p>
          <a:p>
            <a:pPr marL="520700"/>
            <a:r>
              <a:rPr lang="en-US" sz="1200" baseline="0" dirty="0" smtClean="0"/>
              <a:t>Right now – We have about 2300 people total and about 500 subscribes.  (A tiny bit more than 1/5</a:t>
            </a:r>
            <a:r>
              <a:rPr lang="en-US" sz="1200" baseline="30000" dirty="0" smtClean="0"/>
              <a:t>th</a:t>
            </a:r>
            <a:r>
              <a:rPr lang="en-US" sz="1200" baseline="0" dirty="0" smtClean="0"/>
              <a:t> of the population) </a:t>
            </a:r>
          </a:p>
          <a:p>
            <a:pPr marL="520700"/>
            <a:endParaRPr lang="en-US" sz="1200" baseline="0" dirty="0" smtClean="0"/>
          </a:p>
          <a:p>
            <a:pPr marL="520700"/>
            <a:r>
              <a:rPr lang="en-US" sz="1200" baseline="0" dirty="0" smtClean="0"/>
              <a:t>So – how will YOU make it possible for people to </a:t>
            </a:r>
            <a:r>
              <a:rPr lang="en-US" sz="1200" baseline="0" dirty="0" err="1" smtClean="0"/>
              <a:t>optin</a:t>
            </a:r>
            <a:r>
              <a:rPr lang="en-US" sz="1200" baseline="0" dirty="0" smtClean="0"/>
              <a:t>?  What system? Who will manage it? How will it work, or who do you need to talk to in order to figure it out? </a:t>
            </a:r>
          </a:p>
          <a:p>
            <a:pPr marL="520700"/>
            <a:endParaRPr lang="en-US" sz="1200" dirty="0" smtClean="0"/>
          </a:p>
          <a:p>
            <a:pPr marL="520700"/>
            <a:endParaRPr lang="en-US" sz="1200" dirty="0" smtClean="0"/>
          </a:p>
          <a:p>
            <a:pPr marL="292100" indent="0">
              <a:buNone/>
            </a:pPr>
            <a:r>
              <a:rPr lang="en-US" sz="1200" dirty="0" smtClean="0"/>
              <a:t>Add to your Plan and share at your table</a:t>
            </a:r>
          </a:p>
          <a:p>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10</a:t>
            </a:fld>
            <a:endParaRPr lang="en-US"/>
          </a:p>
        </p:txBody>
      </p:sp>
    </p:spTree>
    <p:extLst>
      <p:ext uri="{BB962C8B-B14F-4D97-AF65-F5344CB8AC3E}">
        <p14:creationId xmlns:p14="http://schemas.microsoft.com/office/powerpoint/2010/main" val="369442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a:r>
              <a:rPr lang="en-US" dirty="0" smtClean="0"/>
              <a:t>One of the huge deals here is that adding humor is NOT</a:t>
            </a:r>
            <a:r>
              <a:rPr lang="en-US" baseline="0" dirty="0" smtClean="0"/>
              <a:t> about telling jokes.   Its about gently poking fun at the common situation that you and your audience have together.   I often make fun of the Arizona heat, or the rate of change, or how hard it is to navigate through the 80,000 </a:t>
            </a:r>
            <a:r>
              <a:rPr lang="en-US" baseline="0" dirty="0" err="1" smtClean="0"/>
              <a:t>sutdents</a:t>
            </a:r>
            <a:r>
              <a:rPr lang="en-US" baseline="0" dirty="0" smtClean="0"/>
              <a:t> on campus during the first week of classes.  </a:t>
            </a:r>
          </a:p>
          <a:p>
            <a:pPr marL="520700"/>
            <a:r>
              <a:rPr lang="en-US" baseline="0" dirty="0" smtClean="0"/>
              <a:t>This is NOT the place for  </a:t>
            </a:r>
            <a:r>
              <a:rPr lang="en-US" sz="1200" dirty="0" smtClean="0"/>
              <a:t>“Blonde” jokes.  Have a test audience is</a:t>
            </a:r>
            <a:r>
              <a:rPr lang="en-US" sz="1200" baseline="0" dirty="0" smtClean="0"/>
              <a:t> a really, really clever idea! </a:t>
            </a:r>
          </a:p>
          <a:p>
            <a:pPr marL="520700"/>
            <a:endParaRPr lang="en-US" sz="1200" baseline="0" dirty="0" smtClean="0"/>
          </a:p>
          <a:p>
            <a:pPr marL="520700"/>
            <a:r>
              <a:rPr lang="en-US" sz="1200" baseline="0" dirty="0" smtClean="0"/>
              <a:t>Since this one is so important, we have a few things for you..  If you haven’t already, find the two sample papers.   It’s the same update, one humorous and one serious.   Read the serious one first, then the humorous one.   With that as a reference point, find the page that says “activity 2”.  Try your hand at adding humor to one of the three options listed on the page.   If none of those make sense to you, use the back of your plan to write a bit of humor for your next communication.   When people feel like they have written enough, you can ask for volunteers at the table to share their prose. </a:t>
            </a:r>
            <a:r>
              <a:rPr lang="en-US" sz="1200" dirty="0" smtClean="0"/>
              <a:t>.</a:t>
            </a:r>
          </a:p>
          <a:p>
            <a:pPr marL="520700"/>
            <a:endParaRPr lang="en-US" sz="1200" dirty="0" smtClean="0"/>
          </a:p>
        </p:txBody>
      </p:sp>
      <p:sp>
        <p:nvSpPr>
          <p:cNvPr id="4" name="Slide Number Placeholder 3"/>
          <p:cNvSpPr>
            <a:spLocks noGrp="1"/>
          </p:cNvSpPr>
          <p:nvPr>
            <p:ph type="sldNum" sz="quarter" idx="10"/>
          </p:nvPr>
        </p:nvSpPr>
        <p:spPr/>
        <p:txBody>
          <a:bodyPr/>
          <a:lstStyle/>
          <a:p>
            <a:fld id="{DC8969C7-46B4-4EC7-AE2E-090B0D8F6FB6}" type="slidenum">
              <a:rPr lang="en-US" smtClean="0"/>
              <a:t>11</a:t>
            </a:fld>
            <a:endParaRPr lang="en-US"/>
          </a:p>
        </p:txBody>
      </p:sp>
    </p:spTree>
    <p:extLst>
      <p:ext uri="{BB962C8B-B14F-4D97-AF65-F5344CB8AC3E}">
        <p14:creationId xmlns:p14="http://schemas.microsoft.com/office/powerpoint/2010/main" val="353839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a:r>
              <a:rPr lang="en-US" sz="1200" dirty="0" smtClean="0"/>
              <a:t>I send the update</a:t>
            </a:r>
            <a:r>
              <a:rPr lang="en-US" sz="1200" baseline="0" dirty="0" smtClean="0"/>
              <a:t> from my email address.  And I do that intentionally, because it is part of developing that relationship.  </a:t>
            </a:r>
          </a:p>
          <a:p>
            <a:pPr marL="520700"/>
            <a:endParaRPr lang="en-US" sz="1200" baseline="0" dirty="0" smtClean="0"/>
          </a:p>
          <a:p>
            <a:pPr marL="520700"/>
            <a:r>
              <a:rPr lang="en-US" sz="1200" baseline="0" dirty="0" smtClean="0"/>
              <a:t>Because this is only one way that people have access to our technology office, I am not bombarded with communication after an update.  But I do get four or five comments about the update, and few more subscribers and a few people who have a technology question that has been bugging them that they need someone to ask about.    I am that guy!  </a:t>
            </a:r>
          </a:p>
          <a:p>
            <a:pPr marL="520700"/>
            <a:endParaRPr lang="en-US" sz="1200" baseline="0" dirty="0" smtClean="0"/>
          </a:p>
          <a:p>
            <a:pPr marL="520700"/>
            <a:r>
              <a:rPr lang="en-US" sz="1200" baseline="0" dirty="0" smtClean="0"/>
              <a:t>Throwing humor over the wall is NOT as effective as humor given from a real </a:t>
            </a:r>
            <a:r>
              <a:rPr lang="en-US" sz="1200" baseline="0" dirty="0" err="1" smtClean="0"/>
              <a:t>peson</a:t>
            </a:r>
            <a:r>
              <a:rPr lang="en-US" sz="1200" baseline="0" dirty="0" smtClean="0"/>
              <a:t>… </a:t>
            </a:r>
          </a:p>
          <a:p>
            <a:pPr marL="520700"/>
            <a:endParaRPr lang="en-US" sz="1200" baseline="0" dirty="0" smtClean="0"/>
          </a:p>
          <a:p>
            <a:pPr marL="520700"/>
            <a:r>
              <a:rPr lang="en-US" sz="1200" baseline="0" dirty="0" smtClean="0"/>
              <a:t>So – think about how people will be able to respond to your messages.  Who will do the work, what system will use (email? Smoke signals? ) </a:t>
            </a:r>
          </a:p>
          <a:p>
            <a:pPr marL="520700"/>
            <a:endParaRPr lang="en-US" sz="1200" baseline="0" dirty="0" smtClean="0"/>
          </a:p>
          <a:p>
            <a:pPr marL="292100" indent="0">
              <a:buNone/>
            </a:pPr>
            <a:r>
              <a:rPr lang="en-US" sz="1200" dirty="0" smtClean="0"/>
              <a:t>Add to your Plan and share at your table</a:t>
            </a:r>
          </a:p>
          <a:p>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12</a:t>
            </a:fld>
            <a:endParaRPr lang="en-US"/>
          </a:p>
        </p:txBody>
      </p:sp>
    </p:spTree>
    <p:extLst>
      <p:ext uri="{BB962C8B-B14F-4D97-AF65-F5344CB8AC3E}">
        <p14:creationId xmlns:p14="http://schemas.microsoft.com/office/powerpoint/2010/main" val="48990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a:r>
              <a:rPr lang="en-US" sz="1200" dirty="0" smtClean="0"/>
              <a:t>Finally, we’ve found that – even though we have 450</a:t>
            </a:r>
            <a:r>
              <a:rPr lang="en-US" sz="1200" baseline="0" dirty="0" smtClean="0"/>
              <a:t> people in our technology office working as hard as they can, some months, there isn’t much to say… So we backfill with tips about how to do things in MS office or one of the Adobe products.   We publicize other upcoming events on campus, just generally try to be helpful. </a:t>
            </a:r>
          </a:p>
          <a:p>
            <a:pPr marL="520700"/>
            <a:endParaRPr lang="en-US" sz="1200" baseline="0" dirty="0" smtClean="0"/>
          </a:p>
          <a:p>
            <a:pPr marL="520700"/>
            <a:r>
              <a:rPr lang="en-US" sz="1200" baseline="0" dirty="0" smtClean="0"/>
              <a:t>Just as in social media, you </a:t>
            </a:r>
            <a:r>
              <a:rPr lang="en-US" sz="1200" dirty="0" smtClean="0"/>
              <a:t>Publish or Perish” so think</a:t>
            </a:r>
            <a:r>
              <a:rPr lang="en-US" sz="1200" baseline="0" dirty="0" smtClean="0"/>
              <a:t> about how you continue this effort for the near term, the medium term and the long term.   We publish monthly, and there have been some gaps, which has caused a decline in our numbers.. SO be consistent!  </a:t>
            </a:r>
            <a:endParaRPr lang="en-US" sz="1200" dirty="0" smtClean="0"/>
          </a:p>
          <a:p>
            <a:pPr marL="520700"/>
            <a:endParaRPr lang="en-US" sz="1200" dirty="0" smtClean="0"/>
          </a:p>
          <a:p>
            <a:pPr marL="292100" indent="0">
              <a:buNone/>
            </a:pPr>
            <a:endParaRPr lang="en-US" sz="1200" dirty="0" smtClean="0"/>
          </a:p>
          <a:p>
            <a:pPr marL="292100" indent="0">
              <a:buNone/>
            </a:pPr>
            <a:r>
              <a:rPr lang="en-US" sz="1200" dirty="0" smtClean="0"/>
              <a:t>Add to your Plan and share at your table</a:t>
            </a:r>
          </a:p>
          <a:p>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13</a:t>
            </a:fld>
            <a:endParaRPr lang="en-US"/>
          </a:p>
        </p:txBody>
      </p:sp>
    </p:spTree>
    <p:extLst>
      <p:ext uri="{BB962C8B-B14F-4D97-AF65-F5344CB8AC3E}">
        <p14:creationId xmlns:p14="http://schemas.microsoft.com/office/powerpoint/2010/main" val="15697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How this instructor ever did this, I will never know! </a:t>
            </a:r>
          </a:p>
          <a:p>
            <a:endParaRPr lang="en-US" baseline="0" dirty="0" smtClean="0"/>
          </a:p>
          <a:p>
            <a:r>
              <a:rPr lang="en-US" baseline="0" dirty="0" smtClean="0"/>
              <a:t>Does anyone want to comment on their plan?  We have (</a:t>
            </a:r>
            <a:r>
              <a:rPr lang="en-US" baseline="0" dirty="0" err="1" smtClean="0"/>
              <a:t>nn</a:t>
            </a:r>
            <a:r>
              <a:rPr lang="en-US" baseline="0" dirty="0" smtClean="0"/>
              <a:t>) minutes left.. </a:t>
            </a:r>
          </a:p>
          <a:p>
            <a:endParaRPr lang="en-US" baseline="0" dirty="0" smtClean="0"/>
          </a:p>
          <a:p>
            <a:r>
              <a:rPr lang="en-US" dirty="0" smtClean="0"/>
              <a:t>As always – I’m available for questions and comments.</a:t>
            </a:r>
            <a:r>
              <a:rPr lang="en-US" baseline="0" dirty="0" smtClean="0"/>
              <a:t>  Find me afterward.  My email and phone are on the Plan page of your packet.  </a:t>
            </a:r>
          </a:p>
          <a:p>
            <a:endParaRPr lang="en-US" baseline="0" dirty="0" smtClean="0"/>
          </a:p>
          <a:p>
            <a:r>
              <a:rPr lang="en-US" baseline="0" dirty="0" smtClean="0"/>
              <a:t>Feel free to keep what you want, leave the rest so that we can recycle it! </a:t>
            </a:r>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14</a:t>
            </a:fld>
            <a:endParaRPr lang="en-US"/>
          </a:p>
        </p:txBody>
      </p:sp>
    </p:spTree>
    <p:extLst>
      <p:ext uri="{BB962C8B-B14F-4D97-AF65-F5344CB8AC3E}">
        <p14:creationId xmlns:p14="http://schemas.microsoft.com/office/powerpoint/2010/main" val="121174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a:t>
            </a:r>
            <a:r>
              <a:rPr lang="en-US" baseline="0" dirty="0" smtClean="0"/>
              <a:t> is Paul Stoll.  I have worked for Arizona State University for 10 years, managing a training group for the university technology office.  During that time, we have starting using humor in some of our communications to our users, and have benefitted from it! </a:t>
            </a:r>
          </a:p>
          <a:p>
            <a:endParaRPr lang="en-US" baseline="0" dirty="0" smtClean="0"/>
          </a:p>
          <a:p>
            <a:r>
              <a:rPr lang="en-US" baseline="0" dirty="0" smtClean="0"/>
              <a:t>Today, we will share our story with you and give you space to develop your own plan for adding humor to our communications.  Maybe this will work for you, maybe not, but you will have time today to decide!   And you have very talented people around your table to help! </a:t>
            </a:r>
          </a:p>
          <a:p>
            <a:endParaRPr lang="en-US" baseline="0" dirty="0" smtClean="0"/>
          </a:p>
          <a:p>
            <a:r>
              <a:rPr lang="en-US" baseline="0" dirty="0" smtClean="0"/>
              <a:t>At the end of the workshop, those of you who wish to share their zany ideas will be able to do that with the larger group. </a:t>
            </a:r>
          </a:p>
          <a:p>
            <a:endParaRPr lang="en-US" baseline="0" dirty="0" smtClean="0"/>
          </a:p>
          <a:p>
            <a:r>
              <a:rPr lang="en-US" baseline="0" dirty="0" smtClean="0"/>
              <a:t>Ok – let’s get started! </a:t>
            </a:r>
          </a:p>
          <a:p>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2</a:t>
            </a:fld>
            <a:endParaRPr lang="en-US"/>
          </a:p>
        </p:txBody>
      </p:sp>
    </p:spTree>
    <p:extLst>
      <p:ext uri="{BB962C8B-B14F-4D97-AF65-F5344CB8AC3E}">
        <p14:creationId xmlns:p14="http://schemas.microsoft.com/office/powerpoint/2010/main" val="236298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a:t>
            </a:r>
            <a:r>
              <a:rPr lang="en-US" baseline="0" dirty="0" smtClean="0"/>
              <a:t> through what is on the table! </a:t>
            </a:r>
          </a:p>
          <a:p>
            <a:r>
              <a:rPr lang="en-US" baseline="0" dirty="0" smtClean="0"/>
              <a:t>In front of you is a packet of pages, let’s look at them. </a:t>
            </a:r>
          </a:p>
          <a:p>
            <a:r>
              <a:rPr lang="en-US" baseline="0" dirty="0" smtClean="0"/>
              <a:t>The first page is the activity page.  In a few moments we will get to know each other by doing activity 1. </a:t>
            </a:r>
          </a:p>
          <a:p>
            <a:r>
              <a:rPr lang="en-US" baseline="0" dirty="0" smtClean="0"/>
              <a:t>On the back side of that is activity 2, which is later in the workshop. </a:t>
            </a:r>
          </a:p>
          <a:p>
            <a:r>
              <a:rPr lang="en-US" baseline="0" dirty="0" smtClean="0"/>
              <a:t>Next is a joke page (front and back).  More about that in a minute. </a:t>
            </a:r>
          </a:p>
          <a:p>
            <a:r>
              <a:rPr lang="en-US" baseline="0" dirty="0" smtClean="0"/>
              <a:t>Thumbing through the next two pages are a sample of the type of communication we are talking about – there is a humorous and a serious version of the same communication.   When things get boring, take a look at what we mean by humor.. </a:t>
            </a:r>
          </a:p>
          <a:p>
            <a:r>
              <a:rPr lang="en-US" baseline="0" dirty="0" smtClean="0"/>
              <a:t>Finally there is the Plan – this is where you can write your own plan for adding humor to your communication strategy and we will be using this page for the majority of the workshop. </a:t>
            </a:r>
          </a:p>
          <a:p>
            <a:endParaRPr lang="en-US" baseline="0" dirty="0" smtClean="0"/>
          </a:p>
          <a:p>
            <a:r>
              <a:rPr lang="en-US" baseline="0" dirty="0" smtClean="0"/>
              <a:t>But now – let’s get to know each other!   Please flip back to the beginning of the package and find activity one.   As you read through these instructions, we want you to introduce your selves, and tell your favorite joke!   If you don’t have one, we have your back.. There is a Joke page – feel free to look at those websites or choose a joke off that page to tell! </a:t>
            </a:r>
          </a:p>
          <a:p>
            <a:endParaRPr lang="en-US" baseline="0" dirty="0" smtClean="0"/>
          </a:p>
          <a:p>
            <a:r>
              <a:rPr lang="en-US" baseline="0" dirty="0" smtClean="0"/>
              <a:t>Once everyone has had a chance to introduce themselves, you can nominate someone from your table to tell their joke to the larger group.  We may have time for one or two, but not enough for every table…. </a:t>
            </a:r>
          </a:p>
          <a:p>
            <a:endParaRPr lang="en-US" baseline="0" dirty="0" smtClean="0"/>
          </a:p>
          <a:p>
            <a:r>
              <a:rPr lang="en-US" baseline="0" dirty="0" smtClean="0"/>
              <a:t>Go! (This is a great time to share business cards!) </a:t>
            </a:r>
            <a:endParaRPr lang="en-US" dirty="0" smtClean="0"/>
          </a:p>
          <a:p>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3</a:t>
            </a:fld>
            <a:endParaRPr lang="en-US"/>
          </a:p>
        </p:txBody>
      </p:sp>
    </p:spTree>
    <p:extLst>
      <p:ext uri="{BB962C8B-B14F-4D97-AF65-F5344CB8AC3E}">
        <p14:creationId xmlns:p14="http://schemas.microsoft.com/office/powerpoint/2010/main" val="223951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VERY</a:t>
            </a:r>
            <a:r>
              <a:rPr lang="en-US" baseline="0" dirty="0" smtClean="0"/>
              <a:t> brief history of how we started using humor at ASU in some of our technical communications. </a:t>
            </a:r>
          </a:p>
          <a:p>
            <a:endParaRPr lang="en-US" baseline="0" dirty="0" smtClean="0"/>
          </a:p>
          <a:p>
            <a:r>
              <a:rPr lang="en-US" baseline="0" dirty="0" smtClean="0"/>
              <a:t>In 2006, (click) we went from a text based Student Information system to a mouse-driven one (PeopleSoft) </a:t>
            </a:r>
          </a:p>
          <a:p>
            <a:endParaRPr lang="en-US" baseline="0" dirty="0" smtClean="0"/>
          </a:p>
          <a:p>
            <a:r>
              <a:rPr lang="en-US" baseline="0" dirty="0" smtClean="0"/>
              <a:t>Our CIO at the time was of the mind that these large, enterprise wide ERP conversions were always painful, and that taking a shorter time, rather than a longer time was the more humane course.   SO in the period of about 18 months, ASU replaced the text-based system of record that had housed our student and HR data for that last 20 years with a completely new system.   It was a very interesting time to be alive!  Talk about change management! </a:t>
            </a:r>
          </a:p>
          <a:p>
            <a:endParaRPr lang="en-US" baseline="0" dirty="0" smtClean="0"/>
          </a:p>
          <a:p>
            <a:r>
              <a:rPr lang="en-US" baseline="0" dirty="0" smtClean="0"/>
              <a:t>(Click) Through this process, we communicated in many ways with staff and faculty, one of the primary ones being email. </a:t>
            </a:r>
          </a:p>
          <a:p>
            <a:endParaRPr lang="en-US" baseline="0" dirty="0" smtClean="0"/>
          </a:p>
          <a:p>
            <a:r>
              <a:rPr lang="en-US" baseline="0" dirty="0" smtClean="0"/>
              <a:t>(click) Toward the end of the project, we started to throw some humor into the email communications.   Mostly because we were tired, and we wanted to find as many way to strengthen the relationships with the departments as we could.  So we started adding humor to our email updates. </a:t>
            </a:r>
          </a:p>
          <a:p>
            <a:endParaRPr lang="en-US" baseline="0" dirty="0" smtClean="0"/>
          </a:p>
          <a:p>
            <a:r>
              <a:rPr lang="en-US" baseline="0" dirty="0" smtClean="0"/>
              <a:t>In your packet is an example of a communication from last year.. One page is the humorous </a:t>
            </a:r>
            <a:r>
              <a:rPr lang="en-US" baseline="0" dirty="0" err="1" smtClean="0"/>
              <a:t>verison</a:t>
            </a:r>
            <a:r>
              <a:rPr lang="en-US" baseline="0" dirty="0" smtClean="0"/>
              <a:t>, one is the serious version - -If I start to bore you, feel free to look those pages over. .. </a:t>
            </a:r>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4</a:t>
            </a:fld>
            <a:endParaRPr lang="en-US"/>
          </a:p>
        </p:txBody>
      </p:sp>
    </p:spTree>
    <p:extLst>
      <p:ext uri="{BB962C8B-B14F-4D97-AF65-F5344CB8AC3E}">
        <p14:creationId xmlns:p14="http://schemas.microsoft.com/office/powerpoint/2010/main" val="404622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happened when we started putting humor in our communication?  They stopped blowing us off!  A few started to read our information.  </a:t>
            </a:r>
          </a:p>
          <a:p>
            <a:r>
              <a:rPr lang="en-US" dirty="0" smtClean="0"/>
              <a:t>They started listening,</a:t>
            </a:r>
            <a:r>
              <a:rPr lang="en-US" baseline="0" dirty="0" smtClean="0"/>
              <a:t> and some </a:t>
            </a:r>
          </a:p>
          <a:p>
            <a:r>
              <a:rPr lang="en-US" baseline="0" dirty="0" smtClean="0"/>
              <a:t>(click) even started to talk back to us - - (as opposed to yell at us).   When the technology department is the faceless organization that is inflicting unwanted change on you, it’s easy to get mad.  When that same department has made you laugh, it’s harder to get angry  (at least right away!) </a:t>
            </a:r>
          </a:p>
          <a:p>
            <a:r>
              <a:rPr lang="en-US" baseline="0" dirty="0" smtClean="0"/>
              <a:t>(click)  We tried (and succeeded to a certain extent) to craft our communications so that we were all in the same boat.  This change was happening to all of us… here’s how we can all make this easier… etc. </a:t>
            </a:r>
          </a:p>
          <a:p>
            <a:r>
              <a:rPr lang="en-US" baseline="0" dirty="0" smtClean="0"/>
              <a:t>(click) – we won a few hearts and minds (ok this is a photo of ASU students)  (go devils!)  There is, in areas, less of a need to establish rapport before we talk about change, we can just get right to the point. </a:t>
            </a:r>
          </a:p>
          <a:p>
            <a:r>
              <a:rPr lang="en-US" baseline="0" dirty="0" smtClean="0"/>
              <a:t>(click) and some departments are now very interested in starting their own projects and asking for our help…  (this is really a photo at our EMERGE conference this year – melding technology and art.   - - couldn’t pass up the picture and didn’t have one about starting a project..  </a:t>
            </a:r>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5</a:t>
            </a:fld>
            <a:endParaRPr lang="en-US"/>
          </a:p>
        </p:txBody>
      </p:sp>
    </p:spTree>
    <p:extLst>
      <p:ext uri="{BB962C8B-B14F-4D97-AF65-F5344CB8AC3E}">
        <p14:creationId xmlns:p14="http://schemas.microsoft.com/office/powerpoint/2010/main" val="135976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couple of quotes from employees about the use of humor in</a:t>
            </a:r>
            <a:r>
              <a:rPr lang="en-US" baseline="0" dirty="0" smtClean="0"/>
              <a:t> our communications. </a:t>
            </a:r>
          </a:p>
          <a:p>
            <a:r>
              <a:rPr lang="en-US" baseline="0" dirty="0" smtClean="0"/>
              <a:t>Click</a:t>
            </a:r>
          </a:p>
          <a:p>
            <a:r>
              <a:rPr lang="en-US" baseline="0" dirty="0" smtClean="0"/>
              <a:t>Click</a:t>
            </a:r>
          </a:p>
          <a:p>
            <a:r>
              <a:rPr lang="en-US" baseline="0" dirty="0" smtClean="0"/>
              <a:t>Click</a:t>
            </a:r>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6</a:t>
            </a:fld>
            <a:endParaRPr lang="en-US"/>
          </a:p>
        </p:txBody>
      </p:sp>
    </p:spTree>
    <p:extLst>
      <p:ext uri="{BB962C8B-B14F-4D97-AF65-F5344CB8AC3E}">
        <p14:creationId xmlns:p14="http://schemas.microsoft.com/office/powerpoint/2010/main" val="208816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So</a:t>
            </a:r>
            <a:r>
              <a:rPr lang="en-US" baseline="0" dirty="0" smtClean="0"/>
              <a:t> now you may be bought in to thinking about adding humor to communication.. The rest of our time together will be spent work on your plan!  </a:t>
            </a:r>
            <a:br>
              <a:rPr lang="en-US" baseline="0" dirty="0" smtClean="0"/>
            </a:br>
            <a:r>
              <a:rPr lang="en-US" baseline="0" dirty="0" smtClean="0"/>
              <a:t/>
            </a:r>
            <a:br>
              <a:rPr lang="en-US" baseline="0" dirty="0" smtClean="0"/>
            </a:br>
            <a:r>
              <a:rPr lang="en-US" baseline="0" dirty="0" smtClean="0"/>
              <a:t>If you will leaf through your papers and find “the plan” and dig out a pen or pencil… </a:t>
            </a:r>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7</a:t>
            </a:fld>
            <a:endParaRPr lang="en-US"/>
          </a:p>
        </p:txBody>
      </p:sp>
    </p:spTree>
    <p:extLst>
      <p:ext uri="{BB962C8B-B14F-4D97-AF65-F5344CB8AC3E}">
        <p14:creationId xmlns:p14="http://schemas.microsoft.com/office/powerpoint/2010/main" val="331006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used</a:t>
            </a:r>
            <a:r>
              <a:rPr lang="en-US" baseline="0" dirty="0" smtClean="0"/>
              <a:t> humor in our communication, we learned 5 lessons.   </a:t>
            </a:r>
          </a:p>
          <a:p>
            <a:endParaRPr lang="en-US" baseline="0" dirty="0" smtClean="0"/>
          </a:p>
          <a:p>
            <a:r>
              <a:rPr lang="en-US" baseline="0" dirty="0" smtClean="0"/>
              <a:t>For each lesson, I will talk briefly about that, and then give you time to update your plan.   As you update, please share with your table, ask questions of each other, give advice, take advice.. Etc. </a:t>
            </a:r>
          </a:p>
          <a:p>
            <a:r>
              <a:rPr lang="en-US" baseline="0" dirty="0" smtClean="0"/>
              <a:t/>
            </a:r>
            <a:br>
              <a:rPr lang="en-US" baseline="0" dirty="0" smtClean="0"/>
            </a:br>
            <a:r>
              <a:rPr lang="en-US" baseline="0" dirty="0" smtClean="0"/>
              <a:t>The five lessons are: (read list) </a:t>
            </a:r>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8</a:t>
            </a:fld>
            <a:endParaRPr lang="en-US"/>
          </a:p>
        </p:txBody>
      </p:sp>
    </p:spTree>
    <p:extLst>
      <p:ext uri="{BB962C8B-B14F-4D97-AF65-F5344CB8AC3E}">
        <p14:creationId xmlns:p14="http://schemas.microsoft.com/office/powerpoint/2010/main" val="146363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a:r>
              <a:rPr lang="en-US" sz="1200" dirty="0" smtClean="0"/>
              <a:t>Lesson one: Know your audience… </a:t>
            </a:r>
          </a:p>
          <a:p>
            <a:pPr marL="520700"/>
            <a:r>
              <a:rPr lang="en-US" sz="1200" dirty="0" smtClean="0"/>
              <a:t>This picture</a:t>
            </a:r>
            <a:r>
              <a:rPr lang="en-US" sz="1200" baseline="0" dirty="0" smtClean="0"/>
              <a:t> is one of our faculty, who teaches about social media.  (notice the </a:t>
            </a:r>
            <a:r>
              <a:rPr lang="en-US" sz="1200" baseline="0" dirty="0" err="1" smtClean="0"/>
              <a:t>spock</a:t>
            </a:r>
            <a:r>
              <a:rPr lang="en-US" sz="1200" baseline="0" dirty="0" smtClean="0"/>
              <a:t> on his desk.. How cool!) </a:t>
            </a:r>
          </a:p>
          <a:p>
            <a:pPr marL="520700"/>
            <a:r>
              <a:rPr lang="en-US" sz="1200" baseline="0" dirty="0" smtClean="0"/>
              <a:t>He represents the 2000 staff and faculty at ASU who have access to student data.  These people advisors, faculty and department admins who are in direct contact with the students every day.  They mostly communicate through email, are older and pretty much hate change (like we all do) </a:t>
            </a:r>
          </a:p>
          <a:p>
            <a:pPr marL="520700"/>
            <a:r>
              <a:rPr lang="en-US" sz="1200" baseline="0" dirty="0" smtClean="0"/>
              <a:t>That description changes each year, with the population getting younger with more and more relying on social media.  We will have to monitor to see if our strategy should change in the near future.  </a:t>
            </a:r>
          </a:p>
          <a:p>
            <a:pPr marL="520700"/>
            <a:endParaRPr lang="en-US" sz="1200" baseline="0" dirty="0" smtClean="0"/>
          </a:p>
          <a:p>
            <a:pPr marL="520700"/>
            <a:r>
              <a:rPr lang="en-US" sz="1200" baseline="0" dirty="0" smtClean="0"/>
              <a:t>So – on your plan, describe who you want to communicate to.  And – what topics do you want to talk about?   Fill in section one and share what you wish with your group. </a:t>
            </a:r>
          </a:p>
          <a:p>
            <a:pPr marL="520700"/>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DC8969C7-46B4-4EC7-AE2E-090B0D8F6FB6}" type="slidenum">
              <a:rPr lang="en-US" smtClean="0"/>
              <a:t>9</a:t>
            </a:fld>
            <a:endParaRPr lang="en-US"/>
          </a:p>
        </p:txBody>
      </p:sp>
    </p:spTree>
    <p:extLst>
      <p:ext uri="{BB962C8B-B14F-4D97-AF65-F5344CB8AC3E}">
        <p14:creationId xmlns:p14="http://schemas.microsoft.com/office/powerpoint/2010/main" val="2575474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7EED43A-9BD8-4DD8-B381-B948933574E2}" type="datetime1">
              <a:rPr lang="en-US" smtClean="0"/>
              <a:t>2/29/2016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r>
              <a:rPr lang="en-US" dirty="0" smtClean="0"/>
              <a:t>Slide </a:t>
            </a:r>
            <a:fld id="{6D22F896-40B5-4ADD-8801-0D06FADFA095}" type="slidenum">
              <a:rPr lang="en-US" smtClean="0"/>
              <a:pPr/>
              <a:t>‹#›</a:t>
            </a:fld>
            <a:r>
              <a:rPr lang="en-US" dirty="0" smtClean="0"/>
              <a:t> of 9</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A7CE954-873F-419C-96D5-C3ED9D3B9336}" type="datetime1">
              <a:rPr lang="en-US" smtClean="0"/>
              <a:t>2/29/2016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4357CCB-6A50-4337-A34E-7DCF56B7C89B}" type="datetime1">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7AE8D3-A9E4-464D-A05F-B3C35DF01EE6}" type="datetime1">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909E63-6675-4384-BAFB-B85BB6C5C46D}"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2290C5B-66B1-4785-A7A6-50F81B7B552B}" type="datetime1">
              <a:rPr lang="en-US" smtClean="0"/>
              <a:t>2/29/2016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7C477C-0F49-4A36-97A3-B85685344718}"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r>
              <a:rPr lang="en-US" dirty="0" smtClean="0"/>
              <a:t> of 14</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D37E534-2952-4A59-94CA-4062E1851F96}" type="datetime1">
              <a:rPr lang="en-US" smtClean="0"/>
              <a:t>2/29/2016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3858A9-9390-4C55-BBD2-9E2B0547BC16}" type="datetime1">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88D87-4541-4EE1-B7FC-7C00E8449B25}"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3C2CE-1DC1-45DA-B7EC-5D09446CA9BD}"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5BE9D-6ADA-4438-B3C0-B285704E2ADA}"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CD27E63-2A3F-4A44-8C5D-161D0649193A}" type="datetime1">
              <a:rPr lang="en-US" smtClean="0"/>
              <a:t>2/29/2016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D0EAD6C-D00D-4427-BDC0-4793BC3F8B69}" type="datetime1">
              <a:rPr lang="en-US" smtClean="0"/>
              <a:t>2/29/2016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32081A-B766-4806-92A5-A0DEEE28724A}" type="datetime1">
              <a:rPr lang="en-US" smtClean="0"/>
              <a:t>2/29/2016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2400" b="0">
                <a:solidFill>
                  <a:schemeClr val="tx1">
                    <a:tint val="75000"/>
                  </a:schemeClr>
                </a:solidFill>
              </a:defRPr>
            </a:lvl1pPr>
          </a:lstStyle>
          <a:p>
            <a:fld id="{6D22F896-40B5-4ADD-8801-0D06FADFA095}" type="slidenum">
              <a:rPr lang="en-US" smtClean="0"/>
              <a:pPr/>
              <a:t>‹#›</a:t>
            </a:fld>
            <a:r>
              <a:rPr lang="en-US" dirty="0" smtClean="0"/>
              <a:t> of 14</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60" r:id="rId7"/>
    <p:sldLayoutId id="2147483661" r:id="rId8"/>
    <p:sldLayoutId id="2147483666" r:id="rId9"/>
    <p:sldLayoutId id="2147483663" r:id="rId10"/>
    <p:sldLayoutId id="2147483667" r:id="rId11"/>
    <p:sldLayoutId id="2147483668" r:id="rId12"/>
    <p:sldLayoutId id="2147483658" r:id="rId13"/>
    <p:sldLayoutId id="2147483659" r:id="rId14"/>
  </p:sldLayoutIdLst>
  <p:timing>
    <p:tnLst>
      <p:par>
        <p:cTn id="1" dur="indefinite" restart="never" nodeType="tmRoot"/>
      </p:par>
    </p:tnLst>
  </p:timing>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945" y="581986"/>
            <a:ext cx="9448800" cy="1825096"/>
          </a:xfrm>
        </p:spPr>
        <p:txBody>
          <a:bodyPr/>
          <a:lstStyle/>
          <a:p>
            <a:r>
              <a:rPr lang="en-US" dirty="0" smtClean="0"/>
              <a:t>Welcome!</a:t>
            </a:r>
            <a:endParaRPr lang="en-US" dirty="0"/>
          </a:p>
        </p:txBody>
      </p:sp>
      <p:sp>
        <p:nvSpPr>
          <p:cNvPr id="3" name="Subtitle 2"/>
          <p:cNvSpPr>
            <a:spLocks noGrp="1"/>
          </p:cNvSpPr>
          <p:nvPr>
            <p:ph type="subTitle" idx="1"/>
          </p:nvPr>
        </p:nvSpPr>
        <p:spPr>
          <a:xfrm>
            <a:off x="1273945" y="2829008"/>
            <a:ext cx="10000695" cy="1048725"/>
          </a:xfrm>
        </p:spPr>
        <p:txBody>
          <a:bodyPr>
            <a:noAutofit/>
          </a:bodyPr>
          <a:lstStyle/>
          <a:p>
            <a:r>
              <a:rPr lang="en-US" sz="3200" dirty="0" smtClean="0"/>
              <a:t>Is this a Joke?  </a:t>
            </a:r>
            <a:br>
              <a:rPr lang="en-US" sz="3200" dirty="0" smtClean="0"/>
            </a:br>
            <a:r>
              <a:rPr lang="en-US" sz="3200" dirty="0" smtClean="0"/>
              <a:t>Adding humor to your communication strategy</a:t>
            </a:r>
            <a:endParaRPr lang="en-US" sz="3200" dirty="0"/>
          </a:p>
        </p:txBody>
      </p:sp>
      <p:sp>
        <p:nvSpPr>
          <p:cNvPr id="4" name="TextBox 3"/>
          <p:cNvSpPr txBox="1"/>
          <p:nvPr/>
        </p:nvSpPr>
        <p:spPr>
          <a:xfrm>
            <a:off x="7224889" y="1185333"/>
            <a:ext cx="4232249" cy="646331"/>
          </a:xfrm>
          <a:prstGeom prst="rect">
            <a:avLst/>
          </a:prstGeom>
          <a:noFill/>
        </p:spPr>
        <p:txBody>
          <a:bodyPr wrap="none" rtlCol="0">
            <a:spAutoFit/>
          </a:bodyPr>
          <a:lstStyle/>
          <a:p>
            <a:r>
              <a:rPr lang="en-US" dirty="0" smtClean="0"/>
              <a:t>(Caution: This presentation contains </a:t>
            </a:r>
            <a:br>
              <a:rPr lang="en-US" dirty="0" smtClean="0"/>
            </a:br>
            <a:r>
              <a:rPr lang="en-US" dirty="0" smtClean="0"/>
              <a:t>pictures of clowns) </a:t>
            </a:r>
            <a:endParaRPr lang="en-US" dirty="0"/>
          </a:p>
        </p:txBody>
      </p:sp>
      <p:sp>
        <p:nvSpPr>
          <p:cNvPr id="5" name="Rectangle 4"/>
          <p:cNvSpPr/>
          <p:nvPr/>
        </p:nvSpPr>
        <p:spPr>
          <a:xfrm>
            <a:off x="0" y="5700957"/>
            <a:ext cx="12013708" cy="1047979"/>
          </a:xfrm>
          <a:prstGeom prst="rect">
            <a:avLst/>
          </a:prstGeom>
        </p:spPr>
        <p:txBody>
          <a:bodyPr wrap="square">
            <a:spAutoFit/>
          </a:bodyPr>
          <a:lstStyle/>
          <a:p>
            <a:pPr>
              <a:lnSpc>
                <a:spcPct val="115000"/>
              </a:lnSpc>
            </a:pPr>
            <a:r>
              <a:rPr lang="en-US" i="1" dirty="0">
                <a:latin typeface="Calibri" panose="020F0502020204030204" pitchFamily="34" charset="0"/>
                <a:ea typeface="Calibri" panose="020F0502020204030204" pitchFamily="34" charset="0"/>
                <a:cs typeface="Times New Roman" panose="02020603050405020304" pitchFamily="18" charset="0"/>
              </a:rPr>
              <a:t>“This presentation leaves copyright of the content to the presenter. Unless otherwise noted in the materials, uploaded content carries the</a:t>
            </a:r>
            <a:r>
              <a:rPr lang="en-US" i="1" dirty="0">
                <a:latin typeface="Calibri" panose="020F0502020204030204" pitchFamily="34" charset="0"/>
                <a:ea typeface="Calibri" panose="020F0502020204030204" pitchFamily="34" charset="0"/>
                <a:cs typeface="Times New Roman" panose="02020603050405020304" pitchFamily="18" charset="0"/>
                <a:hlinkClick r:id="rId3"/>
              </a:rPr>
              <a:t> </a:t>
            </a:r>
            <a:r>
              <a:rPr lang="en-US" i="1" u="sng" dirty="0">
                <a:latin typeface="Calibri" panose="020F0502020204030204" pitchFamily="34" charset="0"/>
                <a:ea typeface="Calibri" panose="020F0502020204030204" pitchFamily="34" charset="0"/>
                <a:cs typeface="Times New Roman" panose="02020603050405020304" pitchFamily="18" charset="0"/>
                <a:hlinkClick r:id="rId3"/>
              </a:rPr>
              <a:t>Creative Commons Attribution-</a:t>
            </a:r>
            <a:r>
              <a:rPr lang="en-US" i="1" u="sng" dirty="0" err="1">
                <a:latin typeface="Calibri" panose="020F0502020204030204" pitchFamily="34" charset="0"/>
                <a:ea typeface="Calibri" panose="020F0502020204030204" pitchFamily="34" charset="0"/>
                <a:cs typeface="Times New Roman" panose="02020603050405020304" pitchFamily="18" charset="0"/>
                <a:hlinkClick r:id="rId3"/>
              </a:rPr>
              <a:t>NonCommercial</a:t>
            </a:r>
            <a:r>
              <a:rPr lang="en-US" i="1" u="sng" dirty="0">
                <a:latin typeface="Calibri" panose="020F0502020204030204" pitchFamily="34" charset="0"/>
                <a:ea typeface="Calibri" panose="020F0502020204030204" pitchFamily="34" charset="0"/>
                <a:cs typeface="Times New Roman" panose="02020603050405020304" pitchFamily="18" charset="0"/>
                <a:hlinkClick r:id="rId3"/>
              </a:rPr>
              <a:t>-</a:t>
            </a:r>
            <a:r>
              <a:rPr lang="en-US" i="1" u="sng" dirty="0" err="1">
                <a:latin typeface="Calibri" panose="020F0502020204030204" pitchFamily="34" charset="0"/>
                <a:ea typeface="Calibri" panose="020F0502020204030204" pitchFamily="34" charset="0"/>
                <a:cs typeface="Times New Roman" panose="02020603050405020304" pitchFamily="18" charset="0"/>
                <a:hlinkClick r:id="rId3"/>
              </a:rPr>
              <a:t>ShareAlike</a:t>
            </a:r>
            <a:r>
              <a:rPr lang="en-US" i="1" u="sng" dirty="0">
                <a:latin typeface="Calibri" panose="020F0502020204030204" pitchFamily="34" charset="0"/>
                <a:ea typeface="Calibri" panose="020F0502020204030204" pitchFamily="34" charset="0"/>
                <a:cs typeface="Times New Roman" panose="02020603050405020304" pitchFamily="18" charset="0"/>
                <a:hlinkClick r:id="rId3"/>
              </a:rPr>
              <a:t> license</a:t>
            </a:r>
            <a:r>
              <a:rPr lang="en-US" i="1" dirty="0">
                <a:latin typeface="Calibri" panose="020F0502020204030204" pitchFamily="34" charset="0"/>
                <a:ea typeface="Calibri" panose="020F0502020204030204" pitchFamily="34" charset="0"/>
                <a:cs typeface="Times New Roman" panose="02020603050405020304" pitchFamily="18" charset="0"/>
              </a:rPr>
              <a:t>, which grants usage to the general public with the stipulated criteria.”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13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a:t>
            </a:r>
            <a:r>
              <a:rPr lang="en-US" dirty="0">
                <a:solidFill>
                  <a:srgbClr val="00B050"/>
                </a:solidFill>
              </a:rPr>
              <a:t>Opt-In</a:t>
            </a:r>
          </a:p>
        </p:txBody>
      </p:sp>
      <p:sp>
        <p:nvSpPr>
          <p:cNvPr id="3" name="Content Placeholder 2"/>
          <p:cNvSpPr>
            <a:spLocks noGrp="1"/>
          </p:cNvSpPr>
          <p:nvPr>
            <p:ph idx="1"/>
          </p:nvPr>
        </p:nvSpPr>
        <p:spPr/>
        <p:txBody>
          <a:bodyPr>
            <a:normAutofit/>
          </a:bodyPr>
          <a:lstStyle/>
          <a:p>
            <a:endParaRPr lang="en-US" sz="3600" dirty="0" smtClean="0"/>
          </a:p>
          <a:p>
            <a:pPr marL="0" indent="0">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225" y="3958008"/>
            <a:ext cx="1625970" cy="1625970"/>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2305" y="1624990"/>
            <a:ext cx="4593695" cy="4593695"/>
          </a:xfrm>
          <a:prstGeom prst="rect">
            <a:avLst/>
          </a:prstGeom>
        </p:spPr>
      </p:pic>
    </p:spTree>
    <p:extLst>
      <p:ext uri="{BB962C8B-B14F-4D97-AF65-F5344CB8AC3E}">
        <p14:creationId xmlns:p14="http://schemas.microsoft.com/office/powerpoint/2010/main" val="47593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a:t>
            </a:r>
            <a:r>
              <a:rPr lang="en-US" dirty="0">
                <a:solidFill>
                  <a:srgbClr val="00B050"/>
                </a:solidFill>
              </a:rPr>
              <a:t>Be gently positive! </a:t>
            </a:r>
          </a:p>
        </p:txBody>
      </p:sp>
      <p:sp>
        <p:nvSpPr>
          <p:cNvPr id="3" name="Content Placeholder 2"/>
          <p:cNvSpPr>
            <a:spLocks noGrp="1"/>
          </p:cNvSpPr>
          <p:nvPr>
            <p:ph idx="1"/>
          </p:nvPr>
        </p:nvSpPr>
        <p:spPr>
          <a:xfrm>
            <a:off x="9093200" y="2194560"/>
            <a:ext cx="2413000" cy="4024125"/>
          </a:xfrm>
        </p:spPr>
        <p:txBody>
          <a:bodyPr>
            <a:normAutofit/>
          </a:bodyPr>
          <a:lstStyle/>
          <a:p>
            <a:pPr marL="0" indent="0">
              <a:buNone/>
            </a:pPr>
            <a:r>
              <a:rPr lang="en-US" sz="3600" dirty="0" smtClean="0"/>
              <a:t>Update your Plan, </a:t>
            </a:r>
          </a:p>
          <a:p>
            <a:pPr marL="0" indent="0">
              <a:buNone/>
            </a:pPr>
            <a:r>
              <a:rPr lang="en-US" sz="3600" dirty="0" smtClean="0"/>
              <a:t>and try Activity 2! </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400" y="1954488"/>
            <a:ext cx="6756400" cy="4504267"/>
          </a:xfrm>
          <a:prstGeom prst="rect">
            <a:avLst/>
          </a:prstGeom>
        </p:spPr>
      </p:pic>
    </p:spTree>
    <p:extLst>
      <p:ext uri="{BB962C8B-B14F-4D97-AF65-F5344CB8AC3E}">
        <p14:creationId xmlns:p14="http://schemas.microsoft.com/office/powerpoint/2010/main" val="759469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a:t>
            </a:r>
            <a:r>
              <a:rPr lang="en-US" dirty="0">
                <a:solidFill>
                  <a:srgbClr val="00B050"/>
                </a:solidFill>
              </a:rPr>
              <a:t>Be </a:t>
            </a:r>
            <a:r>
              <a:rPr lang="en-US" dirty="0" smtClean="0">
                <a:solidFill>
                  <a:srgbClr val="00B050"/>
                </a:solidFill>
              </a:rPr>
              <a:t>Responsive!</a:t>
            </a:r>
            <a:endParaRPr lang="en-US" dirty="0"/>
          </a:p>
        </p:txBody>
      </p:sp>
      <p:sp>
        <p:nvSpPr>
          <p:cNvPr id="3" name="Content Placeholder 2"/>
          <p:cNvSpPr>
            <a:spLocks noGrp="1"/>
          </p:cNvSpPr>
          <p:nvPr>
            <p:ph idx="1"/>
          </p:nvPr>
        </p:nvSpPr>
        <p:spPr/>
        <p:txBody>
          <a:bodyPr>
            <a:normAutofit/>
          </a:bodyPr>
          <a:lstStyle/>
          <a:p>
            <a:endParaRPr lang="en-US" sz="3600" dirty="0" smtClean="0"/>
          </a:p>
          <a:p>
            <a:pPr marL="0" indent="0">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989" y="1689269"/>
            <a:ext cx="5275411" cy="5015538"/>
          </a:xfrm>
          <a:prstGeom prst="rect">
            <a:avLst/>
          </a:prstGeom>
        </p:spPr>
      </p:pic>
    </p:spTree>
    <p:extLst>
      <p:ext uri="{BB962C8B-B14F-4D97-AF65-F5344CB8AC3E}">
        <p14:creationId xmlns:p14="http://schemas.microsoft.com/office/powerpoint/2010/main" val="378755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a:t>
            </a:r>
            <a:r>
              <a:rPr lang="en-US" dirty="0">
                <a:solidFill>
                  <a:srgbClr val="00B050"/>
                </a:solidFill>
              </a:rPr>
              <a:t>Carry 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33" y="563562"/>
            <a:ext cx="4146455" cy="6111875"/>
          </a:xfrm>
          <a:prstGeom prst="rect">
            <a:avLst/>
          </a:prstGeom>
        </p:spPr>
      </p:pic>
    </p:spTree>
    <p:extLst>
      <p:ext uri="{BB962C8B-B14F-4D97-AF65-F5344CB8AC3E}">
        <p14:creationId xmlns:p14="http://schemas.microsoft.com/office/powerpoint/2010/main" val="399707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a:xfrm>
            <a:off x="271739" y="1461341"/>
            <a:ext cx="10820400" cy="1230207"/>
          </a:xfrm>
        </p:spPr>
        <p:txBody>
          <a:bodyPr>
            <a:normAutofit fontScale="92500" lnSpcReduction="10000"/>
          </a:bodyPr>
          <a:lstStyle/>
          <a:p>
            <a:pPr marL="0" indent="0">
              <a:buNone/>
            </a:pPr>
            <a:endParaRPr lang="en-US" sz="4400" dirty="0" smtClean="0"/>
          </a:p>
          <a:p>
            <a:pPr marL="0" indent="0">
              <a:buNone/>
            </a:pPr>
            <a:r>
              <a:rPr lang="en-US" sz="4400" dirty="0" smtClean="0"/>
              <a:t>Anyone want to share their plan? </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533" y="2691548"/>
            <a:ext cx="6121400" cy="3815098"/>
          </a:xfrm>
          <a:prstGeom prst="rect">
            <a:avLst/>
          </a:prstGeom>
        </p:spPr>
      </p:pic>
    </p:spTree>
    <p:extLst>
      <p:ext uri="{BB962C8B-B14F-4D97-AF65-F5344CB8AC3E}">
        <p14:creationId xmlns:p14="http://schemas.microsoft.com/office/powerpoint/2010/main" val="392471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926" y="717150"/>
            <a:ext cx="8610600" cy="1293028"/>
          </a:xfrm>
        </p:spPr>
        <p:txBody>
          <a:bodyPr/>
          <a:lstStyle/>
          <a:p>
            <a:r>
              <a:rPr lang="en-US" dirty="0" smtClean="0"/>
              <a:t>Why are we here?</a:t>
            </a:r>
            <a:endParaRPr lang="en-US" dirty="0"/>
          </a:p>
        </p:txBody>
      </p:sp>
      <p:sp>
        <p:nvSpPr>
          <p:cNvPr id="3" name="Content Placeholder 2"/>
          <p:cNvSpPr>
            <a:spLocks noGrp="1"/>
          </p:cNvSpPr>
          <p:nvPr>
            <p:ph idx="1"/>
          </p:nvPr>
        </p:nvSpPr>
        <p:spPr>
          <a:xfrm>
            <a:off x="7596559" y="1837660"/>
            <a:ext cx="5244483" cy="3090092"/>
          </a:xfrm>
        </p:spPr>
        <p:txBody>
          <a:bodyPr>
            <a:normAutofit/>
          </a:bodyPr>
          <a:lstStyle/>
          <a:p>
            <a:pPr marL="0" indent="0">
              <a:buNone/>
            </a:pPr>
            <a:r>
              <a:rPr lang="en-US" sz="4000" dirty="0" smtClean="0"/>
              <a:t>To build a plan</a:t>
            </a:r>
          </a:p>
          <a:p>
            <a:pPr marL="0" indent="0">
              <a:buNone/>
            </a:pPr>
            <a:r>
              <a:rPr lang="en-US" sz="4000" dirty="0" smtClean="0"/>
              <a:t>To add </a:t>
            </a:r>
            <a:r>
              <a:rPr lang="en-US" sz="4000" b="1" dirty="0" smtClean="0">
                <a:solidFill>
                  <a:schemeClr val="accent6">
                    <a:lumMod val="75000"/>
                  </a:schemeClr>
                </a:solidFill>
              </a:rPr>
              <a:t>Humor </a:t>
            </a:r>
          </a:p>
          <a:p>
            <a:pPr marL="0" indent="0">
              <a:buNone/>
            </a:pPr>
            <a:r>
              <a:rPr lang="en-US" sz="4000" dirty="0" smtClean="0"/>
              <a:t>to your communication! </a:t>
            </a:r>
            <a:endParaRPr lang="en-US" sz="4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r>
              <a:rPr lang="en-US" smtClean="0"/>
              <a:t> of 14</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58"/>
            <a:ext cx="1219200" cy="1219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37660"/>
            <a:ext cx="7315200" cy="4867656"/>
          </a:xfrm>
          <a:prstGeom prst="rect">
            <a:avLst/>
          </a:prstGeom>
        </p:spPr>
      </p:pic>
    </p:spTree>
    <p:extLst>
      <p:ext uri="{BB962C8B-B14F-4D97-AF65-F5344CB8AC3E}">
        <p14:creationId xmlns:p14="http://schemas.microsoft.com/office/powerpoint/2010/main" val="1856606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 1</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Introduce yourselves!</a:t>
            </a:r>
          </a:p>
          <a:p>
            <a:pPr marL="0" indent="0">
              <a:buNone/>
            </a:pPr>
            <a:r>
              <a:rPr lang="en-US" sz="4000" dirty="0" smtClean="0"/>
              <a:t>Tell your favorite joke. </a:t>
            </a:r>
          </a:p>
          <a:p>
            <a:pPr marL="0" indent="0">
              <a:buNone/>
            </a:pPr>
            <a:endParaRPr lang="en-US" sz="4000" dirty="0"/>
          </a:p>
          <a:p>
            <a:pPr marL="0" indent="0">
              <a:buNone/>
            </a:pPr>
            <a:r>
              <a:rPr lang="en-US" sz="4000" dirty="0" smtClean="0"/>
              <a:t>Got a joke? </a:t>
            </a:r>
          </a:p>
          <a:p>
            <a:pPr marL="0" indent="0">
              <a:buNone/>
            </a:pPr>
            <a:r>
              <a:rPr lang="en-US" sz="4000" dirty="0" smtClean="0"/>
              <a:t>1 volunteer from 2 tables</a:t>
            </a:r>
          </a:p>
        </p:txBody>
      </p:sp>
      <p:sp>
        <p:nvSpPr>
          <p:cNvPr id="6" name="Slide Number Placeholder 5"/>
          <p:cNvSpPr>
            <a:spLocks noGrp="1"/>
          </p:cNvSpPr>
          <p:nvPr>
            <p:ph type="sldNum" sz="quarter" idx="12"/>
          </p:nvPr>
        </p:nvSpPr>
        <p:spPr/>
        <p:txBody>
          <a:bodyPr/>
          <a:lstStyle/>
          <a:p>
            <a:fld id="{6D22F896-40B5-4ADD-8801-0D06FADFA095}" type="slidenum">
              <a:rPr lang="en-US" smtClean="0"/>
              <a:t>3</a:t>
            </a:fld>
            <a:r>
              <a:rPr lang="en-US"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509" y="2057401"/>
            <a:ext cx="3769609" cy="41065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spTree>
    <p:extLst>
      <p:ext uri="{BB962C8B-B14F-4D97-AF65-F5344CB8AC3E}">
        <p14:creationId xmlns:p14="http://schemas.microsoft.com/office/powerpoint/2010/main" val="1864616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126" y="1670756"/>
            <a:ext cx="4932421" cy="4932421"/>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177" y="2399855"/>
            <a:ext cx="4329971" cy="3694908"/>
          </a:xfrm>
          <a:prstGeom prst="rect">
            <a:avLst/>
          </a:prstGeom>
        </p:spPr>
      </p:pic>
      <p:sp>
        <p:nvSpPr>
          <p:cNvPr id="2" name="Title 1"/>
          <p:cNvSpPr>
            <a:spLocks noGrp="1"/>
          </p:cNvSpPr>
          <p:nvPr>
            <p:ph type="title"/>
          </p:nvPr>
        </p:nvSpPr>
        <p:spPr/>
        <p:txBody>
          <a:bodyPr/>
          <a:lstStyle/>
          <a:p>
            <a:r>
              <a:rPr lang="en-US" dirty="0" smtClean="0"/>
              <a:t>Brief History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21958"/>
            <a:ext cx="1219200" cy="1219200"/>
          </a:xfrm>
          <a:prstGeom prst="rect">
            <a:avLst/>
          </a:prstGeom>
        </p:spPr>
      </p:pic>
      <p:grpSp>
        <p:nvGrpSpPr>
          <p:cNvPr id="25" name="Group 24"/>
          <p:cNvGrpSpPr/>
          <p:nvPr/>
        </p:nvGrpSpPr>
        <p:grpSpPr>
          <a:xfrm>
            <a:off x="2155372" y="2455784"/>
            <a:ext cx="7308050" cy="3128770"/>
            <a:chOff x="682215" y="3317382"/>
            <a:chExt cx="4891995" cy="1324192"/>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215" y="3317382"/>
              <a:ext cx="2213385" cy="132419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010" y="3369878"/>
              <a:ext cx="1219200" cy="1219200"/>
            </a:xfrm>
            <a:prstGeom prst="rect">
              <a:avLst/>
            </a:prstGeom>
          </p:spPr>
        </p:pic>
        <p:sp>
          <p:nvSpPr>
            <p:cNvPr id="23" name="Right Arrow 22"/>
            <p:cNvSpPr/>
            <p:nvPr/>
          </p:nvSpPr>
          <p:spPr>
            <a:xfrm>
              <a:off x="3323653" y="3733474"/>
              <a:ext cx="692331" cy="342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2155372" y="1814291"/>
            <a:ext cx="7051930" cy="3770263"/>
          </a:xfrm>
          <a:prstGeom prst="rect">
            <a:avLst/>
          </a:prstGeom>
        </p:spPr>
        <p:txBody>
          <a:bodyPr wrap="none">
            <a:spAutoFit/>
          </a:bodyPr>
          <a:lstStyle/>
          <a:p>
            <a:pPr algn="ctr"/>
            <a:r>
              <a:rPr lang="en-US" sz="23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2006</a:t>
            </a:r>
          </a:p>
        </p:txBody>
      </p:sp>
    </p:spTree>
    <p:extLst>
      <p:ext uri="{BB962C8B-B14F-4D97-AF65-F5344CB8AC3E}">
        <p14:creationId xmlns:p14="http://schemas.microsoft.com/office/powerpoint/2010/main" val="39826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8400920" y="1798977"/>
            <a:ext cx="3599169" cy="4590534"/>
          </a:xfrm>
        </p:spPr>
        <p:txBody>
          <a:bodyPr>
            <a:normAutofit/>
          </a:bodyPr>
          <a:lstStyle/>
          <a:p>
            <a:r>
              <a:rPr lang="en-US" sz="2800" dirty="0" smtClean="0"/>
              <a:t>Listening..</a:t>
            </a:r>
          </a:p>
          <a:p>
            <a:r>
              <a:rPr lang="en-US" sz="2800" dirty="0" smtClean="0"/>
              <a:t>Dialogue..</a:t>
            </a:r>
          </a:p>
          <a:p>
            <a:r>
              <a:rPr lang="en-US" sz="2800" dirty="0" smtClean="0"/>
              <a:t>Same team.. </a:t>
            </a:r>
          </a:p>
          <a:p>
            <a:r>
              <a:rPr lang="en-US" sz="2800" dirty="0" smtClean="0"/>
              <a:t>Hearts and minds.. </a:t>
            </a:r>
          </a:p>
          <a:p>
            <a:r>
              <a:rPr lang="en-US" sz="2800" dirty="0" smtClean="0"/>
              <a:t>Project ideas initiated from departments..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58"/>
            <a:ext cx="1219200" cy="1219200"/>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1523719"/>
            <a:ext cx="7805263" cy="585394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327" y="1541968"/>
            <a:ext cx="7777736" cy="518515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327" y="1523720"/>
            <a:ext cx="7777736" cy="518515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326" y="1489268"/>
            <a:ext cx="7777736" cy="5191639"/>
          </a:xfrm>
          <a:prstGeom prst="rect">
            <a:avLst/>
          </a:prstGeom>
        </p:spPr>
      </p:pic>
    </p:spTree>
    <p:extLst>
      <p:ext uri="{BB962C8B-B14F-4D97-AF65-F5344CB8AC3E}">
        <p14:creationId xmlns:p14="http://schemas.microsoft.com/office/powerpoint/2010/main" val="5342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r>
              <a:rPr lang="en-US" smtClean="0"/>
              <a:t> of 14</a:t>
            </a:r>
            <a:endParaRPr lang="en-US" dirty="0"/>
          </a:p>
        </p:txBody>
      </p:sp>
      <p:sp>
        <p:nvSpPr>
          <p:cNvPr id="5" name="TextBox 4"/>
          <p:cNvSpPr txBox="1"/>
          <p:nvPr/>
        </p:nvSpPr>
        <p:spPr>
          <a:xfrm>
            <a:off x="550258" y="2817109"/>
            <a:ext cx="11065934" cy="3310971"/>
          </a:xfrm>
          <a:prstGeom prst="rect">
            <a:avLst/>
          </a:prstGeom>
          <a:noFill/>
        </p:spPr>
        <p:txBody>
          <a:bodyPr wrap="square" rtlCol="0">
            <a:spAutoFit/>
          </a:bodyPr>
          <a:lstStyle/>
          <a:p>
            <a:pPr>
              <a:lnSpc>
                <a:spcPct val="150000"/>
              </a:lnSpc>
            </a:pPr>
            <a:r>
              <a:rPr lang="en-US" sz="3600" dirty="0"/>
              <a:t>One BIG thank you to you, for giving us something to enjoy and talk about here in the office this morning!</a:t>
            </a:r>
          </a:p>
          <a:p>
            <a:pPr>
              <a:lnSpc>
                <a:spcPct val="150000"/>
              </a:lnSpc>
            </a:pPr>
            <a:endParaRPr lang="en-US" sz="3600" dirty="0"/>
          </a:p>
        </p:txBody>
      </p:sp>
      <p:sp>
        <p:nvSpPr>
          <p:cNvPr id="6" name="TextBox 5"/>
          <p:cNvSpPr txBox="1"/>
          <p:nvPr/>
        </p:nvSpPr>
        <p:spPr>
          <a:xfrm>
            <a:off x="550258" y="1992620"/>
            <a:ext cx="10955942" cy="1648978"/>
          </a:xfrm>
          <a:prstGeom prst="rect">
            <a:avLst/>
          </a:prstGeom>
          <a:noFill/>
        </p:spPr>
        <p:txBody>
          <a:bodyPr wrap="square" rtlCol="0">
            <a:spAutoFit/>
          </a:bodyPr>
          <a:lstStyle/>
          <a:p>
            <a:pPr>
              <a:lnSpc>
                <a:spcPct val="150000"/>
              </a:lnSpc>
            </a:pPr>
            <a:r>
              <a:rPr lang="en-US" sz="3600" dirty="0"/>
              <a:t>Thank YOU for these entertaining emails.  They are always informative and make me smile. </a:t>
            </a:r>
          </a:p>
        </p:txBody>
      </p:sp>
      <p:sp>
        <p:nvSpPr>
          <p:cNvPr id="7" name="TextBox 6"/>
          <p:cNvSpPr txBox="1"/>
          <p:nvPr/>
        </p:nvSpPr>
        <p:spPr>
          <a:xfrm>
            <a:off x="495262" y="1992620"/>
            <a:ext cx="11413066" cy="4610173"/>
          </a:xfrm>
          <a:prstGeom prst="rect">
            <a:avLst/>
          </a:prstGeom>
          <a:noFill/>
        </p:spPr>
        <p:txBody>
          <a:bodyPr wrap="square" rtlCol="0">
            <a:spAutoFit/>
          </a:bodyPr>
          <a:lstStyle/>
          <a:p>
            <a:pPr>
              <a:lnSpc>
                <a:spcPct val="150000"/>
              </a:lnSpc>
            </a:pPr>
            <a:r>
              <a:rPr lang="en-US" sz="3600" dirty="0"/>
              <a:t>LOL!! I know I’ve told you before, but THANK YOU for the continued laughs and entertainment from your updates. I truly do want to read your emails because I know I’m learning a lot— in addition to getting a good chuckle every time. THANK YOU!!</a:t>
            </a:r>
          </a:p>
          <a:p>
            <a:pPr>
              <a:lnSpc>
                <a:spcPct val="150000"/>
              </a:lnSpc>
            </a:pPr>
            <a:endParaRPr lang="en-US" dirty="0"/>
          </a:p>
        </p:txBody>
      </p:sp>
      <p:sp>
        <p:nvSpPr>
          <p:cNvPr id="8" name="TextBox 7"/>
          <p:cNvSpPr txBox="1"/>
          <p:nvPr/>
        </p:nvSpPr>
        <p:spPr>
          <a:xfrm>
            <a:off x="495262" y="2060262"/>
            <a:ext cx="11065933" cy="4141968"/>
          </a:xfrm>
          <a:prstGeom prst="rect">
            <a:avLst/>
          </a:prstGeom>
          <a:noFill/>
        </p:spPr>
        <p:txBody>
          <a:bodyPr wrap="square" rtlCol="0">
            <a:spAutoFit/>
          </a:bodyPr>
          <a:lstStyle/>
          <a:p>
            <a:pPr>
              <a:lnSpc>
                <a:spcPct val="150000"/>
              </a:lnSpc>
            </a:pPr>
            <a:r>
              <a:rPr lang="en-US" sz="3600" dirty="0"/>
              <a:t>I’m sure you will be inundated with thanks, but . . . thanks to you and the UTO team for all of the hard work, excellent communication and sense of humor that definitely lightens the load!</a:t>
            </a:r>
          </a:p>
          <a:p>
            <a:pPr>
              <a:lnSpc>
                <a:spcPct val="150000"/>
              </a:lnSpc>
            </a:pPr>
            <a:endParaRPr lang="en-US" sz="3600" dirty="0"/>
          </a:p>
        </p:txBody>
      </p:sp>
    </p:spTree>
    <p:extLst>
      <p:ext uri="{BB962C8B-B14F-4D97-AF65-F5344CB8AC3E}">
        <p14:creationId xmlns:p14="http://schemas.microsoft.com/office/powerpoint/2010/main" val="13646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a:xfrm>
            <a:off x="685800" y="2194560"/>
            <a:ext cx="7340600" cy="4024125"/>
          </a:xfrm>
        </p:spPr>
        <p:txBody>
          <a:bodyPr>
            <a:normAutofit/>
          </a:bodyPr>
          <a:lstStyle/>
          <a:p>
            <a:pPr marL="0" indent="0">
              <a:buNone/>
            </a:pPr>
            <a:r>
              <a:rPr lang="en-US" sz="3200" dirty="0" smtClean="0"/>
              <a:t>Find the page titled “The plan”!</a:t>
            </a:r>
            <a:br>
              <a:rPr lang="en-US" sz="3200" dirty="0" smtClean="0"/>
            </a:br>
            <a:r>
              <a:rPr lang="en-US" sz="3200" dirty="0" smtClean="0"/>
              <a:t> </a:t>
            </a:r>
          </a:p>
          <a:p>
            <a:pPr marL="0" indent="0">
              <a:buNone/>
            </a:pPr>
            <a:r>
              <a:rPr lang="en-US" sz="3200" dirty="0" smtClean="0"/>
              <a:t>Benefit from our “lessons learned” –</a:t>
            </a:r>
          </a:p>
          <a:p>
            <a:pPr marL="0" indent="0">
              <a:buNone/>
            </a:pPr>
            <a:r>
              <a:rPr lang="en-US" sz="3200" dirty="0" smtClean="0"/>
              <a:t>Time will be given to update your plan and share at the table.  </a:t>
            </a:r>
            <a:endParaRPr lang="en-US" sz="3200"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717" y="1929318"/>
            <a:ext cx="3964838" cy="5385882"/>
          </a:xfrm>
          <a:prstGeom prst="rect">
            <a:avLst/>
          </a:prstGeom>
        </p:spPr>
      </p:pic>
    </p:spTree>
    <p:extLst>
      <p:ext uri="{BB962C8B-B14F-4D97-AF65-F5344CB8AC3E}">
        <p14:creationId xmlns:p14="http://schemas.microsoft.com/office/powerpoint/2010/main" val="127288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Lessons</a:t>
            </a:r>
            <a:endParaRPr lang="en-US" dirty="0"/>
          </a:p>
        </p:txBody>
      </p:sp>
      <p:sp>
        <p:nvSpPr>
          <p:cNvPr id="3" name="Content Placeholder 2"/>
          <p:cNvSpPr>
            <a:spLocks noGrp="1"/>
          </p:cNvSpPr>
          <p:nvPr>
            <p:ph idx="1"/>
          </p:nvPr>
        </p:nvSpPr>
        <p:spPr/>
        <p:txBody>
          <a:bodyPr>
            <a:normAutofit/>
          </a:bodyPr>
          <a:lstStyle/>
          <a:p>
            <a:r>
              <a:rPr lang="en-US" sz="4000" dirty="0" smtClean="0"/>
              <a:t>Know your audience</a:t>
            </a:r>
          </a:p>
          <a:p>
            <a:r>
              <a:rPr lang="en-US" sz="4000" dirty="0" smtClean="0"/>
              <a:t>Opt in</a:t>
            </a:r>
          </a:p>
          <a:p>
            <a:r>
              <a:rPr lang="en-US" sz="4000" dirty="0" smtClean="0"/>
              <a:t>Be gently positive</a:t>
            </a:r>
          </a:p>
          <a:p>
            <a:r>
              <a:rPr lang="en-US" sz="4000" dirty="0" smtClean="0"/>
              <a:t>Be responsive</a:t>
            </a:r>
          </a:p>
          <a:p>
            <a:r>
              <a:rPr lang="en-US" sz="4000" dirty="0" smtClean="0"/>
              <a:t>Carry on</a:t>
            </a:r>
          </a:p>
          <a:p>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58"/>
            <a:ext cx="1219200" cy="1219200"/>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94393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940800" cy="1293028"/>
          </a:xfrm>
        </p:spPr>
        <p:txBody>
          <a:bodyPr/>
          <a:lstStyle/>
          <a:p>
            <a:pPr algn="l"/>
            <a:r>
              <a:rPr lang="en-US" dirty="0" smtClean="0"/>
              <a:t>Lesson 1: </a:t>
            </a:r>
            <a:r>
              <a:rPr lang="en-US" dirty="0">
                <a:solidFill>
                  <a:srgbClr val="00B050"/>
                </a:solidFill>
              </a:rPr>
              <a:t>Know your audience!</a:t>
            </a:r>
          </a:p>
        </p:txBody>
      </p:sp>
      <p:sp>
        <p:nvSpPr>
          <p:cNvPr id="3" name="Content Placeholder 2"/>
          <p:cNvSpPr>
            <a:spLocks noGrp="1"/>
          </p:cNvSpPr>
          <p:nvPr>
            <p:ph idx="1"/>
          </p:nvPr>
        </p:nvSpPr>
        <p:spPr/>
        <p:txBody>
          <a:bodyPr>
            <a:normAutofit/>
          </a:bodyPr>
          <a:lstStyle/>
          <a:p>
            <a:endParaRPr lang="en-US" sz="3600" dirty="0" smtClean="0"/>
          </a:p>
          <a:p>
            <a:pPr marL="0" indent="0">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9" y="220133"/>
            <a:ext cx="1550794" cy="81416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33" y="2057401"/>
            <a:ext cx="8144934" cy="5429955"/>
          </a:xfrm>
          <a:prstGeom prst="rect">
            <a:avLst/>
          </a:prstGeom>
        </p:spPr>
      </p:pic>
    </p:spTree>
    <p:extLst>
      <p:ext uri="{BB962C8B-B14F-4D97-AF65-F5344CB8AC3E}">
        <p14:creationId xmlns:p14="http://schemas.microsoft.com/office/powerpoint/2010/main" val="2252467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2951</TotalTime>
  <Words>2350</Words>
  <Application>Microsoft Office PowerPoint</Application>
  <PresentationFormat>Widescreen</PresentationFormat>
  <Paragraphs>168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Vapor Trail</vt:lpstr>
      <vt:lpstr>Welcome!</vt:lpstr>
      <vt:lpstr>Why are we here?</vt:lpstr>
      <vt:lpstr>Activity 1</vt:lpstr>
      <vt:lpstr>Brief History</vt:lpstr>
      <vt:lpstr>Benefits</vt:lpstr>
      <vt:lpstr>Feedback</vt:lpstr>
      <vt:lpstr>The plan</vt:lpstr>
      <vt:lpstr>5 Lessons</vt:lpstr>
      <vt:lpstr>Lesson 1: Know your audience!</vt:lpstr>
      <vt:lpstr>Lesson 2: Opt-In</vt:lpstr>
      <vt:lpstr>Lesson 3: Be gently positive! </vt:lpstr>
      <vt:lpstr>Lesson 4: Be Responsive!</vt:lpstr>
      <vt:lpstr>Lesson 5: Carry On</vt:lpstr>
      <vt:lpstr>Wrap-up</vt:lpstr>
    </vt:vector>
  </TitlesOfParts>
  <Company>Arizona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Paul Stoll</dc:creator>
  <cp:lastModifiedBy>Paul Stoll</cp:lastModifiedBy>
  <cp:revision>48</cp:revision>
  <dcterms:created xsi:type="dcterms:W3CDTF">2016-01-29T15:36:05Z</dcterms:created>
  <dcterms:modified xsi:type="dcterms:W3CDTF">2016-02-29T22:45:43Z</dcterms:modified>
</cp:coreProperties>
</file>