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2" r:id="rId3"/>
    <p:sldId id="273" r:id="rId4"/>
    <p:sldId id="263" r:id="rId5"/>
    <p:sldId id="258" r:id="rId6"/>
    <p:sldId id="259" r:id="rId7"/>
    <p:sldId id="275" r:id="rId8"/>
    <p:sldId id="264" r:id="rId9"/>
    <p:sldId id="260" r:id="rId10"/>
    <p:sldId id="261" r:id="rId11"/>
    <p:sldId id="266" r:id="rId12"/>
    <p:sldId id="265" r:id="rId13"/>
    <p:sldId id="262" r:id="rId14"/>
    <p:sldId id="274" r:id="rId15"/>
  </p:sldIdLst>
  <p:sldSz cx="9144000" cy="6858000" type="screen4x3"/>
  <p:notesSz cx="695325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6B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4330" autoAdjust="0"/>
  </p:normalViewPr>
  <p:slideViewPr>
    <p:cSldViewPr snapToGrid="0">
      <p:cViewPr varScale="1">
        <p:scale>
          <a:sx n="72" d="100"/>
          <a:sy n="72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66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64DF7F06-DD79-4BB9-B211-AAF1D8BE3E3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925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6389"/>
            <a:ext cx="5562600" cy="3637955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66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ACF3DA57-1608-444D-A59B-BA2B0539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0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53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1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2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87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0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83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1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81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0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61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DA57-1608-444D-A59B-BA2B0539D9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3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1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7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6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4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3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4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9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5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2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9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4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B6C5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35081-9AC7-430D-A271-964CCE697204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E275A-AEE0-4A8B-9A32-9A84E447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9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785511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/>
              <a:t>Developing and Nurturing IT/Faculty </a:t>
            </a:r>
            <a:r>
              <a:rPr lang="en-US" sz="3200" b="1" dirty="0" smtClean="0"/>
              <a:t>Relationships</a:t>
            </a:r>
          </a:p>
          <a:p>
            <a:r>
              <a:rPr lang="en-US" sz="3200" b="1" dirty="0" smtClean="0"/>
              <a:t>Barbara J. Draude</a:t>
            </a:r>
          </a:p>
          <a:p>
            <a:r>
              <a:rPr lang="en-US" sz="2900" b="1" dirty="0" smtClean="0">
                <a:solidFill>
                  <a:schemeClr val="bg1"/>
                </a:solidFill>
              </a:rPr>
              <a:t>Assistant Vice President for Academic and </a:t>
            </a:r>
            <a:br>
              <a:rPr lang="en-US" sz="2900" b="1" dirty="0" smtClean="0">
                <a:solidFill>
                  <a:schemeClr val="bg1"/>
                </a:solidFill>
              </a:rPr>
            </a:br>
            <a:r>
              <a:rPr lang="en-US" sz="2900" b="1" dirty="0" smtClean="0">
                <a:solidFill>
                  <a:schemeClr val="bg1"/>
                </a:solidFill>
              </a:rPr>
              <a:t>Instructional Technologies</a:t>
            </a:r>
          </a:p>
          <a:p>
            <a:r>
              <a:rPr lang="en-US" sz="2900" b="1" dirty="0" smtClean="0">
                <a:solidFill>
                  <a:schemeClr val="bg1"/>
                </a:solidFill>
              </a:rPr>
              <a:t>Co-Director, Teaching, Learning and Innovative Technologies Center</a:t>
            </a:r>
          </a:p>
          <a:p>
            <a:r>
              <a:rPr lang="en-US" sz="2900" b="1" dirty="0" smtClean="0">
                <a:solidFill>
                  <a:schemeClr val="bg1"/>
                </a:solidFill>
              </a:rPr>
              <a:t>Assistant Professor, School of Nursing</a:t>
            </a:r>
          </a:p>
          <a:p>
            <a:r>
              <a:rPr lang="en-US" sz="2900" b="1" dirty="0" smtClean="0">
                <a:solidFill>
                  <a:schemeClr val="bg1"/>
                </a:solidFill>
              </a:rPr>
              <a:t>Middle Tennessee State University</a:t>
            </a:r>
            <a:endParaRPr lang="en-US" sz="29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4" y="493713"/>
            <a:ext cx="7587587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85849" y="1825625"/>
            <a:ext cx="7210425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smtClean="0"/>
              <a:t>discuss strategies for the tables' highest priority issue/concern that you feel would be successful at their institutions.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82668" y="37175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Share-Out </a:t>
            </a:r>
            <a:r>
              <a:rPr lang="en-US" dirty="0" smtClean="0"/>
              <a:t>2: Successful </a:t>
            </a:r>
            <a:r>
              <a:rPr lang="en-US" dirty="0"/>
              <a:t>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“Walk arounds” – going to offices</a:t>
            </a:r>
          </a:p>
          <a:p>
            <a:r>
              <a:rPr lang="en-US" dirty="0" smtClean="0"/>
              <a:t>IT “tries” it out first</a:t>
            </a:r>
          </a:p>
          <a:p>
            <a:r>
              <a:rPr lang="en-US" dirty="0" smtClean="0"/>
              <a:t>Focus groups</a:t>
            </a:r>
          </a:p>
          <a:p>
            <a:r>
              <a:rPr lang="en-US" dirty="0" smtClean="0"/>
              <a:t>Targeted training</a:t>
            </a:r>
          </a:p>
          <a:p>
            <a:r>
              <a:rPr lang="en-US" dirty="0" smtClean="0"/>
              <a:t>Faculty meetings</a:t>
            </a:r>
          </a:p>
          <a:p>
            <a:r>
              <a:rPr lang="en-US" dirty="0" smtClean="0"/>
              <a:t>Partnerships</a:t>
            </a:r>
          </a:p>
          <a:p>
            <a:r>
              <a:rPr lang="en-US" dirty="0" err="1" smtClean="0"/>
              <a:t>SoTL</a:t>
            </a:r>
            <a:r>
              <a:rPr lang="en-US" dirty="0" smtClean="0"/>
              <a:t> incentives</a:t>
            </a:r>
          </a:p>
          <a:p>
            <a:r>
              <a:rPr lang="en-US" dirty="0" smtClean="0"/>
              <a:t>Communication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Good Faculty / IT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people skills (collaboration, communication, conflict resolution, etc.)</a:t>
            </a:r>
          </a:p>
          <a:p>
            <a:r>
              <a:rPr lang="en-US" dirty="0" smtClean="0"/>
              <a:t>Schedule time to build relationships</a:t>
            </a:r>
          </a:p>
          <a:p>
            <a:r>
              <a:rPr lang="en-US" dirty="0" smtClean="0"/>
              <a:t>Appreciate others and their contributions</a:t>
            </a:r>
          </a:p>
          <a:p>
            <a:r>
              <a:rPr lang="en-US" dirty="0" smtClean="0"/>
              <a:t>Be positive</a:t>
            </a:r>
          </a:p>
          <a:p>
            <a:r>
              <a:rPr lang="en-US" dirty="0" smtClean="0"/>
              <a:t>Listen actively</a:t>
            </a:r>
          </a:p>
          <a:p>
            <a:r>
              <a:rPr lang="en-US" dirty="0" smtClean="0"/>
              <a:t>Manage expectations / boundaries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1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66787" y="1690689"/>
            <a:ext cx="7210425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Choose a strategy that you </a:t>
            </a:r>
            <a:r>
              <a:rPr lang="en-US" dirty="0"/>
              <a:t>feel would be successful in </a:t>
            </a:r>
            <a:r>
              <a:rPr lang="en-US" dirty="0" smtClean="0"/>
              <a:t>your </a:t>
            </a:r>
            <a:r>
              <a:rPr lang="en-US" dirty="0"/>
              <a:t>environment – and </a:t>
            </a:r>
            <a:r>
              <a:rPr lang="en-US" dirty="0" smtClean="0"/>
              <a:t>begin a plan </a:t>
            </a:r>
            <a:r>
              <a:rPr lang="en-US" dirty="0"/>
              <a:t>for </a:t>
            </a:r>
            <a:r>
              <a:rPr lang="en-US" dirty="0" smtClean="0"/>
              <a:t>implementation</a:t>
            </a:r>
            <a:r>
              <a:rPr lang="en-US" dirty="0"/>
              <a:t> </a:t>
            </a:r>
            <a:r>
              <a:rPr lang="en-US" dirty="0" smtClean="0"/>
              <a:t>(use your table colleagues as consultants for your ideas)</a:t>
            </a:r>
          </a:p>
          <a:p>
            <a:pPr marL="0" lv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Action Plan:  Create a calendar </a:t>
            </a:r>
            <a:r>
              <a:rPr lang="en-US" dirty="0"/>
              <a:t>event (in 3 months) to revisit the plan </a:t>
            </a:r>
            <a:r>
              <a:rPr lang="en-US" dirty="0" smtClean="0"/>
              <a:t>to </a:t>
            </a:r>
            <a:r>
              <a:rPr lang="en-US" dirty="0"/>
              <a:t>evaluate implementation. </a:t>
            </a:r>
          </a:p>
        </p:txBody>
      </p:sp>
    </p:spTree>
    <p:extLst>
      <p:ext uri="{BB962C8B-B14F-4D97-AF65-F5344CB8AC3E}">
        <p14:creationId xmlns:p14="http://schemas.microsoft.com/office/powerpoint/2010/main" val="188013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399142"/>
            <a:ext cx="7886700" cy="25904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Review objectives:</a:t>
            </a:r>
          </a:p>
          <a:p>
            <a:pPr lvl="1"/>
            <a:r>
              <a:rPr lang="en-US" dirty="0" smtClean="0"/>
              <a:t>Explore the value and challenges in developing and nurturing IT/Faculty relationships.</a:t>
            </a:r>
          </a:p>
          <a:p>
            <a:pPr lvl="1"/>
            <a:r>
              <a:rPr lang="en-US" dirty="0" smtClean="0"/>
              <a:t>Distinguish how differing perspectives impact relationships between IT and academics.</a:t>
            </a:r>
          </a:p>
          <a:p>
            <a:pPr lvl="1"/>
            <a:r>
              <a:rPr lang="en-US" dirty="0" smtClean="0"/>
              <a:t>Identify strategies that could be implemented to have a positive impact on relationships between It and faculty.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74964" y="4638951"/>
            <a:ext cx="53282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Thank you !</a:t>
            </a:r>
          </a:p>
          <a:p>
            <a:pPr algn="ctr"/>
            <a:r>
              <a:rPr lang="en-US" sz="2800" dirty="0" smtClean="0"/>
              <a:t>barbara.draude@mtsu.edu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76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Abstract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9711" y="1433970"/>
            <a:ext cx="7886700" cy="437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2113" y="1277801"/>
            <a:ext cx="7565792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those </a:t>
            </a:r>
            <a:r>
              <a:rPr lang="en-US" dirty="0" smtClean="0"/>
              <a:t>at </a:t>
            </a:r>
            <a:r>
              <a:rPr lang="en-US" dirty="0" smtClean="0"/>
              <a:t>your table</a:t>
            </a:r>
          </a:p>
          <a:p>
            <a:r>
              <a:rPr lang="en-US" dirty="0" smtClean="0"/>
              <a:t>Identify your primary work “focus” – faculty/academic OR </a:t>
            </a:r>
            <a:r>
              <a:rPr lang="en-US" dirty="0" smtClean="0"/>
              <a:t>technical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144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85849" y="1825625"/>
            <a:ext cx="7210425" cy="18717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Individually  -  </a:t>
            </a:r>
            <a:r>
              <a:rPr lang="en-US" dirty="0" smtClean="0"/>
              <a:t>identify what </a:t>
            </a:r>
            <a:r>
              <a:rPr lang="en-US" dirty="0"/>
              <a:t>do you feel is your highest priority </a:t>
            </a:r>
            <a:r>
              <a:rPr lang="en-US" dirty="0" smtClean="0"/>
              <a:t>“technology–oriented” </a:t>
            </a:r>
            <a:r>
              <a:rPr lang="en-US" dirty="0"/>
              <a:t>issue / concern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Share-Out 1 : Highest priority technology–oriented issue / </a:t>
            </a:r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Faculty/Academic: </a:t>
            </a:r>
          </a:p>
          <a:p>
            <a:pPr lvl="1"/>
            <a:r>
              <a:rPr lang="en-US" dirty="0" smtClean="0"/>
              <a:t>Going online with courses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LMS</a:t>
            </a:r>
          </a:p>
          <a:p>
            <a:pPr lvl="1"/>
            <a:r>
              <a:rPr lang="en-US" dirty="0" smtClean="0"/>
              <a:t>Learning Spaces</a:t>
            </a:r>
          </a:p>
          <a:p>
            <a:pPr lvl="1"/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Continuity</a:t>
            </a:r>
          </a:p>
          <a:p>
            <a:pPr lvl="1"/>
            <a:r>
              <a:rPr lang="en-US" dirty="0" smtClean="0"/>
              <a:t>Academic Freedom</a:t>
            </a:r>
          </a:p>
          <a:p>
            <a:pPr lvl="1"/>
            <a:r>
              <a:rPr lang="en-US" dirty="0" smtClean="0"/>
              <a:t>Copyright</a:t>
            </a:r>
          </a:p>
          <a:p>
            <a:pPr lvl="1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Wireless capacity</a:t>
            </a:r>
          </a:p>
          <a:p>
            <a:pPr lvl="1"/>
            <a:r>
              <a:rPr lang="en-US" dirty="0" smtClean="0"/>
              <a:t>IT Communications</a:t>
            </a:r>
          </a:p>
          <a:p>
            <a:pPr lvl="1"/>
            <a:r>
              <a:rPr lang="en-US" dirty="0" smtClean="0"/>
              <a:t>Research Storage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Maintaining day-to-day functionality (i.e. LMS, Servers)</a:t>
            </a:r>
          </a:p>
          <a:p>
            <a:pPr lvl="1"/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Continuity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8650" y="185979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 for Good Faculty / IT Relationships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Are there challenges </a:t>
            </a:r>
            <a:r>
              <a:rPr lang="en-US" dirty="0"/>
              <a:t>with working with or establishing </a:t>
            </a:r>
            <a:r>
              <a:rPr lang="en-US" dirty="0" smtClean="0"/>
              <a:t>  relationships 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there </a:t>
            </a:r>
            <a:r>
              <a:rPr lang="en-US" dirty="0"/>
              <a:t>barriers that may be impeding those relationships?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Share out:</a:t>
            </a:r>
          </a:p>
          <a:p>
            <a:pPr lvl="1"/>
            <a:r>
              <a:rPr lang="en-US" dirty="0" smtClean="0"/>
              <a:t>Unions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Unwillingness to meet in the middle</a:t>
            </a:r>
          </a:p>
          <a:p>
            <a:pPr lvl="1"/>
            <a:r>
              <a:rPr lang="en-US" dirty="0" smtClean="0"/>
              <a:t>Not involved enough</a:t>
            </a:r>
          </a:p>
          <a:p>
            <a:pPr lvl="1"/>
            <a:r>
              <a:rPr lang="en-US" dirty="0" smtClean="0"/>
              <a:t>Working hours</a:t>
            </a:r>
          </a:p>
          <a:p>
            <a:pPr lvl="1"/>
            <a:r>
              <a:rPr lang="en-US" dirty="0" smtClean="0"/>
              <a:t>Fear of change</a:t>
            </a:r>
          </a:p>
          <a:p>
            <a:pPr lvl="1"/>
            <a:r>
              <a:rPr lang="en-US" dirty="0" smtClean="0"/>
              <a:t>Perception versus reality</a:t>
            </a:r>
          </a:p>
          <a:p>
            <a:pPr lvl="1"/>
            <a:r>
              <a:rPr lang="en-US" dirty="0" smtClean="0"/>
              <a:t>Lack of planning</a:t>
            </a:r>
          </a:p>
          <a:p>
            <a:pPr lvl="1"/>
            <a:r>
              <a:rPr lang="en-US" dirty="0" smtClean="0"/>
              <a:t>Sense of entitlement</a:t>
            </a:r>
          </a:p>
          <a:p>
            <a:pPr lvl="1"/>
            <a:r>
              <a:rPr lang="en-US" dirty="0" smtClean="0"/>
              <a:t>Peer Pressure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4638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for Good Faculty / IT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64165"/>
            <a:ext cx="7886700" cy="4351338"/>
          </a:xfrm>
        </p:spPr>
        <p:txBody>
          <a:bodyPr/>
          <a:lstStyle/>
          <a:p>
            <a:r>
              <a:rPr lang="en-US" dirty="0" smtClean="0"/>
              <a:t>Trust</a:t>
            </a:r>
          </a:p>
          <a:p>
            <a:r>
              <a:rPr lang="en-US" dirty="0" smtClean="0"/>
              <a:t>Mutual respect</a:t>
            </a:r>
          </a:p>
          <a:p>
            <a:r>
              <a:rPr lang="en-US" dirty="0" smtClean="0"/>
              <a:t>Mindfulness</a:t>
            </a:r>
          </a:p>
          <a:p>
            <a:r>
              <a:rPr lang="en-US" dirty="0" smtClean="0"/>
              <a:t>Welcoming of diversity</a:t>
            </a:r>
          </a:p>
          <a:p>
            <a:r>
              <a:rPr lang="en-US" dirty="0" smtClean="0"/>
              <a:t>Open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4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584451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Strategies </a:t>
            </a:r>
            <a:r>
              <a:rPr lang="en-US" dirty="0"/>
              <a:t>for developing and nurturing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26589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2650</TotalTime>
  <Words>388</Words>
  <Application>Microsoft Office PowerPoint</Application>
  <PresentationFormat>On-screen Show (4:3)</PresentationFormat>
  <Paragraphs>101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Abstract</vt:lpstr>
      <vt:lpstr>PowerPoint Presentation</vt:lpstr>
      <vt:lpstr>Introductions</vt:lpstr>
      <vt:lpstr>Activity 1</vt:lpstr>
      <vt:lpstr>Share-Out 1 : Highest priority technology–oriented issue / concerns</vt:lpstr>
      <vt:lpstr>What is needed for Good Faculty / IT Relationships</vt:lpstr>
      <vt:lpstr>What is needed for Good Faculty / IT Relationships</vt:lpstr>
      <vt:lpstr>Strategies for developing and nurturing relationships</vt:lpstr>
      <vt:lpstr>Activity 2</vt:lpstr>
      <vt:lpstr>PowerPoint Presentation</vt:lpstr>
      <vt:lpstr>How to build Good Faculty / IT Relationships</vt:lpstr>
      <vt:lpstr>Activity 3</vt:lpstr>
      <vt:lpstr>Wrap-up</vt:lpstr>
    </vt:vector>
  </TitlesOfParts>
  <Company>Middle Tennnessee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Draude</dc:creator>
  <cp:lastModifiedBy>Barbara Draude</cp:lastModifiedBy>
  <cp:revision>22</cp:revision>
  <cp:lastPrinted>2016-01-19T18:43:24Z</cp:lastPrinted>
  <dcterms:created xsi:type="dcterms:W3CDTF">2016-01-19T16:05:19Z</dcterms:created>
  <dcterms:modified xsi:type="dcterms:W3CDTF">2016-04-12T16:32:39Z</dcterms:modified>
</cp:coreProperties>
</file>