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3" r:id="rId4"/>
    <p:sldId id="268" r:id="rId5"/>
    <p:sldId id="261" r:id="rId6"/>
    <p:sldId id="258" r:id="rId7"/>
    <p:sldId id="267" r:id="rId8"/>
    <p:sldId id="272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8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2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5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7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1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8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6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CBA6-E16E-4EE7-9345-C175BEEB5FA4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AE9A-EBC2-4BBB-9C99-DF72BCCE2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ducause.edu/ecar/ecar-working-groups/data-management-working-grou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CARWG@educaus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ucause.edu/library/resources/developing-institutional-research-data-management-plan-service" TargetMode="External"/><Relationship Id="rId3" Type="http://schemas.openxmlformats.org/officeDocument/2006/relationships/hyperlink" Target="http://www.educause.edu/library/resources/acti-data-management-glossar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Research Data Management: </a:t>
            </a:r>
            <a:br>
              <a:rPr lang="en-US" sz="4400" dirty="0" smtClean="0"/>
            </a:br>
            <a:r>
              <a:rPr lang="en-US" sz="4400" dirty="0" smtClean="0"/>
              <a:t>Discussion and Presentation</a:t>
            </a:r>
            <a:br>
              <a:rPr lang="en-US" sz="4400" dirty="0" smtClean="0"/>
            </a:br>
            <a:r>
              <a:rPr lang="en-US" sz="2800" dirty="0" smtClean="0"/>
              <a:t>Facilitated by the </a:t>
            </a:r>
            <a:r>
              <a:rPr lang="en-US" sz="2800" dirty="0" smtClean="0"/>
              <a:t>ECAR </a:t>
            </a:r>
            <a:r>
              <a:rPr lang="en-US" sz="2800" dirty="0" smtClean="0"/>
              <a:t>Data Management Working Group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4151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ECAR Annual Meeting • January 29, 2014 • Tempe, AZ</a:t>
            </a:r>
          </a:p>
          <a:p>
            <a:r>
              <a:rPr lang="en-US" dirty="0" smtClean="0">
                <a:latin typeface="+mj-lt"/>
              </a:rPr>
              <a:t>Led </a:t>
            </a:r>
            <a:r>
              <a:rPr lang="en-US" dirty="0" smtClean="0">
                <a:latin typeface="+mj-lt"/>
              </a:rPr>
              <a:t>by Judy Caruso, UW-Madison; Mike Fary, University of Chicago; Curt Hillegas, Princeton; and </a:t>
            </a:r>
            <a:r>
              <a:rPr lang="en-US" dirty="0">
                <a:latin typeface="+mj-lt"/>
              </a:rPr>
              <a:t>Kim Owen, North Dakota State </a:t>
            </a:r>
            <a:r>
              <a:rPr lang="en-US" dirty="0" smtClean="0">
                <a:latin typeface="+mj-lt"/>
              </a:rPr>
              <a:t>University</a:t>
            </a:r>
          </a:p>
          <a:p>
            <a:r>
              <a:rPr lang="en-US" sz="1800" dirty="0">
                <a:latin typeface="+mj-lt"/>
                <a:hlinkClick r:id="rId2"/>
              </a:rPr>
              <a:t>http://</a:t>
            </a:r>
            <a:r>
              <a:rPr lang="en-US" sz="1800" dirty="0" err="1">
                <a:latin typeface="+mj-lt"/>
                <a:hlinkClick r:id="rId2"/>
              </a:rPr>
              <a:t>www.educause.edu</a:t>
            </a:r>
            <a:r>
              <a:rPr lang="en-US" sz="1800" dirty="0">
                <a:latin typeface="+mj-lt"/>
                <a:hlinkClick r:id="rId2"/>
              </a:rPr>
              <a:t>/</a:t>
            </a:r>
            <a:r>
              <a:rPr lang="en-US" sz="1800" dirty="0" err="1">
                <a:latin typeface="+mj-lt"/>
                <a:hlinkClick r:id="rId2"/>
              </a:rPr>
              <a:t>ecar</a:t>
            </a:r>
            <a:r>
              <a:rPr lang="en-US" sz="1800" dirty="0">
                <a:latin typeface="+mj-lt"/>
                <a:hlinkClick r:id="rId2"/>
              </a:rPr>
              <a:t>/</a:t>
            </a:r>
            <a:r>
              <a:rPr lang="en-US" sz="1800" dirty="0" err="1">
                <a:latin typeface="+mj-lt"/>
                <a:hlinkClick r:id="rId2"/>
              </a:rPr>
              <a:t>ecar</a:t>
            </a:r>
            <a:r>
              <a:rPr lang="en-US" sz="1800" dirty="0">
                <a:latin typeface="+mj-lt"/>
                <a:hlinkClick r:id="rId2"/>
              </a:rPr>
              <a:t>-working-groups/data-management-working-group</a:t>
            </a:r>
            <a:endParaRPr lang="en-U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151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some of the current draft of research data storage doc</a:t>
            </a:r>
          </a:p>
          <a:p>
            <a:r>
              <a:rPr lang="en-US" dirty="0" smtClean="0"/>
              <a:t>Gain feedback from the community – after break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87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Storage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Governance, Policy, Oversight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Funding, funding incentive and long-term sustainability</a:t>
            </a:r>
          </a:p>
          <a:p>
            <a:pPr lvl="1"/>
            <a:r>
              <a:rPr lang="en-US" dirty="0" smtClean="0"/>
              <a:t>Compliance </a:t>
            </a:r>
          </a:p>
          <a:p>
            <a:r>
              <a:rPr lang="en-US" dirty="0" smtClean="0"/>
              <a:t>As you think about this area:</a:t>
            </a:r>
          </a:p>
          <a:p>
            <a:pPr lvl="1"/>
            <a:r>
              <a:rPr lang="en-US" dirty="0" smtClean="0"/>
              <a:t>What are issues for your institution?</a:t>
            </a:r>
          </a:p>
          <a:p>
            <a:pPr lvl="1"/>
            <a:r>
              <a:rPr lang="en-US" dirty="0" smtClean="0"/>
              <a:t>What do you think being “leading edge” means in this area?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3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Storage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Lifetime of Data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Archive</a:t>
            </a:r>
          </a:p>
          <a:p>
            <a:r>
              <a:rPr lang="en-US" dirty="0" smtClean="0"/>
              <a:t>As you think about this area</a:t>
            </a:r>
          </a:p>
          <a:p>
            <a:pPr lvl="1"/>
            <a:r>
              <a:rPr lang="en-US" dirty="0" smtClean="0"/>
              <a:t>What are issues for your institution?</a:t>
            </a:r>
          </a:p>
          <a:p>
            <a:pPr lvl="1"/>
            <a:r>
              <a:rPr lang="en-US" dirty="0" smtClean="0"/>
              <a:t>What do you think being “leading edge” means in this area?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03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Storage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Contracts with Third-Party Vendors</a:t>
            </a:r>
          </a:p>
          <a:p>
            <a:pPr lvl="1"/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Contract (creation, etc.)</a:t>
            </a:r>
          </a:p>
          <a:p>
            <a:r>
              <a:rPr lang="en-US" dirty="0" smtClean="0"/>
              <a:t>As you think about this area</a:t>
            </a:r>
          </a:p>
          <a:p>
            <a:pPr lvl="1"/>
            <a:r>
              <a:rPr lang="en-US" dirty="0" smtClean="0"/>
              <a:t>What are issues for your institution?</a:t>
            </a:r>
          </a:p>
          <a:p>
            <a:pPr lvl="1"/>
            <a:r>
              <a:rPr lang="en-US" dirty="0" smtClean="0"/>
              <a:t>What do you think being “leading edge” means in this area?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44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Storage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and Collaboration</a:t>
            </a:r>
          </a:p>
          <a:p>
            <a:pPr lvl="1"/>
            <a:r>
              <a:rPr lang="en-US" dirty="0" smtClean="0"/>
              <a:t>IT department-level collaboration</a:t>
            </a:r>
          </a:p>
          <a:p>
            <a:pPr lvl="1"/>
            <a:r>
              <a:rPr lang="en-US" dirty="0" smtClean="0"/>
              <a:t>Institution-wide collaboration</a:t>
            </a:r>
          </a:p>
          <a:p>
            <a:pPr lvl="1"/>
            <a:r>
              <a:rPr lang="en-US" dirty="0" smtClean="0"/>
              <a:t>Inter-institutional collaboration</a:t>
            </a:r>
          </a:p>
          <a:p>
            <a:pPr lvl="1"/>
            <a:r>
              <a:rPr lang="en-US" dirty="0" smtClean="0"/>
              <a:t>Extra-institutional collaboration</a:t>
            </a:r>
          </a:p>
          <a:p>
            <a:pPr lvl="1"/>
            <a:r>
              <a:rPr lang="en-US" dirty="0" smtClean="0"/>
              <a:t>Finance collaboration</a:t>
            </a:r>
          </a:p>
          <a:p>
            <a:pPr lvl="1"/>
            <a:r>
              <a:rPr lang="en-US" dirty="0" smtClean="0"/>
              <a:t>Communication</a:t>
            </a:r>
          </a:p>
          <a:p>
            <a:r>
              <a:rPr lang="en-US" dirty="0" smtClean="0"/>
              <a:t>As you think about this area</a:t>
            </a:r>
          </a:p>
          <a:p>
            <a:pPr lvl="1"/>
            <a:r>
              <a:rPr lang="en-US" dirty="0" smtClean="0"/>
              <a:t>What are issues for your institution?</a:t>
            </a:r>
          </a:p>
          <a:p>
            <a:pPr lvl="1"/>
            <a:r>
              <a:rPr lang="en-US" dirty="0" smtClean="0"/>
              <a:t>What do you think being “leading edge” means in this area?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49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Storage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 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Data Center</a:t>
            </a:r>
          </a:p>
          <a:p>
            <a:pPr lvl="1"/>
            <a:r>
              <a:rPr lang="en-US" dirty="0" smtClean="0"/>
              <a:t>Network Infrastructure</a:t>
            </a:r>
          </a:p>
          <a:p>
            <a:pPr lvl="1"/>
            <a:r>
              <a:rPr lang="en-US" dirty="0" smtClean="0"/>
              <a:t>Identity Infrastructure</a:t>
            </a:r>
          </a:p>
          <a:p>
            <a:pPr lvl="1"/>
            <a:r>
              <a:rPr lang="en-US" dirty="0" smtClean="0"/>
              <a:t>Research Data Storage Architecture</a:t>
            </a:r>
          </a:p>
          <a:p>
            <a:pPr lvl="1"/>
            <a:r>
              <a:rPr lang="en-US" dirty="0" smtClean="0"/>
              <a:t>Research Data Storage Connectivity Architecture</a:t>
            </a:r>
          </a:p>
          <a:p>
            <a:r>
              <a:rPr lang="en-US" dirty="0" smtClean="0"/>
              <a:t>As you think about this area</a:t>
            </a:r>
          </a:p>
          <a:p>
            <a:pPr lvl="1"/>
            <a:r>
              <a:rPr lang="en-US" dirty="0" smtClean="0"/>
              <a:t>What are issues for your institution?</a:t>
            </a:r>
          </a:p>
          <a:p>
            <a:pPr lvl="1"/>
            <a:r>
              <a:rPr lang="en-US" dirty="0" smtClean="0"/>
              <a:t>What do you think being “leading edge” means in this area?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88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Storage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 and Management</a:t>
            </a:r>
          </a:p>
          <a:p>
            <a:pPr lvl="1"/>
            <a:r>
              <a:rPr lang="en-US" dirty="0" smtClean="0"/>
              <a:t>Customer Feedback, Process Improvement, and Performance Metrics</a:t>
            </a:r>
          </a:p>
          <a:p>
            <a:pPr lvl="1"/>
            <a:r>
              <a:rPr lang="en-US" dirty="0" smtClean="0"/>
              <a:t>Support of Individual Research datasets</a:t>
            </a:r>
          </a:p>
          <a:p>
            <a:pPr lvl="1"/>
            <a:r>
              <a:rPr lang="en-US" dirty="0" smtClean="0"/>
              <a:t>Support for PIs</a:t>
            </a:r>
          </a:p>
          <a:p>
            <a:r>
              <a:rPr lang="en-US" dirty="0" smtClean="0"/>
              <a:t>As you think about this area</a:t>
            </a:r>
          </a:p>
          <a:p>
            <a:pPr lvl="1"/>
            <a:r>
              <a:rPr lang="en-US" dirty="0" smtClean="0"/>
              <a:t>What are issues for your institution?</a:t>
            </a:r>
          </a:p>
          <a:p>
            <a:pPr lvl="1"/>
            <a:r>
              <a:rPr lang="en-US" dirty="0" smtClean="0"/>
              <a:t>What do you think being “leading edge” means in this area? </a:t>
            </a:r>
          </a:p>
        </p:txBody>
      </p:sp>
    </p:spTree>
    <p:extLst>
      <p:ext uri="{BB962C8B-B14F-4D97-AF65-F5344CB8AC3E}">
        <p14:creationId xmlns:p14="http://schemas.microsoft.com/office/powerpoint/2010/main" val="349228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into 6 discussion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11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effort 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 the maturity index this spring/early summer</a:t>
            </a:r>
          </a:p>
          <a:p>
            <a:r>
              <a:rPr lang="en-US" dirty="0" smtClean="0"/>
              <a:t>Pilot the index with one or more institutions</a:t>
            </a:r>
          </a:p>
          <a:p>
            <a:r>
              <a:rPr lang="en-US" dirty="0" smtClean="0"/>
              <a:t>Create case studies of some institutions’ research data efforts</a:t>
            </a:r>
          </a:p>
          <a:p>
            <a:r>
              <a:rPr lang="en-US" dirty="0" smtClean="0"/>
              <a:t>Other 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15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institution is interested in piloting this maturity index, please let us </a:t>
            </a:r>
            <a:r>
              <a:rPr lang="en-US" dirty="0" smtClean="0"/>
              <a:t>know: </a:t>
            </a:r>
            <a:r>
              <a:rPr lang="en-US" dirty="0" smtClean="0">
                <a:hlinkClick r:id="rId2"/>
              </a:rPr>
              <a:t>ECARWG@educause.edu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The team is willing to interview your institution’s stakeholders and work with you to assist in your pilot.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6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ECAR Data </a:t>
            </a:r>
            <a:r>
              <a:rPr lang="en-US" dirty="0" smtClean="0"/>
              <a:t>Management Working Group:</a:t>
            </a:r>
            <a:br>
              <a:rPr lang="en-US" dirty="0" smtClean="0"/>
            </a:br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Doug Blair, Carnegie Mellon</a:t>
            </a:r>
          </a:p>
          <a:p>
            <a:r>
              <a:rPr lang="en-US" dirty="0" smtClean="0"/>
              <a:t>Judy Caruso, chair, UW-Madison</a:t>
            </a:r>
          </a:p>
          <a:p>
            <a:r>
              <a:rPr lang="en-US" dirty="0" smtClean="0"/>
              <a:t>Barb Dawson, Michigan State</a:t>
            </a:r>
          </a:p>
          <a:p>
            <a:r>
              <a:rPr lang="en-US" dirty="0" smtClean="0"/>
              <a:t>Mike Fary, University of Chicago</a:t>
            </a:r>
          </a:p>
          <a:p>
            <a:r>
              <a:rPr lang="en-US" dirty="0" smtClean="0"/>
              <a:t>Curt Hillegas, Princeton</a:t>
            </a:r>
          </a:p>
          <a:p>
            <a:r>
              <a:rPr lang="en-US" dirty="0" smtClean="0"/>
              <a:t>Brian Hopkins, U of Mississippi</a:t>
            </a:r>
          </a:p>
          <a:p>
            <a:r>
              <a:rPr lang="en-US" dirty="0" smtClean="0"/>
              <a:t>Yolanda Lyons, Colorado College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Heather McCullough, UNC-Charlotte</a:t>
            </a:r>
          </a:p>
          <a:p>
            <a:r>
              <a:rPr lang="en-US" dirty="0" smtClean="0"/>
              <a:t>Don McMullen, Great Plains Network</a:t>
            </a:r>
          </a:p>
          <a:p>
            <a:r>
              <a:rPr lang="en-US" dirty="0" smtClean="0"/>
              <a:t>Kim Owen, North Dakota State</a:t>
            </a:r>
          </a:p>
          <a:p>
            <a:r>
              <a:rPr lang="en-US" dirty="0" smtClean="0"/>
              <a:t>Mark Ratliff, Princeton</a:t>
            </a:r>
          </a:p>
          <a:p>
            <a:r>
              <a:rPr lang="en-US" dirty="0" smtClean="0"/>
              <a:t>Harry Williams, Marist College</a:t>
            </a:r>
          </a:p>
          <a:p>
            <a:r>
              <a:rPr lang="en-US" dirty="0" smtClean="0"/>
              <a:t>Karen Wetzel, EDUCAUSE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0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Past/current </a:t>
            </a:r>
            <a:r>
              <a:rPr lang="en-US" dirty="0" smtClean="0"/>
              <a:t>working group activities</a:t>
            </a:r>
            <a:endParaRPr lang="en-US" dirty="0" smtClean="0"/>
          </a:p>
          <a:p>
            <a:r>
              <a:rPr lang="en-US" dirty="0" smtClean="0"/>
              <a:t>Research Data Management overall discussion</a:t>
            </a:r>
          </a:p>
          <a:p>
            <a:r>
              <a:rPr lang="en-US" dirty="0" smtClean="0"/>
              <a:t>Draft Research Data Storage Maturity Index </a:t>
            </a:r>
          </a:p>
          <a:p>
            <a:r>
              <a:rPr lang="en-US" dirty="0" smtClean="0"/>
              <a:t>Discussion re. Data Storage Maturity index</a:t>
            </a:r>
          </a:p>
          <a:p>
            <a:r>
              <a:rPr lang="en-US" dirty="0" smtClean="0"/>
              <a:t>Future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6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and current </a:t>
            </a:r>
            <a:r>
              <a:rPr lang="en-US" dirty="0" smtClean="0"/>
              <a:t>working 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2013 published </a:t>
            </a:r>
            <a:r>
              <a:rPr lang="en-US" dirty="0" smtClean="0"/>
              <a:t>research data plan </a:t>
            </a:r>
            <a:r>
              <a:rPr lang="en-US" dirty="0"/>
              <a:t>white </a:t>
            </a:r>
            <a:r>
              <a:rPr lang="en-US" dirty="0"/>
              <a:t>paper, </a:t>
            </a:r>
            <a:r>
              <a:rPr lang="en-US" i="1" dirty="0">
                <a:hlinkClick r:id="rId2"/>
              </a:rPr>
              <a:t>Developing an Institutional Research Data Management Plan </a:t>
            </a:r>
            <a:r>
              <a:rPr lang="en-US" i="1" dirty="0" smtClean="0">
                <a:hlinkClick r:id="rId2"/>
              </a:rPr>
              <a:t>Service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Data Management </a:t>
            </a:r>
            <a:r>
              <a:rPr lang="en-US" dirty="0" smtClean="0">
                <a:hlinkClick r:id="rId3"/>
              </a:rPr>
              <a:t>Glossary</a:t>
            </a:r>
            <a:endParaRPr lang="en-US" dirty="0"/>
          </a:p>
          <a:p>
            <a:r>
              <a:rPr lang="en-US" dirty="0"/>
              <a:t>Decided to work on Research Data Storage</a:t>
            </a:r>
          </a:p>
          <a:p>
            <a:r>
              <a:rPr lang="en-US" dirty="0"/>
              <a:t>Presented at EDUCAUSE on research data storage issues</a:t>
            </a:r>
          </a:p>
          <a:p>
            <a:r>
              <a:rPr lang="en-US" dirty="0"/>
              <a:t>Currently working on a maturity index for Research Data Storage</a:t>
            </a:r>
          </a:p>
        </p:txBody>
      </p:sp>
    </p:spTree>
    <p:extLst>
      <p:ext uri="{BB962C8B-B14F-4D97-AF65-F5344CB8AC3E}">
        <p14:creationId xmlns:p14="http://schemas.microsoft.com/office/powerpoint/2010/main" val="87056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Management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prospect </a:t>
            </a:r>
            <a:r>
              <a:rPr lang="en-US" sz="3200" dirty="0"/>
              <a:t>of effectively managing all the research data throughout its life cycle at our institutions can be </a:t>
            </a:r>
            <a:r>
              <a:rPr lang="en-US" sz="3200" dirty="0" smtClean="0"/>
              <a:t>overwhelming</a:t>
            </a:r>
          </a:p>
          <a:p>
            <a:r>
              <a:rPr lang="en-US" sz="3200" dirty="0" smtClean="0"/>
              <a:t>This discussion </a:t>
            </a:r>
            <a:r>
              <a:rPr lang="en-US" sz="3200" dirty="0"/>
              <a:t>offers an opportunity to explore the research data management topic overall </a:t>
            </a:r>
            <a:endParaRPr lang="en-US" sz="3200" dirty="0" smtClean="0"/>
          </a:p>
          <a:p>
            <a:r>
              <a:rPr lang="en-US" sz="3200" dirty="0" smtClean="0"/>
              <a:t>Then we’ll present some of draft work on research data storage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8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Today – Discuss these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What is realistic for </a:t>
            </a:r>
            <a:r>
              <a:rPr lang="en-US" sz="3200" dirty="0" smtClean="0"/>
              <a:t>institutions </a:t>
            </a:r>
            <a:r>
              <a:rPr lang="en-US" sz="3200" dirty="0"/>
              <a:t>to do? How do we frame the conversation at our institutions and decide what is important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How </a:t>
            </a:r>
            <a:r>
              <a:rPr lang="en-US" sz="3200" dirty="0"/>
              <a:t>do we prioritize phases of the life of data, secure the data, support analysis, and manage all the other aspects of research data?</a:t>
            </a:r>
          </a:p>
          <a:p>
            <a:r>
              <a:rPr lang="en-US" sz="3200" dirty="0" smtClean="0"/>
              <a:t>How </a:t>
            </a:r>
            <a:r>
              <a:rPr lang="en-US" sz="3200" dirty="0"/>
              <a:t>do we ensure that sufficient budget and resources are allocated?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3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Thank you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Next - Draft </a:t>
            </a:r>
            <a:r>
              <a:rPr lang="en-US" sz="4400" dirty="0"/>
              <a:t>Research Data Storage Doc</a:t>
            </a:r>
          </a:p>
        </p:txBody>
      </p:sp>
    </p:spTree>
    <p:extLst>
      <p:ext uri="{BB962C8B-B14F-4D97-AF65-F5344CB8AC3E}">
        <p14:creationId xmlns:p14="http://schemas.microsoft.com/office/powerpoint/2010/main" val="22324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536" y="592426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Draft Research Data Storage Maturity Index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3601"/>
            <a:ext cx="9144000" cy="1655762"/>
          </a:xfrm>
        </p:spPr>
        <p:txBody>
          <a:bodyPr/>
          <a:lstStyle/>
          <a:p>
            <a:r>
              <a:rPr lang="en-US" dirty="0" smtClean="0"/>
              <a:t>Presentation/Discussion at the ECAR Annual </a:t>
            </a:r>
            <a:r>
              <a:rPr lang="en-US" dirty="0" err="1" smtClean="0"/>
              <a:t>Mtg</a:t>
            </a:r>
            <a:r>
              <a:rPr lang="en-US" dirty="0" smtClean="0"/>
              <a:t> – Jan 29, 2014</a:t>
            </a:r>
          </a:p>
          <a:p>
            <a:r>
              <a:rPr lang="en-US" dirty="0" smtClean="0"/>
              <a:t>Led </a:t>
            </a:r>
            <a:r>
              <a:rPr lang="en-US" dirty="0"/>
              <a:t>by Judy Caruso, UW-Madison; Mike Fary, University of Chicago; Curt Hillegas, Princeton; and Kim Owen, North Dakota State University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2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working on a maturity index for Research Data Storage</a:t>
            </a:r>
          </a:p>
          <a:p>
            <a:r>
              <a:rPr lang="en-US" dirty="0" smtClean="0"/>
              <a:t>We welcome an institutional partner(s) to pilot this index with us</a:t>
            </a:r>
          </a:p>
          <a:p>
            <a:r>
              <a:rPr lang="en-US" dirty="0" smtClean="0"/>
              <a:t>Talk with us at the end of this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4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817</Words>
  <Application>Microsoft Macintosh PowerPoint</Application>
  <PresentationFormat>Custom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Research Data Management:  Discussion and Presentation Facilitated by the ECAR Data Management Working Group</vt:lpstr>
      <vt:lpstr>ECAR Data Management Working Group: Team Members</vt:lpstr>
      <vt:lpstr>Agenda</vt:lpstr>
      <vt:lpstr>Past and current working group activity</vt:lpstr>
      <vt:lpstr>Research Data Management Discussion</vt:lpstr>
      <vt:lpstr>Goal Today – Discuss these issues</vt:lpstr>
      <vt:lpstr>PowerPoint Presentation</vt:lpstr>
      <vt:lpstr>Draft Research Data Storage Maturity Index</vt:lpstr>
      <vt:lpstr>Research Data Storage</vt:lpstr>
      <vt:lpstr>Goal today:</vt:lpstr>
      <vt:lpstr>Research Data Storage Area</vt:lpstr>
      <vt:lpstr>Research Data Storage Area</vt:lpstr>
      <vt:lpstr>Research Data Storage Area</vt:lpstr>
      <vt:lpstr>Research Data Storage Area</vt:lpstr>
      <vt:lpstr>Research Data Storage Area</vt:lpstr>
      <vt:lpstr>Research Data Storage Area</vt:lpstr>
      <vt:lpstr>Discussion groups</vt:lpstr>
      <vt:lpstr>Future effort ideas </vt:lpstr>
      <vt:lpstr>Thank you</vt:lpstr>
    </vt:vector>
  </TitlesOfParts>
  <Company>University of Wisconsin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ECAR Data Management Working Group</dc:title>
  <dc:creator>CARUSO, JUDITH B</dc:creator>
  <cp:lastModifiedBy>Karen Wetzel</cp:lastModifiedBy>
  <cp:revision>17</cp:revision>
  <dcterms:created xsi:type="dcterms:W3CDTF">2014-01-19T20:34:39Z</dcterms:created>
  <dcterms:modified xsi:type="dcterms:W3CDTF">2014-01-29T17:53:03Z</dcterms:modified>
</cp:coreProperties>
</file>