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2" r:id="rId3"/>
    <p:sldId id="279" r:id="rId4"/>
    <p:sldId id="263" r:id="rId5"/>
    <p:sldId id="271" r:id="rId6"/>
    <p:sldId id="266" r:id="rId7"/>
    <p:sldId id="267" r:id="rId8"/>
    <p:sldId id="268" r:id="rId9"/>
    <p:sldId id="272" r:id="rId10"/>
    <p:sldId id="273" r:id="rId11"/>
    <p:sldId id="274" r:id="rId12"/>
    <p:sldId id="275" r:id="rId13"/>
    <p:sldId id="276" r:id="rId14"/>
    <p:sldId id="269" r:id="rId15"/>
    <p:sldId id="277" r:id="rId16"/>
    <p:sldId id="280" r:id="rId17"/>
    <p:sldId id="261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EC922E"/>
    <a:srgbClr val="FCD866"/>
    <a:srgbClr val="FFD862"/>
    <a:srgbClr val="38434D"/>
    <a:srgbClr val="57539A"/>
    <a:srgbClr val="1F3572"/>
    <a:srgbClr val="326628"/>
    <a:srgbClr val="1555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-2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96BB265-F992-4108-8148-E850B06DE904}" type="datetime1">
              <a:rPr lang="en-US"/>
              <a:pPr/>
              <a:t>2/11/11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E8B995-AF82-4A84-BCB3-0DDF008EA1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683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21A752-2E00-49EC-83DD-E75CBBEFE4D5}" type="datetime1">
              <a:rPr lang="en-US"/>
              <a:pPr/>
              <a:t>2/11/11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6A8C4D-4999-40C3-804D-74A885FCFC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442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ＭＳ Ｐゴシック" pitchFamily="4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A8C4D-4999-40C3-804D-74A885FCFC5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2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A8C4D-4999-40C3-804D-74A885FCFC5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73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A8C4D-4999-40C3-804D-74A885FCFC5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98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A8C4D-4999-40C3-804D-74A885FCFC5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03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A8C4D-4999-40C3-804D-74A885FCFC5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6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A8C4D-4999-40C3-804D-74A885FCFC5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99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A8C4D-4999-40C3-804D-74A885FCFC5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22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A8C4D-4999-40C3-804D-74A885FCFC5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71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A8C4D-4999-40C3-804D-74A885FCFC5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23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A8C4D-4999-40C3-804D-74A885FCFC5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34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A8C4D-4999-40C3-804D-74A885FCFC5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58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A8C4D-4999-40C3-804D-74A885FCFC5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44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Critical Reading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Concept Mapping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Compiling &amp; Organizing Data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Critical &amp; Engaged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A8C4D-4999-40C3-804D-74A885FCFC5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02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Critical Reading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A8C4D-4999-40C3-804D-74A885FCFC5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99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A8C4D-4999-40C3-804D-74A885FCFC5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82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A8C4D-4999-40C3-804D-74A885FCFC5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80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A8C4D-4999-40C3-804D-74A885FCFC5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73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ybe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938" y="6321425"/>
            <a:ext cx="91519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cyber.jpg"/>
          <p:cNvPicPr>
            <a:picLocks noChangeAspect="1"/>
          </p:cNvPicPr>
          <p:nvPr userDrawn="1"/>
        </p:nvPicPr>
        <p:blipFill>
          <a:blip r:embed="rId3"/>
          <a:srcRect r="61832"/>
          <a:stretch>
            <a:fillRect/>
          </a:stretch>
        </p:blipFill>
        <p:spPr bwMode="auto">
          <a:xfrm>
            <a:off x="2817813" y="955675"/>
            <a:ext cx="34925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28295"/>
            <a:ext cx="7772400" cy="1470025"/>
          </a:xfrm>
        </p:spPr>
        <p:txBody>
          <a:bodyPr/>
          <a:lstStyle>
            <a:lvl1pPr algn="ctr">
              <a:defRPr sz="30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491945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3843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B291C0-4E44-47C2-BA1B-45AC045477E8}" type="datetime1">
              <a:rPr lang="en-US"/>
              <a:pPr/>
              <a:t>2/11/11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8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B1F8F-6024-43F6-B04A-7F83C8EB9E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BD1238-024A-4AAD-A00F-C990971BC886}" type="datetime1">
              <a:rPr lang="en-US"/>
              <a:pPr/>
              <a:t>2/11/11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614A4-C38C-4B82-B990-19258DE6C7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32B2C-48CF-47ED-A145-BB9FB858A37E}" type="datetime1">
              <a:rPr lang="en-US"/>
              <a:pPr/>
              <a:t>2/11/11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F8194-0F68-4587-9619-3783C3A992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6F38F9-3EBF-422C-A74D-F4DEB09634E5}" type="datetime1">
              <a:rPr lang="en-US"/>
              <a:pPr/>
              <a:t>2/11/11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8D240-8BC6-41F9-9C4B-F94123F5A1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6975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9AC-CFE7-4DCF-B378-145834316330}" type="datetime1">
              <a:rPr lang="en-US"/>
              <a:pPr/>
              <a:t>2/11/11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7C375-FFE4-4461-8A8E-8062A3F2E0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B5A58A-5324-4BF5-A2D9-7779B757C7AB}" type="datetime1">
              <a:rPr lang="en-US"/>
              <a:pPr/>
              <a:t>2/11/11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6E372-04D7-4C4B-8DD2-BE2B26F750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841A6D-B488-4562-A930-DB6CCABC6C21}" type="datetime1">
              <a:rPr lang="en-US"/>
              <a:pPr/>
              <a:t>2/11/11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3FB81-0E85-408D-B0FE-F9476AE62B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5B407B-2AEC-4C2A-B391-A3777B30B2C0}" type="datetime1">
              <a:rPr lang="en-US"/>
              <a:pPr/>
              <a:t>2/11/11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7905F-9036-422D-BC90-1242615B28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AA0BAF-2D81-425E-AF63-F177C330B3AC}" type="datetime1">
              <a:rPr lang="en-US"/>
              <a:pPr/>
              <a:t>2/11/11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4982C-7756-4323-8741-952D342E9F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89E4DC-8858-4EFB-91EC-7CE273428B5D}" type="datetime1">
              <a:rPr lang="en-US"/>
              <a:pPr/>
              <a:t>2/11/11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564A6-7EE5-4F56-80E4-20F44CB2B4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6D627E-666A-4387-834D-7687B1BBF347}" type="datetime1">
              <a:rPr lang="en-US"/>
              <a:pPr/>
              <a:t>2/11/11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4839B-7A9E-4231-9A89-7EB34FB256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8788"/>
            <a:ext cx="83820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382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6A6A6"/>
                </a:solidFill>
                <a:cs typeface="Arial" charset="0"/>
              </a:defRPr>
            </a:lvl1pPr>
          </a:lstStyle>
          <a:p>
            <a:fld id="{07B716F6-3FB1-413B-80E9-AF8CCF5C4D5C}" type="datetime1">
              <a:rPr lang="en-US"/>
              <a:pPr/>
              <a:t>2/11/11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A6A6A6"/>
                </a:solidFill>
                <a:cs typeface="Arial" charset="0"/>
              </a:defRPr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6A6A6"/>
                </a:solidFill>
                <a:cs typeface="Arial" charset="0"/>
              </a:defRPr>
            </a:lvl1pPr>
          </a:lstStyle>
          <a:p>
            <a:fld id="{C06E84B3-6C55-4AA5-AED9-86BBAA980C9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4941888" y="6046788"/>
            <a:ext cx="90487" cy="90487"/>
          </a:xfrm>
          <a:prstGeom prst="rect">
            <a:avLst/>
          </a:prstGeom>
          <a:solidFill>
            <a:srgbClr val="B207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26" name="Rectangle 25"/>
          <p:cNvSpPr/>
          <p:nvPr userDrawn="1"/>
        </p:nvSpPr>
        <p:spPr bwMode="auto">
          <a:xfrm>
            <a:off x="4133850" y="6046788"/>
            <a:ext cx="88900" cy="904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4400550" y="6046788"/>
            <a:ext cx="90488" cy="90487"/>
          </a:xfrm>
          <a:prstGeom prst="rect">
            <a:avLst/>
          </a:prstGeom>
          <a:solidFill>
            <a:srgbClr val="558B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28" name="Rectangle 27"/>
          <p:cNvSpPr/>
          <p:nvPr userDrawn="1"/>
        </p:nvSpPr>
        <p:spPr bwMode="auto">
          <a:xfrm>
            <a:off x="4672013" y="6046788"/>
            <a:ext cx="88900" cy="90487"/>
          </a:xfrm>
          <a:prstGeom prst="rect">
            <a:avLst/>
          </a:prstGeom>
          <a:solidFill>
            <a:srgbClr val="1555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  <p:pic>
        <p:nvPicPr>
          <p:cNvPr id="1035" name="Picture 21" descr="cyber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7938" y="6321425"/>
            <a:ext cx="91519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79" r:id="rId2"/>
    <p:sldLayoutId id="214748378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 xmlns:p14="http://schemas.microsoft.com/office/powerpoint/2010/main" spd="med">
    <p:fade/>
  </p:transition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 kern="1200" cap="all">
          <a:solidFill>
            <a:schemeClr val="tx1"/>
          </a:solidFill>
          <a:latin typeface="Arial"/>
          <a:ea typeface="ＭＳ Ｐゴシック" pitchFamily="48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9pPr>
    </p:titleStyle>
    <p:bodyStyle>
      <a:lvl1pPr marL="230188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326628"/>
        </a:buClr>
        <a:buSzPct val="80000"/>
        <a:buFont typeface="Wingdings" pitchFamily="96" charset="2"/>
        <a:buChar char="§"/>
        <a:defRPr sz="28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1pPr>
      <a:lvl2pPr marL="511175" indent="-222250" algn="l" defTabSz="457200" rtl="0" eaLnBrk="0" fontAlgn="base" hangingPunct="0">
        <a:spcBef>
          <a:spcPct val="20000"/>
        </a:spcBef>
        <a:spcAft>
          <a:spcPct val="0"/>
        </a:spcAft>
        <a:buClr>
          <a:srgbClr val="1F3572"/>
        </a:buClr>
        <a:buSzPct val="80000"/>
        <a:buFont typeface="Wingdings" pitchFamily="96" charset="2"/>
        <a:buChar char="§"/>
        <a:defRPr sz="24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2pPr>
      <a:lvl3pPr marL="857250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326628"/>
        </a:buClr>
        <a:buSzPct val="80000"/>
        <a:buFont typeface="Wingdings" pitchFamily="96" charset="2"/>
        <a:buChar char="§"/>
        <a:defRPr sz="20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3pPr>
      <a:lvl4pPr marL="1146175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1F3572"/>
        </a:buClr>
        <a:buSzPct val="80000"/>
        <a:buFont typeface="Wingdings" pitchFamily="96" charset="2"/>
        <a:buChar char="§"/>
        <a:defRPr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4pPr>
      <a:lvl5pPr marL="1427163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326628"/>
        </a:buClr>
        <a:buSzPct val="80000"/>
        <a:buFont typeface="Wingdings" pitchFamily="96" charset="2"/>
        <a:buChar char="§"/>
        <a:defRPr sz="16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youtube.com/user/mwesch%23p/u/0/-_XNG3Mndww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sparrow@vt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5th_Floor_Lecture_Hall.jpg" TargetMode="Externa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 bwMode="auto">
          <a:xfrm>
            <a:off x="762000" y="2256943"/>
            <a:ext cx="7772400" cy="1700795"/>
          </a:xfrm>
        </p:spPr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Lightning Round:</a:t>
            </a:r>
            <a:br>
              <a:rPr lang="en-US" cap="none" dirty="0" smtClean="0">
                <a:latin typeface="Arial" charset="0"/>
                <a:ea typeface="ＭＳ Ｐゴシック" pitchFamily="96" charset="-128"/>
              </a:rPr>
            </a:br>
            <a:r>
              <a:rPr lang="en-US" cap="none" dirty="0" err="1" smtClean="0">
                <a:latin typeface="Arial" charset="0"/>
                <a:ea typeface="ＭＳ Ｐゴシック" pitchFamily="96" charset="-128"/>
              </a:rPr>
              <a:t>iPad</a:t>
            </a:r>
            <a:r>
              <a:rPr lang="en-US" cap="none" dirty="0" smtClean="0">
                <a:latin typeface="Arial" charset="0"/>
                <a:ea typeface="ＭＳ Ｐゴシック" pitchFamily="96" charset="-128"/>
              </a:rPr>
              <a:t> Apps for Active and Engaged Learning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447800" y="4337088"/>
            <a:ext cx="6400800" cy="1898029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Jennifer </a:t>
            </a:r>
            <a:r>
              <a:rPr lang="en-US" dirty="0" smtClean="0">
                <a:latin typeface="Arial" charset="0"/>
                <a:ea typeface="ＭＳ Ｐゴシック" pitchFamily="96" charset="-128"/>
              </a:rPr>
              <a:t>Sparrow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Virginia Tech</a:t>
            </a:r>
            <a:endParaRPr lang="en-US" dirty="0" smtClean="0">
              <a:latin typeface="Arial" charset="0"/>
              <a:ea typeface="ＭＳ Ｐゴシック" pitchFamily="96" charset="-128"/>
            </a:endParaRP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February 14, 2011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pitchFamily="96" charset="-128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 txBox="1">
            <a:spLocks/>
          </p:cNvSpPr>
          <p:nvPr/>
        </p:nvSpPr>
        <p:spPr bwMode="auto">
          <a:xfrm>
            <a:off x="533400" y="322263"/>
            <a:ext cx="82296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algn="ctr">
              <a:spcBef>
                <a:spcPct val="20000"/>
              </a:spcBef>
              <a:buClr>
                <a:srgbClr val="FFD862"/>
              </a:buClr>
              <a:buSzPct val="80000"/>
            </a:pPr>
            <a:r>
              <a:rPr lang="en-US" sz="2800" dirty="0" err="1" smtClean="0">
                <a:solidFill>
                  <a:srgbClr val="4C4C4F"/>
                </a:solidFill>
                <a:cs typeface="Arial" charset="0"/>
              </a:rPr>
              <a:t>IThoughtsHD</a:t>
            </a:r>
            <a:endParaRPr lang="en-US" sz="1600" dirty="0">
              <a:solidFill>
                <a:srgbClr val="4C4C4F"/>
              </a:solidFill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2525" y="2733990"/>
            <a:ext cx="2198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iThoughts</a:t>
            </a:r>
            <a:r>
              <a:rPr lang="en-US" dirty="0" smtClean="0"/>
              <a:t> HD basic</a:t>
            </a:r>
            <a:endParaRPr lang="en-US" dirty="0"/>
          </a:p>
        </p:txBody>
      </p:sp>
      <p:pic>
        <p:nvPicPr>
          <p:cNvPr id="3" name="Picture 2" descr="ithoughts-se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28700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8234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ernot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36600"/>
            <a:ext cx="2489200" cy="622300"/>
          </a:xfrm>
          <a:prstGeom prst="rect">
            <a:avLst/>
          </a:prstGeom>
        </p:spPr>
      </p:pic>
      <p:pic>
        <p:nvPicPr>
          <p:cNvPr id="4" name="Picture 3" descr="Evernote on Deskt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98" y="1358900"/>
            <a:ext cx="6558101" cy="457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7001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 txBox="1">
            <a:spLocks/>
          </p:cNvSpPr>
          <p:nvPr/>
        </p:nvSpPr>
        <p:spPr bwMode="auto">
          <a:xfrm>
            <a:off x="533400" y="563563"/>
            <a:ext cx="82296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algn="ctr">
              <a:spcBef>
                <a:spcPct val="20000"/>
              </a:spcBef>
              <a:buClr>
                <a:srgbClr val="FFD862"/>
              </a:buClr>
              <a:buSzPct val="80000"/>
            </a:pPr>
            <a:r>
              <a:rPr lang="en-US" sz="2800" dirty="0" err="1" smtClean="0">
                <a:solidFill>
                  <a:srgbClr val="4C4C4F"/>
                </a:solidFill>
                <a:cs typeface="Arial" charset="0"/>
              </a:rPr>
              <a:t>Evernote</a:t>
            </a:r>
            <a:endParaRPr lang="en-US" sz="1600" dirty="0">
              <a:solidFill>
                <a:srgbClr val="4C4C4F"/>
              </a:solidFill>
              <a:cs typeface="Arial" charset="0"/>
            </a:endParaRPr>
          </a:p>
        </p:txBody>
      </p:sp>
      <p:pic>
        <p:nvPicPr>
          <p:cNvPr id="3" name="Picture 2" descr="evernote-tag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71" y="143223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089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 txBox="1">
            <a:spLocks/>
          </p:cNvSpPr>
          <p:nvPr/>
        </p:nvSpPr>
        <p:spPr bwMode="auto">
          <a:xfrm>
            <a:off x="533400" y="563563"/>
            <a:ext cx="82296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algn="ctr">
              <a:spcBef>
                <a:spcPct val="20000"/>
              </a:spcBef>
              <a:buClr>
                <a:srgbClr val="FFD862"/>
              </a:buClr>
              <a:buSzPct val="80000"/>
            </a:pPr>
            <a:r>
              <a:rPr lang="en-US" sz="2800" dirty="0" err="1" smtClean="0">
                <a:solidFill>
                  <a:srgbClr val="4C4C4F"/>
                </a:solidFill>
                <a:cs typeface="Arial" charset="0"/>
              </a:rPr>
              <a:t>Evernote</a:t>
            </a:r>
            <a:endParaRPr lang="en-US" sz="1600" dirty="0">
              <a:solidFill>
                <a:srgbClr val="4C4C4F"/>
              </a:solidFill>
              <a:cs typeface="Arial" charset="0"/>
            </a:endParaRPr>
          </a:p>
        </p:txBody>
      </p:sp>
      <p:pic>
        <p:nvPicPr>
          <p:cNvPr id="3" name="Picture 2" descr="Everno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49" y="1663700"/>
            <a:ext cx="875521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0993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 txBox="1">
            <a:spLocks/>
          </p:cNvSpPr>
          <p:nvPr/>
        </p:nvSpPr>
        <p:spPr bwMode="auto">
          <a:xfrm>
            <a:off x="533400" y="156802"/>
            <a:ext cx="82296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algn="ctr">
              <a:spcBef>
                <a:spcPct val="20000"/>
              </a:spcBef>
              <a:buClr>
                <a:srgbClr val="FFD862"/>
              </a:buClr>
              <a:buSzPct val="80000"/>
            </a:pPr>
            <a:r>
              <a:rPr lang="en-US" sz="2800" dirty="0" err="1" smtClean="0">
                <a:solidFill>
                  <a:srgbClr val="4C4C4F"/>
                </a:solidFill>
                <a:cs typeface="Arial" charset="0"/>
              </a:rPr>
              <a:t>Soundnote</a:t>
            </a:r>
            <a:endParaRPr lang="en-US" sz="1600" dirty="0">
              <a:solidFill>
                <a:srgbClr val="4C4C4F"/>
              </a:solidFill>
              <a:cs typeface="Arial" charset="0"/>
            </a:endParaRPr>
          </a:p>
        </p:txBody>
      </p:sp>
      <p:pic>
        <p:nvPicPr>
          <p:cNvPr id="2" name="Picture 1" descr="soundnote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062" y="156802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9557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undnote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04060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9264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 txBox="1">
            <a:spLocks/>
          </p:cNvSpPr>
          <p:nvPr/>
        </p:nvSpPr>
        <p:spPr bwMode="auto">
          <a:xfrm>
            <a:off x="533400" y="563563"/>
            <a:ext cx="8229600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algn="ctr">
              <a:spcBef>
                <a:spcPct val="20000"/>
              </a:spcBef>
              <a:buClr>
                <a:srgbClr val="FFD862"/>
              </a:buClr>
              <a:buSzPct val="80000"/>
            </a:pPr>
            <a:endParaRPr lang="en-US" sz="2800" dirty="0" smtClean="0">
              <a:solidFill>
                <a:srgbClr val="4C4C4F"/>
              </a:solidFill>
              <a:cs typeface="Arial" charset="0"/>
            </a:endParaRPr>
          </a:p>
          <a:p>
            <a:pPr marL="230188" indent="-230188" algn="ctr">
              <a:spcBef>
                <a:spcPct val="20000"/>
              </a:spcBef>
              <a:buClr>
                <a:srgbClr val="FFD862"/>
              </a:buClr>
              <a:buSzPct val="80000"/>
            </a:pPr>
            <a:r>
              <a:rPr lang="en-US" sz="2800" dirty="0" smtClean="0">
                <a:solidFill>
                  <a:srgbClr val="4C4C4F"/>
                </a:solidFill>
                <a:cs typeface="Arial" charset="0"/>
              </a:rPr>
              <a:t>It is our responsibility to </a:t>
            </a:r>
            <a:r>
              <a:rPr lang="en-US" sz="2800" dirty="0" smtClean="0">
                <a:solidFill>
                  <a:srgbClr val="4C4C4F"/>
                </a:solidFill>
                <a:cs typeface="Arial" charset="0"/>
              </a:rPr>
              <a:t>TEACH our 21</a:t>
            </a:r>
            <a:r>
              <a:rPr lang="en-US" sz="2800" baseline="30000" dirty="0" smtClean="0">
                <a:solidFill>
                  <a:srgbClr val="4C4C4F"/>
                </a:solidFill>
                <a:cs typeface="Arial" charset="0"/>
              </a:rPr>
              <a:t>st</a:t>
            </a:r>
            <a:r>
              <a:rPr lang="en-US" sz="2800" dirty="0" smtClean="0">
                <a:solidFill>
                  <a:srgbClr val="4C4C4F"/>
                </a:solidFill>
                <a:cs typeface="Arial" charset="0"/>
              </a:rPr>
              <a:t>-century students </a:t>
            </a:r>
            <a:r>
              <a:rPr lang="en-US" sz="2800" dirty="0" smtClean="0">
                <a:solidFill>
                  <a:srgbClr val="4C4C4F"/>
                </a:solidFill>
                <a:cs typeface="Arial" charset="0"/>
              </a:rPr>
              <a:t>how </a:t>
            </a:r>
            <a:r>
              <a:rPr lang="en-US" sz="2800" dirty="0" smtClean="0">
                <a:solidFill>
                  <a:srgbClr val="4C4C4F"/>
                </a:solidFill>
                <a:cs typeface="Arial" charset="0"/>
              </a:rPr>
              <a:t>to be active and </a:t>
            </a:r>
            <a:r>
              <a:rPr lang="en-US" sz="2800" dirty="0" smtClean="0">
                <a:solidFill>
                  <a:srgbClr val="4C4C4F"/>
                </a:solidFill>
                <a:cs typeface="Arial" charset="0"/>
              </a:rPr>
              <a:t>critically </a:t>
            </a:r>
            <a:r>
              <a:rPr lang="en-US" sz="2800" dirty="0" smtClean="0">
                <a:solidFill>
                  <a:srgbClr val="4C4C4F"/>
                </a:solidFill>
                <a:cs typeface="Arial" charset="0"/>
              </a:rPr>
              <a:t>engaged learners, and “knowledge-able.”</a:t>
            </a:r>
          </a:p>
          <a:p>
            <a:pPr marL="230188" indent="-230188" algn="ctr">
              <a:spcBef>
                <a:spcPct val="20000"/>
              </a:spcBef>
              <a:buClr>
                <a:srgbClr val="FFD862"/>
              </a:buClr>
              <a:buSzPct val="80000"/>
            </a:pPr>
            <a:endParaRPr lang="en-US" sz="2800" dirty="0">
              <a:solidFill>
                <a:srgbClr val="4C4C4F"/>
              </a:solidFill>
              <a:cs typeface="Arial" charset="0"/>
            </a:endParaRPr>
          </a:p>
          <a:p>
            <a:pPr marL="230188" indent="-230188" algn="ctr">
              <a:spcBef>
                <a:spcPct val="20000"/>
              </a:spcBef>
              <a:buClr>
                <a:srgbClr val="FFD862"/>
              </a:buClr>
              <a:buSzPct val="80000"/>
            </a:pPr>
            <a:endParaRPr lang="en-US" sz="2800" dirty="0" smtClean="0">
              <a:solidFill>
                <a:srgbClr val="4C4C4F"/>
              </a:solidFill>
              <a:cs typeface="Arial" charset="0"/>
            </a:endParaRPr>
          </a:p>
          <a:p>
            <a:pPr marL="230188" indent="-230188" algn="ctr">
              <a:spcBef>
                <a:spcPct val="20000"/>
              </a:spcBef>
              <a:buClr>
                <a:srgbClr val="FFD862"/>
              </a:buClr>
              <a:buSzPct val="80000"/>
            </a:pPr>
            <a:endParaRPr lang="en-US" sz="2800" dirty="0">
              <a:solidFill>
                <a:srgbClr val="4C4C4F"/>
              </a:solidFill>
              <a:cs typeface="Arial" charset="0"/>
            </a:endParaRPr>
          </a:p>
          <a:p>
            <a:pPr marL="230188" indent="-230188" algn="ctr">
              <a:spcBef>
                <a:spcPct val="20000"/>
              </a:spcBef>
              <a:buClr>
                <a:srgbClr val="FFD862"/>
              </a:buClr>
              <a:buSzPct val="80000"/>
            </a:pPr>
            <a:r>
              <a:rPr lang="en-US" dirty="0">
                <a:solidFill>
                  <a:srgbClr val="4C4C4F"/>
                </a:solidFill>
                <a:cs typeface="Arial" charset="0"/>
                <a:hlinkClick r:id="rId3"/>
              </a:rPr>
              <a:t>http://www.youtube.com/user/mwesch#p/u/0/-_XNG3Mndww</a:t>
            </a:r>
            <a:endParaRPr lang="en-US" dirty="0">
              <a:solidFill>
                <a:srgbClr val="4C4C4F"/>
              </a:solidFill>
              <a:cs typeface="Arial" charset="0"/>
            </a:endParaRPr>
          </a:p>
          <a:p>
            <a:pPr marL="230188" indent="-230188" algn="ctr">
              <a:spcBef>
                <a:spcPct val="20000"/>
              </a:spcBef>
              <a:buClr>
                <a:srgbClr val="FFD862"/>
              </a:buClr>
              <a:buSzPct val="80000"/>
            </a:pPr>
            <a:endParaRPr lang="en-US" sz="2800" dirty="0" smtClean="0">
              <a:solidFill>
                <a:srgbClr val="4C4C4F"/>
              </a:solidFill>
              <a:cs typeface="Arial" charset="0"/>
            </a:endParaRPr>
          </a:p>
          <a:p>
            <a:pPr marL="230188" indent="-230188" algn="ctr">
              <a:spcBef>
                <a:spcPct val="20000"/>
              </a:spcBef>
              <a:buClr>
                <a:srgbClr val="FFD862"/>
              </a:buClr>
              <a:buSzPct val="80000"/>
            </a:pPr>
            <a:endParaRPr lang="en-US" sz="2800" dirty="0">
              <a:solidFill>
                <a:srgbClr val="4C4C4F"/>
              </a:solidFill>
              <a:cs typeface="Arial" charset="0"/>
            </a:endParaRPr>
          </a:p>
          <a:p>
            <a:pPr marL="230188" indent="-230188" algn="ctr">
              <a:spcBef>
                <a:spcPct val="20000"/>
              </a:spcBef>
              <a:buClr>
                <a:srgbClr val="FFD862"/>
              </a:buClr>
              <a:buSzPct val="80000"/>
            </a:pPr>
            <a:endParaRPr lang="en-US" sz="1600" dirty="0">
              <a:solidFill>
                <a:srgbClr val="4C4C4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48377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 bwMode="auto">
          <a:xfrm>
            <a:off x="762000" y="2597150"/>
            <a:ext cx="7772400" cy="1470025"/>
          </a:xfrm>
        </p:spPr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THANK </a:t>
            </a:r>
            <a:r>
              <a:rPr lang="en-US" cap="none" dirty="0" smtClean="0">
                <a:latin typeface="Arial" charset="0"/>
                <a:ea typeface="ＭＳ Ｐゴシック" pitchFamily="96" charset="-128"/>
              </a:rPr>
              <a:t>YOU</a:t>
            </a:r>
            <a:br>
              <a:rPr lang="en-US" cap="none" dirty="0" smtClean="0">
                <a:latin typeface="Arial" charset="0"/>
                <a:ea typeface="ＭＳ Ｐゴシック" pitchFamily="96" charset="-128"/>
              </a:rPr>
            </a:br>
            <a:endParaRPr lang="en-US" cap="none" dirty="0" smtClean="0">
              <a:latin typeface="Arial" charset="0"/>
              <a:ea typeface="ＭＳ Ｐゴシック" pitchFamily="96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20146" y="4105368"/>
            <a:ext cx="19415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Contact Info:</a:t>
            </a:r>
          </a:p>
          <a:p>
            <a:r>
              <a:rPr lang="en-US" dirty="0" smtClean="0"/>
              <a:t>Jennifer Sparrow</a:t>
            </a:r>
          </a:p>
          <a:p>
            <a:r>
              <a:rPr lang="en-US" dirty="0" smtClean="0">
                <a:hlinkClick r:id="rId3"/>
              </a:rPr>
              <a:t>sparrow@vt.edu</a:t>
            </a:r>
            <a:endParaRPr lang="en-US" dirty="0" smtClean="0"/>
          </a:p>
          <a:p>
            <a:r>
              <a:rPr lang="en-US" dirty="0" smtClean="0"/>
              <a:t>540-231-5377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8282" y="5477675"/>
            <a:ext cx="7549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http://commons.wikimedia.org/wiki/File:</a:t>
            </a:r>
            <a:r>
              <a:rPr lang="en-US" sz="1000" dirty="0" smtClean="0">
                <a:hlinkClick r:id="rId3"/>
              </a:rPr>
              <a:t>5th_Floor_Lecture_Hall.jpg</a:t>
            </a:r>
            <a:endParaRPr lang="en-US" sz="1000" dirty="0" smtClean="0"/>
          </a:p>
          <a:p>
            <a:r>
              <a:rPr lang="en-US" sz="1000" dirty="0"/>
              <a:t>By Xbxg32000 (Own work by </a:t>
            </a:r>
            <a:r>
              <a:rPr lang="en-US" sz="1000" dirty="0" err="1"/>
              <a:t>uploader</a:t>
            </a:r>
            <a:r>
              <a:rPr lang="en-US" sz="1000" dirty="0"/>
              <a:t>; the watermark is my own.) [CC-BY-SA-3.0 (</a:t>
            </a:r>
            <a:r>
              <a:rPr lang="en-US" sz="1000" dirty="0" err="1"/>
              <a:t>www.creativecommons.org</a:t>
            </a:r>
            <a:r>
              <a:rPr lang="en-US" sz="1000" dirty="0"/>
              <a:t>/licenses/by-</a:t>
            </a:r>
            <a:r>
              <a:rPr lang="en-US" sz="1000" dirty="0" err="1"/>
              <a:t>sa</a:t>
            </a:r>
            <a:r>
              <a:rPr lang="en-US" sz="1000" dirty="0"/>
              <a:t>/3.0) </a:t>
            </a:r>
          </a:p>
        </p:txBody>
      </p:sp>
      <p:pic>
        <p:nvPicPr>
          <p:cNvPr id="3" name="Picture 2" descr="Lecture H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57" y="758417"/>
            <a:ext cx="6895516" cy="449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3837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907160"/>
            <a:ext cx="3934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http://farm5.static.flickr.com/4103/5058462402_198dd6dedc_o.jpg</a:t>
            </a:r>
            <a:endParaRPr lang="en-US" sz="1000" dirty="0" smtClean="0"/>
          </a:p>
          <a:p>
            <a:r>
              <a:rPr lang="en-US" sz="1000" dirty="0" smtClean="0"/>
              <a:t>By Mike </a:t>
            </a:r>
            <a:r>
              <a:rPr lang="en-US" sz="1000" dirty="0" err="1" smtClean="0"/>
              <a:t>Mcilveen</a:t>
            </a:r>
            <a:r>
              <a:rPr lang="en-US" sz="1000" dirty="0"/>
              <a:t> </a:t>
            </a:r>
            <a:r>
              <a:rPr lang="en-US" sz="1000" dirty="0" smtClean="0"/>
              <a:t>Creative Commons Licensed</a:t>
            </a:r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1715863" y="12603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old desk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80750"/>
            <a:ext cx="4375497" cy="582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9163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8282" y="5477675"/>
            <a:ext cx="2835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Kathy Cassidy Creative Commons Licensed</a:t>
            </a:r>
          </a:p>
          <a:p>
            <a:r>
              <a:rPr lang="en-US" sz="1000" dirty="0"/>
              <a:t>http://</a:t>
            </a:r>
            <a:r>
              <a:rPr lang="en-US" sz="1000" dirty="0" err="1"/>
              <a:t>www.flickr.com</a:t>
            </a:r>
            <a:r>
              <a:rPr lang="en-US" sz="1000" dirty="0"/>
              <a:t>/photos/57634636@N00/</a:t>
            </a:r>
          </a:p>
        </p:txBody>
      </p:sp>
      <p:pic>
        <p:nvPicPr>
          <p:cNvPr id="3" name="Picture 2" descr="kids-ip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36" y="386105"/>
            <a:ext cx="6544686" cy="490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0774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oodles with not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01" y="2680432"/>
            <a:ext cx="2554364" cy="3419892"/>
          </a:xfrm>
          <a:prstGeom prst="rect">
            <a:avLst/>
          </a:prstGeom>
        </p:spPr>
      </p:pic>
      <p:pic>
        <p:nvPicPr>
          <p:cNvPr id="7" name="Picture 6" descr="index card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322" y="3384882"/>
            <a:ext cx="2070422" cy="27605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8122" y="3810492"/>
            <a:ext cx="5234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Active and Engaged Learning</a:t>
            </a:r>
            <a:endParaRPr lang="en-US" sz="2800" dirty="0"/>
          </a:p>
        </p:txBody>
      </p:sp>
      <p:pic>
        <p:nvPicPr>
          <p:cNvPr id="2" name="Picture 1" descr="concept-map-smal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63312"/>
            <a:ext cx="3507729" cy="2517120"/>
          </a:xfrm>
          <a:prstGeom prst="rect">
            <a:avLst/>
          </a:prstGeom>
        </p:spPr>
      </p:pic>
      <p:pic>
        <p:nvPicPr>
          <p:cNvPr id="4" name="Picture 3" descr="book-small-us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881" y="593321"/>
            <a:ext cx="4316847" cy="279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1722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 txBox="1">
            <a:spLocks/>
          </p:cNvSpPr>
          <p:nvPr/>
        </p:nvSpPr>
        <p:spPr bwMode="auto">
          <a:xfrm>
            <a:off x="533400" y="563563"/>
            <a:ext cx="82296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algn="ctr">
              <a:spcBef>
                <a:spcPct val="20000"/>
              </a:spcBef>
              <a:buClr>
                <a:srgbClr val="FFD862"/>
              </a:buClr>
              <a:buSzPct val="80000"/>
            </a:pPr>
            <a:r>
              <a:rPr lang="en-US" sz="2800" dirty="0" err="1" smtClean="0">
                <a:solidFill>
                  <a:srgbClr val="4C4C4F"/>
                </a:solidFill>
                <a:cs typeface="Arial" charset="0"/>
              </a:rPr>
              <a:t>iAnnotate</a:t>
            </a:r>
            <a:r>
              <a:rPr lang="en-US" sz="2800" dirty="0">
                <a:solidFill>
                  <a:srgbClr val="4C4C4F"/>
                </a:solidFill>
                <a:cs typeface="Arial" charset="0"/>
              </a:rPr>
              <a:t> </a:t>
            </a:r>
            <a:r>
              <a:rPr lang="en-US" sz="2800" dirty="0" smtClean="0">
                <a:solidFill>
                  <a:srgbClr val="4C4C4F"/>
                </a:solidFill>
                <a:cs typeface="Arial" charset="0"/>
              </a:rPr>
              <a:t>PDF</a:t>
            </a:r>
            <a:endParaRPr lang="en-US" sz="1600" dirty="0">
              <a:solidFill>
                <a:srgbClr val="4C4C4F"/>
              </a:solidFill>
              <a:cs typeface="Arial" charset="0"/>
            </a:endParaRPr>
          </a:p>
        </p:txBody>
      </p:sp>
      <p:pic>
        <p:nvPicPr>
          <p:cNvPr id="5" name="Picture 4" descr="iannota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324" y="1666062"/>
            <a:ext cx="3067518" cy="310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1745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-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3690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7719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 txBox="1">
            <a:spLocks/>
          </p:cNvSpPr>
          <p:nvPr/>
        </p:nvSpPr>
        <p:spPr bwMode="auto">
          <a:xfrm>
            <a:off x="533400" y="322263"/>
            <a:ext cx="82296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algn="ctr">
              <a:spcBef>
                <a:spcPct val="20000"/>
              </a:spcBef>
              <a:buClr>
                <a:srgbClr val="FFD862"/>
              </a:buClr>
              <a:buSzPct val="80000"/>
            </a:pPr>
            <a:r>
              <a:rPr lang="en-US" sz="2800" dirty="0" err="1" smtClean="0">
                <a:solidFill>
                  <a:srgbClr val="4C4C4F"/>
                </a:solidFill>
                <a:cs typeface="Arial" charset="0"/>
              </a:rPr>
              <a:t>IThoughtsHD</a:t>
            </a:r>
            <a:endParaRPr lang="en-US" sz="1600" dirty="0">
              <a:solidFill>
                <a:srgbClr val="4C4C4F"/>
              </a:solidFill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2525" y="2733990"/>
            <a:ext cx="2198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iThoughts</a:t>
            </a:r>
            <a:r>
              <a:rPr lang="en-US" dirty="0" smtClean="0"/>
              <a:t> HD basic</a:t>
            </a:r>
            <a:endParaRPr lang="en-US" dirty="0"/>
          </a:p>
        </p:txBody>
      </p:sp>
      <p:pic>
        <p:nvPicPr>
          <p:cNvPr id="3" name="Picture 2" descr="ithoughts-comple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28700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8996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2011</TotalTime>
  <Words>197</Words>
  <Application>Microsoft Macintosh PowerPoint</Application>
  <PresentationFormat>On-screen Show (4:3)</PresentationFormat>
  <Paragraphs>53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Lightning Round: iPad Apps for Active and Engaged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Company>brain bolts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 boelts</dc:creator>
  <cp:lastModifiedBy>Jennifer Sparrow</cp:lastModifiedBy>
  <cp:revision>48</cp:revision>
  <cp:lastPrinted>2011-02-11T20:52:54Z</cp:lastPrinted>
  <dcterms:created xsi:type="dcterms:W3CDTF">2009-07-17T17:13:02Z</dcterms:created>
  <dcterms:modified xsi:type="dcterms:W3CDTF">2011-02-11T21:26:47Z</dcterms:modified>
</cp:coreProperties>
</file>