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58" r:id="rId3"/>
    <p:sldId id="262" r:id="rId4"/>
    <p:sldId id="261" r:id="rId5"/>
    <p:sldId id="264" r:id="rId6"/>
    <p:sldId id="268" r:id="rId7"/>
    <p:sldId id="260" r:id="rId8"/>
    <p:sldId id="265" r:id="rId9"/>
    <p:sldId id="267"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45" d="100"/>
          <a:sy n="145"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3917F-3205-394A-B52B-73CCDD220892}" type="datetimeFigureOut">
              <a:rPr lang="en-US" smtClean="0"/>
              <a:pPr/>
              <a:t>2/11/11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B9B98-D914-F54D-A81E-F00EE0196C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two years, several of us had been watching for the right tool to use in our classrooms and with faculty and staff so that students could utilize the advanced technology both to lower the costs of textbooks, enhance learning and level the playing field where we no longer have the “haves and have </a:t>
            </a:r>
            <a:r>
              <a:rPr lang="en-US" baseline="0" dirty="0" err="1" smtClean="0"/>
              <a:t>nots</a:t>
            </a:r>
            <a:r>
              <a:rPr lang="en-US" baseline="0" dirty="0" smtClean="0"/>
              <a:t>” in technology of campus for students. We also wanted to test the use of portable tools for our staff and faculty to enhance their work skills and experience.</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 tool that separates</a:t>
            </a:r>
            <a:r>
              <a:rPr lang="en-US" baseline="0" dirty="0" smtClean="0"/>
              <a:t> us from any other pilot program is the use of Citrix for our </a:t>
            </a:r>
            <a:r>
              <a:rPr lang="en-US" baseline="0" dirty="0" err="1" smtClean="0"/>
              <a:t>MySCC</a:t>
            </a:r>
            <a:r>
              <a:rPr lang="en-US" baseline="0" dirty="0" smtClean="0"/>
              <a:t> platform. We promise out students access to the software they need through any technology device, including computers, data-usable phones and tablets like the </a:t>
            </a:r>
            <a:r>
              <a:rPr lang="en-US" baseline="0" dirty="0" err="1" smtClean="0"/>
              <a:t>iPad</a:t>
            </a:r>
            <a:r>
              <a:rPr lang="en-US" baseline="0" dirty="0" smtClean="0"/>
              <a:t>. We promise this to students, faculty and staff any time, any place and on any data-capable device. </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students,</a:t>
            </a:r>
            <a:r>
              <a:rPr lang="en-US" baseline="0" dirty="0" smtClean="0"/>
              <a:t> staff and faculty no longer have to purchase software to use in their homes. They have access the latest versions of over 60 applications, including high-powered software like Adobe Suites.</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 </a:t>
            </a:r>
            <a:r>
              <a:rPr lang="en-US" dirty="0" err="1" smtClean="0"/>
              <a:t>MySCC</a:t>
            </a:r>
            <a:r>
              <a:rPr lang="en-US" dirty="0" smtClean="0"/>
              <a:t>, we have solved the problem of transferring files from the </a:t>
            </a:r>
            <a:r>
              <a:rPr lang="en-US" dirty="0" err="1" smtClean="0"/>
              <a:t>iPad</a:t>
            </a:r>
            <a:r>
              <a:rPr lang="en-US" dirty="0" smtClean="0"/>
              <a:t> to a computer or printer. Our system allows</a:t>
            </a:r>
            <a:r>
              <a:rPr lang="en-US" baseline="0" dirty="0" smtClean="0"/>
              <a:t> every campus member to save to a personal drive accessible anywhere and on any device. Files are no longer “trapped” in the </a:t>
            </a:r>
            <a:r>
              <a:rPr lang="en-US" baseline="0" dirty="0" err="1" smtClean="0"/>
              <a:t>iPad</a:t>
            </a:r>
            <a:r>
              <a:rPr lang="en-US" baseline="0" dirty="0" smtClean="0"/>
              <a:t>. Most </a:t>
            </a:r>
            <a:r>
              <a:rPr lang="en-US" baseline="0" dirty="0" err="1" smtClean="0"/>
              <a:t>iPad</a:t>
            </a:r>
            <a:r>
              <a:rPr lang="en-US" baseline="0" dirty="0" smtClean="0"/>
              <a:t> users today can only access the files elsewhere by downloading through iTunes or by emailing the document to themselves. This makes our pilot so unique. We can change the </a:t>
            </a:r>
            <a:r>
              <a:rPr lang="en-US" baseline="0" dirty="0" err="1" smtClean="0"/>
              <a:t>iPad</a:t>
            </a:r>
            <a:r>
              <a:rPr lang="en-US" baseline="0" dirty="0" smtClean="0"/>
              <a:t> use from an added to device to a laptop alternative.</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goals for students were to </a:t>
            </a:r>
          </a:p>
          <a:p>
            <a:r>
              <a:rPr lang="en-US" dirty="0" smtClean="0"/>
              <a:t>--test how much they use the </a:t>
            </a:r>
            <a:r>
              <a:rPr lang="en-US" dirty="0" err="1" smtClean="0"/>
              <a:t>iPad</a:t>
            </a:r>
            <a:r>
              <a:rPr lang="en-US" dirty="0" smtClean="0"/>
              <a:t> not only in the classroom but into their lives outside of the classroom. By doing this, we know that they will use the </a:t>
            </a:r>
            <a:r>
              <a:rPr lang="en-US" dirty="0" err="1" smtClean="0"/>
              <a:t>iPad</a:t>
            </a:r>
            <a:r>
              <a:rPr lang="en-US" dirty="0" smtClean="0"/>
              <a:t> more, adapt to it faster and frankly</a:t>
            </a:r>
            <a:r>
              <a:rPr lang="en-US" baseline="0" dirty="0" smtClean="0"/>
              <a:t> utilize it in their classrooms more.</a:t>
            </a:r>
          </a:p>
          <a:p>
            <a:r>
              <a:rPr lang="en-US" baseline="0" dirty="0" smtClean="0"/>
              <a:t>--We are also very proactive on our campus about lowering the cost of textbooks. The cost of </a:t>
            </a:r>
            <a:r>
              <a:rPr lang="en-US" baseline="0" dirty="0" err="1" smtClean="0"/>
              <a:t>ebooks</a:t>
            </a:r>
            <a:r>
              <a:rPr lang="en-US" baseline="0" dirty="0" smtClean="0"/>
              <a:t> is 1/3 to ½ of the printed versions. We are also utilizing open source replacements for commercial textbooks. Both are accessible through the </a:t>
            </a:r>
            <a:r>
              <a:rPr lang="en-US" baseline="0" dirty="0" err="1" smtClean="0"/>
              <a:t>iPad</a:t>
            </a:r>
            <a:r>
              <a:rPr lang="en-US" baseline="0" dirty="0" smtClean="0"/>
              <a:t>.</a:t>
            </a:r>
          </a:p>
          <a:p>
            <a:r>
              <a:rPr lang="en-US" baseline="0" dirty="0" smtClean="0"/>
              <a:t>--The third most important goal of the pilot was to level the playing field of technology for equal access to all students.</a:t>
            </a:r>
          </a:p>
          <a:p>
            <a:r>
              <a:rPr lang="en-US" baseline="0" dirty="0" smtClean="0"/>
              <a:t>--A fourth that is one for both in and out of the classroom is the ability to lower the number of computer labs on campus through the tablet use. This is where the interest for funding this type of project and future use comes from.</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placed 32 computers into two journalism News Writing courses for two semesters and into a cohort Honors English Composition course that extended both semesters. It allows us to test both a one-semester learning curve on the </a:t>
            </a:r>
            <a:r>
              <a:rPr lang="en-US" dirty="0" err="1" smtClean="0"/>
              <a:t>iPad</a:t>
            </a:r>
            <a:r>
              <a:rPr lang="en-US" dirty="0" smtClean="0"/>
              <a:t> and a two-semester</a:t>
            </a:r>
            <a:r>
              <a:rPr lang="en-US" baseline="0" dirty="0" smtClean="0"/>
              <a:t> approach where the </a:t>
            </a:r>
            <a:r>
              <a:rPr lang="en-US" baseline="0" dirty="0" err="1" smtClean="0"/>
              <a:t>iPad</a:t>
            </a:r>
            <a:r>
              <a:rPr lang="en-US" baseline="0" dirty="0" smtClean="0"/>
              <a:t> use may become more natural in a classroom. We are in the second semester of use and are getting very good results from the use for students.</a:t>
            </a:r>
          </a:p>
          <a:p>
            <a:r>
              <a:rPr lang="en-US" baseline="0" dirty="0" smtClean="0"/>
              <a:t>--Journalism students used the </a:t>
            </a:r>
            <a:r>
              <a:rPr lang="en-US" baseline="0" dirty="0" err="1" smtClean="0"/>
              <a:t>iPad</a:t>
            </a:r>
            <a:r>
              <a:rPr lang="en-US" baseline="0" dirty="0" smtClean="0"/>
              <a:t> for everything from recording and writing notes for news stories, watching live news reports and search for the day’s news in class and out, using the AP Stylebook for writing and in competition, class </a:t>
            </a:r>
            <a:r>
              <a:rPr lang="en-US" baseline="0" dirty="0" err="1" smtClean="0"/>
              <a:t>notetaking</a:t>
            </a:r>
            <a:r>
              <a:rPr lang="en-US" baseline="0" dirty="0" smtClean="0"/>
              <a:t> and taking tests and reading their </a:t>
            </a:r>
            <a:r>
              <a:rPr lang="en-US" baseline="0" dirty="0" err="1" smtClean="0"/>
              <a:t>ebook</a:t>
            </a:r>
            <a:r>
              <a:rPr lang="en-US" baseline="0" dirty="0" smtClean="0"/>
              <a:t> textbooks. They also monitored live police and fire reports for reporting current news.</a:t>
            </a:r>
          </a:p>
          <a:p>
            <a:r>
              <a:rPr lang="en-US" baseline="0" dirty="0" smtClean="0"/>
              <a:t>--The Honors English class used their </a:t>
            </a:r>
            <a:r>
              <a:rPr lang="en-US" baseline="0" dirty="0" err="1" smtClean="0"/>
              <a:t>iPads</a:t>
            </a:r>
            <a:r>
              <a:rPr lang="en-US" baseline="0" dirty="0" smtClean="0"/>
              <a:t> to interview campus staff about controversial topics then research the topics and report on them. They also used the </a:t>
            </a:r>
            <a:r>
              <a:rPr lang="en-US" baseline="0" dirty="0" err="1" smtClean="0"/>
              <a:t>iPads</a:t>
            </a:r>
            <a:r>
              <a:rPr lang="en-US" baseline="0" dirty="0" smtClean="0"/>
              <a:t> to access their online teaching site, to create </a:t>
            </a:r>
            <a:r>
              <a:rPr lang="en-US" baseline="0" dirty="0" err="1" smtClean="0"/>
              <a:t>Animoto</a:t>
            </a:r>
            <a:r>
              <a:rPr lang="en-US" baseline="0" dirty="0" smtClean="0"/>
              <a:t> reports and present them, to seek out MLA Style online and to research essay topics.</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a:t>
            </a:r>
            <a:r>
              <a:rPr lang="en-US" baseline="0" dirty="0" smtClean="0"/>
              <a:t> our students loved the experience so much that they didn’t want to give up their </a:t>
            </a:r>
            <a:r>
              <a:rPr lang="en-US" baseline="0" dirty="0" err="1" smtClean="0"/>
              <a:t>iPads</a:t>
            </a:r>
            <a:r>
              <a:rPr lang="en-US" baseline="0" dirty="0" smtClean="0"/>
              <a:t> at the end of the semester. Quite a number of my students said they had put them on their Christmas list. They told us that they are  much more prone to carry the </a:t>
            </a:r>
            <a:r>
              <a:rPr lang="en-US" baseline="0" dirty="0" err="1" smtClean="0"/>
              <a:t>iPad</a:t>
            </a:r>
            <a:r>
              <a:rPr lang="en-US" baseline="0" dirty="0" smtClean="0"/>
              <a:t> in their backpacks then their textbooks and that they loved immediate access to their files for school, their social networks and even to further information not required for class. I walked into my journalism classroom almost every day to find my students accessing and discussing news. I was amazed. Of course I heard the sounds of Angry Birds being played before class too. They WERE integrating the </a:t>
            </a:r>
            <a:r>
              <a:rPr lang="en-US" baseline="0" dirty="0" err="1" smtClean="0"/>
              <a:t>iPads</a:t>
            </a:r>
            <a:r>
              <a:rPr lang="en-US" baseline="0" dirty="0" smtClean="0"/>
              <a:t> into their lives. That was what we wanted.</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 the pilot has been successful all around so far. We had some glitches as any pilot would, and we are addressing them. The</a:t>
            </a:r>
            <a:r>
              <a:rPr lang="en-US" baseline="0" dirty="0" smtClean="0"/>
              <a:t> students gave a resounding support of the </a:t>
            </a:r>
            <a:r>
              <a:rPr lang="en-US" baseline="0" dirty="0" err="1" smtClean="0"/>
              <a:t>iPad</a:t>
            </a:r>
            <a:r>
              <a:rPr lang="en-US" baseline="0" dirty="0" smtClean="0"/>
              <a:t> and 80% of them recommended its use in classrooms. We have further information and a complete report of our surveys at our website to be released at our main presentation on Wednesday at 8 a.m. At that presentation, you will have a hands-on experience with the </a:t>
            </a:r>
            <a:r>
              <a:rPr lang="en-US" baseline="0" dirty="0" err="1" smtClean="0"/>
              <a:t>iPad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71B9B98-D914-F54D-A81E-F00EE0196CB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1DD89-56A8-AB41-8252-E229373723A8}"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1DD89-56A8-AB41-8252-E229373723A8}"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1DD89-56A8-AB41-8252-E229373723A8}"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1DD89-56A8-AB41-8252-E229373723A8}"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DD89-56A8-AB41-8252-E229373723A8}"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1DD89-56A8-AB41-8252-E229373723A8}"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1DD89-56A8-AB41-8252-E229373723A8}" type="datetimeFigureOut">
              <a:rPr lang="en-US" smtClean="0"/>
              <a:pPr/>
              <a:t>2/11/11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1DD89-56A8-AB41-8252-E229373723A8}" type="datetimeFigureOut">
              <a:rPr lang="en-US" smtClean="0"/>
              <a:pPr/>
              <a:t>2/11/11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1DD89-56A8-AB41-8252-E229373723A8}" type="datetimeFigureOut">
              <a:rPr lang="en-US" smtClean="0"/>
              <a:pPr/>
              <a:t>2/11/11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1DD89-56A8-AB41-8252-E229373723A8}"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1DD89-56A8-AB41-8252-E229373723A8}"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AAFE6-AE09-4644-BEEB-E177C62B1E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1DD89-56A8-AB41-8252-E229373723A8}" type="datetimeFigureOut">
              <a:rPr lang="en-US" smtClean="0"/>
              <a:pPr/>
              <a:t>2/11/11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AAFE6-AE09-4644-BEEB-E177C62B1E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NewFrontScreen.png"/>
          <p:cNvPicPr>
            <a:picLocks noChangeAspect="1"/>
          </p:cNvPicPr>
          <p:nvPr/>
        </p:nvPicPr>
        <p:blipFill>
          <a:blip r:embed="rId3"/>
          <a:stretch>
            <a:fillRect/>
          </a:stretch>
        </p:blipFill>
        <p:spPr>
          <a:xfrm>
            <a:off x="39702" y="0"/>
            <a:ext cx="9064596"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8.15 AM.png"/>
          <p:cNvPicPr>
            <a:picLocks noGrp="1" noChangeAspect="1"/>
          </p:cNvPicPr>
          <p:nvPr>
            <p:ph idx="1"/>
          </p:nvPr>
        </p:nvPicPr>
        <p:blipFill>
          <a:blip r:embed="rId2"/>
          <a:srcRect l="-17968" r="-17968"/>
          <a:stretch>
            <a:fillRect/>
          </a:stretch>
        </p:blipFill>
        <p:spPr/>
      </p:pic>
      <p:pic>
        <p:nvPicPr>
          <p:cNvPr id="5" name="Picture 4" descr="Screen shot 2011-02-10 at 8.40.01 AM.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1-02-10 at 8.31.30 AM.png"/>
          <p:cNvPicPr>
            <a:picLocks noGrp="1" noChangeAspect="1"/>
          </p:cNvPicPr>
          <p:nvPr>
            <p:ph idx="1"/>
          </p:nvPr>
        </p:nvPicPr>
        <p:blipFill>
          <a:blip r:embed="rId3"/>
          <a:srcRect l="-1271" r="-39"/>
          <a:stretch>
            <a:fillRect/>
          </a:stretch>
        </p:blipFill>
        <p:spPr>
          <a:xfrm>
            <a:off x="-152400" y="0"/>
            <a:ext cx="92964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6.35 AM.png"/>
          <p:cNvPicPr>
            <a:picLocks noGrp="1" noChangeAspect="1"/>
          </p:cNvPicPr>
          <p:nvPr>
            <p:ph idx="1"/>
          </p:nvPr>
        </p:nvPicPr>
        <p:blipFill>
          <a:blip r:embed="rId3"/>
          <a:srcRect l="-622" r="-622"/>
          <a:stretch>
            <a:fillRect/>
          </a:stretch>
        </p:blipFill>
        <p:spPr>
          <a:xfrm>
            <a:off x="-37043" y="1"/>
            <a:ext cx="923701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5.48 AM.png"/>
          <p:cNvPicPr>
            <a:picLocks noGrp="1" noChangeAspect="1"/>
          </p:cNvPicPr>
          <p:nvPr>
            <p:ph idx="1"/>
          </p:nvPr>
        </p:nvPicPr>
        <p:blipFill>
          <a:blip r:embed="rId3"/>
          <a:srcRect l="-347" r="-347"/>
          <a:stretch>
            <a:fillRect/>
          </a:stretch>
        </p:blipFill>
        <p:spPr>
          <a:xfrm>
            <a:off x="-1" y="0"/>
            <a:ext cx="9144001"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7.15 AM.png"/>
          <p:cNvPicPr>
            <a:picLocks noGrp="1" noChangeAspect="1"/>
          </p:cNvPicPr>
          <p:nvPr>
            <p:ph idx="1"/>
          </p:nvPr>
        </p:nvPicPr>
        <p:blipFill>
          <a:blip r:embed="rId3"/>
          <a:srcRect l="54" r="54"/>
          <a:stretch>
            <a:fillRect/>
          </a:stretch>
        </p:blipFill>
        <p:spPr>
          <a:xfrm>
            <a:off x="-140559" y="-59653"/>
            <a:ext cx="9284559" cy="707005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7.37 AM.png"/>
          <p:cNvPicPr>
            <a:picLocks noGrp="1" noChangeAspect="1"/>
          </p:cNvPicPr>
          <p:nvPr>
            <p:ph idx="1"/>
          </p:nvPr>
        </p:nvPicPr>
        <p:blipFill>
          <a:blip r:embed="rId3"/>
          <a:srcRect l="340" r="340"/>
          <a:stretch>
            <a:fillRect/>
          </a:stretch>
        </p:blipFill>
        <p:spPr>
          <a:xfrm>
            <a:off x="1" y="22348"/>
            <a:ext cx="9144000" cy="683565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5.05 AM.png"/>
          <p:cNvPicPr>
            <a:picLocks noGrp="1" noChangeAspect="1"/>
          </p:cNvPicPr>
          <p:nvPr>
            <p:ph idx="1"/>
          </p:nvPr>
        </p:nvPicPr>
        <p:blipFill>
          <a:blip r:embed="rId3"/>
          <a:srcRect l="-509" r="-509"/>
          <a:stretch>
            <a:fillRect/>
          </a:stretch>
        </p:blipFill>
        <p:spPr>
          <a:xfrm>
            <a:off x="0" y="0"/>
            <a:ext cx="9144000" cy="680004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9.14 AM.png"/>
          <p:cNvPicPr>
            <a:picLocks noGrp="1" noChangeAspect="1"/>
          </p:cNvPicPr>
          <p:nvPr>
            <p:ph idx="1"/>
          </p:nvPr>
        </p:nvPicPr>
        <p:blipFill>
          <a:blip r:embed="rId3"/>
          <a:srcRect l="612" r="611"/>
          <a:stretch>
            <a:fillRect/>
          </a:stretch>
        </p:blipFill>
        <p:spPr>
          <a:xfrm>
            <a:off x="-1" y="-28677"/>
            <a:ext cx="9144001" cy="688667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2-10 at 8.38.54 AM.png"/>
          <p:cNvPicPr>
            <a:picLocks noGrp="1" noChangeAspect="1"/>
          </p:cNvPicPr>
          <p:nvPr>
            <p:ph idx="1"/>
          </p:nvPr>
        </p:nvPicPr>
        <p:blipFill>
          <a:blip r:embed="rId3"/>
          <a:srcRect l="-267" r="-267"/>
          <a:stretch>
            <a:fillRect/>
          </a:stretch>
        </p:blipFill>
        <p:spPr>
          <a:xfrm>
            <a:off x="0" y="4604"/>
            <a:ext cx="9230810" cy="685339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TotalTime>
  <Words>912</Words>
  <Application>Microsoft Macintosh PowerPoint</Application>
  <PresentationFormat>On-screen Show (4:3)</PresentationFormat>
  <Paragraphs>23</Paragraphs>
  <Slides>10</Slides>
  <Notes>9</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Knapp</dc:creator>
  <cp:lastModifiedBy>Julie Knapp</cp:lastModifiedBy>
  <cp:revision>8</cp:revision>
  <dcterms:created xsi:type="dcterms:W3CDTF">2011-02-11T18:40:40Z</dcterms:created>
  <dcterms:modified xsi:type="dcterms:W3CDTF">2011-02-11T18:43:34Z</dcterms:modified>
</cp:coreProperties>
</file>