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D852E-07C2-463E-B78E-F4A7B9177E8A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C6ABF-9388-426A-8F98-268470C78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46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B3AF-E943-4AF7-877A-D9413A9069AC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272B4-65D9-4EF9-9751-F5338DBB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0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B3AF-E943-4AF7-877A-D9413A9069AC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272B4-65D9-4EF9-9751-F5338DBB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74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B3AF-E943-4AF7-877A-D9413A9069AC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272B4-65D9-4EF9-9751-F5338DBB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4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B3AF-E943-4AF7-877A-D9413A9069AC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272B4-65D9-4EF9-9751-F5338DBB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8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B3AF-E943-4AF7-877A-D9413A9069AC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272B4-65D9-4EF9-9751-F5338DBB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2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B3AF-E943-4AF7-877A-D9413A9069AC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272B4-65D9-4EF9-9751-F5338DBB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47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B3AF-E943-4AF7-877A-D9413A9069AC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272B4-65D9-4EF9-9751-F5338DBB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40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B3AF-E943-4AF7-877A-D9413A9069AC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272B4-65D9-4EF9-9751-F5338DBB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5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B3AF-E943-4AF7-877A-D9413A9069AC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272B4-65D9-4EF9-9751-F5338DBB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48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B3AF-E943-4AF7-877A-D9413A9069AC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272B4-65D9-4EF9-9751-F5338DBB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52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B3AF-E943-4AF7-877A-D9413A9069AC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272B4-65D9-4EF9-9751-F5338DBB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54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EB3AF-E943-4AF7-877A-D9413A9069AC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272B4-65D9-4EF9-9751-F5338DBB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3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ing.uncc.edu/" TargetMode="External"/><Relationship Id="rId2" Type="http://schemas.openxmlformats.org/officeDocument/2006/relationships/hyperlink" Target="http://lmseval.uncc.ed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686800" cy="23622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5400" b="1" dirty="0" smtClean="0"/>
              <a:t>A Story of Openness:</a:t>
            </a:r>
            <a:br>
              <a:rPr lang="en-US" sz="5400" b="1" dirty="0" smtClean="0"/>
            </a:br>
            <a:r>
              <a:rPr lang="en-US" sz="5400" b="1" dirty="0" smtClean="0"/>
              <a:t>The Transition From</a:t>
            </a:r>
            <a:br>
              <a:rPr lang="en-US" sz="5400" b="1" dirty="0" smtClean="0"/>
            </a:br>
            <a:r>
              <a:rPr lang="en-US" sz="5400" b="1" dirty="0" smtClean="0"/>
              <a:t>Blackboard Vista to Moodle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J. Garvey Pyke, Ed.D.</a:t>
            </a:r>
          </a:p>
          <a:p>
            <a:r>
              <a:rPr lang="en-US" dirty="0" smtClean="0"/>
              <a:t>Nicole Harris</a:t>
            </a:r>
          </a:p>
          <a:p>
            <a:r>
              <a:rPr lang="en-US" sz="2600" dirty="0" smtClean="0"/>
              <a:t>Center for Teaching and Learning,</a:t>
            </a:r>
          </a:p>
          <a:p>
            <a:r>
              <a:rPr lang="en-US" sz="2600" dirty="0" smtClean="0"/>
              <a:t>University of North Carolina at Charlotte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9291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b="1" dirty="0" smtClean="0"/>
              <a:t>Pilot Process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Autofit/>
          </a:bodyPr>
          <a:lstStyle/>
          <a:p>
            <a:r>
              <a:rPr lang="en-US" b="1" dirty="0" smtClean="0"/>
              <a:t>Two Stage Pilot</a:t>
            </a:r>
          </a:p>
          <a:p>
            <a:pPr lvl="1"/>
            <a:r>
              <a:rPr lang="en-US" dirty="0" smtClean="0"/>
              <a:t>Fall: </a:t>
            </a:r>
            <a:r>
              <a:rPr lang="en-US" sz="2800" dirty="0" smtClean="0"/>
              <a:t>12 Faculty, 23 courses, 850 students</a:t>
            </a:r>
          </a:p>
          <a:p>
            <a:pPr lvl="1"/>
            <a:r>
              <a:rPr lang="en-US" dirty="0" smtClean="0"/>
              <a:t>Spring: </a:t>
            </a:r>
            <a:r>
              <a:rPr lang="en-US" sz="2800" dirty="0" smtClean="0"/>
              <a:t>40 faculty, 93 courses, 3000 students</a:t>
            </a:r>
          </a:p>
          <a:p>
            <a:r>
              <a:rPr lang="en-US" b="1" dirty="0" smtClean="0"/>
              <a:t>Data Collection – Rubric Based</a:t>
            </a:r>
          </a:p>
          <a:p>
            <a:pPr lvl="1"/>
            <a:r>
              <a:rPr lang="en-US" dirty="0" smtClean="0"/>
              <a:t>Surveys: faculty, students</a:t>
            </a:r>
          </a:p>
          <a:p>
            <a:pPr lvl="2"/>
            <a:r>
              <a:rPr lang="en-US" dirty="0" smtClean="0"/>
              <a:t>Ease of use, training needs, reliability, usefulness</a:t>
            </a:r>
          </a:p>
          <a:p>
            <a:pPr lvl="2"/>
            <a:r>
              <a:rPr lang="en-US" dirty="0" smtClean="0"/>
              <a:t>80+% preferred Moodle in both groups</a:t>
            </a:r>
          </a:p>
          <a:p>
            <a:pPr lvl="1"/>
            <a:r>
              <a:rPr lang="en-US" dirty="0" smtClean="0"/>
              <a:t>Focus groups: faculty, students</a:t>
            </a:r>
          </a:p>
          <a:p>
            <a:r>
              <a:rPr lang="en-US" b="1" dirty="0" smtClean="0"/>
              <a:t>Communications Plan Continued</a:t>
            </a:r>
          </a:p>
          <a:p>
            <a:r>
              <a:rPr lang="en-US" b="1" dirty="0" smtClean="0"/>
              <a:t>Final Report &amp;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4671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b="1" dirty="0" smtClean="0"/>
              <a:t>Two-Year Migration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Dual LMS Support</a:t>
            </a:r>
          </a:p>
          <a:p>
            <a:r>
              <a:rPr lang="en-US" sz="2800" b="1" dirty="0" smtClean="0"/>
              <a:t>Training Strategies</a:t>
            </a:r>
          </a:p>
          <a:p>
            <a:pPr lvl="1"/>
            <a:r>
              <a:rPr lang="en-US" sz="2400" dirty="0" smtClean="0"/>
              <a:t>Online and F2F</a:t>
            </a:r>
          </a:p>
          <a:p>
            <a:r>
              <a:rPr lang="en-US" sz="2800" b="1" dirty="0" smtClean="0"/>
              <a:t>Moodle Success Was Immediate</a:t>
            </a:r>
          </a:p>
          <a:p>
            <a:pPr lvl="1"/>
            <a:r>
              <a:rPr lang="en-US" sz="2400" dirty="0" smtClean="0"/>
              <a:t>1st semester adoption exceeded BB: 650 faculty, 800 courses, 18000 students</a:t>
            </a:r>
          </a:p>
          <a:p>
            <a:pPr lvl="1"/>
            <a:r>
              <a:rPr lang="en-US" sz="2400" dirty="0" smtClean="0"/>
              <a:t>Fall 2010: 1000 faculty, 1900 courses, 22000 students </a:t>
            </a:r>
          </a:p>
          <a:p>
            <a:r>
              <a:rPr lang="en-US" sz="2800" b="1" dirty="0" smtClean="0"/>
              <a:t>Moodle Enhancement Process</a:t>
            </a:r>
          </a:p>
          <a:p>
            <a:pPr lvl="1"/>
            <a:r>
              <a:rPr lang="en-US" sz="2400" dirty="0" smtClean="0"/>
              <a:t>Continued openness</a:t>
            </a:r>
          </a:p>
          <a:p>
            <a:pPr lvl="1"/>
            <a:r>
              <a:rPr lang="en-US" sz="2400" dirty="0" smtClean="0"/>
              <a:t>Enhancement request forum</a:t>
            </a:r>
          </a:p>
          <a:p>
            <a:pPr lvl="1"/>
            <a:r>
              <a:rPr lang="en-US" sz="2400" dirty="0" smtClean="0"/>
              <a:t>Faculty Moodle Enhancement Committee</a:t>
            </a:r>
          </a:p>
          <a:p>
            <a:pPr lvl="1"/>
            <a:r>
              <a:rPr lang="en-US" sz="2400" dirty="0" smtClean="0"/>
              <a:t>Communications/marketing plan</a:t>
            </a:r>
          </a:p>
        </p:txBody>
      </p:sp>
    </p:spTree>
    <p:extLst>
      <p:ext uri="{BB962C8B-B14F-4D97-AF65-F5344CB8AC3E}">
        <p14:creationId xmlns:p14="http://schemas.microsoft.com/office/powerpoint/2010/main" val="76325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b="1" dirty="0" smtClean="0"/>
              <a:t>Final Considerations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Culture &amp; Context</a:t>
            </a:r>
          </a:p>
          <a:p>
            <a:pPr lvl="1"/>
            <a:r>
              <a:rPr lang="en-US" sz="2400" dirty="0" smtClean="0"/>
              <a:t>Large core of active faculty who take shared governance seriously</a:t>
            </a:r>
          </a:p>
          <a:p>
            <a:pPr lvl="1"/>
            <a:r>
              <a:rPr lang="en-US" sz="2400" dirty="0" smtClean="0"/>
              <a:t>Central IT involvement</a:t>
            </a:r>
          </a:p>
          <a:p>
            <a:pPr lvl="1"/>
            <a:r>
              <a:rPr lang="en-US" sz="2400" dirty="0" smtClean="0"/>
              <a:t>Desire for openness</a:t>
            </a:r>
          </a:p>
          <a:p>
            <a:r>
              <a:rPr lang="en-US" sz="2800" b="1" dirty="0" smtClean="0"/>
              <a:t>Take Your Time</a:t>
            </a:r>
          </a:p>
          <a:p>
            <a:r>
              <a:rPr lang="en-US" sz="2800" b="1" dirty="0" smtClean="0"/>
              <a:t>Collect Data</a:t>
            </a:r>
          </a:p>
          <a:p>
            <a:r>
              <a:rPr lang="en-US" sz="2800" b="1" dirty="0" smtClean="0"/>
              <a:t>Continue the Collaborative Process Post-Implementation</a:t>
            </a:r>
          </a:p>
          <a:p>
            <a:r>
              <a:rPr lang="en-US" sz="2800" b="1" dirty="0" smtClean="0"/>
              <a:t>“Greater Openness Leads to Greater Adoption”</a:t>
            </a:r>
          </a:p>
        </p:txBody>
      </p:sp>
    </p:spTree>
    <p:extLst>
      <p:ext uri="{BB962C8B-B14F-4D97-AF65-F5344CB8AC3E}">
        <p14:creationId xmlns:p14="http://schemas.microsoft.com/office/powerpoint/2010/main" val="36590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b="1" dirty="0" smtClean="0"/>
              <a:t>More Info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410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hlinkClick r:id="rId2"/>
              </a:rPr>
              <a:t>http://lmseval.uncc.edu</a:t>
            </a:r>
            <a:endParaRPr lang="en-US" sz="5400" b="1" dirty="0" smtClean="0"/>
          </a:p>
          <a:p>
            <a:endParaRPr lang="en-US" sz="5400" b="1" dirty="0"/>
          </a:p>
          <a:p>
            <a:r>
              <a:rPr lang="en-US" sz="5400" b="1" dirty="0" smtClean="0">
                <a:hlinkClick r:id="rId3"/>
              </a:rPr>
              <a:t>http://teaching.uncc.edu</a:t>
            </a:r>
            <a:endParaRPr lang="en-US" sz="5400" b="1" dirty="0" smtClean="0"/>
          </a:p>
          <a:p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02081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b="1" dirty="0" smtClean="0"/>
              <a:t>Timeline</a:t>
            </a:r>
            <a:endParaRPr lang="en-US" sz="6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" y="2819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457200" y="3136741"/>
            <a:ext cx="8229600" cy="222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62000" y="2840038"/>
            <a:ext cx="9525" cy="6238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5"/>
          <p:cNvSpPr txBox="1">
            <a:spLocks noChangeArrowheads="1"/>
          </p:cNvSpPr>
          <p:nvPr/>
        </p:nvSpPr>
        <p:spPr bwMode="auto">
          <a:xfrm>
            <a:off x="457200" y="2205038"/>
            <a:ext cx="8874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2000" dirty="0" smtClean="0"/>
              <a:t>Spr.</a:t>
            </a:r>
          </a:p>
          <a:p>
            <a:pPr eaLnBrk="1" hangingPunct="1"/>
            <a:r>
              <a:rPr lang="en-US" sz="2000" dirty="0" smtClean="0"/>
              <a:t>2007</a:t>
            </a:r>
            <a:endParaRPr lang="en-US" sz="2000" dirty="0"/>
          </a:p>
        </p:txBody>
      </p:sp>
      <p:sp>
        <p:nvSpPr>
          <p:cNvPr id="20" name="TextBox 6"/>
          <p:cNvSpPr txBox="1">
            <a:spLocks noChangeArrowheads="1"/>
          </p:cNvSpPr>
          <p:nvPr/>
        </p:nvSpPr>
        <p:spPr bwMode="auto">
          <a:xfrm>
            <a:off x="228600" y="3484563"/>
            <a:ext cx="13366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400" dirty="0"/>
              <a:t>Transition from WebCT to Blackboard Vista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1981200" y="2840038"/>
            <a:ext cx="9525" cy="6238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9"/>
          <p:cNvSpPr txBox="1">
            <a:spLocks noChangeArrowheads="1"/>
          </p:cNvSpPr>
          <p:nvPr/>
        </p:nvSpPr>
        <p:spPr bwMode="auto">
          <a:xfrm>
            <a:off x="1600200" y="2219325"/>
            <a:ext cx="8874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2000" dirty="0" smtClean="0"/>
              <a:t>Spr.</a:t>
            </a:r>
          </a:p>
          <a:p>
            <a:pPr eaLnBrk="1" hangingPunct="1"/>
            <a:r>
              <a:rPr lang="en-US" sz="2000" dirty="0" smtClean="0"/>
              <a:t>2008</a:t>
            </a:r>
            <a:endParaRPr lang="en-US" sz="2000" dirty="0"/>
          </a:p>
        </p:txBody>
      </p:sp>
      <p:sp>
        <p:nvSpPr>
          <p:cNvPr id="23" name="TextBox 10"/>
          <p:cNvSpPr txBox="1">
            <a:spLocks noChangeArrowheads="1"/>
          </p:cNvSpPr>
          <p:nvPr/>
        </p:nvSpPr>
        <p:spPr bwMode="auto">
          <a:xfrm>
            <a:off x="1600200" y="3429000"/>
            <a:ext cx="116046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400" dirty="0" smtClean="0"/>
              <a:t>Campus discussion on alternative LMS. </a:t>
            </a:r>
            <a:r>
              <a:rPr lang="en-US" sz="1400" dirty="0"/>
              <a:t>Evaluation committee formed.</a:t>
            </a:r>
          </a:p>
          <a:p>
            <a:pPr eaLnBrk="1" hangingPunct="1"/>
            <a:endParaRPr lang="en-US" sz="1400" dirty="0"/>
          </a:p>
        </p:txBody>
      </p:sp>
      <p:sp>
        <p:nvSpPr>
          <p:cNvPr id="24" name="TextBox 12"/>
          <p:cNvSpPr txBox="1">
            <a:spLocks noChangeArrowheads="1"/>
          </p:cNvSpPr>
          <p:nvPr/>
        </p:nvSpPr>
        <p:spPr bwMode="auto">
          <a:xfrm>
            <a:off x="3003550" y="2233613"/>
            <a:ext cx="10810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2000" dirty="0" smtClean="0"/>
              <a:t>Fall</a:t>
            </a:r>
          </a:p>
          <a:p>
            <a:pPr eaLnBrk="1" hangingPunct="1"/>
            <a:r>
              <a:rPr lang="en-US" sz="2000" dirty="0" smtClean="0"/>
              <a:t>2008</a:t>
            </a:r>
            <a:endParaRPr lang="en-US" sz="2000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3355975" y="2851150"/>
            <a:ext cx="9525" cy="6238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13"/>
          <p:cNvSpPr txBox="1">
            <a:spLocks noChangeArrowheads="1"/>
          </p:cNvSpPr>
          <p:nvPr/>
        </p:nvSpPr>
        <p:spPr bwMode="auto">
          <a:xfrm>
            <a:off x="2941638" y="3424238"/>
            <a:ext cx="1143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400" dirty="0" smtClean="0"/>
              <a:t>Limited </a:t>
            </a:r>
            <a:r>
              <a:rPr lang="en-US" sz="1400" dirty="0"/>
              <a:t>pilot.</a:t>
            </a:r>
          </a:p>
          <a:p>
            <a:pPr eaLnBrk="1" hangingPunct="1"/>
            <a:r>
              <a:rPr lang="en-US" sz="1400" dirty="0" smtClean="0"/>
              <a:t>12 </a:t>
            </a:r>
            <a:r>
              <a:rPr lang="en-US" sz="1400" dirty="0"/>
              <a:t>faculty, </a:t>
            </a:r>
            <a:r>
              <a:rPr lang="en-US" sz="1400" dirty="0" smtClean="0"/>
              <a:t>23 courses,</a:t>
            </a:r>
          </a:p>
          <a:p>
            <a:pPr eaLnBrk="1" hangingPunct="1"/>
            <a:r>
              <a:rPr lang="en-US" sz="1400" dirty="0" smtClean="0"/>
              <a:t>850 students</a:t>
            </a:r>
            <a:endParaRPr lang="en-US" sz="1400" dirty="0"/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4572000" y="2859088"/>
            <a:ext cx="7938" cy="6254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6959600" y="2851150"/>
            <a:ext cx="9525" cy="6238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14"/>
          <p:cNvSpPr txBox="1">
            <a:spLocks noChangeArrowheads="1"/>
          </p:cNvSpPr>
          <p:nvPr/>
        </p:nvSpPr>
        <p:spPr bwMode="auto">
          <a:xfrm>
            <a:off x="4191000" y="2241550"/>
            <a:ext cx="9588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2000" dirty="0" smtClean="0"/>
              <a:t>Sp</a:t>
            </a:r>
            <a:r>
              <a:rPr lang="en-US" sz="2000" dirty="0" smtClean="0"/>
              <a:t>r.</a:t>
            </a:r>
          </a:p>
          <a:p>
            <a:pPr eaLnBrk="1" hangingPunct="1"/>
            <a:r>
              <a:rPr lang="en-US" sz="2000" dirty="0" smtClean="0"/>
              <a:t>2009</a:t>
            </a:r>
            <a:endParaRPr lang="en-US" sz="2000" dirty="0"/>
          </a:p>
        </p:txBody>
      </p:sp>
      <p:sp>
        <p:nvSpPr>
          <p:cNvPr id="30" name="TextBox 16"/>
          <p:cNvSpPr txBox="1">
            <a:spLocks noChangeArrowheads="1"/>
          </p:cNvSpPr>
          <p:nvPr/>
        </p:nvSpPr>
        <p:spPr bwMode="auto">
          <a:xfrm>
            <a:off x="6638925" y="2241550"/>
            <a:ext cx="9921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2000" dirty="0" smtClean="0"/>
              <a:t>Fall</a:t>
            </a:r>
          </a:p>
          <a:p>
            <a:pPr eaLnBrk="1" hangingPunct="1"/>
            <a:r>
              <a:rPr lang="en-US" sz="2000" dirty="0" smtClean="0"/>
              <a:t>2009</a:t>
            </a:r>
            <a:endParaRPr lang="en-US" sz="2000" dirty="0"/>
          </a:p>
        </p:txBody>
      </p:sp>
      <p:sp>
        <p:nvSpPr>
          <p:cNvPr id="31" name="TextBox 20"/>
          <p:cNvSpPr txBox="1">
            <a:spLocks noChangeArrowheads="1"/>
          </p:cNvSpPr>
          <p:nvPr/>
        </p:nvSpPr>
        <p:spPr bwMode="auto">
          <a:xfrm>
            <a:off x="4191000" y="3427413"/>
            <a:ext cx="1063625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400" dirty="0"/>
              <a:t>Expanded pilot</a:t>
            </a:r>
            <a:r>
              <a:rPr lang="en-US" sz="1400" dirty="0" smtClean="0"/>
              <a:t>.</a:t>
            </a:r>
          </a:p>
          <a:p>
            <a:pPr eaLnBrk="1" hangingPunct="1"/>
            <a:r>
              <a:rPr lang="en-US" sz="1400" dirty="0" smtClean="0"/>
              <a:t>40 faculty,</a:t>
            </a:r>
          </a:p>
          <a:p>
            <a:pPr eaLnBrk="1" hangingPunct="1"/>
            <a:r>
              <a:rPr lang="en-US" sz="1400" dirty="0" smtClean="0"/>
              <a:t>90 courses,</a:t>
            </a:r>
          </a:p>
          <a:p>
            <a:pPr eaLnBrk="1" hangingPunct="1"/>
            <a:r>
              <a:rPr lang="en-US" sz="1400" dirty="0" smtClean="0"/>
              <a:t>3000 students</a:t>
            </a:r>
            <a:endParaRPr lang="en-US" sz="1400" dirty="0"/>
          </a:p>
        </p:txBody>
      </p:sp>
      <p:sp>
        <p:nvSpPr>
          <p:cNvPr id="32" name="TextBox 22"/>
          <p:cNvSpPr txBox="1">
            <a:spLocks noChangeArrowheads="1"/>
          </p:cNvSpPr>
          <p:nvPr/>
        </p:nvSpPr>
        <p:spPr bwMode="auto">
          <a:xfrm>
            <a:off x="6505575" y="3463925"/>
            <a:ext cx="1125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400" dirty="0"/>
              <a:t>Opened to campus.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8220075" y="2851150"/>
            <a:ext cx="9525" cy="6238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24"/>
          <p:cNvSpPr txBox="1">
            <a:spLocks noChangeArrowheads="1"/>
          </p:cNvSpPr>
          <p:nvPr/>
        </p:nvSpPr>
        <p:spPr bwMode="auto">
          <a:xfrm>
            <a:off x="7896225" y="2241550"/>
            <a:ext cx="8667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2000" dirty="0" smtClean="0"/>
              <a:t>Spr.</a:t>
            </a:r>
          </a:p>
          <a:p>
            <a:pPr eaLnBrk="1" hangingPunct="1"/>
            <a:r>
              <a:rPr lang="en-US" sz="2000" dirty="0" smtClean="0"/>
              <a:t>2011</a:t>
            </a:r>
            <a:endParaRPr lang="en-US" sz="2000" dirty="0"/>
          </a:p>
        </p:txBody>
      </p:sp>
      <p:sp>
        <p:nvSpPr>
          <p:cNvPr id="35" name="TextBox 25"/>
          <p:cNvSpPr txBox="1">
            <a:spLocks noChangeArrowheads="1"/>
          </p:cNvSpPr>
          <p:nvPr/>
        </p:nvSpPr>
        <p:spPr bwMode="auto">
          <a:xfrm>
            <a:off x="7743825" y="3484563"/>
            <a:ext cx="1400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400" dirty="0"/>
              <a:t>Migration </a:t>
            </a:r>
            <a:r>
              <a:rPr lang="en-US" sz="1400" dirty="0" smtClean="0"/>
              <a:t>97% </a:t>
            </a:r>
            <a:r>
              <a:rPr lang="en-US" sz="1400" dirty="0"/>
              <a:t>complete.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5810249" y="2860437"/>
            <a:ext cx="7938" cy="6254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14"/>
          <p:cNvSpPr txBox="1">
            <a:spLocks noChangeArrowheads="1"/>
          </p:cNvSpPr>
          <p:nvPr/>
        </p:nvSpPr>
        <p:spPr bwMode="auto">
          <a:xfrm>
            <a:off x="5413375" y="2242899"/>
            <a:ext cx="9588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2000" dirty="0" smtClean="0"/>
              <a:t>Sum.</a:t>
            </a:r>
          </a:p>
          <a:p>
            <a:pPr eaLnBrk="1" hangingPunct="1"/>
            <a:r>
              <a:rPr lang="en-US" sz="2000" dirty="0" smtClean="0"/>
              <a:t>2009</a:t>
            </a:r>
            <a:endParaRPr lang="en-US" sz="2000" dirty="0"/>
          </a:p>
        </p:txBody>
      </p:sp>
      <p:sp>
        <p:nvSpPr>
          <p:cNvPr id="38" name="TextBox 20"/>
          <p:cNvSpPr txBox="1">
            <a:spLocks noChangeArrowheads="1"/>
          </p:cNvSpPr>
          <p:nvPr/>
        </p:nvSpPr>
        <p:spPr bwMode="auto">
          <a:xfrm>
            <a:off x="5413375" y="3428762"/>
            <a:ext cx="10636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400" dirty="0" smtClean="0"/>
              <a:t>Moodle adopted.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1565274" y="4809233"/>
            <a:ext cx="4114799" cy="600967"/>
            <a:chOff x="1344612" y="5027851"/>
            <a:chExt cx="5132388" cy="382349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1344612" y="5410200"/>
              <a:ext cx="5132388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1344612" y="5027851"/>
              <a:ext cx="0" cy="38234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477000" y="5027851"/>
              <a:ext cx="0" cy="38234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2272108" y="5529590"/>
            <a:ext cx="27011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18 Months: Evaluation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5680074" y="5105400"/>
            <a:ext cx="3159125" cy="527615"/>
            <a:chOff x="3606800" y="5027851"/>
            <a:chExt cx="2870200" cy="386248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3606800" y="5410200"/>
              <a:ext cx="28702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607393" y="5031750"/>
              <a:ext cx="0" cy="38234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6477000" y="5027851"/>
              <a:ext cx="0" cy="38234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6169660" y="5791200"/>
            <a:ext cx="2549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24 Months: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Migration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98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b="1" dirty="0" smtClean="0"/>
              <a:t>Blackboard Vista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Campus in Crisis</a:t>
            </a:r>
          </a:p>
          <a:p>
            <a:pPr lvl="1"/>
            <a:r>
              <a:rPr lang="en-US" sz="3200" dirty="0" smtClean="0"/>
              <a:t>Anecdotal unhappiness</a:t>
            </a:r>
          </a:p>
          <a:p>
            <a:pPr lvl="1"/>
            <a:r>
              <a:rPr lang="en-US" sz="3200" dirty="0" smtClean="0"/>
              <a:t>System outages</a:t>
            </a:r>
          </a:p>
          <a:p>
            <a:pPr lvl="1"/>
            <a:r>
              <a:rPr lang="en-US" sz="3200" dirty="0" smtClean="0"/>
              <a:t>Closed process for picking WebCT Vista</a:t>
            </a:r>
          </a:p>
          <a:p>
            <a:pPr lvl="1"/>
            <a:r>
              <a:rPr lang="en-US" sz="3200" dirty="0" smtClean="0"/>
              <a:t>Blackboard purchased WebCT</a:t>
            </a:r>
          </a:p>
          <a:p>
            <a:pPr lvl="1"/>
            <a:r>
              <a:rPr lang="en-US" sz="3200" dirty="0" smtClean="0"/>
              <a:t>Cost increased</a:t>
            </a:r>
          </a:p>
          <a:p>
            <a:pPr lvl="1"/>
            <a:r>
              <a:rPr lang="en-US" sz="3200" dirty="0" smtClean="0"/>
              <a:t>Customer service decreased</a:t>
            </a:r>
          </a:p>
          <a:p>
            <a:pPr lvl="1"/>
            <a:r>
              <a:rPr lang="en-US" sz="3200" dirty="0" smtClean="0"/>
              <a:t>New director, new CIO</a:t>
            </a:r>
          </a:p>
        </p:txBody>
      </p:sp>
    </p:spTree>
    <p:extLst>
      <p:ext uri="{BB962C8B-B14F-4D97-AF65-F5344CB8AC3E}">
        <p14:creationId xmlns:p14="http://schemas.microsoft.com/office/powerpoint/2010/main" val="192415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b="1" dirty="0" smtClean="0"/>
              <a:t>LMS Evaluation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b="1" dirty="0" smtClean="0"/>
              <a:t>Philosophy:</a:t>
            </a:r>
          </a:p>
          <a:p>
            <a:r>
              <a:rPr lang="en-US" sz="4400" dirty="0" smtClean="0"/>
              <a:t>Unlike usual IT processes, it was </a:t>
            </a:r>
          </a:p>
          <a:p>
            <a:pPr lvl="1"/>
            <a:r>
              <a:rPr lang="en-US" sz="4000" dirty="0" smtClean="0"/>
              <a:t>Collaborative</a:t>
            </a:r>
          </a:p>
          <a:p>
            <a:pPr lvl="1"/>
            <a:r>
              <a:rPr lang="en-US" sz="4000" dirty="0" smtClean="0"/>
              <a:t>Open</a:t>
            </a:r>
          </a:p>
          <a:p>
            <a:pPr lvl="1"/>
            <a:r>
              <a:rPr lang="en-US" sz="4000" dirty="0" smtClean="0"/>
              <a:t>Inclusive</a:t>
            </a:r>
          </a:p>
          <a:p>
            <a:pPr lvl="1"/>
            <a:r>
              <a:rPr lang="en-US" sz="4000" dirty="0" smtClean="0"/>
              <a:t>Faculty Led</a:t>
            </a:r>
          </a:p>
          <a:p>
            <a:pPr lvl="1"/>
            <a:r>
              <a:rPr lang="en-US" sz="4000" dirty="0" smtClean="0"/>
              <a:t>Data Driven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189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b="1" dirty="0" smtClean="0"/>
              <a:t>Openness Strategies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55000" lnSpcReduction="20000"/>
          </a:bodyPr>
          <a:lstStyle/>
          <a:p>
            <a:r>
              <a:rPr lang="en-US" sz="5100" b="1" dirty="0" smtClean="0"/>
              <a:t>LMS Evaluation Committee</a:t>
            </a:r>
          </a:p>
          <a:p>
            <a:pPr lvl="1"/>
            <a:r>
              <a:rPr lang="en-US" sz="4400" dirty="0" smtClean="0"/>
              <a:t>Faculty</a:t>
            </a:r>
          </a:p>
          <a:p>
            <a:pPr lvl="1"/>
            <a:r>
              <a:rPr lang="en-US" sz="4400" dirty="0" smtClean="0"/>
              <a:t>Instructional staff</a:t>
            </a:r>
          </a:p>
          <a:p>
            <a:pPr lvl="1"/>
            <a:r>
              <a:rPr lang="en-US" sz="4400" dirty="0" smtClean="0"/>
              <a:t>IT staff (central and distributed)</a:t>
            </a:r>
          </a:p>
          <a:p>
            <a:pPr lvl="1"/>
            <a:r>
              <a:rPr lang="en-US" sz="4400" dirty="0" smtClean="0"/>
              <a:t>Students</a:t>
            </a:r>
          </a:p>
          <a:p>
            <a:pPr lvl="1"/>
            <a:r>
              <a:rPr lang="en-US" sz="4400" dirty="0" smtClean="0"/>
              <a:t>Chaired by two respected faculty leaders </a:t>
            </a:r>
          </a:p>
          <a:p>
            <a:pPr lvl="1"/>
            <a:r>
              <a:rPr lang="en-US" sz="4400" dirty="0" smtClean="0"/>
              <a:t>Appointed by the Provost</a:t>
            </a:r>
          </a:p>
          <a:p>
            <a:pPr lvl="1"/>
            <a:endParaRPr lang="en-US" sz="4400" dirty="0" smtClean="0"/>
          </a:p>
          <a:p>
            <a:r>
              <a:rPr lang="en-US" sz="5100" b="1" dirty="0" smtClean="0"/>
              <a:t>Public LMS Evaluation Website </a:t>
            </a:r>
          </a:p>
          <a:p>
            <a:pPr lvl="1"/>
            <a:r>
              <a:rPr lang="en-US" sz="4200" dirty="0" smtClean="0"/>
              <a:t>Minutes</a:t>
            </a:r>
          </a:p>
          <a:p>
            <a:pPr lvl="1"/>
            <a:r>
              <a:rPr lang="en-US" sz="4200" dirty="0" smtClean="0"/>
              <a:t>Data</a:t>
            </a:r>
          </a:p>
          <a:p>
            <a:pPr lvl="1"/>
            <a:r>
              <a:rPr lang="en-US" sz="4200" dirty="0" smtClean="0"/>
              <a:t>Rubrics</a:t>
            </a:r>
          </a:p>
          <a:p>
            <a:pPr lvl="1"/>
            <a:r>
              <a:rPr lang="en-US" sz="4200" dirty="0" smtClean="0"/>
              <a:t>Discussion</a:t>
            </a:r>
          </a:p>
          <a:p>
            <a:pPr lvl="1"/>
            <a:r>
              <a:rPr lang="en-US" sz="4200" dirty="0" smtClean="0"/>
              <a:t>Documentation</a:t>
            </a:r>
          </a:p>
          <a:p>
            <a:pPr lvl="1"/>
            <a:endParaRPr lang="en-US" sz="4000" dirty="0" smtClean="0"/>
          </a:p>
          <a:p>
            <a:pPr lvl="1"/>
            <a:endParaRPr lang="en-US" sz="40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183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9752013" cy="731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850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b="1" dirty="0" smtClean="0"/>
              <a:t>Openness Strategies, Cont.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4400" b="1" dirty="0" smtClean="0"/>
              <a:t>Communications Plan</a:t>
            </a:r>
          </a:p>
          <a:p>
            <a:pPr lvl="1"/>
            <a:r>
              <a:rPr lang="en-US" sz="3600" dirty="0" smtClean="0"/>
              <a:t>LMS website</a:t>
            </a:r>
          </a:p>
          <a:p>
            <a:pPr lvl="1"/>
            <a:r>
              <a:rPr lang="en-US" sz="3600" dirty="0" smtClean="0"/>
              <a:t>CTL website</a:t>
            </a:r>
          </a:p>
          <a:p>
            <a:pPr lvl="1"/>
            <a:r>
              <a:rPr lang="en-US" sz="3600" dirty="0" smtClean="0"/>
              <a:t>University </a:t>
            </a:r>
            <a:r>
              <a:rPr lang="en-US" sz="3600" dirty="0" err="1" smtClean="0"/>
              <a:t>listservs</a:t>
            </a:r>
            <a:endParaRPr lang="en-US" sz="3600" dirty="0" smtClean="0"/>
          </a:p>
          <a:p>
            <a:pPr lvl="1"/>
            <a:r>
              <a:rPr lang="en-US" sz="3600" dirty="0" smtClean="0"/>
              <a:t>Campus News</a:t>
            </a:r>
          </a:p>
          <a:p>
            <a:pPr lvl="1"/>
            <a:r>
              <a:rPr lang="en-US" sz="3600" dirty="0" smtClean="0"/>
              <a:t>Faculty Council briefings</a:t>
            </a:r>
          </a:p>
          <a:p>
            <a:pPr lvl="1"/>
            <a:r>
              <a:rPr lang="en-US" sz="3600" dirty="0" smtClean="0"/>
              <a:t>Deans Council meetings</a:t>
            </a:r>
          </a:p>
          <a:p>
            <a:pPr lvl="1"/>
            <a:r>
              <a:rPr lang="en-US" sz="3600" dirty="0" smtClean="0"/>
              <a:t>College, departmental meetings</a:t>
            </a:r>
          </a:p>
          <a:p>
            <a:pPr lvl="1"/>
            <a:r>
              <a:rPr lang="en-US" sz="3600" u="sng" dirty="0" smtClean="0"/>
              <a:t>Distributed responsibility</a:t>
            </a:r>
          </a:p>
          <a:p>
            <a:pPr lvl="1"/>
            <a:endParaRPr lang="en-US" sz="3600" dirty="0" smtClean="0"/>
          </a:p>
          <a:p>
            <a:pPr lvl="1"/>
            <a:endParaRPr lang="en-US" sz="3600" dirty="0" smtClean="0"/>
          </a:p>
          <a:p>
            <a:pPr lvl="1"/>
            <a:endParaRPr lang="en-US" sz="3600" dirty="0" smtClean="0"/>
          </a:p>
          <a:p>
            <a:pPr lvl="1"/>
            <a:endParaRPr lang="en-US" sz="4000" dirty="0" smtClean="0"/>
          </a:p>
          <a:p>
            <a:pPr lvl="1"/>
            <a:endParaRPr lang="en-US" sz="40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88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6600" b="1" dirty="0" smtClean="0"/>
              <a:t>Data Collection Strategies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200"/>
          </a:xfrm>
        </p:spPr>
        <p:txBody>
          <a:bodyPr>
            <a:normAutofit fontScale="70000" lnSpcReduction="20000"/>
          </a:bodyPr>
          <a:lstStyle/>
          <a:p>
            <a:r>
              <a:rPr lang="en-US" sz="4500" b="1" dirty="0" smtClean="0"/>
              <a:t>Faculty Survey</a:t>
            </a:r>
          </a:p>
          <a:p>
            <a:pPr lvl="1"/>
            <a:r>
              <a:rPr lang="en-US" sz="4500" dirty="0" smtClean="0"/>
              <a:t>Satisfaction with BB [58%]</a:t>
            </a:r>
          </a:p>
          <a:p>
            <a:pPr lvl="1"/>
            <a:r>
              <a:rPr lang="en-US" sz="4500" dirty="0" smtClean="0"/>
              <a:t>Willingness to Change LMS [65%]</a:t>
            </a:r>
          </a:p>
          <a:p>
            <a:pPr lvl="1"/>
            <a:r>
              <a:rPr lang="en-US" sz="4500" dirty="0" smtClean="0"/>
              <a:t>Tools &amp; Practices*</a:t>
            </a:r>
          </a:p>
          <a:p>
            <a:endParaRPr lang="en-US" sz="1700" dirty="0" smtClean="0"/>
          </a:p>
          <a:p>
            <a:r>
              <a:rPr lang="en-US" sz="4500" b="1" dirty="0" smtClean="0"/>
              <a:t>Student Survey </a:t>
            </a:r>
          </a:p>
          <a:p>
            <a:pPr lvl="1"/>
            <a:r>
              <a:rPr lang="en-US" sz="4500" dirty="0" smtClean="0"/>
              <a:t>Satisfaction with BB [44%]</a:t>
            </a:r>
          </a:p>
          <a:p>
            <a:pPr lvl="1"/>
            <a:r>
              <a:rPr lang="en-US" sz="4500" dirty="0" smtClean="0"/>
              <a:t>Cited access issues, value of BB</a:t>
            </a:r>
          </a:p>
          <a:p>
            <a:endParaRPr lang="en-US" sz="1700" dirty="0" smtClean="0"/>
          </a:p>
          <a:p>
            <a:r>
              <a:rPr lang="en-US" sz="4500" b="1" dirty="0" smtClean="0"/>
              <a:t>Evaluation Rubric*</a:t>
            </a:r>
          </a:p>
          <a:p>
            <a:pPr lvl="1"/>
            <a:r>
              <a:rPr lang="en-US" sz="4500" dirty="0" smtClean="0"/>
              <a:t>Categories</a:t>
            </a:r>
          </a:p>
          <a:p>
            <a:pPr lvl="1"/>
            <a:r>
              <a:rPr lang="en-US" sz="4500" dirty="0" smtClean="0"/>
              <a:t>Weighted</a:t>
            </a:r>
          </a:p>
          <a:p>
            <a:pPr lvl="1"/>
            <a:r>
              <a:rPr lang="en-US" sz="4500" dirty="0" smtClean="0"/>
              <a:t>Instructional and technical</a:t>
            </a:r>
          </a:p>
          <a:p>
            <a:pPr lvl="1"/>
            <a:endParaRPr lang="en-US" sz="4000" dirty="0" smtClean="0"/>
          </a:p>
          <a:p>
            <a:pPr lvl="1"/>
            <a:endParaRPr lang="en-US" sz="40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536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b="1" dirty="0" smtClean="0"/>
              <a:t>Data Collection, Cont.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47500" lnSpcReduction="20000"/>
          </a:bodyPr>
          <a:lstStyle/>
          <a:p>
            <a:r>
              <a:rPr lang="en-US" sz="6700" b="1" dirty="0" smtClean="0"/>
              <a:t>Total Cost of Ownership Comparisons</a:t>
            </a:r>
          </a:p>
          <a:p>
            <a:pPr lvl="1"/>
            <a:r>
              <a:rPr lang="en-US" sz="5800" dirty="0" smtClean="0"/>
              <a:t>BB external hosting, licensing, plus internal staff</a:t>
            </a:r>
          </a:p>
          <a:p>
            <a:pPr lvl="1"/>
            <a:r>
              <a:rPr lang="en-US" sz="5800" dirty="0" smtClean="0"/>
              <a:t>Other LMS scenarios [internal/external hosting, et al.] plus internal staff</a:t>
            </a:r>
          </a:p>
          <a:p>
            <a:pPr lvl="1"/>
            <a:endParaRPr lang="en-US" sz="5000" dirty="0" smtClean="0"/>
          </a:p>
          <a:p>
            <a:r>
              <a:rPr lang="en-US" sz="6700" b="1" dirty="0" smtClean="0"/>
              <a:t>Demo/Test LMS</a:t>
            </a:r>
          </a:p>
          <a:p>
            <a:pPr lvl="1"/>
            <a:r>
              <a:rPr lang="en-US" sz="6700" dirty="0" smtClean="0"/>
              <a:t>Moodle</a:t>
            </a:r>
          </a:p>
          <a:p>
            <a:pPr lvl="1"/>
            <a:r>
              <a:rPr lang="en-US" sz="6700" dirty="0" smtClean="0"/>
              <a:t>Sakai</a:t>
            </a:r>
          </a:p>
          <a:p>
            <a:pPr lvl="1"/>
            <a:r>
              <a:rPr lang="en-US" sz="6700" dirty="0" smtClean="0"/>
              <a:t>Blackboard</a:t>
            </a:r>
          </a:p>
          <a:p>
            <a:pPr lvl="1"/>
            <a:r>
              <a:rPr lang="en-US" sz="6700" dirty="0" smtClean="0"/>
              <a:t>Angel </a:t>
            </a:r>
          </a:p>
          <a:p>
            <a:pPr lvl="1"/>
            <a:r>
              <a:rPr lang="en-US" sz="6700" dirty="0" smtClean="0"/>
              <a:t>D2L</a:t>
            </a:r>
            <a:endParaRPr lang="en-US" sz="3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542280" y="4800600"/>
            <a:ext cx="3048000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Timeline reminder:</a:t>
            </a:r>
          </a:p>
          <a:p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6 months to get to a pilot recommendation; next 12 months spent on pilot</a:t>
            </a:r>
            <a:endParaRPr lang="en-US" sz="24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36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191</TotalTime>
  <Words>479</Words>
  <Application>Microsoft Office PowerPoint</Application>
  <PresentationFormat>On-screen Show (4:3)</PresentationFormat>
  <Paragraphs>149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 Story of Openness: The Transition From Blackboard Vista to Moodle</vt:lpstr>
      <vt:lpstr>Timeline</vt:lpstr>
      <vt:lpstr>Blackboard Vista</vt:lpstr>
      <vt:lpstr>LMS Evaluation</vt:lpstr>
      <vt:lpstr>Openness Strategies</vt:lpstr>
      <vt:lpstr>PowerPoint Presentation</vt:lpstr>
      <vt:lpstr>Openness Strategies, Cont.</vt:lpstr>
      <vt:lpstr>Data Collection Strategies</vt:lpstr>
      <vt:lpstr>Data Collection, Cont.</vt:lpstr>
      <vt:lpstr>Pilot Process</vt:lpstr>
      <vt:lpstr>Two-Year Migration</vt:lpstr>
      <vt:lpstr>Final Considerations</vt:lpstr>
      <vt:lpstr>More Info</vt:lpstr>
    </vt:vector>
  </TitlesOfParts>
  <Company>UNC Charlotte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J. Garvey Pyke, Ed.D.</dc:creator>
  <cp:lastModifiedBy>J. Garvey Pyke, Ed.D.</cp:lastModifiedBy>
  <cp:revision>19</cp:revision>
  <cp:lastPrinted>2011-02-10T20:14:15Z</cp:lastPrinted>
  <dcterms:created xsi:type="dcterms:W3CDTF">2011-02-10T17:49:04Z</dcterms:created>
  <dcterms:modified xsi:type="dcterms:W3CDTF">2011-02-10T21:00:17Z</dcterms:modified>
</cp:coreProperties>
</file>