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Default Extension="pptx" ContentType="application/vnd.openxmlformats-officedocument.presentationml.presentation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</p:sldMasterIdLst>
  <p:notesMasterIdLst>
    <p:notesMasterId r:id="rId4"/>
  </p:notesMasterIdLst>
  <p:sldIdLst>
    <p:sldId id="256" r:id="rId3"/>
  </p:sldIdLst>
  <p:sldSz cx="43891200" cy="32918400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900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900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900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900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P Authorized Customer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3399FF"/>
    <a:srgbClr val="0066FF"/>
    <a:srgbClr val="FF9900"/>
    <a:srgbClr val="CC0000"/>
    <a:srgbClr val="993300"/>
    <a:srgbClr val="003466"/>
    <a:srgbClr val="D7D7D7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9880" autoAdjust="0"/>
  </p:normalViewPr>
  <p:slideViewPr>
    <p:cSldViewPr snapToGrid="0">
      <p:cViewPr>
        <p:scale>
          <a:sx n="66" d="100"/>
          <a:sy n="66" d="100"/>
        </p:scale>
        <p:origin x="-78" y="-402"/>
      </p:cViewPr>
      <p:guideLst>
        <p:guide orient="horz" pos="3552"/>
        <p:guide orient="horz" pos="20285"/>
        <p:guide pos="437"/>
        <p:guide pos="6911"/>
        <p:guide pos="20736"/>
        <p:guide pos="27217"/>
        <p:guide pos="1382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>
            <a:lvl1pPr defTabSz="965200"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50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0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0250" y="4554538"/>
            <a:ext cx="584200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0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7488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b" anchorCtr="0" compatLnSpc="1">
            <a:prstTxWarp prst="textNoShape">
              <a:avLst/>
            </a:prstTxWarp>
          </a:bodyPr>
          <a:lstStyle>
            <a:lvl1pPr defTabSz="965200"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50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7488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>
                <a:latin typeface="Arial" charset="0"/>
              </a:defRPr>
            </a:lvl1pPr>
          </a:lstStyle>
          <a:p>
            <a:fld id="{4E7469DF-9AB8-4094-8A25-FA41140E146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27965C-171F-487C-8905-9E2FA24779E8}" type="slidenum">
              <a:rPr lang="en-US"/>
              <a:pPr/>
              <a:t>1</a:t>
            </a:fld>
            <a:endParaRPr lang="en-US"/>
          </a:p>
        </p:txBody>
      </p:sp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0226675"/>
            <a:ext cx="37306250" cy="7054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8653125"/>
            <a:ext cx="30724475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337375" y="1273175"/>
            <a:ext cx="10547350" cy="309292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3738" y="1273175"/>
            <a:ext cx="31491237" cy="309292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0226675"/>
            <a:ext cx="37306250" cy="7054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8653125"/>
            <a:ext cx="30724475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1153438"/>
            <a:ext cx="37307838" cy="65373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3952538"/>
            <a:ext cx="37307838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3738" y="5638800"/>
            <a:ext cx="4764087" cy="26563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10225" y="5638800"/>
            <a:ext cx="4765675" cy="26563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7369175"/>
            <a:ext cx="19392900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0439400"/>
            <a:ext cx="19392900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7369175"/>
            <a:ext cx="19400837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10439400"/>
            <a:ext cx="19400837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1275"/>
            <a:ext cx="14439900" cy="5576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311275"/>
            <a:ext cx="24536400" cy="28093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6888163"/>
            <a:ext cx="14439900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23042563"/>
            <a:ext cx="26335037" cy="2720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2941638"/>
            <a:ext cx="26335037" cy="197500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25763538"/>
            <a:ext cx="26335037" cy="3862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337375" y="1273175"/>
            <a:ext cx="10547350" cy="309292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3738" y="1273175"/>
            <a:ext cx="31491237" cy="309292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1153438"/>
            <a:ext cx="37307838" cy="65373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3952538"/>
            <a:ext cx="37307838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3738" y="5638800"/>
            <a:ext cx="4833937" cy="26563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0075" y="5638800"/>
            <a:ext cx="4835525" cy="26563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7369175"/>
            <a:ext cx="19392900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0439400"/>
            <a:ext cx="19392900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7369175"/>
            <a:ext cx="19400837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10439400"/>
            <a:ext cx="19400837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1275"/>
            <a:ext cx="14439900" cy="5576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311275"/>
            <a:ext cx="24536400" cy="28093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6888163"/>
            <a:ext cx="14439900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23042563"/>
            <a:ext cx="26335037" cy="2720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2941638"/>
            <a:ext cx="26335037" cy="197500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25763538"/>
            <a:ext cx="26335037" cy="3862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52" name="Rectangle 36"/>
          <p:cNvSpPr>
            <a:spLocks noChangeArrowheads="1"/>
          </p:cNvSpPr>
          <p:nvPr userDrawn="1"/>
        </p:nvSpPr>
        <p:spPr bwMode="auto">
          <a:xfrm>
            <a:off x="0" y="0"/>
            <a:ext cx="43891200" cy="4800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49" name="Rectangle 33"/>
          <p:cNvSpPr>
            <a:spLocks noChangeArrowheads="1"/>
          </p:cNvSpPr>
          <p:nvPr userDrawn="1"/>
        </p:nvSpPr>
        <p:spPr bwMode="auto">
          <a:xfrm>
            <a:off x="693738" y="5638800"/>
            <a:ext cx="9864725" cy="2656363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30" name="Text Box 14"/>
          <p:cNvSpPr txBox="1">
            <a:spLocks noChangeArrowheads="1"/>
          </p:cNvSpPr>
          <p:nvPr userDrawn="1"/>
        </p:nvSpPr>
        <p:spPr bwMode="auto">
          <a:xfrm>
            <a:off x="609600" y="32445325"/>
            <a:ext cx="2514600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267" tIns="45624" rIns="91267" bIns="45624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</a:pPr>
            <a:r>
              <a:rPr lang="en-US" sz="500" b="1">
                <a:solidFill>
                  <a:schemeClr val="bg2"/>
                </a:solidFill>
                <a:latin typeface="Arial" charset="0"/>
              </a:rPr>
              <a:t>TEMPLATE DESIGN © 2008</a:t>
            </a:r>
          </a:p>
          <a:p>
            <a:pPr eaLnBrk="0" hangingPunct="0">
              <a:lnSpc>
                <a:spcPct val="65000"/>
              </a:lnSpc>
              <a:spcBef>
                <a:spcPct val="50000"/>
              </a:spcBef>
            </a:pPr>
            <a:r>
              <a:rPr lang="en-US" sz="1000" b="1">
                <a:solidFill>
                  <a:schemeClr val="bg2"/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8603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960438" y="1273175"/>
            <a:ext cx="41924287" cy="220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67" tIns="45624" rIns="91267" bIns="4562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603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38" y="5638800"/>
            <a:ext cx="9821862" cy="26563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6408" tIns="456408" rIns="456408" bIns="456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86041" name="Rectangle 25"/>
          <p:cNvSpPr>
            <a:spLocks noChangeArrowheads="1"/>
          </p:cNvSpPr>
          <p:nvPr userDrawn="1"/>
        </p:nvSpPr>
        <p:spPr bwMode="auto">
          <a:xfrm>
            <a:off x="0" y="0"/>
            <a:ext cx="43891200" cy="32918400"/>
          </a:xfrm>
          <a:prstGeom prst="rect">
            <a:avLst/>
          </a:prstGeom>
          <a:noFill/>
          <a:ln w="31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48" name="Rectangle 32"/>
          <p:cNvSpPr>
            <a:spLocks noChangeArrowheads="1"/>
          </p:cNvSpPr>
          <p:nvPr userDrawn="1"/>
        </p:nvSpPr>
        <p:spPr bwMode="auto">
          <a:xfrm>
            <a:off x="11382375" y="5638800"/>
            <a:ext cx="10148888" cy="2656363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50" name="Rectangle 34"/>
          <p:cNvSpPr>
            <a:spLocks noChangeArrowheads="1"/>
          </p:cNvSpPr>
          <p:nvPr userDrawn="1"/>
        </p:nvSpPr>
        <p:spPr bwMode="auto">
          <a:xfrm>
            <a:off x="22355175" y="5638800"/>
            <a:ext cx="10150475" cy="2656363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51" name="Rectangle 35"/>
          <p:cNvSpPr>
            <a:spLocks noChangeArrowheads="1"/>
          </p:cNvSpPr>
          <p:nvPr userDrawn="1"/>
        </p:nvSpPr>
        <p:spPr bwMode="auto">
          <a:xfrm>
            <a:off x="33329563" y="5638800"/>
            <a:ext cx="9867900" cy="2656363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055" name="Line 39"/>
          <p:cNvSpPr>
            <a:spLocks noChangeShapeType="1"/>
          </p:cNvSpPr>
          <p:nvPr userDrawn="1"/>
        </p:nvSpPr>
        <p:spPr bwMode="auto">
          <a:xfrm>
            <a:off x="0" y="4833938"/>
            <a:ext cx="43891200" cy="0"/>
          </a:xfrm>
          <a:prstGeom prst="line">
            <a:avLst/>
          </a:prstGeom>
          <a:noFill/>
          <a:ln w="190500">
            <a:solidFill>
              <a:srgbClr val="FF9900"/>
            </a:solidFill>
            <a:round/>
            <a:headEnd/>
            <a:tailEnd/>
          </a:ln>
          <a:effectLst/>
        </p:spPr>
        <p:txBody>
          <a:bodyPr lIns="457200" tIns="457200" rIns="457200" bIns="457200">
            <a:spAutoFit/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600">
          <a:solidFill>
            <a:srgbClr val="FFFFFF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2575" algn="l" rtl="0" fontAlgn="base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AABA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19" name="Rectangle 15"/>
          <p:cNvSpPr>
            <a:spLocks noChangeArrowheads="1"/>
          </p:cNvSpPr>
          <p:nvPr userDrawn="1"/>
        </p:nvSpPr>
        <p:spPr bwMode="auto">
          <a:xfrm>
            <a:off x="11377613" y="5638800"/>
            <a:ext cx="21128037" cy="26563638"/>
          </a:xfrm>
          <a:prstGeom prst="rect">
            <a:avLst/>
          </a:prstGeom>
          <a:solidFill>
            <a:srgbClr val="D7D7D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711" name="Rectangle 7"/>
          <p:cNvSpPr>
            <a:spLocks noChangeArrowheads="1"/>
          </p:cNvSpPr>
          <p:nvPr userDrawn="1"/>
        </p:nvSpPr>
        <p:spPr bwMode="auto">
          <a:xfrm>
            <a:off x="0" y="0"/>
            <a:ext cx="43891200" cy="4800600"/>
          </a:xfrm>
          <a:prstGeom prst="rect">
            <a:avLst/>
          </a:prstGeom>
          <a:solidFill>
            <a:srgbClr val="D7D7D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712" name="Rectangle 8"/>
          <p:cNvSpPr>
            <a:spLocks noChangeArrowheads="1"/>
          </p:cNvSpPr>
          <p:nvPr userDrawn="1"/>
        </p:nvSpPr>
        <p:spPr bwMode="auto">
          <a:xfrm>
            <a:off x="693738" y="5638800"/>
            <a:ext cx="9864725" cy="26563638"/>
          </a:xfrm>
          <a:prstGeom prst="rect">
            <a:avLst/>
          </a:prstGeom>
          <a:solidFill>
            <a:srgbClr val="D7D7D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713" name="Rectangle 9"/>
          <p:cNvSpPr>
            <a:spLocks noChangeArrowheads="1"/>
          </p:cNvSpPr>
          <p:nvPr userDrawn="1"/>
        </p:nvSpPr>
        <p:spPr bwMode="auto">
          <a:xfrm>
            <a:off x="0" y="4800600"/>
            <a:ext cx="43891200" cy="130175"/>
          </a:xfrm>
          <a:prstGeom prst="rect">
            <a:avLst/>
          </a:prstGeom>
          <a:solidFill>
            <a:srgbClr val="66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714" name="Text Box 10"/>
          <p:cNvSpPr txBox="1">
            <a:spLocks noChangeArrowheads="1"/>
          </p:cNvSpPr>
          <p:nvPr userDrawn="1"/>
        </p:nvSpPr>
        <p:spPr bwMode="auto">
          <a:xfrm>
            <a:off x="609600" y="32445325"/>
            <a:ext cx="2514600" cy="31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267" tIns="45624" rIns="91267" bIns="45624">
            <a:spAutoFit/>
          </a:bodyPr>
          <a:lstStyle/>
          <a:p>
            <a:pPr eaLnBrk="0" hangingPunct="0">
              <a:lnSpc>
                <a:spcPct val="65000"/>
              </a:lnSpc>
              <a:spcBef>
                <a:spcPct val="50000"/>
              </a:spcBef>
            </a:pPr>
            <a:r>
              <a:rPr lang="en-US" sz="500" b="1">
                <a:solidFill>
                  <a:schemeClr val="bg2"/>
                </a:solidFill>
                <a:latin typeface="Arial" charset="0"/>
              </a:rPr>
              <a:t>TEMPLATE DESIGN © 2007</a:t>
            </a:r>
          </a:p>
          <a:p>
            <a:pPr eaLnBrk="0" hangingPunct="0">
              <a:lnSpc>
                <a:spcPct val="65000"/>
              </a:lnSpc>
              <a:spcBef>
                <a:spcPct val="50000"/>
              </a:spcBef>
            </a:pPr>
            <a:r>
              <a:rPr lang="en-US" sz="1000" b="1">
                <a:solidFill>
                  <a:schemeClr val="bg2"/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200715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960438" y="1273175"/>
            <a:ext cx="41924287" cy="220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67" tIns="45624" rIns="91267" bIns="4562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0716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38" y="5638800"/>
            <a:ext cx="9682162" cy="26563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6408" tIns="456408" rIns="456408" bIns="456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200717" name="Rectangle 13"/>
          <p:cNvSpPr>
            <a:spLocks noChangeArrowheads="1"/>
          </p:cNvSpPr>
          <p:nvPr userDrawn="1"/>
        </p:nvSpPr>
        <p:spPr bwMode="auto">
          <a:xfrm>
            <a:off x="0" y="0"/>
            <a:ext cx="43891200" cy="32918400"/>
          </a:xfrm>
          <a:prstGeom prst="rect">
            <a:avLst/>
          </a:prstGeom>
          <a:noFill/>
          <a:ln w="31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720" name="Rectangle 16"/>
          <p:cNvSpPr>
            <a:spLocks noChangeArrowheads="1"/>
          </p:cNvSpPr>
          <p:nvPr userDrawn="1"/>
        </p:nvSpPr>
        <p:spPr bwMode="auto">
          <a:xfrm>
            <a:off x="33329563" y="5638800"/>
            <a:ext cx="9867900" cy="26563638"/>
          </a:xfrm>
          <a:prstGeom prst="rect">
            <a:avLst/>
          </a:prstGeom>
          <a:solidFill>
            <a:srgbClr val="D7D7D7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8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8800" b="1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8800" b="1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8800" b="1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88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8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8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8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8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Office_Excel_97-2003_Worksheet1.xls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package" Target="../embeddings/Microsoft_Office_PowerPoint_Presentation1.ppt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0969625" y="838200"/>
            <a:ext cx="21947188" cy="276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243" tIns="45614" rIns="91243" bIns="4561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600" dirty="0" smtClean="0">
                <a:solidFill>
                  <a:srgbClr val="FFFFFF"/>
                </a:solidFill>
                <a:latin typeface="Arial Black" pitchFamily="34" charset="0"/>
              </a:rPr>
              <a:t>Who Let the Librarians In?</a:t>
            </a:r>
            <a:r>
              <a:rPr lang="en-US" sz="6600" dirty="0">
                <a:solidFill>
                  <a:srgbClr val="FFFFFF"/>
                </a:solidFill>
                <a:latin typeface="Arial Black" pitchFamily="34" charset="0"/>
              </a:rPr>
              <a:t/>
            </a:r>
            <a:br>
              <a:rPr lang="en-US" sz="6600" dirty="0">
                <a:solidFill>
                  <a:srgbClr val="FFFFFF"/>
                </a:solidFill>
                <a:latin typeface="Arial Black" pitchFamily="34" charset="0"/>
              </a:rPr>
            </a:br>
            <a:r>
              <a:rPr lang="en-US" sz="4000" b="1" dirty="0" smtClean="0">
                <a:solidFill>
                  <a:srgbClr val="FFFFFF"/>
                </a:solidFill>
                <a:latin typeface="Arial" charset="0"/>
              </a:rPr>
              <a:t>Strategies for Expanding Online Library Services in a Course Management System</a:t>
            </a:r>
            <a:endParaRPr lang="en-US" sz="4000" b="1" dirty="0">
              <a:solidFill>
                <a:srgbClr val="FFFFFF"/>
              </a:solidFill>
              <a:latin typeface="Arial" charset="0"/>
            </a:endParaRPr>
          </a:p>
          <a:p>
            <a:pPr algn="ctr" eaLnBrk="0" hangingPunct="0"/>
            <a:r>
              <a:rPr lang="en-US" sz="4000" b="1" dirty="0">
                <a:solidFill>
                  <a:srgbClr val="FFFFFF"/>
                </a:solidFill>
                <a:latin typeface="Arial" charset="0"/>
              </a:rPr>
              <a:t/>
            </a:r>
            <a:br>
              <a:rPr lang="en-US" sz="4000" b="1" dirty="0">
                <a:solidFill>
                  <a:srgbClr val="FFFFFF"/>
                </a:solidFill>
                <a:latin typeface="Arial" charset="0"/>
              </a:rPr>
            </a:br>
            <a:r>
              <a:rPr lang="en-US" sz="2800" b="1" dirty="0" smtClean="0">
                <a:solidFill>
                  <a:srgbClr val="FFFFFF"/>
                </a:solidFill>
                <a:latin typeface="Arial" charset="0"/>
              </a:rPr>
              <a:t>Sandra Lee Hawes, Digital Resources Librarian, Saint Leo University, Florida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693738" y="5638800"/>
            <a:ext cx="9861550" cy="579438"/>
          </a:xfrm>
          <a:prstGeom prst="rect">
            <a:avLst/>
          </a:prstGeom>
          <a:solidFill>
            <a:schemeClr val="accent6"/>
          </a:solidFill>
          <a:ln w="9525">
            <a:noFill/>
            <a:miter lim="800000"/>
            <a:headEnd/>
            <a:tailEnd/>
          </a:ln>
          <a:effectLst/>
        </p:spPr>
        <p:txBody>
          <a:bodyPr lIns="91267" tIns="45624" rIns="91267" bIns="45624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 dirty="0" smtClean="0">
                <a:solidFill>
                  <a:srgbClr val="F8F8F8"/>
                </a:solidFill>
              </a:rPr>
              <a:t>Playing to Win: Embedding in a CMS</a:t>
            </a:r>
            <a:endParaRPr lang="en-US" sz="3200" b="1" dirty="0">
              <a:solidFill>
                <a:srgbClr val="F8F8F8"/>
              </a:solidFill>
            </a:endParaRP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693738" y="6205538"/>
            <a:ext cx="9861550" cy="6001643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457200" tIns="457200" rIns="457200" bIns="457200">
            <a:spAutoFit/>
          </a:bodyPr>
          <a:lstStyle/>
          <a:p>
            <a:r>
              <a:rPr lang="en-US" sz="3000" dirty="0" smtClean="0"/>
              <a:t>The poster presents one academic librarian’s experience as an embedded librarian in multiple online courses over a five-year period. Instructional services were provided in an </a:t>
            </a:r>
            <a:r>
              <a:rPr lang="en-US" sz="3000" b="1" dirty="0" err="1" smtClean="0"/>
              <a:t>eCollege</a:t>
            </a:r>
            <a:r>
              <a:rPr lang="en-US" sz="3000" dirty="0" smtClean="0"/>
              <a:t> course management system (CMS) by chat, email, and electronic bulletin board. </a:t>
            </a:r>
          </a:p>
          <a:p>
            <a:endParaRPr lang="en-US" sz="3000" dirty="0" smtClean="0"/>
          </a:p>
          <a:p>
            <a:r>
              <a:rPr lang="en-US" sz="3000" dirty="0" smtClean="0"/>
              <a:t>In SY2009-2010, an </a:t>
            </a:r>
            <a:r>
              <a:rPr lang="en-US" sz="3000" b="1" dirty="0" err="1" smtClean="0"/>
              <a:t>Elluminate</a:t>
            </a:r>
            <a:r>
              <a:rPr lang="en-US" sz="3000" b="1" i="1" dirty="0" err="1" smtClean="0"/>
              <a:t>Live</a:t>
            </a:r>
            <a:r>
              <a:rPr lang="en-US" sz="3000" b="1" i="1" dirty="0" smtClean="0"/>
              <a:t>!</a:t>
            </a:r>
            <a:r>
              <a:rPr lang="en-US" sz="3000" dirty="0" smtClean="0"/>
              <a:t> virtual training room was added, in which 113 sessions were delivered to 180 classes. </a:t>
            </a:r>
          </a:p>
          <a:p>
            <a:endParaRPr lang="en-US" sz="3000" dirty="0" smtClean="0"/>
          </a:p>
          <a:p>
            <a:r>
              <a:rPr lang="en-US" sz="3000" dirty="0" smtClean="0"/>
              <a:t>Faculty surveys and student evaluations were developed and delivered using </a:t>
            </a:r>
            <a:r>
              <a:rPr lang="en-US" sz="3000" b="1" dirty="0" err="1" smtClean="0"/>
              <a:t>SurveyMonkey</a:t>
            </a:r>
            <a:r>
              <a:rPr lang="en-US" sz="3000" dirty="0" smtClean="0"/>
              <a:t>.</a:t>
            </a:r>
            <a:endParaRPr lang="en-US" sz="3000" dirty="0"/>
          </a:p>
        </p:txBody>
      </p:sp>
      <p:graphicFrame>
        <p:nvGraphicFramePr>
          <p:cNvPr id="2591" name="Group 543"/>
          <p:cNvGraphicFramePr>
            <a:graphicFrameLocks noGrp="1"/>
          </p:cNvGraphicFramePr>
          <p:nvPr/>
        </p:nvGraphicFramePr>
        <p:xfrm>
          <a:off x="33416875" y="28168600"/>
          <a:ext cx="9790113" cy="4315778"/>
        </p:xfrm>
        <a:graphic>
          <a:graphicData uri="http://schemas.openxmlformats.org/drawingml/2006/table">
            <a:tbl>
              <a:tblPr/>
              <a:tblGrid>
                <a:gridCol w="4283075"/>
                <a:gridCol w="5507038"/>
              </a:tblGrid>
              <a:tr h="1397000">
                <a:tc gridSpan="2">
                  <a:txBody>
                    <a:bodyPr/>
                    <a:lstStyle/>
                    <a:p>
                      <a:pPr marL="0" marR="0" lvl="0" indent="0" algn="l" defTabSz="6524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Sandra Lee Hawes, MA(LIS), </a:t>
                      </a:r>
                      <a:r>
                        <a:rPr kumimoji="0" lang="en-US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</a:t>
                      </a:r>
                      <a:r>
                        <a:rPr kumimoji="0" 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kumimoji="0" 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Digital Resources Librarian, Associate Professor</a:t>
                      </a:r>
                    </a:p>
                    <a:p>
                      <a:pPr marL="0" marR="0" lvl="0" indent="0" algn="l" defTabSz="6524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Saint Leo University</a:t>
                      </a:r>
                    </a:p>
                  </a:txBody>
                  <a:tcPr marL="457200" marR="274320" marT="274320" marB="27432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00338">
                <a:tc>
                  <a:txBody>
                    <a:bodyPr/>
                    <a:lstStyle/>
                    <a:p>
                      <a:pPr marL="0" marR="0" lvl="0" indent="0" algn="l" defTabSz="652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Cannon Memorial Library</a:t>
                      </a:r>
                    </a:p>
                    <a:p>
                      <a:pPr marL="0" marR="0" lvl="0" indent="0" algn="l" defTabSz="652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MC2128, POB 6665</a:t>
                      </a:r>
                    </a:p>
                    <a:p>
                      <a:pPr marL="0" marR="0" lvl="0" indent="0" algn="l" defTabSz="652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St. Leo, FL  33574-6665</a:t>
                      </a:r>
                    </a:p>
                    <a:p>
                      <a:pPr marL="0" marR="0" lvl="0" indent="0" algn="l" defTabSz="652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57200" marR="274320" marT="274320" marB="27432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52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T: 352.588.8262</a:t>
                      </a:r>
                    </a:p>
                    <a:p>
                      <a:pPr marL="0" marR="0" lvl="0" indent="0" algn="l" defTabSz="652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F: 352.588.8484</a:t>
                      </a:r>
                    </a:p>
                    <a:p>
                      <a:pPr marL="0" marR="0" lvl="0" indent="0" algn="l" defTabSz="652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E: sandra.hawes@saintleo.edu</a:t>
                      </a:r>
                    </a:p>
                  </a:txBody>
                  <a:tcPr marL="457200" marR="274320" marT="274320" marB="27432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55" name="AutoShape 507"/>
          <p:cNvSpPr>
            <a:spLocks noChangeArrowheads="1"/>
          </p:cNvSpPr>
          <p:nvPr/>
        </p:nvSpPr>
        <p:spPr bwMode="auto">
          <a:xfrm>
            <a:off x="4543425" y="1636713"/>
            <a:ext cx="2282825" cy="17653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3135313"/>
            <a:r>
              <a:rPr lang="en-US" sz="2100" dirty="0"/>
              <a:t>OPTIONAL</a:t>
            </a:r>
            <a:br>
              <a:rPr lang="en-US" sz="2100" dirty="0"/>
            </a:br>
            <a:r>
              <a:rPr lang="en-US" sz="2100" dirty="0"/>
              <a:t>LOGO HERE</a:t>
            </a:r>
          </a:p>
        </p:txBody>
      </p:sp>
      <p:sp>
        <p:nvSpPr>
          <p:cNvPr id="2556" name="AutoShape 508"/>
          <p:cNvSpPr>
            <a:spLocks noChangeArrowheads="1"/>
          </p:cNvSpPr>
          <p:nvPr/>
        </p:nvSpPr>
        <p:spPr bwMode="auto">
          <a:xfrm>
            <a:off x="37147500" y="1544638"/>
            <a:ext cx="2282825" cy="17653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3135313"/>
            <a:r>
              <a:rPr lang="en-US" sz="2100" dirty="0"/>
              <a:t>OPTIONAL</a:t>
            </a:r>
            <a:br>
              <a:rPr lang="en-US" sz="2100" dirty="0"/>
            </a:br>
            <a:r>
              <a:rPr lang="en-US" sz="2100" dirty="0"/>
              <a:t>LOGO HERE</a:t>
            </a:r>
          </a:p>
        </p:txBody>
      </p:sp>
      <p:grpSp>
        <p:nvGrpSpPr>
          <p:cNvPr id="2573" name="Group 525"/>
          <p:cNvGrpSpPr>
            <a:grpSpLocks/>
          </p:cNvGrpSpPr>
          <p:nvPr/>
        </p:nvGrpSpPr>
        <p:grpSpPr bwMode="auto">
          <a:xfrm>
            <a:off x="0" y="-777875"/>
            <a:ext cx="43891200" cy="777875"/>
            <a:chOff x="0" y="-490"/>
            <a:chExt cx="27648" cy="490"/>
          </a:xfrm>
        </p:grpSpPr>
        <p:sp>
          <p:nvSpPr>
            <p:cNvPr id="2563" name="Rectangle 515"/>
            <p:cNvSpPr>
              <a:spLocks noChangeArrowheads="1"/>
            </p:cNvSpPr>
            <p:nvPr/>
          </p:nvSpPr>
          <p:spPr bwMode="auto">
            <a:xfrm>
              <a:off x="0" y="-490"/>
              <a:ext cx="27648" cy="490"/>
            </a:xfrm>
            <a:prstGeom prst="rect">
              <a:avLst/>
            </a:prstGeom>
            <a:solidFill>
              <a:srgbClr val="F8F8F8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457200" tIns="457200" rIns="457200" bIns="457200" anchor="ctr">
              <a:spAutoFit/>
            </a:bodyPr>
            <a:lstStyle/>
            <a:p>
              <a:endParaRPr lang="en-US"/>
            </a:p>
          </p:txBody>
        </p:sp>
        <p:sp>
          <p:nvSpPr>
            <p:cNvPr id="2564" name="Text Box 516"/>
            <p:cNvSpPr txBox="1">
              <a:spLocks noChangeArrowheads="1"/>
            </p:cNvSpPr>
            <p:nvPr/>
          </p:nvSpPr>
          <p:spPr bwMode="auto">
            <a:xfrm>
              <a:off x="2708" y="-408"/>
              <a:ext cx="3686" cy="2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 defTabSz="4389438">
                <a:spcBef>
                  <a:spcPct val="50000"/>
                </a:spcBef>
              </a:pPr>
              <a:r>
                <a:rPr lang="en-US"/>
                <a:t>There will be a fold here</a:t>
              </a:r>
            </a:p>
          </p:txBody>
        </p:sp>
        <p:sp>
          <p:nvSpPr>
            <p:cNvPr id="2565" name="Text Box 517"/>
            <p:cNvSpPr txBox="1">
              <a:spLocks noChangeArrowheads="1"/>
            </p:cNvSpPr>
            <p:nvPr/>
          </p:nvSpPr>
          <p:spPr bwMode="auto">
            <a:xfrm>
              <a:off x="21228" y="-396"/>
              <a:ext cx="3686" cy="2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defTabSz="4389438">
                <a:spcBef>
                  <a:spcPct val="50000"/>
                </a:spcBef>
              </a:pPr>
              <a:r>
                <a:rPr lang="en-US"/>
                <a:t>There will be a fold here</a:t>
              </a:r>
            </a:p>
          </p:txBody>
        </p:sp>
        <p:grpSp>
          <p:nvGrpSpPr>
            <p:cNvPr id="2572" name="Group 524"/>
            <p:cNvGrpSpPr>
              <a:grpSpLocks/>
            </p:cNvGrpSpPr>
            <p:nvPr/>
          </p:nvGrpSpPr>
          <p:grpSpPr bwMode="auto">
            <a:xfrm>
              <a:off x="6551" y="-372"/>
              <a:ext cx="14545" cy="258"/>
              <a:chOff x="6551" y="-372"/>
              <a:chExt cx="14545" cy="258"/>
            </a:xfrm>
          </p:grpSpPr>
          <p:grpSp>
            <p:nvGrpSpPr>
              <p:cNvPr id="2568" name="Group 520"/>
              <p:cNvGrpSpPr>
                <a:grpSpLocks/>
              </p:cNvGrpSpPr>
              <p:nvPr/>
            </p:nvGrpSpPr>
            <p:grpSpPr bwMode="auto">
              <a:xfrm>
                <a:off x="6551" y="-372"/>
                <a:ext cx="720" cy="258"/>
                <a:chOff x="6551" y="-372"/>
                <a:chExt cx="720" cy="258"/>
              </a:xfrm>
            </p:grpSpPr>
            <p:sp>
              <p:nvSpPr>
                <p:cNvPr id="2566" name="AutoShape 518"/>
                <p:cNvSpPr>
                  <a:spLocks noChangeArrowheads="1"/>
                </p:cNvSpPr>
                <p:nvPr/>
              </p:nvSpPr>
              <p:spPr bwMode="auto">
                <a:xfrm>
                  <a:off x="6551" y="-372"/>
                  <a:ext cx="360" cy="258"/>
                </a:xfrm>
                <a:prstGeom prst="rightArrow">
                  <a:avLst>
                    <a:gd name="adj1" fmla="val 50000"/>
                    <a:gd name="adj2" fmla="val 34884"/>
                  </a:avLst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457200" tIns="457200" rIns="457200" bIns="45720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567" name="AutoShape 519"/>
                <p:cNvSpPr>
                  <a:spLocks noChangeArrowheads="1"/>
                </p:cNvSpPr>
                <p:nvPr/>
              </p:nvSpPr>
              <p:spPr bwMode="auto">
                <a:xfrm rot="10800000">
                  <a:off x="6911" y="-372"/>
                  <a:ext cx="360" cy="258"/>
                </a:xfrm>
                <a:prstGeom prst="rightArrow">
                  <a:avLst>
                    <a:gd name="adj1" fmla="val 50000"/>
                    <a:gd name="adj2" fmla="val 34884"/>
                  </a:avLst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457200" tIns="457200" rIns="457200" bIns="45720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69" name="Group 521"/>
              <p:cNvGrpSpPr>
                <a:grpSpLocks/>
              </p:cNvGrpSpPr>
              <p:nvPr/>
            </p:nvGrpSpPr>
            <p:grpSpPr bwMode="auto">
              <a:xfrm>
                <a:off x="20376" y="-372"/>
                <a:ext cx="720" cy="258"/>
                <a:chOff x="6551" y="-372"/>
                <a:chExt cx="720" cy="258"/>
              </a:xfrm>
            </p:grpSpPr>
            <p:sp>
              <p:nvSpPr>
                <p:cNvPr id="2570" name="AutoShape 522"/>
                <p:cNvSpPr>
                  <a:spLocks noChangeArrowheads="1"/>
                </p:cNvSpPr>
                <p:nvPr/>
              </p:nvSpPr>
              <p:spPr bwMode="auto">
                <a:xfrm>
                  <a:off x="6551" y="-372"/>
                  <a:ext cx="360" cy="258"/>
                </a:xfrm>
                <a:prstGeom prst="rightArrow">
                  <a:avLst>
                    <a:gd name="adj1" fmla="val 50000"/>
                    <a:gd name="adj2" fmla="val 34884"/>
                  </a:avLst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457200" tIns="457200" rIns="457200" bIns="45720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571" name="AutoShape 523"/>
                <p:cNvSpPr>
                  <a:spLocks noChangeArrowheads="1"/>
                </p:cNvSpPr>
                <p:nvPr/>
              </p:nvSpPr>
              <p:spPr bwMode="auto">
                <a:xfrm rot="10800000">
                  <a:off x="6911" y="-372"/>
                  <a:ext cx="360" cy="258"/>
                </a:xfrm>
                <a:prstGeom prst="rightArrow">
                  <a:avLst>
                    <a:gd name="adj1" fmla="val 50000"/>
                    <a:gd name="adj2" fmla="val 34884"/>
                  </a:avLst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457200" tIns="457200" rIns="457200" bIns="457200" anchor="ctr">
                  <a:spAutoFit/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2574" name="Group 526"/>
          <p:cNvGrpSpPr>
            <a:grpSpLocks/>
          </p:cNvGrpSpPr>
          <p:nvPr/>
        </p:nvGrpSpPr>
        <p:grpSpPr bwMode="auto">
          <a:xfrm>
            <a:off x="-1588" y="32964438"/>
            <a:ext cx="43891201" cy="777875"/>
            <a:chOff x="0" y="-490"/>
            <a:chExt cx="27648" cy="490"/>
          </a:xfrm>
        </p:grpSpPr>
        <p:sp>
          <p:nvSpPr>
            <p:cNvPr id="2575" name="Rectangle 527"/>
            <p:cNvSpPr>
              <a:spLocks noChangeArrowheads="1"/>
            </p:cNvSpPr>
            <p:nvPr/>
          </p:nvSpPr>
          <p:spPr bwMode="auto">
            <a:xfrm>
              <a:off x="0" y="-490"/>
              <a:ext cx="27648" cy="490"/>
            </a:xfrm>
            <a:prstGeom prst="rect">
              <a:avLst/>
            </a:prstGeom>
            <a:solidFill>
              <a:srgbClr val="F8F8F8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457200" tIns="457200" rIns="457200" bIns="457200" anchor="ctr">
              <a:spAutoFit/>
            </a:bodyPr>
            <a:lstStyle/>
            <a:p>
              <a:endParaRPr lang="en-US"/>
            </a:p>
          </p:txBody>
        </p:sp>
        <p:sp>
          <p:nvSpPr>
            <p:cNvPr id="2576" name="Text Box 528"/>
            <p:cNvSpPr txBox="1">
              <a:spLocks noChangeArrowheads="1"/>
            </p:cNvSpPr>
            <p:nvPr/>
          </p:nvSpPr>
          <p:spPr bwMode="auto">
            <a:xfrm>
              <a:off x="2708" y="-408"/>
              <a:ext cx="3686" cy="2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 defTabSz="4389438">
                <a:spcBef>
                  <a:spcPct val="50000"/>
                </a:spcBef>
              </a:pPr>
              <a:r>
                <a:rPr lang="en-US"/>
                <a:t>There will be a fold here</a:t>
              </a:r>
            </a:p>
          </p:txBody>
        </p:sp>
        <p:sp>
          <p:nvSpPr>
            <p:cNvPr id="2577" name="Text Box 529"/>
            <p:cNvSpPr txBox="1">
              <a:spLocks noChangeArrowheads="1"/>
            </p:cNvSpPr>
            <p:nvPr/>
          </p:nvSpPr>
          <p:spPr bwMode="auto">
            <a:xfrm>
              <a:off x="21228" y="-396"/>
              <a:ext cx="3686" cy="2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defTabSz="4389438">
                <a:spcBef>
                  <a:spcPct val="50000"/>
                </a:spcBef>
              </a:pPr>
              <a:r>
                <a:rPr lang="en-US"/>
                <a:t>There will be a fold here</a:t>
              </a:r>
            </a:p>
          </p:txBody>
        </p:sp>
        <p:grpSp>
          <p:nvGrpSpPr>
            <p:cNvPr id="2578" name="Group 530"/>
            <p:cNvGrpSpPr>
              <a:grpSpLocks/>
            </p:cNvGrpSpPr>
            <p:nvPr/>
          </p:nvGrpSpPr>
          <p:grpSpPr bwMode="auto">
            <a:xfrm>
              <a:off x="6551" y="-372"/>
              <a:ext cx="14545" cy="258"/>
              <a:chOff x="6551" y="-372"/>
              <a:chExt cx="14545" cy="258"/>
            </a:xfrm>
          </p:grpSpPr>
          <p:grpSp>
            <p:nvGrpSpPr>
              <p:cNvPr id="2579" name="Group 531"/>
              <p:cNvGrpSpPr>
                <a:grpSpLocks/>
              </p:cNvGrpSpPr>
              <p:nvPr/>
            </p:nvGrpSpPr>
            <p:grpSpPr bwMode="auto">
              <a:xfrm>
                <a:off x="6551" y="-372"/>
                <a:ext cx="720" cy="258"/>
                <a:chOff x="6551" y="-372"/>
                <a:chExt cx="720" cy="258"/>
              </a:xfrm>
            </p:grpSpPr>
            <p:sp>
              <p:nvSpPr>
                <p:cNvPr id="2580" name="AutoShape 532"/>
                <p:cNvSpPr>
                  <a:spLocks noChangeArrowheads="1"/>
                </p:cNvSpPr>
                <p:nvPr/>
              </p:nvSpPr>
              <p:spPr bwMode="auto">
                <a:xfrm>
                  <a:off x="6551" y="-372"/>
                  <a:ext cx="360" cy="258"/>
                </a:xfrm>
                <a:prstGeom prst="rightArrow">
                  <a:avLst>
                    <a:gd name="adj1" fmla="val 50000"/>
                    <a:gd name="adj2" fmla="val 34884"/>
                  </a:avLst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457200" tIns="457200" rIns="457200" bIns="45720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581" name="AutoShape 533"/>
                <p:cNvSpPr>
                  <a:spLocks noChangeArrowheads="1"/>
                </p:cNvSpPr>
                <p:nvPr/>
              </p:nvSpPr>
              <p:spPr bwMode="auto">
                <a:xfrm rot="10800000">
                  <a:off x="6911" y="-372"/>
                  <a:ext cx="360" cy="258"/>
                </a:xfrm>
                <a:prstGeom prst="rightArrow">
                  <a:avLst>
                    <a:gd name="adj1" fmla="val 50000"/>
                    <a:gd name="adj2" fmla="val 34884"/>
                  </a:avLst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457200" tIns="457200" rIns="457200" bIns="457200" anchor="ctr">
                  <a:spAutoFit/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582" name="Group 534"/>
              <p:cNvGrpSpPr>
                <a:grpSpLocks/>
              </p:cNvGrpSpPr>
              <p:nvPr/>
            </p:nvGrpSpPr>
            <p:grpSpPr bwMode="auto">
              <a:xfrm>
                <a:off x="20376" y="-372"/>
                <a:ext cx="720" cy="258"/>
                <a:chOff x="6551" y="-372"/>
                <a:chExt cx="720" cy="258"/>
              </a:xfrm>
            </p:grpSpPr>
            <p:sp>
              <p:nvSpPr>
                <p:cNvPr id="2583" name="AutoShape 535"/>
                <p:cNvSpPr>
                  <a:spLocks noChangeArrowheads="1"/>
                </p:cNvSpPr>
                <p:nvPr/>
              </p:nvSpPr>
              <p:spPr bwMode="auto">
                <a:xfrm>
                  <a:off x="6551" y="-372"/>
                  <a:ext cx="360" cy="258"/>
                </a:xfrm>
                <a:prstGeom prst="rightArrow">
                  <a:avLst>
                    <a:gd name="adj1" fmla="val 50000"/>
                    <a:gd name="adj2" fmla="val 34884"/>
                  </a:avLst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457200" tIns="457200" rIns="457200" bIns="457200" anchor="ctr"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584" name="AutoShape 536"/>
                <p:cNvSpPr>
                  <a:spLocks noChangeArrowheads="1"/>
                </p:cNvSpPr>
                <p:nvPr/>
              </p:nvSpPr>
              <p:spPr bwMode="auto">
                <a:xfrm rot="10800000">
                  <a:off x="6911" y="-372"/>
                  <a:ext cx="360" cy="258"/>
                </a:xfrm>
                <a:prstGeom prst="rightArrow">
                  <a:avLst>
                    <a:gd name="adj1" fmla="val 50000"/>
                    <a:gd name="adj2" fmla="val 34884"/>
                  </a:avLst>
                </a:prstGeom>
                <a:solidFill>
                  <a:srgbClr val="FF99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457200" tIns="457200" rIns="457200" bIns="457200" anchor="ctr">
                  <a:spAutoFit/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34" name="Text Box 7"/>
          <p:cNvSpPr txBox="1">
            <a:spLocks noChangeArrowheads="1"/>
          </p:cNvSpPr>
          <p:nvPr/>
        </p:nvSpPr>
        <p:spPr bwMode="auto">
          <a:xfrm>
            <a:off x="667657" y="24247929"/>
            <a:ext cx="9886043" cy="579438"/>
          </a:xfrm>
          <a:prstGeom prst="rect">
            <a:avLst/>
          </a:prstGeom>
          <a:solidFill>
            <a:schemeClr val="accent6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91267" tIns="45624" rIns="91267" bIns="45624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 dirty="0" smtClean="0">
                <a:solidFill>
                  <a:srgbClr val="F8F8F8"/>
                </a:solidFill>
              </a:rPr>
              <a:t>1. Batting </a:t>
            </a:r>
            <a:r>
              <a:rPr lang="en-US" sz="3200" b="1" dirty="0" smtClean="0">
                <a:solidFill>
                  <a:srgbClr val="F8F8F8"/>
                </a:solidFill>
              </a:rPr>
              <a:t>Practice—Preparing for the Game</a:t>
            </a:r>
            <a:endParaRPr lang="en-US" sz="3200" b="1" dirty="0">
              <a:solidFill>
                <a:srgbClr val="F8F8F8"/>
              </a:solidFill>
            </a:endParaRPr>
          </a:p>
        </p:txBody>
      </p:sp>
      <p:sp>
        <p:nvSpPr>
          <p:cNvPr id="135" name="Text Box 14"/>
          <p:cNvSpPr txBox="1">
            <a:spLocks noChangeArrowheads="1"/>
          </p:cNvSpPr>
          <p:nvPr/>
        </p:nvSpPr>
        <p:spPr bwMode="auto">
          <a:xfrm>
            <a:off x="688295" y="24814666"/>
            <a:ext cx="9861550" cy="7386638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457200" tIns="457200" rIns="457200" bIns="457200">
            <a:spAutoFit/>
          </a:bodyPr>
          <a:lstStyle/>
          <a:p>
            <a:pPr marL="342900" marR="0" lvl="0" indent="-3429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sz="3000" dirty="0" smtClean="0">
                <a:latin typeface="Calibri"/>
                <a:ea typeface="Calibri"/>
                <a:cs typeface="Times New Roman"/>
              </a:rPr>
              <a:t>Read the professional literature</a:t>
            </a:r>
          </a:p>
          <a:p>
            <a:pPr marL="342900" marR="0" lvl="0" indent="-3429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sz="3000" dirty="0" smtClean="0">
                <a:latin typeface="Calibri"/>
                <a:ea typeface="Calibri"/>
                <a:cs typeface="Times New Roman"/>
              </a:rPr>
              <a:t>Save articles that describe the proposed service</a:t>
            </a:r>
          </a:p>
          <a:p>
            <a:pPr marL="342900" marR="0" lvl="0" indent="-3429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sz="3000" dirty="0" smtClean="0">
                <a:latin typeface="Calibri"/>
                <a:ea typeface="Calibri"/>
                <a:cs typeface="Times New Roman"/>
              </a:rPr>
              <a:t>Attend professional conferences</a:t>
            </a:r>
          </a:p>
          <a:p>
            <a:pPr marL="342900" marR="0" lvl="0" indent="-3429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</a:pPr>
            <a:r>
              <a:rPr lang="en-US" sz="3000" dirty="0" smtClean="0">
                <a:latin typeface="Calibri"/>
                <a:ea typeface="Calibri"/>
                <a:cs typeface="Times New Roman"/>
              </a:rPr>
              <a:t>Gather information from sessions and meetings about the proposed service and technology to implement it</a:t>
            </a:r>
          </a:p>
          <a:p>
            <a:pPr marL="342900" marR="0" lvl="0" indent="-342900">
              <a:lnSpc>
                <a:spcPct val="200000"/>
              </a:lnSpc>
              <a:spcBef>
                <a:spcPts val="0"/>
              </a:spcBef>
              <a:spcAft>
                <a:spcPts val="1000"/>
              </a:spcAft>
              <a:buFont typeface="Wingdings" pitchFamily="2" charset="2"/>
              <a:buChar char="Ø"/>
            </a:pPr>
            <a:r>
              <a:rPr lang="en-US" sz="3000" dirty="0" smtClean="0">
                <a:latin typeface="Calibri"/>
                <a:ea typeface="Calibri"/>
                <a:cs typeface="Times New Roman"/>
              </a:rPr>
              <a:t>Take online webinars to develop knowledge of how to use the intended technology</a:t>
            </a:r>
            <a:endParaRPr lang="en-US" sz="3000" dirty="0">
              <a:latin typeface="Calibri"/>
              <a:ea typeface="Calibri"/>
              <a:cs typeface="Times New Roman"/>
            </a:endParaRPr>
          </a:p>
        </p:txBody>
      </p:sp>
      <p:pic>
        <p:nvPicPr>
          <p:cNvPr id="2488" name="Picture 44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2350" y="1004889"/>
            <a:ext cx="4381500" cy="2652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" name="Picture 44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909250" y="1023939"/>
            <a:ext cx="4381500" cy="2652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4" name="Text Box 7"/>
          <p:cNvSpPr txBox="1">
            <a:spLocks noChangeArrowheads="1"/>
          </p:cNvSpPr>
          <p:nvPr/>
        </p:nvSpPr>
        <p:spPr bwMode="auto">
          <a:xfrm>
            <a:off x="11364686" y="5636079"/>
            <a:ext cx="10168844" cy="579438"/>
          </a:xfrm>
          <a:prstGeom prst="rect">
            <a:avLst/>
          </a:prstGeom>
          <a:solidFill>
            <a:schemeClr val="accent6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91267" tIns="45624" rIns="91267" bIns="45624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 dirty="0" smtClean="0">
                <a:solidFill>
                  <a:srgbClr val="F8F8F8"/>
                </a:solidFill>
              </a:rPr>
              <a:t>2. In the Dugout—Developing the Proposal</a:t>
            </a:r>
            <a:endParaRPr lang="en-US" sz="3200" b="1" dirty="0">
              <a:solidFill>
                <a:srgbClr val="F8F8F8"/>
              </a:solidFill>
            </a:endParaRPr>
          </a:p>
        </p:txBody>
      </p:sp>
      <p:sp>
        <p:nvSpPr>
          <p:cNvPr id="96" name="Text Box 7"/>
          <p:cNvSpPr txBox="1">
            <a:spLocks noChangeArrowheads="1"/>
          </p:cNvSpPr>
          <p:nvPr/>
        </p:nvSpPr>
        <p:spPr bwMode="auto">
          <a:xfrm>
            <a:off x="22366514" y="20029716"/>
            <a:ext cx="10161815" cy="579438"/>
          </a:xfrm>
          <a:prstGeom prst="rect">
            <a:avLst/>
          </a:prstGeom>
          <a:solidFill>
            <a:schemeClr val="accent6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91267" tIns="45624" rIns="91267" bIns="45624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 dirty="0" smtClean="0">
                <a:solidFill>
                  <a:srgbClr val="F8F8F8"/>
                </a:solidFill>
              </a:rPr>
              <a:t>5. Rounding the Bases—Review and Expand the Pilot</a:t>
            </a:r>
            <a:endParaRPr lang="en-US" sz="3200" b="1" dirty="0">
              <a:solidFill>
                <a:srgbClr val="F8F8F8"/>
              </a:solidFill>
            </a:endParaRPr>
          </a:p>
        </p:txBody>
      </p:sp>
      <p:sp>
        <p:nvSpPr>
          <p:cNvPr id="99" name="Text Box 7"/>
          <p:cNvSpPr txBox="1">
            <a:spLocks noChangeArrowheads="1"/>
          </p:cNvSpPr>
          <p:nvPr/>
        </p:nvSpPr>
        <p:spPr bwMode="auto">
          <a:xfrm>
            <a:off x="33345438" y="5657850"/>
            <a:ext cx="9861550" cy="579438"/>
          </a:xfrm>
          <a:prstGeom prst="rect">
            <a:avLst/>
          </a:prstGeom>
          <a:solidFill>
            <a:schemeClr val="accent6"/>
          </a:solidFill>
          <a:ln w="9525">
            <a:noFill/>
            <a:miter lim="800000"/>
            <a:headEnd/>
            <a:tailEnd/>
          </a:ln>
          <a:effectLst/>
        </p:spPr>
        <p:txBody>
          <a:bodyPr lIns="91267" tIns="45624" rIns="91267" bIns="45624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 dirty="0" smtClean="0">
                <a:solidFill>
                  <a:srgbClr val="F8F8F8"/>
                </a:solidFill>
              </a:rPr>
              <a:t>6. Back in the Locker Room—Post Game Analysis</a:t>
            </a:r>
            <a:endParaRPr lang="en-US" sz="3200" b="1" dirty="0">
              <a:solidFill>
                <a:srgbClr val="F8F8F8"/>
              </a:solidFill>
            </a:endParaRPr>
          </a:p>
        </p:txBody>
      </p:sp>
      <p:sp>
        <p:nvSpPr>
          <p:cNvPr id="101" name="Text Box 7"/>
          <p:cNvSpPr txBox="1">
            <a:spLocks noChangeArrowheads="1"/>
          </p:cNvSpPr>
          <p:nvPr/>
        </p:nvSpPr>
        <p:spPr bwMode="auto">
          <a:xfrm>
            <a:off x="33324800" y="21393150"/>
            <a:ext cx="9901238" cy="579438"/>
          </a:xfrm>
          <a:prstGeom prst="rect">
            <a:avLst/>
          </a:prstGeom>
          <a:solidFill>
            <a:schemeClr val="accent6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91267" tIns="45624" rIns="91267" bIns="45624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 dirty="0" smtClean="0">
                <a:solidFill>
                  <a:srgbClr val="F8F8F8"/>
                </a:solidFill>
              </a:rPr>
              <a:t>Acknowledgements</a:t>
            </a:r>
            <a:endParaRPr lang="en-US" sz="3200" b="1" dirty="0">
              <a:solidFill>
                <a:srgbClr val="F8F8F8"/>
              </a:solidFill>
            </a:endParaRPr>
          </a:p>
        </p:txBody>
      </p:sp>
      <p:sp>
        <p:nvSpPr>
          <p:cNvPr id="102" name="Text Box 7"/>
          <p:cNvSpPr txBox="1">
            <a:spLocks noChangeArrowheads="1"/>
          </p:cNvSpPr>
          <p:nvPr/>
        </p:nvSpPr>
        <p:spPr bwMode="auto">
          <a:xfrm>
            <a:off x="33324800" y="27565350"/>
            <a:ext cx="9901238" cy="579438"/>
          </a:xfrm>
          <a:prstGeom prst="rect">
            <a:avLst/>
          </a:prstGeom>
          <a:solidFill>
            <a:schemeClr val="accent6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91267" tIns="45624" rIns="91267" bIns="45624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 dirty="0" smtClean="0">
                <a:solidFill>
                  <a:srgbClr val="F8F8F8"/>
                </a:solidFill>
              </a:rPr>
              <a:t>Contact Information</a:t>
            </a:r>
            <a:endParaRPr lang="en-US" sz="3200" b="1" dirty="0">
              <a:solidFill>
                <a:srgbClr val="F8F8F8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33356550" y="21964650"/>
            <a:ext cx="9848850" cy="561975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Special Thanks to Saint Leo University:</a:t>
            </a:r>
          </a:p>
          <a:p>
            <a:pPr algn="ctr"/>
            <a:r>
              <a:rPr lang="en-US" i="1" dirty="0" smtClean="0"/>
              <a:t>Brent Short</a:t>
            </a:r>
            <a:r>
              <a:rPr lang="en-US" dirty="0" smtClean="0"/>
              <a:t>, Director of Library Services, Cannon Memorial Library</a:t>
            </a:r>
          </a:p>
          <a:p>
            <a:pPr algn="ctr"/>
            <a:r>
              <a:rPr lang="en-US" i="1" dirty="0" smtClean="0"/>
              <a:t>Diane Johnson</a:t>
            </a:r>
            <a:r>
              <a:rPr lang="en-US" dirty="0" smtClean="0"/>
              <a:t>, Assistant Director of Center for Online Learning Faculty</a:t>
            </a:r>
          </a:p>
          <a:p>
            <a:pPr algn="ctr"/>
            <a:r>
              <a:rPr lang="en-US" i="1" dirty="0" smtClean="0"/>
              <a:t>Claudia Ruiz</a:t>
            </a:r>
            <a:r>
              <a:rPr lang="en-US" dirty="0" smtClean="0"/>
              <a:t>, Assistant Director of Instructional Technology</a:t>
            </a:r>
          </a:p>
          <a:p>
            <a:pPr algn="ctr"/>
            <a:r>
              <a:rPr lang="en-US" i="1" dirty="0" smtClean="0"/>
              <a:t>Susan Nelson</a:t>
            </a:r>
            <a:r>
              <a:rPr lang="en-US" dirty="0" smtClean="0"/>
              <a:t>, Instructional Analyst, Center for Online Learning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And ACRL Distance Learning Section, Conference Planning Committee Members, for Contributing to the Annotated Bibliography:</a:t>
            </a:r>
          </a:p>
          <a:p>
            <a:pPr algn="ctr"/>
            <a:r>
              <a:rPr lang="en-US" i="1" dirty="0" smtClean="0"/>
              <a:t>Alice Daughtery</a:t>
            </a:r>
            <a:r>
              <a:rPr lang="en-US" dirty="0" smtClean="0"/>
              <a:t>, Information Literacy Librarian, Louisiana State University, Baton Rouge, LA</a:t>
            </a:r>
          </a:p>
          <a:p>
            <a:pPr algn="ctr"/>
            <a:r>
              <a:rPr lang="en-US" i="1" dirty="0" smtClean="0"/>
              <a:t>Johanna </a:t>
            </a:r>
            <a:r>
              <a:rPr lang="en-US" i="1" dirty="0" err="1" smtClean="0"/>
              <a:t>Tuñón</a:t>
            </a:r>
            <a:r>
              <a:rPr lang="en-US" dirty="0" smtClean="0"/>
              <a:t>, Director of Distance and Instructional Library Services, Nova Southeastern University, Fort Lauderdale, FL</a:t>
            </a:r>
            <a:endParaRPr lang="en-US" dirty="0"/>
          </a:p>
        </p:txBody>
      </p:sp>
      <p:sp>
        <p:nvSpPr>
          <p:cNvPr id="107" name="TextBox 106"/>
          <p:cNvSpPr txBox="1"/>
          <p:nvPr/>
        </p:nvSpPr>
        <p:spPr>
          <a:xfrm>
            <a:off x="11410950" y="6203043"/>
            <a:ext cx="10115550" cy="8848576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3000" dirty="0" smtClean="0"/>
              <a:t>Develop relationships with administrators and faculty for whom your project is intended; understand their students’ needs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3000" dirty="0" smtClean="0"/>
              <a:t>Bring up ideas informally at lunch, during graduation ceremonies, or in faculty meetings with members of your audience or colleagues who influence their opinions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3000" dirty="0" smtClean="0"/>
              <a:t>Mention your ideas in your promotion and tenure portfolios so that both administrators and faculty will think about them positively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3000" dirty="0" smtClean="0"/>
              <a:t>Describe your readiness to use new technology and skills for the project in your professional development narrative and annual report</a:t>
            </a:r>
          </a:p>
          <a:p>
            <a:endParaRPr lang="en-US" dirty="0"/>
          </a:p>
        </p:txBody>
      </p:sp>
      <p:sp>
        <p:nvSpPr>
          <p:cNvPr id="45" name="Text Box 7"/>
          <p:cNvSpPr txBox="1">
            <a:spLocks noChangeArrowheads="1"/>
          </p:cNvSpPr>
          <p:nvPr/>
        </p:nvSpPr>
        <p:spPr bwMode="auto">
          <a:xfrm>
            <a:off x="22352000" y="5636079"/>
            <a:ext cx="10154330" cy="579438"/>
          </a:xfrm>
          <a:prstGeom prst="rect">
            <a:avLst/>
          </a:prstGeom>
          <a:solidFill>
            <a:schemeClr val="accent6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91267" tIns="45624" rIns="91267" bIns="45624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 dirty="0" smtClean="0">
                <a:solidFill>
                  <a:srgbClr val="F8F8F8"/>
                </a:solidFill>
              </a:rPr>
              <a:t>4. The Sweet Spot—Agreeing on a Pilot Project</a:t>
            </a:r>
            <a:endParaRPr lang="en-US" sz="3200" b="1" dirty="0">
              <a:solidFill>
                <a:srgbClr val="F8F8F8"/>
              </a:solidFill>
            </a:endParaRPr>
          </a:p>
        </p:txBody>
      </p:sp>
      <p:sp>
        <p:nvSpPr>
          <p:cNvPr id="46" name="Text Box 7"/>
          <p:cNvSpPr txBox="1">
            <a:spLocks noChangeArrowheads="1"/>
          </p:cNvSpPr>
          <p:nvPr/>
        </p:nvSpPr>
        <p:spPr bwMode="auto">
          <a:xfrm>
            <a:off x="11410950" y="22647729"/>
            <a:ext cx="10122580" cy="579438"/>
          </a:xfrm>
          <a:prstGeom prst="rect">
            <a:avLst/>
          </a:prstGeom>
          <a:solidFill>
            <a:schemeClr val="accent6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91267" tIns="45624" rIns="91267" bIns="45624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b="1" dirty="0" smtClean="0">
                <a:solidFill>
                  <a:srgbClr val="F8F8F8"/>
                </a:solidFill>
              </a:rPr>
              <a:t>3. At Bat—Pitching the Proposal</a:t>
            </a:r>
            <a:endParaRPr lang="en-US" sz="3200" b="1" dirty="0">
              <a:solidFill>
                <a:srgbClr val="F8F8F8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1391900" y="23221950"/>
            <a:ext cx="10115550" cy="901065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3000" dirty="0" smtClean="0"/>
              <a:t>Present the research base behind your proposal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3000" dirty="0" smtClean="0"/>
              <a:t>Provide evidence of your ability to perform the new service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3000" dirty="0" smtClean="0"/>
              <a:t>Know what you can realistically provide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3000" dirty="0" smtClean="0"/>
              <a:t>Work out in advance how you will reorganize your time to be able to provide the service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3000" dirty="0" smtClean="0"/>
              <a:t>Research what the cost will be of any technology you need 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3000" dirty="0" smtClean="0"/>
              <a:t>Have alternate options for the proposed technology 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3000" dirty="0" smtClean="0"/>
              <a:t>Find out what funds might be available to cover it, such as strategic initiatives</a:t>
            </a:r>
          </a:p>
          <a:p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22383750" y="6210300"/>
            <a:ext cx="10115550" cy="7478970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3000" dirty="0" smtClean="0"/>
              <a:t>Look for a win-win outcome that meets stakeholder needs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3000" dirty="0" smtClean="0"/>
              <a:t>Agree on a time period to implement the new service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3000" dirty="0" smtClean="0"/>
              <a:t>Agree on a timeframe to run the pilot project, perhaps six months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3000" dirty="0" smtClean="0"/>
              <a:t>Agree on the type and number of courses to receive the service during the pilot phase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3000" dirty="0" smtClean="0"/>
              <a:t>Establish how you will update stakeholders on your project (email, formal report, meeting) and keep them updated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3000" dirty="0" smtClean="0"/>
              <a:t>Establish a general outline of what the new services will provide</a:t>
            </a:r>
            <a:endParaRPr lang="en-US" sz="3000" dirty="0"/>
          </a:p>
        </p:txBody>
      </p:sp>
      <p:sp>
        <p:nvSpPr>
          <p:cNvPr id="51" name="TextBox 50"/>
          <p:cNvSpPr txBox="1"/>
          <p:nvPr/>
        </p:nvSpPr>
        <p:spPr>
          <a:xfrm>
            <a:off x="22364700" y="20594985"/>
            <a:ext cx="10153650" cy="11618565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3000" dirty="0" smtClean="0"/>
              <a:t>Look for a win-win outcome during the review period; negotiate, compromise, be honest about what is working and what needs to be improved, added, deleted, or changed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3000" dirty="0" smtClean="0"/>
              <a:t>Bring statistical summaries and sample work product to the review meeting; anticipate administrative concerns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3000" dirty="0" smtClean="0"/>
              <a:t>Know how you want to proceed with the project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3000" dirty="0" smtClean="0"/>
              <a:t>Be prepared with an executive summary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3000" dirty="0" smtClean="0"/>
              <a:t>Discuss how the project has impacted your other obligations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3000" dirty="0" smtClean="0"/>
              <a:t>Determine if the results of the pilot project warrant a re-evaluation of your duties and reallocation of time on other projects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3000" dirty="0" smtClean="0"/>
              <a:t>Know what tasks you will need to stop doing in order to continue expanding the new project</a:t>
            </a:r>
          </a:p>
          <a:p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33337500" y="6229350"/>
            <a:ext cx="9867900" cy="6555641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3000" dirty="0" smtClean="0"/>
              <a:t>Develop assessment tools and begin using them with students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3000" dirty="0" smtClean="0"/>
              <a:t>Analyze any data you have collected from faculty or students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3000" dirty="0" smtClean="0"/>
              <a:t>Prepare a follow-up report to administrative stakeholders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3000" dirty="0" smtClean="0"/>
              <a:t>Continue reading the professional literature to compare with your outcomes; adjust course accordingly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3000" dirty="0" smtClean="0"/>
              <a:t>Figure out where you want to go next with the project</a:t>
            </a:r>
          </a:p>
          <a:p>
            <a:pPr lvl="0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3000" dirty="0" smtClean="0"/>
              <a:t>Ask for another meeting; return to step 1 and renegotiate </a:t>
            </a:r>
            <a:endParaRPr lang="en-US" dirty="0"/>
          </a:p>
        </p:txBody>
      </p:sp>
      <p:pic>
        <p:nvPicPr>
          <p:cNvPr id="53" name="Picture 52" descr="ChartExportQ14FacSurveyFA10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2666709" y="16668750"/>
            <a:ext cx="7623081" cy="5582805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54" name="Picture 53" descr="ChartExportQ15FacSurveyFA10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3982409" y="15240000"/>
            <a:ext cx="6840491" cy="4481512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55" name="Picture 54" descr="Chart StuEval FA10 Embed Lbrn Svcs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4536109" y="15410294"/>
            <a:ext cx="7623081" cy="5717311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1262063" y="19792950"/>
          <a:ext cx="8677275" cy="4267200"/>
        </p:xfrm>
        <a:graphic>
          <a:graphicData uri="http://schemas.openxmlformats.org/presentationml/2006/ole">
            <p:oleObj spid="_x0000_s1026" name="Chart" r:id="rId8" imgW="7486851" imgH="3324325" progId="Excel.Sheet.8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443843" y="14510657"/>
          <a:ext cx="6561217" cy="4920343"/>
        </p:xfrm>
        <a:graphic>
          <a:graphicData uri="http://schemas.openxmlformats.org/presentationml/2006/ole">
            <p:oleObj spid="_x0000_s1027" name="Presentation" r:id="rId9" imgW="4570378" imgH="3427437" progId="PowerPoint.Show.12">
              <p:embed/>
            </p:oleObj>
          </a:graphicData>
        </a:graphic>
      </p:graphicFrame>
      <p:sp>
        <p:nvSpPr>
          <p:cNvPr id="58" name="TextBox 57"/>
          <p:cNvSpPr txBox="1"/>
          <p:nvPr/>
        </p:nvSpPr>
        <p:spPr>
          <a:xfrm>
            <a:off x="1371600" y="12763500"/>
            <a:ext cx="8572500" cy="143116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Gather and Represent Data to Support the Pilot Project, </a:t>
            </a:r>
          </a:p>
          <a:p>
            <a:pPr algn="ctr"/>
            <a:r>
              <a:rPr lang="en-US" b="1" dirty="0" smtClean="0"/>
              <a:t>Such as Information about Best Days of the Week</a:t>
            </a:r>
          </a:p>
          <a:p>
            <a:pPr algn="ctr"/>
            <a:r>
              <a:rPr lang="en-US" b="1" dirty="0" smtClean="0"/>
              <a:t>and Times of Day to Pilot New Services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2496800" y="15449551"/>
            <a:ext cx="8058150" cy="98488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Sample of Faculty Survey Data </a:t>
            </a:r>
          </a:p>
          <a:p>
            <a:pPr algn="ctr"/>
            <a:r>
              <a:rPr lang="en-US" b="1" dirty="0" smtClean="0"/>
              <a:t>Used to Select Content Courses for the Pilot Project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22974300" y="13944600"/>
            <a:ext cx="8648700" cy="98488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Example Statistical Summary Indicating Center for Online Learning as Optimum Program for Pilot Project</a:t>
            </a:r>
            <a:endParaRPr lang="en-US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33870900" y="13277850"/>
            <a:ext cx="8782050" cy="187743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Assessment Data from Student Survey of Embedded Librarian Services in </a:t>
            </a:r>
            <a:r>
              <a:rPr lang="en-US" b="1" dirty="0" err="1" smtClean="0"/>
              <a:t>eCollege</a:t>
            </a:r>
            <a:r>
              <a:rPr lang="en-US" b="1" dirty="0" smtClean="0"/>
              <a:t> Classroom Using </a:t>
            </a:r>
            <a:r>
              <a:rPr lang="en-US" b="1" dirty="0" err="1" smtClean="0"/>
              <a:t>Elluminate</a:t>
            </a:r>
            <a:r>
              <a:rPr lang="en-US" b="1" i="1" dirty="0" err="1" smtClean="0"/>
              <a:t>Live</a:t>
            </a:r>
            <a:r>
              <a:rPr lang="en-US" b="1" i="1" dirty="0" smtClean="0"/>
              <a:t>!</a:t>
            </a:r>
            <a:r>
              <a:rPr lang="en-US" b="1" dirty="0" smtClean="0"/>
              <a:t> for Training Activities </a:t>
            </a:r>
          </a:p>
          <a:p>
            <a:pPr algn="ctr"/>
            <a:r>
              <a:rPr lang="en-US" b="1" dirty="0" smtClean="0"/>
              <a:t>and Librarian </a:t>
            </a:r>
            <a:r>
              <a:rPr lang="en-US" b="1" dirty="0" err="1" smtClean="0"/>
              <a:t>QnA</a:t>
            </a:r>
            <a:r>
              <a:rPr lang="en-US" b="1" dirty="0" smtClean="0"/>
              <a:t> Bulletin Board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0">
      <a:dk1>
        <a:srgbClr val="003000"/>
      </a:dk1>
      <a:lt1>
        <a:srgbClr val="9FCF9F"/>
      </a:lt1>
      <a:dk2>
        <a:srgbClr val="000000"/>
      </a:dk2>
      <a:lt2>
        <a:srgbClr val="808080"/>
      </a:lt2>
      <a:accent1>
        <a:srgbClr val="FFFFFF"/>
      </a:accent1>
      <a:accent2>
        <a:srgbClr val="006730"/>
      </a:accent2>
      <a:accent3>
        <a:srgbClr val="CDE4CD"/>
      </a:accent3>
      <a:accent4>
        <a:srgbClr val="002700"/>
      </a:accent4>
      <a:accent5>
        <a:srgbClr val="FFFFFF"/>
      </a:accent5>
      <a:accent6>
        <a:srgbClr val="005D2A"/>
      </a:accent6>
      <a:hlink>
        <a:srgbClr val="028418"/>
      </a:hlink>
      <a:folHlink>
        <a:srgbClr val="660066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457200" tIns="457200" rIns="457200" bIns="457200" numCol="1" anchor="t" anchorCtr="0" compatLnSpc="1">
        <a:prstTxWarp prst="textNoShape">
          <a:avLst/>
        </a:prstTxWarp>
        <a:spAutoFit/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457200" tIns="457200" rIns="457200" bIns="457200" numCol="1" anchor="t" anchorCtr="0" compatLnSpc="1">
        <a:prstTxWarp prst="textNoShape">
          <a:avLst/>
        </a:prstTxWarp>
        <a:spAutoFit/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AABAC9"/>
        </a:lt1>
        <a:dk2>
          <a:srgbClr val="000000"/>
        </a:dk2>
        <a:lt2>
          <a:srgbClr val="808080"/>
        </a:lt2>
        <a:accent1>
          <a:srgbClr val="D7D7D7"/>
        </a:accent1>
        <a:accent2>
          <a:srgbClr val="003466"/>
        </a:accent2>
        <a:accent3>
          <a:srgbClr val="D2D9E1"/>
        </a:accent3>
        <a:accent4>
          <a:srgbClr val="000000"/>
        </a:accent4>
        <a:accent5>
          <a:srgbClr val="E8E8E8"/>
        </a:accent5>
        <a:accent6>
          <a:srgbClr val="002E5C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603000"/>
        </a:dk1>
        <a:lt1>
          <a:srgbClr val="CF9860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603000"/>
        </a:accent2>
        <a:accent3>
          <a:srgbClr val="E4CAB6"/>
        </a:accent3>
        <a:accent4>
          <a:srgbClr val="512700"/>
        </a:accent4>
        <a:accent5>
          <a:srgbClr val="FFFFE4"/>
        </a:accent5>
        <a:accent6>
          <a:srgbClr val="56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505750"/>
        </a:dk1>
        <a:lt1>
          <a:srgbClr val="FFFFFF"/>
        </a:lt1>
        <a:dk2>
          <a:srgbClr val="000000"/>
        </a:dk2>
        <a:lt2>
          <a:srgbClr val="808080"/>
        </a:lt2>
        <a:accent1>
          <a:srgbClr val="DFDFDF"/>
        </a:accent1>
        <a:accent2>
          <a:srgbClr val="9F3000"/>
        </a:accent2>
        <a:accent3>
          <a:srgbClr val="FFFFFF"/>
        </a:accent3>
        <a:accent4>
          <a:srgbClr val="434943"/>
        </a:accent4>
        <a:accent5>
          <a:srgbClr val="ECECEC"/>
        </a:accent5>
        <a:accent6>
          <a:srgbClr val="902A00"/>
        </a:accent6>
        <a:hlink>
          <a:srgbClr val="C21414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3A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CF"/>
        </a:accent1>
        <a:accent2>
          <a:srgbClr val="9F0000"/>
        </a:accent2>
        <a:accent3>
          <a:srgbClr val="FFFFFF"/>
        </a:accent3>
        <a:accent4>
          <a:srgbClr val="300000"/>
        </a:accent4>
        <a:accent5>
          <a:srgbClr val="FFFFE4"/>
        </a:accent5>
        <a:accent6>
          <a:srgbClr val="90000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2336"/>
        </a:dk1>
        <a:lt1>
          <a:srgbClr val="E8F0F8"/>
        </a:lt1>
        <a:dk2>
          <a:srgbClr val="000000"/>
        </a:dk2>
        <a:lt2>
          <a:srgbClr val="808080"/>
        </a:lt2>
        <a:accent1>
          <a:srgbClr val="FFFFEF"/>
        </a:accent1>
        <a:accent2>
          <a:srgbClr val="00679F"/>
        </a:accent2>
        <a:accent3>
          <a:srgbClr val="F2F6FB"/>
        </a:accent3>
        <a:accent4>
          <a:srgbClr val="001C2D"/>
        </a:accent4>
        <a:accent5>
          <a:srgbClr val="FFFFF6"/>
        </a:accent5>
        <a:accent6>
          <a:srgbClr val="005D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2336"/>
        </a:dk1>
        <a:lt1>
          <a:srgbClr val="C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3060"/>
        </a:accent2>
        <a:accent3>
          <a:srgbClr val="E4E4FF"/>
        </a:accent3>
        <a:accent4>
          <a:srgbClr val="001C2D"/>
        </a:accent4>
        <a:accent5>
          <a:srgbClr val="FFFFFF"/>
        </a:accent5>
        <a:accent6>
          <a:srgbClr val="002A56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4B4B4B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434343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0000"/>
        </a:dk1>
        <a:lt1>
          <a:srgbClr val="E3DABB"/>
        </a:lt1>
        <a:dk2>
          <a:srgbClr val="000000"/>
        </a:dk2>
        <a:lt2>
          <a:srgbClr val="808080"/>
        </a:lt2>
        <a:accent1>
          <a:srgbClr val="EAEAEA"/>
        </a:accent1>
        <a:accent2>
          <a:srgbClr val="065290"/>
        </a:accent2>
        <a:accent3>
          <a:srgbClr val="EFEADA"/>
        </a:accent3>
        <a:accent4>
          <a:srgbClr val="000000"/>
        </a:accent4>
        <a:accent5>
          <a:srgbClr val="F3F3F3"/>
        </a:accent5>
        <a:accent6>
          <a:srgbClr val="054982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9">
        <a:dk1>
          <a:srgbClr val="00009F"/>
        </a:dk1>
        <a:lt1>
          <a:srgbClr val="FFC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60009F"/>
        </a:accent2>
        <a:accent3>
          <a:srgbClr val="FFE4FF"/>
        </a:accent3>
        <a:accent4>
          <a:srgbClr val="000087"/>
        </a:accent4>
        <a:accent5>
          <a:srgbClr val="FFFFFF"/>
        </a:accent5>
        <a:accent6>
          <a:srgbClr val="560090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003000"/>
        </a:dk1>
        <a:lt1>
          <a:srgbClr val="9FCF9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006730"/>
        </a:accent2>
        <a:accent3>
          <a:srgbClr val="CDE4CD"/>
        </a:accent3>
        <a:accent4>
          <a:srgbClr val="002700"/>
        </a:accent4>
        <a:accent5>
          <a:srgbClr val="FFFFFF"/>
        </a:accent5>
        <a:accent6>
          <a:srgbClr val="005D2A"/>
        </a:accent6>
        <a:hlink>
          <a:srgbClr val="028418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000000"/>
        </a:dk1>
        <a:lt1>
          <a:srgbClr val="FFFFD5"/>
        </a:lt1>
        <a:dk2>
          <a:srgbClr val="000000"/>
        </a:dk2>
        <a:lt2>
          <a:srgbClr val="808080"/>
        </a:lt2>
        <a:accent1>
          <a:srgbClr val="D7DFCF"/>
        </a:accent1>
        <a:accent2>
          <a:srgbClr val="661600"/>
        </a:accent2>
        <a:accent3>
          <a:srgbClr val="FFFFE7"/>
        </a:accent3>
        <a:accent4>
          <a:srgbClr val="000000"/>
        </a:accent4>
        <a:accent5>
          <a:srgbClr val="E8ECE4"/>
        </a:accent5>
        <a:accent6>
          <a:srgbClr val="5C1300"/>
        </a:accent6>
        <a:hlink>
          <a:srgbClr val="008000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457200" tIns="457200" rIns="457200" bIns="457200" numCol="1" anchor="t" anchorCtr="0" compatLnSpc="1">
        <a:prstTxWarp prst="textNoShape">
          <a:avLst/>
        </a:prstTxWarp>
        <a:spAutoFit/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457200" tIns="457200" rIns="457200" bIns="457200" numCol="1" anchor="t" anchorCtr="0" compatLnSpc="1">
        <a:prstTxWarp prst="textNoShape">
          <a:avLst/>
        </a:prstTxWarp>
        <a:spAutoFit/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12973</TotalTime>
  <Words>825</Words>
  <Application>Microsoft Office PowerPoint</Application>
  <PresentationFormat>Custom</PresentationFormat>
  <Paragraphs>83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Custom Design</vt:lpstr>
      <vt:lpstr>1_Custom Design</vt:lpstr>
      <vt:lpstr>Chart</vt:lpstr>
      <vt:lpstr>Presentation</vt:lpstr>
      <vt:lpstr>Slide 1</vt:lpstr>
    </vt:vector>
  </TitlesOfParts>
  <Company>www.PosterPresentations.com</Company>
  <LinksUpToDate>false</LinksUpToDate>
  <SharedDoc>false</SharedDoc>
  <HyperlinkBase>http://www.posterpresentations.com</HyperlinkBase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48x36 Trifold Poster Template</dc:title>
  <dc:subject>Free PowerPoint poster templates</dc:subject>
  <dc:creator>A. Kotoulas</dc:creator>
  <cp:keywords>poster presentation, poster design, poster template</cp:keywords>
  <dc:description>Non-authorized printing of this poster template by any commercial printing service other than PosterPresentations.com is strictly prohibited._x000d_
Non-profit educational printing centers are exempt._x000d_
To obtain printing authorization call:_x000d_
1.866.649.3004_x000d_
_x000d_
© 200</dc:description>
  <cp:lastModifiedBy> </cp:lastModifiedBy>
  <cp:revision>228</cp:revision>
  <dcterms:created xsi:type="dcterms:W3CDTF">2005-05-18T01:24:28Z</dcterms:created>
  <dcterms:modified xsi:type="dcterms:W3CDTF">2011-02-10T22:20:42Z</dcterms:modified>
  <cp:category>Powerpoint poster templates</cp:category>
</cp:coreProperties>
</file>