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262" r:id="rId2"/>
    <p:sldId id="263"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61" r:id="rId18"/>
  </p:sldIdLst>
  <p:sldSz cx="9144000" cy="6858000" type="screen4x3"/>
  <p:notesSz cx="6858000" cy="92964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9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9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9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9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96" charset="-128"/>
        <a:cs typeface="+mn-cs"/>
      </a:defRPr>
    </a:lvl5pPr>
    <a:lvl6pPr marL="2286000" algn="l" defTabSz="914400" rtl="0" eaLnBrk="1" latinLnBrk="0" hangingPunct="1">
      <a:defRPr kern="1200">
        <a:solidFill>
          <a:schemeClr val="tx1"/>
        </a:solidFill>
        <a:latin typeface="Arial" charset="0"/>
        <a:ea typeface="ＭＳ Ｐゴシック" pitchFamily="96" charset="-128"/>
        <a:cs typeface="+mn-cs"/>
      </a:defRPr>
    </a:lvl6pPr>
    <a:lvl7pPr marL="2743200" algn="l" defTabSz="914400" rtl="0" eaLnBrk="1" latinLnBrk="0" hangingPunct="1">
      <a:defRPr kern="1200">
        <a:solidFill>
          <a:schemeClr val="tx1"/>
        </a:solidFill>
        <a:latin typeface="Arial" charset="0"/>
        <a:ea typeface="ＭＳ Ｐゴシック" pitchFamily="96" charset="-128"/>
        <a:cs typeface="+mn-cs"/>
      </a:defRPr>
    </a:lvl7pPr>
    <a:lvl8pPr marL="3200400" algn="l" defTabSz="914400" rtl="0" eaLnBrk="1" latinLnBrk="0" hangingPunct="1">
      <a:defRPr kern="1200">
        <a:solidFill>
          <a:schemeClr val="tx1"/>
        </a:solidFill>
        <a:latin typeface="Arial" charset="0"/>
        <a:ea typeface="ＭＳ Ｐゴシック" pitchFamily="96" charset="-128"/>
        <a:cs typeface="+mn-cs"/>
      </a:defRPr>
    </a:lvl8pPr>
    <a:lvl9pPr marL="3657600" algn="l" defTabSz="914400" rtl="0" eaLnBrk="1" latinLnBrk="0" hangingPunct="1">
      <a:defRPr kern="1200">
        <a:solidFill>
          <a:schemeClr val="tx1"/>
        </a:solidFill>
        <a:latin typeface="Arial" charset="0"/>
        <a:ea typeface="ＭＳ Ｐゴシック" pitchFamily="9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922E"/>
    <a:srgbClr val="FCD866"/>
    <a:srgbClr val="FFD862"/>
    <a:srgbClr val="38434D"/>
    <a:srgbClr val="57539A"/>
    <a:srgbClr val="1F3572"/>
    <a:srgbClr val="326628"/>
    <a:srgbClr val="15559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90" d="100"/>
          <a:sy n="90" d="100"/>
        </p:scale>
        <p:origin x="-564" y="-28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otX val="30"/>
      <c:perspective val="30"/>
    </c:view3D>
    <c:plotArea>
      <c:layout>
        <c:manualLayout>
          <c:layoutTarget val="inner"/>
          <c:xMode val="edge"/>
          <c:yMode val="edge"/>
          <c:x val="0.13030303030303031"/>
          <c:y val="4.2635658914728751E-2"/>
          <c:w val="0.83636363636363664"/>
          <c:h val="0.51641243972410367"/>
        </c:manualLayout>
      </c:layout>
      <c:pie3DChart>
        <c:varyColors val="1"/>
        <c:ser>
          <c:idx val="1"/>
          <c:order val="1"/>
          <c:tx>
            <c:strRef>
              <c:f>Sheet1!$B$1</c:f>
              <c:strCache>
                <c:ptCount val="1"/>
                <c:pt idx="0">
                  <c:v>Students</c:v>
                </c:pt>
              </c:strCache>
            </c:strRef>
          </c:tx>
          <c:cat>
            <c:strRef>
              <c:f>Sheet1!$A$2:$A$4</c:f>
              <c:strCache>
                <c:ptCount val="3"/>
                <c:pt idx="0">
                  <c:v>Definitely Expect Faculty to Use PPT</c:v>
                </c:pt>
                <c:pt idx="1">
                  <c:v>Expect Faculty May Use PPT</c:v>
                </c:pt>
                <c:pt idx="2">
                  <c:v>Not Sure</c:v>
                </c:pt>
              </c:strCache>
            </c:strRef>
          </c:cat>
          <c:val>
            <c:numRef>
              <c:f>Sheet1!$B$2:$B$4</c:f>
              <c:numCache>
                <c:formatCode>General</c:formatCode>
                <c:ptCount val="3"/>
                <c:pt idx="0">
                  <c:v>47.9</c:v>
                </c:pt>
                <c:pt idx="1">
                  <c:v>48.2</c:v>
                </c:pt>
                <c:pt idx="2">
                  <c:v>3.9</c:v>
                </c:pt>
              </c:numCache>
            </c:numRef>
          </c:val>
        </c:ser>
        <c:ser>
          <c:idx val="0"/>
          <c:order val="0"/>
          <c:tx>
            <c:strRef>
              <c:f>Sheet1!$B$1</c:f>
              <c:strCache>
                <c:ptCount val="1"/>
                <c:pt idx="0">
                  <c:v>Students</c:v>
                </c:pt>
              </c:strCache>
            </c:strRef>
          </c:tx>
          <c:cat>
            <c:strRef>
              <c:f>Sheet1!$A$2:$A$4</c:f>
              <c:strCache>
                <c:ptCount val="3"/>
                <c:pt idx="0">
                  <c:v>Definitely Expect Faculty to Use PPT</c:v>
                </c:pt>
                <c:pt idx="1">
                  <c:v>Expect Faculty May Use PPT</c:v>
                </c:pt>
                <c:pt idx="2">
                  <c:v>Not Sure</c:v>
                </c:pt>
              </c:strCache>
            </c:strRef>
          </c:cat>
          <c:val>
            <c:numRef>
              <c:f>Sheet1!$B$2:$B$4</c:f>
              <c:numCache>
                <c:formatCode>General</c:formatCode>
                <c:ptCount val="3"/>
                <c:pt idx="0">
                  <c:v>47.9</c:v>
                </c:pt>
                <c:pt idx="1">
                  <c:v>48.2</c:v>
                </c:pt>
                <c:pt idx="2">
                  <c:v>3.9</c:v>
                </c:pt>
              </c:numCache>
            </c:numRef>
          </c:val>
        </c:ser>
      </c:pie3DChart>
    </c:plotArea>
    <c:legend>
      <c:legendPos val="b"/>
      <c:layout>
        <c:manualLayout>
          <c:xMode val="edge"/>
          <c:yMode val="edge"/>
          <c:x val="2.0313767597232156E-2"/>
          <c:y val="0.62846792406763041"/>
          <c:w val="0.8832154707076707"/>
          <c:h val="0.33498238707003741"/>
        </c:manualLayout>
      </c:layout>
    </c:legend>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otX val="30"/>
      <c:perspective val="30"/>
    </c:view3D>
    <c:plotArea>
      <c:layout/>
      <c:pie3DChart>
        <c:varyColors val="1"/>
        <c:ser>
          <c:idx val="1"/>
          <c:order val="1"/>
          <c:tx>
            <c:strRef>
              <c:f>Sheet1!$B$1</c:f>
              <c:strCache>
                <c:ptCount val="1"/>
                <c:pt idx="0">
                  <c:v>Faculty</c:v>
                </c:pt>
              </c:strCache>
            </c:strRef>
          </c:tx>
          <c:cat>
            <c:strRef>
              <c:f>Sheet1!$A$2:$A$4</c:f>
              <c:strCache>
                <c:ptCount val="3"/>
                <c:pt idx="0">
                  <c:v>Think Students Expect Faculty to Use PPT</c:v>
                </c:pt>
                <c:pt idx="1">
                  <c:v>Think Students May Expect Use of PPT</c:v>
                </c:pt>
                <c:pt idx="2">
                  <c:v>Not Sure</c:v>
                </c:pt>
              </c:strCache>
            </c:strRef>
          </c:cat>
          <c:val>
            <c:numRef>
              <c:f>Sheet1!$B$2:$B$4</c:f>
              <c:numCache>
                <c:formatCode>General</c:formatCode>
                <c:ptCount val="3"/>
                <c:pt idx="0">
                  <c:v>59.7</c:v>
                </c:pt>
                <c:pt idx="1">
                  <c:v>23.9</c:v>
                </c:pt>
                <c:pt idx="2">
                  <c:v>16.399999999999999</c:v>
                </c:pt>
              </c:numCache>
            </c:numRef>
          </c:val>
        </c:ser>
        <c:ser>
          <c:idx val="0"/>
          <c:order val="0"/>
          <c:tx>
            <c:strRef>
              <c:f>Sheet1!$B$1</c:f>
              <c:strCache>
                <c:ptCount val="1"/>
                <c:pt idx="0">
                  <c:v>Faculty</c:v>
                </c:pt>
              </c:strCache>
            </c:strRef>
          </c:tx>
          <c:cat>
            <c:strRef>
              <c:f>Sheet1!$A$2:$A$4</c:f>
              <c:strCache>
                <c:ptCount val="3"/>
                <c:pt idx="0">
                  <c:v>Think Students Expect Faculty to Use PPT</c:v>
                </c:pt>
                <c:pt idx="1">
                  <c:v>Think Students May Expect Use of PPT</c:v>
                </c:pt>
                <c:pt idx="2">
                  <c:v>Not Sure</c:v>
                </c:pt>
              </c:strCache>
            </c:strRef>
          </c:cat>
          <c:val>
            <c:numRef>
              <c:f>Sheet1!$B$2:$B$4</c:f>
              <c:numCache>
                <c:formatCode>General</c:formatCode>
                <c:ptCount val="3"/>
                <c:pt idx="0">
                  <c:v>59.7</c:v>
                </c:pt>
                <c:pt idx="1">
                  <c:v>23.9</c:v>
                </c:pt>
                <c:pt idx="2">
                  <c:v>16.399999999999999</c:v>
                </c:pt>
              </c:numCache>
            </c:numRef>
          </c:val>
        </c:ser>
      </c:pie3DChart>
    </c:plotArea>
    <c:legend>
      <c:legendPos val="b"/>
      <c:layout>
        <c:manualLayout>
          <c:xMode val="edge"/>
          <c:yMode val="edge"/>
          <c:x val="4.6191517726950786E-2"/>
          <c:y val="0.6636286089238862"/>
          <c:w val="0.85077698621005704"/>
          <c:h val="0.32446662917135455"/>
        </c:manualLayout>
      </c:layout>
    </c:legend>
    <c:plotVisOnly val="1"/>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9.4652744493894922E-2"/>
          <c:y val="0"/>
          <c:w val="0.80957765605386334"/>
          <c:h val="0.63274991941796765"/>
        </c:manualLayout>
      </c:layout>
      <c:barChart>
        <c:barDir val="bar"/>
        <c:grouping val="stacked"/>
        <c:ser>
          <c:idx val="0"/>
          <c:order val="0"/>
          <c:tx>
            <c:strRef>
              <c:f>Sheet1!$A$1</c:f>
              <c:strCache>
                <c:ptCount val="1"/>
                <c:pt idx="0">
                  <c:v> </c:v>
                </c:pt>
              </c:strCache>
            </c:strRef>
          </c:tx>
          <c:val>
            <c:numRef>
              <c:f>Sheet1!$A$2:$A$4</c:f>
              <c:numCache>
                <c:formatCode>General</c:formatCode>
                <c:ptCount val="3"/>
                <c:pt idx="0">
                  <c:v>0</c:v>
                </c:pt>
                <c:pt idx="1">
                  <c:v>0</c:v>
                </c:pt>
              </c:numCache>
            </c:numRef>
          </c:val>
        </c:ser>
        <c:ser>
          <c:idx val="1"/>
          <c:order val="1"/>
          <c:tx>
            <c:strRef>
              <c:f>Sheet1!$B$1</c:f>
              <c:strCache>
                <c:ptCount val="1"/>
                <c:pt idx="0">
                  <c:v>Web Searches Extremely Important Skill</c:v>
                </c:pt>
              </c:strCache>
            </c:strRef>
          </c:tx>
          <c:val>
            <c:numRef>
              <c:f>Sheet1!$B$2:$B$4</c:f>
              <c:numCache>
                <c:formatCode>General</c:formatCode>
                <c:ptCount val="3"/>
                <c:pt idx="0">
                  <c:v>58</c:v>
                </c:pt>
                <c:pt idx="1">
                  <c:v>42.1</c:v>
                </c:pt>
              </c:numCache>
            </c:numRef>
          </c:val>
        </c:ser>
        <c:ser>
          <c:idx val="2"/>
          <c:order val="2"/>
          <c:tx>
            <c:strRef>
              <c:f>Sheet1!$C$1</c:f>
              <c:strCache>
                <c:ptCount val="1"/>
                <c:pt idx="0">
                  <c:v>Web Searches Very Important Skill</c:v>
                </c:pt>
              </c:strCache>
            </c:strRef>
          </c:tx>
          <c:val>
            <c:numRef>
              <c:f>Sheet1!$C$2:$C$4</c:f>
              <c:numCache>
                <c:formatCode>General</c:formatCode>
                <c:ptCount val="3"/>
                <c:pt idx="0">
                  <c:v>21.7</c:v>
                </c:pt>
                <c:pt idx="1">
                  <c:v>30.1</c:v>
                </c:pt>
              </c:numCache>
            </c:numRef>
          </c:val>
        </c:ser>
        <c:ser>
          <c:idx val="3"/>
          <c:order val="3"/>
          <c:tx>
            <c:strRef>
              <c:f>Sheet1!$D$1</c:f>
              <c:strCache>
                <c:ptCount val="1"/>
                <c:pt idx="0">
                  <c:v>Other</c:v>
                </c:pt>
              </c:strCache>
            </c:strRef>
          </c:tx>
          <c:val>
            <c:numRef>
              <c:f>Sheet1!$D$2:$D$4</c:f>
              <c:numCache>
                <c:formatCode>General</c:formatCode>
                <c:ptCount val="3"/>
                <c:pt idx="0">
                  <c:v>20.3</c:v>
                </c:pt>
                <c:pt idx="1">
                  <c:v>27.8</c:v>
                </c:pt>
              </c:numCache>
            </c:numRef>
          </c:val>
        </c:ser>
        <c:overlap val="100"/>
        <c:axId val="208118912"/>
        <c:axId val="208139392"/>
      </c:barChart>
      <c:catAx>
        <c:axId val="208118912"/>
        <c:scaling>
          <c:orientation val="minMax"/>
        </c:scaling>
        <c:delete val="1"/>
        <c:axPos val="l"/>
        <c:tickLblPos val="none"/>
        <c:crossAx val="208139392"/>
        <c:crosses val="autoZero"/>
        <c:auto val="1"/>
        <c:lblAlgn val="ctr"/>
        <c:lblOffset val="100"/>
      </c:catAx>
      <c:valAx>
        <c:axId val="208139392"/>
        <c:scaling>
          <c:orientation val="minMax"/>
        </c:scaling>
        <c:axPos val="b"/>
        <c:majorGridlines/>
        <c:numFmt formatCode="General" sourceLinked="1"/>
        <c:tickLblPos val="nextTo"/>
        <c:crossAx val="208118912"/>
        <c:crosses val="autoZero"/>
        <c:crossBetween val="between"/>
      </c:valAx>
    </c:plotArea>
    <c:legend>
      <c:legendPos val="b"/>
      <c:legendEntry>
        <c:idx val="0"/>
        <c:delete val="1"/>
      </c:legendEntry>
      <c:layout/>
    </c:legend>
    <c:plotVisOnly val="1"/>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9.4652744493894977E-2"/>
          <c:y val="0"/>
          <c:w val="0.80957765605386356"/>
          <c:h val="0.63274991941796765"/>
        </c:manualLayout>
      </c:layout>
      <c:barChart>
        <c:barDir val="bar"/>
        <c:grouping val="stacked"/>
        <c:ser>
          <c:idx val="0"/>
          <c:order val="0"/>
          <c:tx>
            <c:strRef>
              <c:f>Sheet1!$A$1</c:f>
              <c:strCache>
                <c:ptCount val="1"/>
                <c:pt idx="0">
                  <c:v> </c:v>
                </c:pt>
              </c:strCache>
            </c:strRef>
          </c:tx>
          <c:val>
            <c:numRef>
              <c:f>Sheet1!$A$2:$A$4</c:f>
              <c:numCache>
                <c:formatCode>General</c:formatCode>
                <c:ptCount val="3"/>
                <c:pt idx="0">
                  <c:v>0</c:v>
                </c:pt>
                <c:pt idx="1">
                  <c:v>0</c:v>
                </c:pt>
              </c:numCache>
            </c:numRef>
          </c:val>
        </c:ser>
        <c:ser>
          <c:idx val="1"/>
          <c:order val="1"/>
          <c:tx>
            <c:strRef>
              <c:f>Sheet1!$B$1</c:f>
              <c:strCache>
                <c:ptCount val="1"/>
                <c:pt idx="0">
                  <c:v>Validating Information Extremely Important Skill</c:v>
                </c:pt>
              </c:strCache>
            </c:strRef>
          </c:tx>
          <c:val>
            <c:numRef>
              <c:f>Sheet1!$B$2:$B$4</c:f>
              <c:numCache>
                <c:formatCode>General</c:formatCode>
                <c:ptCount val="3"/>
                <c:pt idx="0">
                  <c:v>64.7</c:v>
                </c:pt>
                <c:pt idx="1">
                  <c:v>43.3</c:v>
                </c:pt>
              </c:numCache>
            </c:numRef>
          </c:val>
        </c:ser>
        <c:ser>
          <c:idx val="2"/>
          <c:order val="2"/>
          <c:tx>
            <c:strRef>
              <c:f>Sheet1!$C$1</c:f>
              <c:strCache>
                <c:ptCount val="1"/>
                <c:pt idx="0">
                  <c:v>Validating Information Very Important Skill</c:v>
                </c:pt>
              </c:strCache>
            </c:strRef>
          </c:tx>
          <c:val>
            <c:numRef>
              <c:f>Sheet1!$C$2:$C$4</c:f>
              <c:numCache>
                <c:formatCode>General</c:formatCode>
                <c:ptCount val="3"/>
                <c:pt idx="0">
                  <c:v>17.600000000000001</c:v>
                </c:pt>
                <c:pt idx="1">
                  <c:v>19.100000000000001</c:v>
                </c:pt>
              </c:numCache>
            </c:numRef>
          </c:val>
        </c:ser>
        <c:ser>
          <c:idx val="3"/>
          <c:order val="3"/>
          <c:tx>
            <c:strRef>
              <c:f>Sheet1!$D$1</c:f>
              <c:strCache>
                <c:ptCount val="1"/>
                <c:pt idx="0">
                  <c:v>Other</c:v>
                </c:pt>
              </c:strCache>
            </c:strRef>
          </c:tx>
          <c:val>
            <c:numRef>
              <c:f>Sheet1!$D$2:$D$4</c:f>
              <c:numCache>
                <c:formatCode>General</c:formatCode>
                <c:ptCount val="3"/>
                <c:pt idx="0">
                  <c:v>17.7</c:v>
                </c:pt>
                <c:pt idx="1">
                  <c:v>37.6</c:v>
                </c:pt>
              </c:numCache>
            </c:numRef>
          </c:val>
        </c:ser>
        <c:overlap val="100"/>
        <c:axId val="208635392"/>
        <c:axId val="208644736"/>
      </c:barChart>
      <c:catAx>
        <c:axId val="208635392"/>
        <c:scaling>
          <c:orientation val="minMax"/>
        </c:scaling>
        <c:delete val="1"/>
        <c:axPos val="l"/>
        <c:tickLblPos val="none"/>
        <c:crossAx val="208644736"/>
        <c:crosses val="autoZero"/>
        <c:auto val="1"/>
        <c:lblAlgn val="ctr"/>
        <c:lblOffset val="100"/>
      </c:catAx>
      <c:valAx>
        <c:axId val="208644736"/>
        <c:scaling>
          <c:orientation val="minMax"/>
        </c:scaling>
        <c:axPos val="b"/>
        <c:majorGridlines/>
        <c:numFmt formatCode="General" sourceLinked="1"/>
        <c:tickLblPos val="nextTo"/>
        <c:crossAx val="208635392"/>
        <c:crosses val="autoZero"/>
        <c:crossBetween val="between"/>
      </c:valAx>
    </c:plotArea>
    <c:legend>
      <c:legendPos val="b"/>
      <c:legendEntry>
        <c:idx val="0"/>
        <c:delete val="1"/>
      </c:legendEntry>
      <c:layout/>
    </c:legend>
    <c:plotVisOnly val="1"/>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FB617A-8A22-4CB4-A84B-F4A475AB1346}" type="doc">
      <dgm:prSet loTypeId="urn:microsoft.com/office/officeart/2005/8/layout/venn1" loCatId="relationship" qsTypeId="urn:microsoft.com/office/officeart/2005/8/quickstyle/simple1" qsCatId="simple" csTypeId="urn:microsoft.com/office/officeart/2005/8/colors/colorful1" csCatId="colorful" phldr="1"/>
      <dgm:spPr/>
    </dgm:pt>
    <dgm:pt modelId="{989189E7-0FF2-4FC1-A06D-30C4B5CD87A7}">
      <dgm:prSet phldrT="[Text]"/>
      <dgm:spPr/>
      <dgm:t>
        <a:bodyPr/>
        <a:lstStyle/>
        <a:p>
          <a:r>
            <a:rPr lang="en-US" dirty="0" smtClean="0"/>
            <a:t>Content</a:t>
          </a:r>
          <a:endParaRPr lang="en-US" dirty="0"/>
        </a:p>
      </dgm:t>
    </dgm:pt>
    <dgm:pt modelId="{CE61915D-2410-4CB9-8BC7-5022BB6B51B6}" type="parTrans" cxnId="{BA9F9C07-3372-4D76-9AE3-B1E6D7ACAFBD}">
      <dgm:prSet/>
      <dgm:spPr/>
      <dgm:t>
        <a:bodyPr/>
        <a:lstStyle/>
        <a:p>
          <a:endParaRPr lang="en-US"/>
        </a:p>
      </dgm:t>
    </dgm:pt>
    <dgm:pt modelId="{7A5DFF6F-4D09-4B38-A4D8-B3AE6892CD0A}" type="sibTrans" cxnId="{BA9F9C07-3372-4D76-9AE3-B1E6D7ACAFBD}">
      <dgm:prSet/>
      <dgm:spPr/>
      <dgm:t>
        <a:bodyPr/>
        <a:lstStyle/>
        <a:p>
          <a:endParaRPr lang="en-US"/>
        </a:p>
      </dgm:t>
    </dgm:pt>
    <dgm:pt modelId="{72A45439-D005-4187-996C-D4A2457D8A06}">
      <dgm:prSet phldrT="[Text]"/>
      <dgm:spPr/>
      <dgm:t>
        <a:bodyPr/>
        <a:lstStyle/>
        <a:p>
          <a:r>
            <a:rPr lang="en-US" dirty="0" smtClean="0"/>
            <a:t>Social </a:t>
          </a:r>
        </a:p>
        <a:p>
          <a:r>
            <a:rPr lang="en-US" dirty="0" smtClean="0"/>
            <a:t>   Media</a:t>
          </a:r>
          <a:endParaRPr lang="en-US" dirty="0"/>
        </a:p>
      </dgm:t>
    </dgm:pt>
    <dgm:pt modelId="{1860A6D3-FB69-493F-859C-61E7CEC45973}" type="parTrans" cxnId="{90743AAC-F44F-48CB-B904-17AB1069B74B}">
      <dgm:prSet/>
      <dgm:spPr/>
      <dgm:t>
        <a:bodyPr/>
        <a:lstStyle/>
        <a:p>
          <a:endParaRPr lang="en-US"/>
        </a:p>
      </dgm:t>
    </dgm:pt>
    <dgm:pt modelId="{6CE6A206-D857-4872-A833-EF61F17D3DA0}" type="sibTrans" cxnId="{90743AAC-F44F-48CB-B904-17AB1069B74B}">
      <dgm:prSet/>
      <dgm:spPr/>
      <dgm:t>
        <a:bodyPr/>
        <a:lstStyle/>
        <a:p>
          <a:endParaRPr lang="en-US"/>
        </a:p>
      </dgm:t>
    </dgm:pt>
    <dgm:pt modelId="{687070D6-F51E-4001-8B54-7F1EDAFA7A1A}">
      <dgm:prSet phldrT="[Text]"/>
      <dgm:spPr/>
      <dgm:t>
        <a:bodyPr/>
        <a:lstStyle/>
        <a:p>
          <a:r>
            <a:rPr lang="en-US" dirty="0" smtClean="0"/>
            <a:t>Digital</a:t>
          </a:r>
        </a:p>
        <a:p>
          <a:r>
            <a:rPr lang="en-US" dirty="0" smtClean="0"/>
            <a:t>Skills</a:t>
          </a:r>
          <a:endParaRPr lang="en-US" dirty="0"/>
        </a:p>
      </dgm:t>
    </dgm:pt>
    <dgm:pt modelId="{9D735715-9BD8-4C6F-8053-8BA6782A7254}" type="parTrans" cxnId="{BFF98937-BC87-4968-B753-A905C5DC2155}">
      <dgm:prSet/>
      <dgm:spPr/>
      <dgm:t>
        <a:bodyPr/>
        <a:lstStyle/>
        <a:p>
          <a:endParaRPr lang="en-US"/>
        </a:p>
      </dgm:t>
    </dgm:pt>
    <dgm:pt modelId="{1D8AE856-9113-4310-AD01-B7C533337B47}" type="sibTrans" cxnId="{BFF98937-BC87-4968-B753-A905C5DC2155}">
      <dgm:prSet/>
      <dgm:spPr/>
      <dgm:t>
        <a:bodyPr/>
        <a:lstStyle/>
        <a:p>
          <a:endParaRPr lang="en-US"/>
        </a:p>
      </dgm:t>
    </dgm:pt>
    <dgm:pt modelId="{E91ECE6B-8E3C-4D09-91D6-E066941042FA}" type="pres">
      <dgm:prSet presAssocID="{43FB617A-8A22-4CB4-A84B-F4A475AB1346}" presName="compositeShape" presStyleCnt="0">
        <dgm:presLayoutVars>
          <dgm:chMax val="7"/>
          <dgm:dir/>
          <dgm:resizeHandles val="exact"/>
        </dgm:presLayoutVars>
      </dgm:prSet>
      <dgm:spPr/>
    </dgm:pt>
    <dgm:pt modelId="{0A46DC1D-6A56-453B-B1CE-F6896A551AE8}" type="pres">
      <dgm:prSet presAssocID="{989189E7-0FF2-4FC1-A06D-30C4B5CD87A7}" presName="circ1" presStyleLbl="vennNode1" presStyleIdx="0" presStyleCnt="3"/>
      <dgm:spPr/>
      <dgm:t>
        <a:bodyPr/>
        <a:lstStyle/>
        <a:p>
          <a:endParaRPr lang="en-US"/>
        </a:p>
      </dgm:t>
    </dgm:pt>
    <dgm:pt modelId="{E2AAC999-4502-4623-BC49-BA191204CC96}" type="pres">
      <dgm:prSet presAssocID="{989189E7-0FF2-4FC1-A06D-30C4B5CD87A7}" presName="circ1Tx" presStyleLbl="revTx" presStyleIdx="0" presStyleCnt="0">
        <dgm:presLayoutVars>
          <dgm:chMax val="0"/>
          <dgm:chPref val="0"/>
          <dgm:bulletEnabled val="1"/>
        </dgm:presLayoutVars>
      </dgm:prSet>
      <dgm:spPr/>
      <dgm:t>
        <a:bodyPr/>
        <a:lstStyle/>
        <a:p>
          <a:endParaRPr lang="en-US"/>
        </a:p>
      </dgm:t>
    </dgm:pt>
    <dgm:pt modelId="{29F2EB6C-8C0E-41EE-9D30-47A783031DEF}" type="pres">
      <dgm:prSet presAssocID="{72A45439-D005-4187-996C-D4A2457D8A06}" presName="circ2" presStyleLbl="vennNode1" presStyleIdx="1" presStyleCnt="3"/>
      <dgm:spPr/>
      <dgm:t>
        <a:bodyPr/>
        <a:lstStyle/>
        <a:p>
          <a:endParaRPr lang="en-US"/>
        </a:p>
      </dgm:t>
    </dgm:pt>
    <dgm:pt modelId="{EC039141-D3C5-4DAD-9942-91C1B36954EC}" type="pres">
      <dgm:prSet presAssocID="{72A45439-D005-4187-996C-D4A2457D8A06}" presName="circ2Tx" presStyleLbl="revTx" presStyleIdx="0" presStyleCnt="0">
        <dgm:presLayoutVars>
          <dgm:chMax val="0"/>
          <dgm:chPref val="0"/>
          <dgm:bulletEnabled val="1"/>
        </dgm:presLayoutVars>
      </dgm:prSet>
      <dgm:spPr/>
      <dgm:t>
        <a:bodyPr/>
        <a:lstStyle/>
        <a:p>
          <a:endParaRPr lang="en-US"/>
        </a:p>
      </dgm:t>
    </dgm:pt>
    <dgm:pt modelId="{ADEE4C89-1513-4E35-857A-0D60A86855E1}" type="pres">
      <dgm:prSet presAssocID="{687070D6-F51E-4001-8B54-7F1EDAFA7A1A}" presName="circ3" presStyleLbl="vennNode1" presStyleIdx="2" presStyleCnt="3"/>
      <dgm:spPr/>
      <dgm:t>
        <a:bodyPr/>
        <a:lstStyle/>
        <a:p>
          <a:endParaRPr lang="en-US"/>
        </a:p>
      </dgm:t>
    </dgm:pt>
    <dgm:pt modelId="{7A9F5F46-A2E5-4117-9C21-45107AD22DCD}" type="pres">
      <dgm:prSet presAssocID="{687070D6-F51E-4001-8B54-7F1EDAFA7A1A}" presName="circ3Tx" presStyleLbl="revTx" presStyleIdx="0" presStyleCnt="0">
        <dgm:presLayoutVars>
          <dgm:chMax val="0"/>
          <dgm:chPref val="0"/>
          <dgm:bulletEnabled val="1"/>
        </dgm:presLayoutVars>
      </dgm:prSet>
      <dgm:spPr/>
      <dgm:t>
        <a:bodyPr/>
        <a:lstStyle/>
        <a:p>
          <a:endParaRPr lang="en-US"/>
        </a:p>
      </dgm:t>
    </dgm:pt>
  </dgm:ptLst>
  <dgm:cxnLst>
    <dgm:cxn modelId="{9F4C342C-2F0F-4823-985D-DB202F0C3A01}" type="presOf" srcId="{687070D6-F51E-4001-8B54-7F1EDAFA7A1A}" destId="{ADEE4C89-1513-4E35-857A-0D60A86855E1}" srcOrd="0" destOrd="0" presId="urn:microsoft.com/office/officeart/2005/8/layout/venn1"/>
    <dgm:cxn modelId="{4FF627B9-BCF3-44AD-A4EF-6575498B4A7C}" type="presOf" srcId="{72A45439-D005-4187-996C-D4A2457D8A06}" destId="{EC039141-D3C5-4DAD-9942-91C1B36954EC}" srcOrd="1" destOrd="0" presId="urn:microsoft.com/office/officeart/2005/8/layout/venn1"/>
    <dgm:cxn modelId="{BA9F9C07-3372-4D76-9AE3-B1E6D7ACAFBD}" srcId="{43FB617A-8A22-4CB4-A84B-F4A475AB1346}" destId="{989189E7-0FF2-4FC1-A06D-30C4B5CD87A7}" srcOrd="0" destOrd="0" parTransId="{CE61915D-2410-4CB9-8BC7-5022BB6B51B6}" sibTransId="{7A5DFF6F-4D09-4B38-A4D8-B3AE6892CD0A}"/>
    <dgm:cxn modelId="{70CB0668-5BCE-43F1-B7B8-8BE939FDA12F}" type="presOf" srcId="{989189E7-0FF2-4FC1-A06D-30C4B5CD87A7}" destId="{E2AAC999-4502-4623-BC49-BA191204CC96}" srcOrd="1" destOrd="0" presId="urn:microsoft.com/office/officeart/2005/8/layout/venn1"/>
    <dgm:cxn modelId="{8DC1DB13-7E1D-4DF0-A2E0-C658C789A133}" type="presOf" srcId="{989189E7-0FF2-4FC1-A06D-30C4B5CD87A7}" destId="{0A46DC1D-6A56-453B-B1CE-F6896A551AE8}" srcOrd="0" destOrd="0" presId="urn:microsoft.com/office/officeart/2005/8/layout/venn1"/>
    <dgm:cxn modelId="{90743AAC-F44F-48CB-B904-17AB1069B74B}" srcId="{43FB617A-8A22-4CB4-A84B-F4A475AB1346}" destId="{72A45439-D005-4187-996C-D4A2457D8A06}" srcOrd="1" destOrd="0" parTransId="{1860A6D3-FB69-493F-859C-61E7CEC45973}" sibTransId="{6CE6A206-D857-4872-A833-EF61F17D3DA0}"/>
    <dgm:cxn modelId="{06E684EB-828E-483C-B15E-8D789ED74F61}" type="presOf" srcId="{43FB617A-8A22-4CB4-A84B-F4A475AB1346}" destId="{E91ECE6B-8E3C-4D09-91D6-E066941042FA}" srcOrd="0" destOrd="0" presId="urn:microsoft.com/office/officeart/2005/8/layout/venn1"/>
    <dgm:cxn modelId="{876FDC75-8F4E-4C95-B27F-2DE933FAFF90}" type="presOf" srcId="{687070D6-F51E-4001-8B54-7F1EDAFA7A1A}" destId="{7A9F5F46-A2E5-4117-9C21-45107AD22DCD}" srcOrd="1" destOrd="0" presId="urn:microsoft.com/office/officeart/2005/8/layout/venn1"/>
    <dgm:cxn modelId="{BFF98937-BC87-4968-B753-A905C5DC2155}" srcId="{43FB617A-8A22-4CB4-A84B-F4A475AB1346}" destId="{687070D6-F51E-4001-8B54-7F1EDAFA7A1A}" srcOrd="2" destOrd="0" parTransId="{9D735715-9BD8-4C6F-8053-8BA6782A7254}" sibTransId="{1D8AE856-9113-4310-AD01-B7C533337B47}"/>
    <dgm:cxn modelId="{B62AC75A-7B2C-4CA9-95B5-30775EF9FBAA}" type="presOf" srcId="{72A45439-D005-4187-996C-D4A2457D8A06}" destId="{29F2EB6C-8C0E-41EE-9D30-47A783031DEF}" srcOrd="0" destOrd="0" presId="urn:microsoft.com/office/officeart/2005/8/layout/venn1"/>
    <dgm:cxn modelId="{ACA76C72-FA15-424B-BF1F-6B898673E21C}" type="presParOf" srcId="{E91ECE6B-8E3C-4D09-91D6-E066941042FA}" destId="{0A46DC1D-6A56-453B-B1CE-F6896A551AE8}" srcOrd="0" destOrd="0" presId="urn:microsoft.com/office/officeart/2005/8/layout/venn1"/>
    <dgm:cxn modelId="{5519607C-9EF7-45A1-B5EB-AD62F5B49218}" type="presParOf" srcId="{E91ECE6B-8E3C-4D09-91D6-E066941042FA}" destId="{E2AAC999-4502-4623-BC49-BA191204CC96}" srcOrd="1" destOrd="0" presId="urn:microsoft.com/office/officeart/2005/8/layout/venn1"/>
    <dgm:cxn modelId="{778662BE-E08D-4E4B-9B23-B91AEE31DEF1}" type="presParOf" srcId="{E91ECE6B-8E3C-4D09-91D6-E066941042FA}" destId="{29F2EB6C-8C0E-41EE-9D30-47A783031DEF}" srcOrd="2" destOrd="0" presId="urn:microsoft.com/office/officeart/2005/8/layout/venn1"/>
    <dgm:cxn modelId="{76B66EFA-7F3D-4C07-A3CB-9D7A9E459566}" type="presParOf" srcId="{E91ECE6B-8E3C-4D09-91D6-E066941042FA}" destId="{EC039141-D3C5-4DAD-9942-91C1B36954EC}" srcOrd="3" destOrd="0" presId="urn:microsoft.com/office/officeart/2005/8/layout/venn1"/>
    <dgm:cxn modelId="{9045F2D5-C60A-4B04-83B5-F540F02A035A}" type="presParOf" srcId="{E91ECE6B-8E3C-4D09-91D6-E066941042FA}" destId="{ADEE4C89-1513-4E35-857A-0D60A86855E1}" srcOrd="4" destOrd="0" presId="urn:microsoft.com/office/officeart/2005/8/layout/venn1"/>
    <dgm:cxn modelId="{6C4F0F1A-C838-42BE-AFE4-ECA4CFAD7656}" type="presParOf" srcId="{E91ECE6B-8E3C-4D09-91D6-E066941042FA}" destId="{7A9F5F46-A2E5-4117-9C21-45107AD22DCD}" srcOrd="5"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A46DC1D-6A56-453B-B1CE-F6896A551AE8}">
      <dsp:nvSpPr>
        <dsp:cNvPr id="0" name=""/>
        <dsp:cNvSpPr/>
      </dsp:nvSpPr>
      <dsp:spPr>
        <a:xfrm>
          <a:off x="1219199" y="50799"/>
          <a:ext cx="2438400" cy="2438400"/>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555750">
            <a:lnSpc>
              <a:spcPct val="90000"/>
            </a:lnSpc>
            <a:spcBef>
              <a:spcPct val="0"/>
            </a:spcBef>
            <a:spcAft>
              <a:spcPct val="35000"/>
            </a:spcAft>
          </a:pPr>
          <a:r>
            <a:rPr lang="en-US" sz="3500" kern="1200" dirty="0" smtClean="0"/>
            <a:t>Content</a:t>
          </a:r>
          <a:endParaRPr lang="en-US" sz="3500" kern="1200" dirty="0"/>
        </a:p>
      </dsp:txBody>
      <dsp:txXfrm>
        <a:off x="1544319" y="477519"/>
        <a:ext cx="1788160" cy="1097280"/>
      </dsp:txXfrm>
    </dsp:sp>
    <dsp:sp modelId="{29F2EB6C-8C0E-41EE-9D30-47A783031DEF}">
      <dsp:nvSpPr>
        <dsp:cNvPr id="0" name=""/>
        <dsp:cNvSpPr/>
      </dsp:nvSpPr>
      <dsp:spPr>
        <a:xfrm>
          <a:off x="2099055" y="1574800"/>
          <a:ext cx="2438400" cy="2438400"/>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555750">
            <a:lnSpc>
              <a:spcPct val="90000"/>
            </a:lnSpc>
            <a:spcBef>
              <a:spcPct val="0"/>
            </a:spcBef>
            <a:spcAft>
              <a:spcPct val="35000"/>
            </a:spcAft>
          </a:pPr>
          <a:r>
            <a:rPr lang="en-US" sz="3500" kern="1200" dirty="0" smtClean="0"/>
            <a:t>Social </a:t>
          </a:r>
        </a:p>
        <a:p>
          <a:pPr lvl="0" algn="ctr" defTabSz="1555750">
            <a:lnSpc>
              <a:spcPct val="90000"/>
            </a:lnSpc>
            <a:spcBef>
              <a:spcPct val="0"/>
            </a:spcBef>
            <a:spcAft>
              <a:spcPct val="35000"/>
            </a:spcAft>
          </a:pPr>
          <a:r>
            <a:rPr lang="en-US" sz="3500" kern="1200" dirty="0" smtClean="0"/>
            <a:t>   Media</a:t>
          </a:r>
          <a:endParaRPr lang="en-US" sz="3500" kern="1200" dirty="0"/>
        </a:p>
      </dsp:txBody>
      <dsp:txXfrm>
        <a:off x="2844800" y="2204719"/>
        <a:ext cx="1463040" cy="1341120"/>
      </dsp:txXfrm>
    </dsp:sp>
    <dsp:sp modelId="{ADEE4C89-1513-4E35-857A-0D60A86855E1}">
      <dsp:nvSpPr>
        <dsp:cNvPr id="0" name=""/>
        <dsp:cNvSpPr/>
      </dsp:nvSpPr>
      <dsp:spPr>
        <a:xfrm>
          <a:off x="339343" y="1574800"/>
          <a:ext cx="2438400" cy="2438400"/>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555750">
            <a:lnSpc>
              <a:spcPct val="90000"/>
            </a:lnSpc>
            <a:spcBef>
              <a:spcPct val="0"/>
            </a:spcBef>
            <a:spcAft>
              <a:spcPct val="35000"/>
            </a:spcAft>
          </a:pPr>
          <a:r>
            <a:rPr lang="en-US" sz="3500" kern="1200" dirty="0" smtClean="0"/>
            <a:t>Digital</a:t>
          </a:r>
        </a:p>
        <a:p>
          <a:pPr lvl="0" algn="ctr" defTabSz="1555750">
            <a:lnSpc>
              <a:spcPct val="90000"/>
            </a:lnSpc>
            <a:spcBef>
              <a:spcPct val="0"/>
            </a:spcBef>
            <a:spcAft>
              <a:spcPct val="35000"/>
            </a:spcAft>
          </a:pPr>
          <a:r>
            <a:rPr lang="en-US" sz="3500" kern="1200" dirty="0" smtClean="0"/>
            <a:t>Skills</a:t>
          </a:r>
          <a:endParaRPr lang="en-US" sz="3500" kern="1200" dirty="0"/>
        </a:p>
      </dsp:txBody>
      <dsp:txXfrm>
        <a:off x="568959" y="2204719"/>
        <a:ext cx="1463040" cy="134112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096BB265-F992-4108-8148-E850B06DE904}" type="datetime1">
              <a:rPr lang="en-US"/>
              <a:pPr/>
              <a:t>2/8/2011</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5BE8B995-AF82-4A84-BCB3-0DDF008EA151}" type="slidenum">
              <a:rPr lang="en-US"/>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5221A752-2E00-49EC-83DD-E75CBBEFE4D5}" type="datetime1">
              <a:rPr lang="en-US"/>
              <a:pPr/>
              <a:t>2/8/2011</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415790"/>
            <a:ext cx="5486400" cy="418338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36A8C4D-4999-40C3-804D-74A885FCFC5C}" type="slidenum">
              <a:rPr lang="en-US"/>
              <a:pPr/>
              <a:t>‹#›</a:t>
            </a:fld>
            <a:endParaRPr 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ＭＳ Ｐゴシック" pitchFamily="48"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12" descr="cyber.jpg"/>
          <p:cNvPicPr>
            <a:picLocks noChangeAspect="1"/>
          </p:cNvPicPr>
          <p:nvPr userDrawn="1"/>
        </p:nvPicPr>
        <p:blipFill>
          <a:blip r:embed="rId2"/>
          <a:srcRect/>
          <a:stretch>
            <a:fillRect/>
          </a:stretch>
        </p:blipFill>
        <p:spPr bwMode="auto">
          <a:xfrm>
            <a:off x="-7938" y="6321425"/>
            <a:ext cx="9151938" cy="539750"/>
          </a:xfrm>
          <a:prstGeom prst="rect">
            <a:avLst/>
          </a:prstGeom>
          <a:noFill/>
          <a:ln w="9525">
            <a:noFill/>
            <a:miter lim="800000"/>
            <a:headEnd/>
            <a:tailEnd/>
          </a:ln>
        </p:spPr>
      </p:pic>
      <p:pic>
        <p:nvPicPr>
          <p:cNvPr id="5" name="Picture 21" descr="cyber.jpg"/>
          <p:cNvPicPr>
            <a:picLocks noChangeAspect="1"/>
          </p:cNvPicPr>
          <p:nvPr userDrawn="1"/>
        </p:nvPicPr>
        <p:blipFill>
          <a:blip r:embed="rId3"/>
          <a:srcRect r="61832"/>
          <a:stretch>
            <a:fillRect/>
          </a:stretch>
        </p:blipFill>
        <p:spPr bwMode="auto">
          <a:xfrm>
            <a:off x="2817813" y="955675"/>
            <a:ext cx="3492500" cy="539750"/>
          </a:xfrm>
          <a:prstGeom prst="rect">
            <a:avLst/>
          </a:prstGeom>
          <a:noFill/>
          <a:ln w="9525">
            <a:noFill/>
            <a:miter lim="800000"/>
            <a:headEnd/>
            <a:tailEnd/>
          </a:ln>
        </p:spPr>
      </p:pic>
      <p:sp>
        <p:nvSpPr>
          <p:cNvPr id="2" name="Title 1"/>
          <p:cNvSpPr>
            <a:spLocks noGrp="1"/>
          </p:cNvSpPr>
          <p:nvPr>
            <p:ph type="ctrTitle"/>
          </p:nvPr>
        </p:nvSpPr>
        <p:spPr>
          <a:xfrm>
            <a:off x="762000" y="2228295"/>
            <a:ext cx="7772400" cy="1470025"/>
          </a:xfrm>
        </p:spPr>
        <p:txBody>
          <a:bodyPr/>
          <a:lstStyle>
            <a:lvl1pPr algn="ctr">
              <a:defRPr sz="3000">
                <a:solidFill>
                  <a:srgbClr val="000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447800" y="3491945"/>
            <a:ext cx="6400800" cy="1219200"/>
          </a:xfrm>
        </p:spPr>
        <p:txBody>
          <a:bodyPr>
            <a:normAutofit/>
          </a:bodyPr>
          <a:lstStyle>
            <a:lvl1pPr marL="0" indent="0" algn="ctr">
              <a:buNone/>
              <a:defRPr sz="2000">
                <a:solidFill>
                  <a:srgbClr val="38434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Date Placeholder 3"/>
          <p:cNvSpPr>
            <a:spLocks noGrp="1"/>
          </p:cNvSpPr>
          <p:nvPr userDrawn="1">
            <p:ph type="dt" sz="half" idx="10"/>
          </p:nvPr>
        </p:nvSpPr>
        <p:spPr/>
        <p:txBody>
          <a:bodyPr/>
          <a:lstStyle>
            <a:lvl1pPr>
              <a:defRPr/>
            </a:lvl1pPr>
          </a:lstStyle>
          <a:p>
            <a:fld id="{42B291C0-4E44-47C2-BA1B-45AC045477E8}" type="datetime1">
              <a:rPr lang="en-US"/>
              <a:pPr/>
              <a:t>2/8/2011</a:t>
            </a:fld>
            <a:endParaRPr lang="en-US"/>
          </a:p>
        </p:txBody>
      </p:sp>
      <p:sp>
        <p:nvSpPr>
          <p:cNvPr id="7" name="Footer Placeholder 4"/>
          <p:cNvSpPr>
            <a:spLocks noGrp="1"/>
          </p:cNvSpPr>
          <p:nvPr userDrawn="1">
            <p:ph type="ftr" sz="quarter" idx="11"/>
          </p:nvPr>
        </p:nvSpPr>
        <p:spPr/>
        <p:txBody>
          <a:bodyPr/>
          <a:lstStyle>
            <a:lvl1pPr>
              <a:defRPr/>
            </a:lvl1pPr>
          </a:lstStyle>
          <a:p>
            <a:r>
              <a:rPr lang="en-US"/>
              <a:t>Presentation 1</a:t>
            </a:r>
          </a:p>
        </p:txBody>
      </p:sp>
      <p:sp>
        <p:nvSpPr>
          <p:cNvPr id="8" name="Slide Number Placeholder 5"/>
          <p:cNvSpPr>
            <a:spLocks noGrp="1"/>
          </p:cNvSpPr>
          <p:nvPr userDrawn="1">
            <p:ph type="sldNum" sz="quarter" idx="12"/>
          </p:nvPr>
        </p:nvSpPr>
        <p:spPr/>
        <p:txBody>
          <a:bodyPr/>
          <a:lstStyle>
            <a:lvl1pPr>
              <a:defRPr/>
            </a:lvl1pPr>
          </a:lstStyle>
          <a:p>
            <a:fld id="{501B1F8F-6024-43F6-B04A-7F83C8EB9EF5}" type="slidenum">
              <a:rPr lang="en-US"/>
              <a:pPr/>
              <a:t>‹#›</a:t>
            </a:fld>
            <a:endParaRPr lang="en-US"/>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2BD1238-024A-4AAD-A00F-C990971BC886}" type="datetime1">
              <a:rPr lang="en-US"/>
              <a:pPr/>
              <a:t>2/8/2011</a:t>
            </a:fld>
            <a:endParaRPr lang="en-US"/>
          </a:p>
        </p:txBody>
      </p:sp>
      <p:sp>
        <p:nvSpPr>
          <p:cNvPr id="5" name="Footer Placeholder 4"/>
          <p:cNvSpPr>
            <a:spLocks noGrp="1"/>
          </p:cNvSpPr>
          <p:nvPr>
            <p:ph type="ftr" sz="quarter" idx="11"/>
          </p:nvPr>
        </p:nvSpPr>
        <p:spPr/>
        <p:txBody>
          <a:bodyPr/>
          <a:lstStyle>
            <a:lvl1pPr>
              <a:defRPr/>
            </a:lvl1pPr>
          </a:lstStyle>
          <a:p>
            <a:r>
              <a:rPr lang="en-US"/>
              <a:t>Presentation 1</a:t>
            </a:r>
          </a:p>
        </p:txBody>
      </p:sp>
      <p:sp>
        <p:nvSpPr>
          <p:cNvPr id="6" name="Slide Number Placeholder 5"/>
          <p:cNvSpPr>
            <a:spLocks noGrp="1"/>
          </p:cNvSpPr>
          <p:nvPr>
            <p:ph type="sldNum" sz="quarter" idx="12"/>
          </p:nvPr>
        </p:nvSpPr>
        <p:spPr/>
        <p:txBody>
          <a:bodyPr/>
          <a:lstStyle>
            <a:lvl1pPr>
              <a:defRPr/>
            </a:lvl1pPr>
          </a:lstStyle>
          <a:p>
            <a:fld id="{969614A4-C38C-4B82-B990-19258DE6C7B3}" type="slidenum">
              <a:rPr lang="en-US"/>
              <a:pPr/>
              <a:t>‹#›</a:t>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3932B2C-48CF-47ED-A145-BB9FB858A37E}" type="datetime1">
              <a:rPr lang="en-US"/>
              <a:pPr/>
              <a:t>2/8/2011</a:t>
            </a:fld>
            <a:endParaRPr lang="en-US"/>
          </a:p>
        </p:txBody>
      </p:sp>
      <p:sp>
        <p:nvSpPr>
          <p:cNvPr id="5" name="Footer Placeholder 4"/>
          <p:cNvSpPr>
            <a:spLocks noGrp="1"/>
          </p:cNvSpPr>
          <p:nvPr>
            <p:ph type="ftr" sz="quarter" idx="11"/>
          </p:nvPr>
        </p:nvSpPr>
        <p:spPr/>
        <p:txBody>
          <a:bodyPr/>
          <a:lstStyle>
            <a:lvl1pPr>
              <a:defRPr/>
            </a:lvl1pPr>
          </a:lstStyle>
          <a:p>
            <a:r>
              <a:rPr lang="en-US"/>
              <a:t>Presentation 1</a:t>
            </a:r>
          </a:p>
        </p:txBody>
      </p:sp>
      <p:sp>
        <p:nvSpPr>
          <p:cNvPr id="6" name="Slide Number Placeholder 5"/>
          <p:cNvSpPr>
            <a:spLocks noGrp="1"/>
          </p:cNvSpPr>
          <p:nvPr>
            <p:ph type="sldNum" sz="quarter" idx="12"/>
          </p:nvPr>
        </p:nvSpPr>
        <p:spPr/>
        <p:txBody>
          <a:bodyPr/>
          <a:lstStyle>
            <a:lvl1pPr>
              <a:defRPr/>
            </a:lvl1pPr>
          </a:lstStyle>
          <a:p>
            <a:fld id="{D26F8194-0F68-4587-9619-3783C3A99240}" type="slidenum">
              <a:rPr lang="en-US"/>
              <a:pPr/>
              <a:t>‹#›</a:t>
            </a:fld>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B6F38F9-3EBF-422C-A74D-F4DEB09634E5}" type="datetime1">
              <a:rPr lang="en-US"/>
              <a:pPr/>
              <a:t>2/8/2011</a:t>
            </a:fld>
            <a:endParaRPr lang="en-US"/>
          </a:p>
        </p:txBody>
      </p:sp>
      <p:sp>
        <p:nvSpPr>
          <p:cNvPr id="5" name="Footer Placeholder 4"/>
          <p:cNvSpPr>
            <a:spLocks noGrp="1"/>
          </p:cNvSpPr>
          <p:nvPr>
            <p:ph type="ftr" sz="quarter" idx="11"/>
          </p:nvPr>
        </p:nvSpPr>
        <p:spPr/>
        <p:txBody>
          <a:bodyPr/>
          <a:lstStyle>
            <a:lvl1pPr>
              <a:defRPr/>
            </a:lvl1pPr>
          </a:lstStyle>
          <a:p>
            <a:r>
              <a:rPr lang="en-US"/>
              <a:t>Presentation 1</a:t>
            </a:r>
          </a:p>
        </p:txBody>
      </p:sp>
      <p:sp>
        <p:nvSpPr>
          <p:cNvPr id="6" name="Slide Number Placeholder 5"/>
          <p:cNvSpPr>
            <a:spLocks noGrp="1"/>
          </p:cNvSpPr>
          <p:nvPr>
            <p:ph type="sldNum" sz="quarter" idx="12"/>
          </p:nvPr>
        </p:nvSpPr>
        <p:spPr/>
        <p:txBody>
          <a:bodyPr/>
          <a:lstStyle>
            <a:lvl1pPr>
              <a:defRPr/>
            </a:lvl1pPr>
          </a:lstStyle>
          <a:p>
            <a:fld id="{1028D240-8BC6-41F9-9C4B-F94123F5A133}" type="slidenum">
              <a:rPr lang="en-US"/>
              <a:pPr/>
              <a:t>‹#›</a:t>
            </a:fld>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0"/>
            <a:ext cx="9144000" cy="569753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96" charset="-128"/>
            </a:endParaRPr>
          </a:p>
        </p:txBody>
      </p:sp>
      <p:sp>
        <p:nvSpPr>
          <p:cNvPr id="3" name="Date Placeholder 1"/>
          <p:cNvSpPr>
            <a:spLocks noGrp="1"/>
          </p:cNvSpPr>
          <p:nvPr>
            <p:ph type="dt" sz="half" idx="10"/>
          </p:nvPr>
        </p:nvSpPr>
        <p:spPr/>
        <p:txBody>
          <a:bodyPr/>
          <a:lstStyle>
            <a:lvl1pPr>
              <a:defRPr/>
            </a:lvl1pPr>
          </a:lstStyle>
          <a:p>
            <a:fld id="{DFCB59AC-CFE7-4DCF-B378-145834316330}" type="datetime1">
              <a:rPr lang="en-US"/>
              <a:pPr/>
              <a:t>2/8/2011</a:t>
            </a:fld>
            <a:endParaRPr lang="en-US"/>
          </a:p>
        </p:txBody>
      </p:sp>
      <p:sp>
        <p:nvSpPr>
          <p:cNvPr id="4" name="Footer Placeholder 2"/>
          <p:cNvSpPr>
            <a:spLocks noGrp="1"/>
          </p:cNvSpPr>
          <p:nvPr>
            <p:ph type="ftr" sz="quarter" idx="11"/>
          </p:nvPr>
        </p:nvSpPr>
        <p:spPr/>
        <p:txBody>
          <a:bodyPr/>
          <a:lstStyle>
            <a:lvl1pPr>
              <a:defRPr/>
            </a:lvl1pPr>
          </a:lstStyle>
          <a:p>
            <a:r>
              <a:rPr lang="en-US"/>
              <a:t>Presentation 1</a:t>
            </a:r>
          </a:p>
        </p:txBody>
      </p:sp>
      <p:sp>
        <p:nvSpPr>
          <p:cNvPr id="5" name="Slide Number Placeholder 3"/>
          <p:cNvSpPr>
            <a:spLocks noGrp="1"/>
          </p:cNvSpPr>
          <p:nvPr>
            <p:ph type="sldNum" sz="quarter" idx="12"/>
          </p:nvPr>
        </p:nvSpPr>
        <p:spPr/>
        <p:txBody>
          <a:bodyPr/>
          <a:lstStyle>
            <a:lvl1pPr>
              <a:defRPr/>
            </a:lvl1pPr>
          </a:lstStyle>
          <a:p>
            <a:fld id="{4237C375-FFE4-4461-8A8E-8062A3F2E03C}" type="slidenum">
              <a:rPr lang="en-US"/>
              <a:pPr/>
              <a:t>‹#›</a:t>
            </a:fld>
            <a:endParaRPr 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42B5A58A-5324-4BF5-A2D9-7779B757C7AB}" type="datetime1">
              <a:rPr lang="en-US"/>
              <a:pPr/>
              <a:t>2/8/2011</a:t>
            </a:fld>
            <a:endParaRPr lang="en-US"/>
          </a:p>
        </p:txBody>
      </p:sp>
      <p:sp>
        <p:nvSpPr>
          <p:cNvPr id="6" name="Footer Placeholder 4"/>
          <p:cNvSpPr>
            <a:spLocks noGrp="1"/>
          </p:cNvSpPr>
          <p:nvPr>
            <p:ph type="ftr" sz="quarter" idx="11"/>
          </p:nvPr>
        </p:nvSpPr>
        <p:spPr/>
        <p:txBody>
          <a:bodyPr/>
          <a:lstStyle>
            <a:lvl1pPr>
              <a:defRPr/>
            </a:lvl1pPr>
          </a:lstStyle>
          <a:p>
            <a:r>
              <a:rPr lang="en-US"/>
              <a:t>Presentation 1</a:t>
            </a:r>
          </a:p>
        </p:txBody>
      </p:sp>
      <p:sp>
        <p:nvSpPr>
          <p:cNvPr id="7" name="Slide Number Placeholder 5"/>
          <p:cNvSpPr>
            <a:spLocks noGrp="1"/>
          </p:cNvSpPr>
          <p:nvPr>
            <p:ph type="sldNum" sz="quarter" idx="12"/>
          </p:nvPr>
        </p:nvSpPr>
        <p:spPr/>
        <p:txBody>
          <a:bodyPr/>
          <a:lstStyle>
            <a:lvl1pPr>
              <a:defRPr/>
            </a:lvl1pPr>
          </a:lstStyle>
          <a:p>
            <a:fld id="{0886E372-04D7-4C4B-8DD2-BE2B26F750CE}" type="slidenum">
              <a:rPr lang="en-US"/>
              <a:pPr/>
              <a:t>‹#›</a:t>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1F841A6D-B488-4562-A930-DB6CCABC6C21}" type="datetime1">
              <a:rPr lang="en-US"/>
              <a:pPr/>
              <a:t>2/8/2011</a:t>
            </a:fld>
            <a:endParaRPr lang="en-US"/>
          </a:p>
        </p:txBody>
      </p:sp>
      <p:sp>
        <p:nvSpPr>
          <p:cNvPr id="8" name="Footer Placeholder 4"/>
          <p:cNvSpPr>
            <a:spLocks noGrp="1"/>
          </p:cNvSpPr>
          <p:nvPr>
            <p:ph type="ftr" sz="quarter" idx="11"/>
          </p:nvPr>
        </p:nvSpPr>
        <p:spPr/>
        <p:txBody>
          <a:bodyPr/>
          <a:lstStyle>
            <a:lvl1pPr>
              <a:defRPr/>
            </a:lvl1pPr>
          </a:lstStyle>
          <a:p>
            <a:r>
              <a:rPr lang="en-US"/>
              <a:t>Presentation 1</a:t>
            </a:r>
          </a:p>
        </p:txBody>
      </p:sp>
      <p:sp>
        <p:nvSpPr>
          <p:cNvPr id="9" name="Slide Number Placeholder 5"/>
          <p:cNvSpPr>
            <a:spLocks noGrp="1"/>
          </p:cNvSpPr>
          <p:nvPr>
            <p:ph type="sldNum" sz="quarter" idx="12"/>
          </p:nvPr>
        </p:nvSpPr>
        <p:spPr/>
        <p:txBody>
          <a:bodyPr/>
          <a:lstStyle>
            <a:lvl1pPr>
              <a:defRPr/>
            </a:lvl1pPr>
          </a:lstStyle>
          <a:p>
            <a:fld id="{F283FB81-0E85-408D-B0FE-F9476AE62B9F}" type="slidenum">
              <a:rPr lang="en-US"/>
              <a:pPr/>
              <a:t>‹#›</a:t>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0C5B407B-2AEC-4C2A-B391-A3777B30B2C0}" type="datetime1">
              <a:rPr lang="en-US"/>
              <a:pPr/>
              <a:t>2/8/2011</a:t>
            </a:fld>
            <a:endParaRPr lang="en-US"/>
          </a:p>
        </p:txBody>
      </p:sp>
      <p:sp>
        <p:nvSpPr>
          <p:cNvPr id="5" name="Footer Placeholder 4"/>
          <p:cNvSpPr>
            <a:spLocks noGrp="1"/>
          </p:cNvSpPr>
          <p:nvPr>
            <p:ph type="ftr" sz="quarter" idx="11"/>
          </p:nvPr>
        </p:nvSpPr>
        <p:spPr/>
        <p:txBody>
          <a:bodyPr/>
          <a:lstStyle>
            <a:lvl1pPr>
              <a:defRPr/>
            </a:lvl1pPr>
          </a:lstStyle>
          <a:p>
            <a:r>
              <a:rPr lang="en-US"/>
              <a:t>Presentation 1</a:t>
            </a:r>
          </a:p>
        </p:txBody>
      </p:sp>
      <p:sp>
        <p:nvSpPr>
          <p:cNvPr id="6" name="Slide Number Placeholder 5"/>
          <p:cNvSpPr>
            <a:spLocks noGrp="1"/>
          </p:cNvSpPr>
          <p:nvPr>
            <p:ph type="sldNum" sz="quarter" idx="12"/>
          </p:nvPr>
        </p:nvSpPr>
        <p:spPr/>
        <p:txBody>
          <a:bodyPr/>
          <a:lstStyle>
            <a:lvl1pPr>
              <a:defRPr/>
            </a:lvl1pPr>
          </a:lstStyle>
          <a:p>
            <a:fld id="{3C77905F-9036-422D-BC90-1242615B2831}" type="slidenum">
              <a:rPr lang="en-US"/>
              <a:pPr/>
              <a:t>‹#›</a:t>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F0AA0BAF-2D81-425E-AF63-F177C330B3AC}" type="datetime1">
              <a:rPr lang="en-US"/>
              <a:pPr/>
              <a:t>2/8/2011</a:t>
            </a:fld>
            <a:endParaRPr lang="en-US"/>
          </a:p>
        </p:txBody>
      </p:sp>
      <p:sp>
        <p:nvSpPr>
          <p:cNvPr id="4" name="Footer Placeholder 4"/>
          <p:cNvSpPr>
            <a:spLocks noGrp="1"/>
          </p:cNvSpPr>
          <p:nvPr>
            <p:ph type="ftr" sz="quarter" idx="11"/>
          </p:nvPr>
        </p:nvSpPr>
        <p:spPr/>
        <p:txBody>
          <a:bodyPr/>
          <a:lstStyle>
            <a:lvl1pPr>
              <a:defRPr/>
            </a:lvl1pPr>
          </a:lstStyle>
          <a:p>
            <a:r>
              <a:rPr lang="en-US"/>
              <a:t>Presentation 1</a:t>
            </a:r>
          </a:p>
        </p:txBody>
      </p:sp>
      <p:sp>
        <p:nvSpPr>
          <p:cNvPr id="5" name="Slide Number Placeholder 5"/>
          <p:cNvSpPr>
            <a:spLocks noGrp="1"/>
          </p:cNvSpPr>
          <p:nvPr>
            <p:ph type="sldNum" sz="quarter" idx="12"/>
          </p:nvPr>
        </p:nvSpPr>
        <p:spPr/>
        <p:txBody>
          <a:bodyPr/>
          <a:lstStyle>
            <a:lvl1pPr>
              <a:defRPr/>
            </a:lvl1pPr>
          </a:lstStyle>
          <a:p>
            <a:fld id="{84F4982C-7756-4323-8741-952D342E9FE2}" type="slidenum">
              <a:rPr lang="en-US"/>
              <a:pPr/>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4889E4DC-8858-4EFB-91EC-7CE273428B5D}" type="datetime1">
              <a:rPr lang="en-US"/>
              <a:pPr/>
              <a:t>2/8/2011</a:t>
            </a:fld>
            <a:endParaRPr lang="en-US"/>
          </a:p>
        </p:txBody>
      </p:sp>
      <p:sp>
        <p:nvSpPr>
          <p:cNvPr id="6" name="Footer Placeholder 4"/>
          <p:cNvSpPr>
            <a:spLocks noGrp="1"/>
          </p:cNvSpPr>
          <p:nvPr>
            <p:ph type="ftr" sz="quarter" idx="11"/>
          </p:nvPr>
        </p:nvSpPr>
        <p:spPr/>
        <p:txBody>
          <a:bodyPr/>
          <a:lstStyle>
            <a:lvl1pPr>
              <a:defRPr/>
            </a:lvl1pPr>
          </a:lstStyle>
          <a:p>
            <a:r>
              <a:rPr lang="en-US"/>
              <a:t>Presentation 1</a:t>
            </a:r>
          </a:p>
        </p:txBody>
      </p:sp>
      <p:sp>
        <p:nvSpPr>
          <p:cNvPr id="7" name="Slide Number Placeholder 5"/>
          <p:cNvSpPr>
            <a:spLocks noGrp="1"/>
          </p:cNvSpPr>
          <p:nvPr>
            <p:ph type="sldNum" sz="quarter" idx="12"/>
          </p:nvPr>
        </p:nvSpPr>
        <p:spPr/>
        <p:txBody>
          <a:bodyPr/>
          <a:lstStyle>
            <a:lvl1pPr>
              <a:defRPr/>
            </a:lvl1pPr>
          </a:lstStyle>
          <a:p>
            <a:fld id="{A0C564A6-7EE5-4F56-80E4-20F44CB2B41C}" type="slidenum">
              <a:rPr lang="en-US"/>
              <a:pPr/>
              <a:t>‹#›</a:t>
            </a:fld>
            <a:endParaRPr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96D627E-666A-4387-834D-7687B1BBF347}" type="datetime1">
              <a:rPr lang="en-US"/>
              <a:pPr/>
              <a:t>2/8/2011</a:t>
            </a:fld>
            <a:endParaRPr lang="en-US"/>
          </a:p>
        </p:txBody>
      </p:sp>
      <p:sp>
        <p:nvSpPr>
          <p:cNvPr id="6" name="Footer Placeholder 4"/>
          <p:cNvSpPr>
            <a:spLocks noGrp="1"/>
          </p:cNvSpPr>
          <p:nvPr>
            <p:ph type="ftr" sz="quarter" idx="11"/>
          </p:nvPr>
        </p:nvSpPr>
        <p:spPr/>
        <p:txBody>
          <a:bodyPr/>
          <a:lstStyle>
            <a:lvl1pPr>
              <a:defRPr/>
            </a:lvl1pPr>
          </a:lstStyle>
          <a:p>
            <a:r>
              <a:rPr lang="en-US"/>
              <a:t>Presentation 1</a:t>
            </a:r>
          </a:p>
        </p:txBody>
      </p:sp>
      <p:sp>
        <p:nvSpPr>
          <p:cNvPr id="7" name="Slide Number Placeholder 5"/>
          <p:cNvSpPr>
            <a:spLocks noGrp="1"/>
          </p:cNvSpPr>
          <p:nvPr>
            <p:ph type="sldNum" sz="quarter" idx="12"/>
          </p:nvPr>
        </p:nvSpPr>
        <p:spPr/>
        <p:txBody>
          <a:bodyPr/>
          <a:lstStyle>
            <a:lvl1pPr>
              <a:defRPr/>
            </a:lvl1pPr>
          </a:lstStyle>
          <a:p>
            <a:fld id="{6EF4839B-7A9E-4231-9A89-7EB34FB25670}" type="slidenum">
              <a:rPr lang="en-US"/>
              <a:pPr/>
              <a:t>‹#›</a:t>
            </a:fld>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8788"/>
            <a:ext cx="83820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382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A6A6A6"/>
                </a:solidFill>
                <a:cs typeface="Arial" charset="0"/>
              </a:defRPr>
            </a:lvl1pPr>
          </a:lstStyle>
          <a:p>
            <a:fld id="{07B716F6-3FB1-413B-80E9-AF8CCF5C4D5C}" type="datetime1">
              <a:rPr lang="en-US"/>
              <a:pPr/>
              <a:t>2/8/2011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rgbClr val="A6A6A6"/>
                </a:solidFill>
                <a:cs typeface="Arial" charset="0"/>
              </a:defRPr>
            </a:lvl1pPr>
          </a:lstStyle>
          <a:p>
            <a:r>
              <a:rPr lang="en-US"/>
              <a:t>Presentation 1</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A6A6A6"/>
                </a:solidFill>
                <a:cs typeface="Arial" charset="0"/>
              </a:defRPr>
            </a:lvl1pPr>
          </a:lstStyle>
          <a:p>
            <a:fld id="{C06E84B3-6C55-4AA5-AED9-86BBAA980C93}" type="slidenum">
              <a:rPr lang="en-US"/>
              <a:pPr/>
              <a:t>‹#›</a:t>
            </a:fld>
            <a:endParaRPr lang="en-US"/>
          </a:p>
        </p:txBody>
      </p:sp>
      <p:sp>
        <p:nvSpPr>
          <p:cNvPr id="25" name="Rectangle 24"/>
          <p:cNvSpPr/>
          <p:nvPr userDrawn="1"/>
        </p:nvSpPr>
        <p:spPr bwMode="auto">
          <a:xfrm>
            <a:off x="4941888" y="6046788"/>
            <a:ext cx="90487" cy="90487"/>
          </a:xfrm>
          <a:prstGeom prst="rect">
            <a:avLst/>
          </a:prstGeom>
          <a:solidFill>
            <a:srgbClr val="B2073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96" charset="-128"/>
            </a:endParaRPr>
          </a:p>
        </p:txBody>
      </p:sp>
      <p:sp>
        <p:nvSpPr>
          <p:cNvPr id="26" name="Rectangle 25"/>
          <p:cNvSpPr/>
          <p:nvPr userDrawn="1"/>
        </p:nvSpPr>
        <p:spPr bwMode="auto">
          <a:xfrm>
            <a:off x="4133850" y="6046788"/>
            <a:ext cx="88900" cy="9048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96" charset="-128"/>
            </a:endParaRPr>
          </a:p>
        </p:txBody>
      </p:sp>
      <p:sp>
        <p:nvSpPr>
          <p:cNvPr id="27" name="Rectangle 26"/>
          <p:cNvSpPr/>
          <p:nvPr userDrawn="1"/>
        </p:nvSpPr>
        <p:spPr bwMode="auto">
          <a:xfrm>
            <a:off x="4400550" y="6046788"/>
            <a:ext cx="90488" cy="90487"/>
          </a:xfrm>
          <a:prstGeom prst="rect">
            <a:avLst/>
          </a:prstGeom>
          <a:solidFill>
            <a:srgbClr val="558B3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96" charset="-128"/>
            </a:endParaRPr>
          </a:p>
        </p:txBody>
      </p:sp>
      <p:sp>
        <p:nvSpPr>
          <p:cNvPr id="28" name="Rectangle 27"/>
          <p:cNvSpPr/>
          <p:nvPr userDrawn="1"/>
        </p:nvSpPr>
        <p:spPr bwMode="auto">
          <a:xfrm>
            <a:off x="4672013" y="6046788"/>
            <a:ext cx="88900" cy="90487"/>
          </a:xfrm>
          <a:prstGeom prst="rect">
            <a:avLst/>
          </a:prstGeom>
          <a:solidFill>
            <a:srgbClr val="15559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96" charset="-128"/>
            </a:endParaRPr>
          </a:p>
        </p:txBody>
      </p:sp>
      <p:pic>
        <p:nvPicPr>
          <p:cNvPr id="1035" name="Picture 21" descr="cyber.jpg"/>
          <p:cNvPicPr>
            <a:picLocks noChangeAspect="1"/>
          </p:cNvPicPr>
          <p:nvPr userDrawn="1"/>
        </p:nvPicPr>
        <p:blipFill>
          <a:blip r:embed="rId13"/>
          <a:srcRect/>
          <a:stretch>
            <a:fillRect/>
          </a:stretch>
        </p:blipFill>
        <p:spPr bwMode="auto">
          <a:xfrm>
            <a:off x="-7938" y="6321425"/>
            <a:ext cx="9151938" cy="5397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88" r:id="rId1"/>
    <p:sldLayoutId id="2147483779" r:id="rId2"/>
    <p:sldLayoutId id="214748378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spd="med">
    <p:fade/>
  </p:transition>
  <p:hf sldNum="0" hdr="0" ftr="0" dt="0"/>
  <p:txStyles>
    <p:titleStyle>
      <a:lvl1pPr algn="l" defTabSz="457200" rtl="0" eaLnBrk="0" fontAlgn="base" hangingPunct="0">
        <a:spcBef>
          <a:spcPct val="0"/>
        </a:spcBef>
        <a:spcAft>
          <a:spcPct val="0"/>
        </a:spcAft>
        <a:defRPr sz="3000" b="1" kern="1200" cap="all">
          <a:solidFill>
            <a:schemeClr val="tx1"/>
          </a:solidFill>
          <a:latin typeface="Arial"/>
          <a:ea typeface="ＭＳ Ｐゴシック" pitchFamily="48" charset="-128"/>
          <a:cs typeface="Arial"/>
        </a:defRPr>
      </a:lvl1pPr>
      <a:lvl2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2pPr>
      <a:lvl3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3pPr>
      <a:lvl4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4pPr>
      <a:lvl5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5pPr>
      <a:lvl6pPr marL="457200" algn="l" defTabSz="457200" rtl="0" fontAlgn="base">
        <a:spcBef>
          <a:spcPct val="0"/>
        </a:spcBef>
        <a:spcAft>
          <a:spcPct val="0"/>
        </a:spcAft>
        <a:defRPr sz="3000" b="1">
          <a:solidFill>
            <a:srgbClr val="FC7F1D"/>
          </a:solidFill>
          <a:latin typeface="Arial" pitchFamily="48" charset="0"/>
          <a:ea typeface="ＭＳ Ｐゴシック" pitchFamily="48" charset="-128"/>
        </a:defRPr>
      </a:lvl6pPr>
      <a:lvl7pPr marL="914400" algn="l" defTabSz="457200" rtl="0" fontAlgn="base">
        <a:spcBef>
          <a:spcPct val="0"/>
        </a:spcBef>
        <a:spcAft>
          <a:spcPct val="0"/>
        </a:spcAft>
        <a:defRPr sz="3000" b="1">
          <a:solidFill>
            <a:srgbClr val="FC7F1D"/>
          </a:solidFill>
          <a:latin typeface="Arial" pitchFamily="48" charset="0"/>
          <a:ea typeface="ＭＳ Ｐゴシック" pitchFamily="48" charset="-128"/>
        </a:defRPr>
      </a:lvl7pPr>
      <a:lvl8pPr marL="1371600" algn="l" defTabSz="457200" rtl="0" fontAlgn="base">
        <a:spcBef>
          <a:spcPct val="0"/>
        </a:spcBef>
        <a:spcAft>
          <a:spcPct val="0"/>
        </a:spcAft>
        <a:defRPr sz="3000" b="1">
          <a:solidFill>
            <a:srgbClr val="FC7F1D"/>
          </a:solidFill>
          <a:latin typeface="Arial" pitchFamily="48" charset="0"/>
          <a:ea typeface="ＭＳ Ｐゴシック" pitchFamily="48" charset="-128"/>
        </a:defRPr>
      </a:lvl8pPr>
      <a:lvl9pPr marL="1828800" algn="l" defTabSz="457200" rtl="0" fontAlgn="base">
        <a:spcBef>
          <a:spcPct val="0"/>
        </a:spcBef>
        <a:spcAft>
          <a:spcPct val="0"/>
        </a:spcAft>
        <a:defRPr sz="3000" b="1">
          <a:solidFill>
            <a:srgbClr val="FC7F1D"/>
          </a:solidFill>
          <a:latin typeface="Arial" pitchFamily="48" charset="0"/>
          <a:ea typeface="ＭＳ Ｐゴシック" pitchFamily="48" charset="-128"/>
        </a:defRPr>
      </a:lvl9pPr>
    </p:titleStyle>
    <p:bodyStyle>
      <a:lvl1pPr marL="230188" indent="-230188" algn="l" defTabSz="457200" rtl="0" eaLnBrk="0" fontAlgn="base" hangingPunct="0">
        <a:spcBef>
          <a:spcPct val="20000"/>
        </a:spcBef>
        <a:spcAft>
          <a:spcPct val="0"/>
        </a:spcAft>
        <a:buClr>
          <a:srgbClr val="326628"/>
        </a:buClr>
        <a:buSzPct val="80000"/>
        <a:buFont typeface="Wingdings" pitchFamily="96" charset="2"/>
        <a:buChar char="§"/>
        <a:defRPr sz="2800" kern="1200">
          <a:solidFill>
            <a:srgbClr val="4C4C4F"/>
          </a:solidFill>
          <a:latin typeface="Arial"/>
          <a:ea typeface="ＭＳ Ｐゴシック" pitchFamily="48" charset="-128"/>
          <a:cs typeface="Arial"/>
        </a:defRPr>
      </a:lvl1pPr>
      <a:lvl2pPr marL="511175" indent="-222250" algn="l" defTabSz="457200" rtl="0" eaLnBrk="0" fontAlgn="base" hangingPunct="0">
        <a:spcBef>
          <a:spcPct val="20000"/>
        </a:spcBef>
        <a:spcAft>
          <a:spcPct val="0"/>
        </a:spcAft>
        <a:buClr>
          <a:srgbClr val="1F3572"/>
        </a:buClr>
        <a:buSzPct val="80000"/>
        <a:buFont typeface="Wingdings" pitchFamily="96" charset="2"/>
        <a:buChar char="§"/>
        <a:defRPr sz="2400" kern="1200">
          <a:solidFill>
            <a:srgbClr val="4C4C4F"/>
          </a:solidFill>
          <a:latin typeface="Arial"/>
          <a:ea typeface="ＭＳ Ｐゴシック" pitchFamily="48" charset="-128"/>
          <a:cs typeface="Arial"/>
        </a:defRPr>
      </a:lvl2pPr>
      <a:lvl3pPr marL="857250" indent="-230188" algn="l" defTabSz="457200" rtl="0" eaLnBrk="0" fontAlgn="base" hangingPunct="0">
        <a:spcBef>
          <a:spcPct val="20000"/>
        </a:spcBef>
        <a:spcAft>
          <a:spcPct val="0"/>
        </a:spcAft>
        <a:buClr>
          <a:srgbClr val="326628"/>
        </a:buClr>
        <a:buSzPct val="80000"/>
        <a:buFont typeface="Wingdings" pitchFamily="96" charset="2"/>
        <a:buChar char="§"/>
        <a:defRPr sz="2000" kern="1200">
          <a:solidFill>
            <a:srgbClr val="4C4C4F"/>
          </a:solidFill>
          <a:latin typeface="Arial"/>
          <a:ea typeface="ＭＳ Ｐゴシック" pitchFamily="48" charset="-128"/>
          <a:cs typeface="Arial"/>
        </a:defRPr>
      </a:lvl3pPr>
      <a:lvl4pPr marL="1146175" indent="-173038" algn="l" defTabSz="457200" rtl="0" eaLnBrk="0" fontAlgn="base" hangingPunct="0">
        <a:spcBef>
          <a:spcPct val="20000"/>
        </a:spcBef>
        <a:spcAft>
          <a:spcPct val="0"/>
        </a:spcAft>
        <a:buClr>
          <a:srgbClr val="1F3572"/>
        </a:buClr>
        <a:buSzPct val="80000"/>
        <a:buFont typeface="Wingdings" pitchFamily="96" charset="2"/>
        <a:buChar char="§"/>
        <a:defRPr kern="1200">
          <a:solidFill>
            <a:srgbClr val="4C4C4F"/>
          </a:solidFill>
          <a:latin typeface="Arial"/>
          <a:ea typeface="ＭＳ Ｐゴシック" pitchFamily="48" charset="-128"/>
          <a:cs typeface="Arial"/>
        </a:defRPr>
      </a:lvl4pPr>
      <a:lvl5pPr marL="1427163" indent="-173038" algn="l" defTabSz="457200" rtl="0" eaLnBrk="0" fontAlgn="base" hangingPunct="0">
        <a:spcBef>
          <a:spcPct val="20000"/>
        </a:spcBef>
        <a:spcAft>
          <a:spcPct val="0"/>
        </a:spcAft>
        <a:buClr>
          <a:srgbClr val="326628"/>
        </a:buClr>
        <a:buSzPct val="80000"/>
        <a:buFont typeface="Wingdings" pitchFamily="96" charset="2"/>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semazzeo@vcu.edu" TargetMode="External"/><Relationship Id="rId2" Type="http://schemas.openxmlformats.org/officeDocument/2006/relationships/hyperlink" Target="mailto:vjrobnolt@vcu.edu" TargetMode="External"/><Relationship Id="rId1" Type="http://schemas.openxmlformats.org/officeDocument/2006/relationships/slideLayout" Target="../slideLayouts/slideLayout1.xml"/><Relationship Id="rId6" Type="http://schemas.openxmlformats.org/officeDocument/2006/relationships/hyperlink" Target="mailto:ilawal@vcu.edu" TargetMode="External"/><Relationship Id="rId5" Type="http://schemas.openxmlformats.org/officeDocument/2006/relationships/hyperlink" Target="mailto:ahassell@vcu.edu" TargetMode="External"/><Relationship Id="rId4" Type="http://schemas.openxmlformats.org/officeDocument/2006/relationships/hyperlink" Target="mailto:bwatwood@vcu.edu"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3629" y="3072810"/>
            <a:ext cx="8581724" cy="3313684"/>
          </a:xfrm>
        </p:spPr>
        <p:txBody>
          <a:bodyPr rtlCol="0">
            <a:normAutofit/>
          </a:bodyPr>
          <a:lstStyle/>
          <a:p>
            <a:pPr eaLnBrk="1" fontAlgn="auto" hangingPunct="1">
              <a:spcAft>
                <a:spcPts val="0"/>
              </a:spcAft>
              <a:buFont typeface="Arial" pitchFamily="34" charset="0"/>
              <a:buNone/>
              <a:defRPr/>
            </a:pPr>
            <a:r>
              <a:rPr lang="en-US" dirty="0" smtClean="0">
                <a:latin typeface="Arial" pitchFamily="34" charset="0"/>
                <a:cs typeface="Arial" pitchFamily="34" charset="0"/>
              </a:rPr>
              <a:t>Valerie J. </a:t>
            </a:r>
            <a:r>
              <a:rPr lang="en-US" dirty="0" err="1" smtClean="0">
                <a:latin typeface="Arial" pitchFamily="34" charset="0"/>
                <a:cs typeface="Arial" pitchFamily="34" charset="0"/>
              </a:rPr>
              <a:t>Robnolt</a:t>
            </a:r>
            <a:r>
              <a:rPr lang="en-US" dirty="0" smtClean="0">
                <a:latin typeface="Arial" pitchFamily="34" charset="0"/>
                <a:cs typeface="Arial" pitchFamily="34" charset="0"/>
              </a:rPr>
              <a:t>, Suzanne </a:t>
            </a:r>
            <a:r>
              <a:rPr lang="en-US" dirty="0" err="1" smtClean="0">
                <a:latin typeface="Arial" pitchFamily="34" charset="0"/>
                <a:cs typeface="Arial" pitchFamily="34" charset="0"/>
              </a:rPr>
              <a:t>Mazzeo</a:t>
            </a:r>
            <a:r>
              <a:rPr lang="en-US" dirty="0" smtClean="0">
                <a:latin typeface="Arial" pitchFamily="34" charset="0"/>
                <a:cs typeface="Arial" pitchFamily="34" charset="0"/>
              </a:rPr>
              <a:t>, Britt Watwood, </a:t>
            </a:r>
          </a:p>
          <a:p>
            <a:pPr eaLnBrk="1" fontAlgn="auto" hangingPunct="1">
              <a:spcAft>
                <a:spcPts val="0"/>
              </a:spcAft>
              <a:buFont typeface="Arial" pitchFamily="34" charset="0"/>
              <a:buNone/>
              <a:defRPr/>
            </a:pPr>
            <a:r>
              <a:rPr lang="en-US" dirty="0" err="1" smtClean="0">
                <a:latin typeface="Arial" pitchFamily="34" charset="0"/>
                <a:cs typeface="Arial" pitchFamily="34" charset="0"/>
              </a:rPr>
              <a:t>Ibironke</a:t>
            </a:r>
            <a:r>
              <a:rPr lang="en-US" dirty="0" smtClean="0">
                <a:latin typeface="Arial" pitchFamily="34" charset="0"/>
                <a:cs typeface="Arial" pitchFamily="34" charset="0"/>
              </a:rPr>
              <a:t> </a:t>
            </a:r>
            <a:r>
              <a:rPr lang="en-US" dirty="0" err="1" smtClean="0">
                <a:latin typeface="Arial" pitchFamily="34" charset="0"/>
                <a:cs typeface="Arial" pitchFamily="34" charset="0"/>
              </a:rPr>
              <a:t>Lawal</a:t>
            </a:r>
            <a:r>
              <a:rPr lang="en-US" dirty="0" smtClean="0">
                <a:latin typeface="Arial" pitchFamily="34" charset="0"/>
                <a:cs typeface="Arial" pitchFamily="34" charset="0"/>
              </a:rPr>
              <a:t>, Alma </a:t>
            </a:r>
            <a:r>
              <a:rPr lang="en-US" dirty="0" err="1" smtClean="0">
                <a:latin typeface="Arial" pitchFamily="34" charset="0"/>
                <a:cs typeface="Arial" pitchFamily="34" charset="0"/>
              </a:rPr>
              <a:t>Hassell</a:t>
            </a:r>
            <a:r>
              <a:rPr lang="en-US" dirty="0" smtClean="0">
                <a:latin typeface="Arial" pitchFamily="34" charset="0"/>
                <a:cs typeface="Arial" pitchFamily="34" charset="0"/>
              </a:rPr>
              <a:t> </a:t>
            </a:r>
          </a:p>
          <a:p>
            <a:pPr eaLnBrk="1" fontAlgn="auto" hangingPunct="1">
              <a:spcAft>
                <a:spcPts val="0"/>
              </a:spcAft>
              <a:buFont typeface="Arial" pitchFamily="34" charset="0"/>
              <a:buNone/>
              <a:defRPr/>
            </a:pPr>
            <a:r>
              <a:rPr lang="en-US" sz="1600" dirty="0" smtClean="0">
                <a:latin typeface="Arial" pitchFamily="34" charset="0"/>
                <a:cs typeface="Arial" pitchFamily="34" charset="0"/>
              </a:rPr>
              <a:t>Virginia Commonwealth University</a:t>
            </a:r>
          </a:p>
          <a:p>
            <a:pPr eaLnBrk="1" fontAlgn="auto" hangingPunct="1">
              <a:spcAft>
                <a:spcPts val="0"/>
              </a:spcAft>
              <a:buFont typeface="Arial" pitchFamily="34" charset="0"/>
              <a:buNone/>
              <a:defRPr/>
            </a:pPr>
            <a:endParaRPr lang="en-US" sz="1600" dirty="0" smtClean="0">
              <a:latin typeface="Arial" pitchFamily="34" charset="0"/>
              <a:cs typeface="Arial" pitchFamily="34" charset="0"/>
            </a:endParaRPr>
          </a:p>
          <a:p>
            <a:pPr eaLnBrk="1" fontAlgn="auto" hangingPunct="1">
              <a:spcAft>
                <a:spcPts val="0"/>
              </a:spcAft>
              <a:buFont typeface="Arial" pitchFamily="34" charset="0"/>
              <a:buNone/>
              <a:defRPr/>
            </a:pPr>
            <a:r>
              <a:rPr lang="en-US" dirty="0" smtClean="0">
                <a:latin typeface="Arial" pitchFamily="34" charset="0"/>
                <a:cs typeface="Arial" pitchFamily="34" charset="0"/>
              </a:rPr>
              <a:t>Justin Lincoln</a:t>
            </a:r>
          </a:p>
          <a:p>
            <a:pPr eaLnBrk="1" fontAlgn="auto" hangingPunct="1">
              <a:spcAft>
                <a:spcPts val="0"/>
              </a:spcAft>
              <a:buFont typeface="Arial" pitchFamily="34" charset="0"/>
              <a:buNone/>
              <a:defRPr/>
            </a:pPr>
            <a:r>
              <a:rPr lang="en-US" sz="1600" dirty="0" smtClean="0">
                <a:latin typeface="Arial" pitchFamily="34" charset="0"/>
                <a:cs typeface="Arial" pitchFamily="34" charset="0"/>
              </a:rPr>
              <a:t>Whitman College</a:t>
            </a:r>
          </a:p>
          <a:p>
            <a:pPr eaLnBrk="1" fontAlgn="auto" hangingPunct="1">
              <a:spcAft>
                <a:spcPts val="0"/>
              </a:spcAft>
              <a:buFont typeface="Arial" pitchFamily="34" charset="0"/>
              <a:buNone/>
              <a:defRPr/>
            </a:pPr>
            <a:endParaRPr lang="en-US" sz="800" dirty="0" smtClean="0">
              <a:latin typeface="Arial" pitchFamily="34" charset="0"/>
              <a:cs typeface="Arial" pitchFamily="34" charset="0"/>
            </a:endParaRPr>
          </a:p>
          <a:p>
            <a:pPr eaLnBrk="1" fontAlgn="auto" hangingPunct="1">
              <a:spcAft>
                <a:spcPts val="0"/>
              </a:spcAft>
              <a:buFont typeface="Arial" pitchFamily="34" charset="0"/>
              <a:buNone/>
              <a:defRPr/>
            </a:pPr>
            <a:r>
              <a:rPr lang="en-US" sz="2400" dirty="0" smtClean="0">
                <a:latin typeface="Arial" pitchFamily="34" charset="0"/>
                <a:cs typeface="Arial" pitchFamily="34" charset="0"/>
              </a:rPr>
              <a:t>ELI 2011 Annual Conference February 16, 2011</a:t>
            </a:r>
          </a:p>
        </p:txBody>
      </p:sp>
      <p:sp>
        <p:nvSpPr>
          <p:cNvPr id="4" name="Rectangle 3"/>
          <p:cNvSpPr/>
          <p:nvPr/>
        </p:nvSpPr>
        <p:spPr>
          <a:xfrm>
            <a:off x="2532865" y="1053547"/>
            <a:ext cx="4293704" cy="58044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elibanner.png"/>
          <p:cNvPicPr>
            <a:picLocks noChangeAspect="1"/>
          </p:cNvPicPr>
          <p:nvPr/>
        </p:nvPicPr>
        <p:blipFill>
          <a:blip r:embed="rId2"/>
          <a:stretch>
            <a:fillRect/>
          </a:stretch>
        </p:blipFill>
        <p:spPr>
          <a:xfrm>
            <a:off x="2532865" y="252788"/>
            <a:ext cx="3963352" cy="800759"/>
          </a:xfrm>
          <a:prstGeom prst="rect">
            <a:avLst/>
          </a:prstGeom>
        </p:spPr>
      </p:pic>
      <p:sp>
        <p:nvSpPr>
          <p:cNvPr id="2" name="Title 1"/>
          <p:cNvSpPr>
            <a:spLocks noGrp="1"/>
          </p:cNvSpPr>
          <p:nvPr>
            <p:ph type="ctrTitle"/>
          </p:nvPr>
        </p:nvSpPr>
        <p:spPr>
          <a:xfrm>
            <a:off x="644892" y="1212112"/>
            <a:ext cx="8264091" cy="2133600"/>
          </a:xfrm>
        </p:spPr>
        <p:txBody>
          <a:bodyPr rtlCol="0">
            <a:normAutofit fontScale="90000"/>
          </a:bodyPr>
          <a:lstStyle/>
          <a:p>
            <a:pPr eaLnBrk="1" fontAlgn="auto" hangingPunct="1">
              <a:spcAft>
                <a:spcPts val="0"/>
              </a:spcAft>
              <a:defRPr/>
            </a:pPr>
            <a:r>
              <a:rPr lang="en-US" sz="3200" b="1" dirty="0" smtClean="0">
                <a:latin typeface="Arial" pitchFamily="34" charset="0"/>
                <a:cs typeface="Arial" pitchFamily="34" charset="0"/>
              </a:rPr>
              <a:t>Openness to Integrating Technology: Assessing Faculty and Student Perceptions and Attitudes </a:t>
            </a:r>
            <a:r>
              <a:rPr lang="en-US" sz="3200" dirty="0" smtClean="0">
                <a:latin typeface="Arial" pitchFamily="34" charset="0"/>
                <a:cs typeface="Arial" pitchFamily="34" charset="0"/>
              </a:rPr>
              <a:t/>
            </a:r>
            <a:br>
              <a:rPr lang="en-US" sz="3200" dirty="0" smtClean="0">
                <a:latin typeface="Arial" pitchFamily="34" charset="0"/>
                <a:cs typeface="Arial" pitchFamily="34" charset="0"/>
              </a:rPr>
            </a:br>
            <a:endParaRPr lang="en-US" sz="3200" dirty="0" smtClean="0">
              <a:latin typeface="Arial" pitchFamily="34" charset="0"/>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274638"/>
            <a:ext cx="3352800" cy="1143000"/>
          </a:xfrm>
        </p:spPr>
        <p:txBody>
          <a:bodyPr/>
          <a:lstStyle/>
          <a:p>
            <a:pPr eaLnBrk="1" hangingPunct="1"/>
            <a:r>
              <a:rPr lang="en-US" dirty="0" smtClean="0"/>
              <a:t>Key Findings </a:t>
            </a:r>
          </a:p>
        </p:txBody>
      </p:sp>
      <p:sp>
        <p:nvSpPr>
          <p:cNvPr id="3" name="Content Placeholder 2"/>
          <p:cNvSpPr>
            <a:spLocks noGrp="1"/>
          </p:cNvSpPr>
          <p:nvPr>
            <p:ph idx="1"/>
          </p:nvPr>
        </p:nvSpPr>
        <p:spPr>
          <a:xfrm>
            <a:off x="533400" y="3886200"/>
            <a:ext cx="8229600" cy="2667000"/>
          </a:xfrm>
        </p:spPr>
        <p:txBody>
          <a:bodyPr rtlCol="0">
            <a:normAutofit/>
          </a:bodyPr>
          <a:lstStyle/>
          <a:p>
            <a:pPr eaLnBrk="1" fontAlgn="auto" hangingPunct="1">
              <a:spcAft>
                <a:spcPts val="0"/>
              </a:spcAft>
              <a:buFont typeface="Arial" pitchFamily="34" charset="0"/>
              <a:buChar char="•"/>
              <a:defRPr/>
            </a:pPr>
            <a:r>
              <a:rPr lang="en-US" dirty="0" smtClean="0">
                <a:latin typeface="Arial" pitchFamily="34" charset="0"/>
                <a:cs typeface="Arial" pitchFamily="34" charset="0"/>
              </a:rPr>
              <a:t>Nearly one third (30.1%) of </a:t>
            </a:r>
            <a:r>
              <a:rPr lang="en-US" b="1" dirty="0" smtClean="0">
                <a:latin typeface="Arial" pitchFamily="34" charset="0"/>
                <a:cs typeface="Arial" pitchFamily="34" charset="0"/>
              </a:rPr>
              <a:t>faculty</a:t>
            </a:r>
            <a:r>
              <a:rPr lang="en-US" dirty="0" smtClean="0">
                <a:latin typeface="Arial" pitchFamily="34" charset="0"/>
                <a:cs typeface="Arial" pitchFamily="34" charset="0"/>
              </a:rPr>
              <a:t> thought students </a:t>
            </a:r>
            <a:r>
              <a:rPr lang="en-US" u="sng" dirty="0" smtClean="0">
                <a:latin typeface="Arial" pitchFamily="34" charset="0"/>
                <a:cs typeface="Arial" pitchFamily="34" charset="0"/>
              </a:rPr>
              <a:t>definitely expected</a:t>
            </a:r>
            <a:r>
              <a:rPr lang="en-US" dirty="0" smtClean="0">
                <a:latin typeface="Arial" pitchFamily="34" charset="0"/>
                <a:cs typeface="Arial" pitchFamily="34" charset="0"/>
              </a:rPr>
              <a:t> them to use the Internet in class; however, 19.2% of the </a:t>
            </a:r>
            <a:r>
              <a:rPr lang="en-US" b="1" dirty="0" smtClean="0">
                <a:latin typeface="Arial" pitchFamily="34" charset="0"/>
                <a:cs typeface="Arial" pitchFamily="34" charset="0"/>
              </a:rPr>
              <a:t>students</a:t>
            </a:r>
            <a:r>
              <a:rPr lang="en-US" dirty="0" smtClean="0">
                <a:latin typeface="Arial" pitchFamily="34" charset="0"/>
                <a:cs typeface="Arial" pitchFamily="34" charset="0"/>
              </a:rPr>
              <a:t> reported that they definitely expected faculty to use it.</a:t>
            </a:r>
          </a:p>
        </p:txBody>
      </p:sp>
      <p:pic>
        <p:nvPicPr>
          <p:cNvPr id="4" name="Picture 3" descr="smartboard.jpg"/>
          <p:cNvPicPr>
            <a:picLocks noChangeAspect="1"/>
          </p:cNvPicPr>
          <p:nvPr/>
        </p:nvPicPr>
        <p:blipFill>
          <a:blip r:embed="rId2" cstate="print"/>
          <a:stretch>
            <a:fillRect/>
          </a:stretch>
        </p:blipFill>
        <p:spPr>
          <a:xfrm>
            <a:off x="4419600" y="228600"/>
            <a:ext cx="4486275" cy="3312498"/>
          </a:xfrm>
          <a:prstGeom prst="rect">
            <a:avLst/>
          </a:prstGeom>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52400" y="152400"/>
            <a:ext cx="4800600" cy="838200"/>
          </a:xfrm>
        </p:spPr>
        <p:txBody>
          <a:bodyPr/>
          <a:lstStyle/>
          <a:p>
            <a:pPr eaLnBrk="1" hangingPunct="1"/>
            <a:r>
              <a:rPr lang="en-US" dirty="0" smtClean="0"/>
              <a:t>Social Networking</a:t>
            </a:r>
          </a:p>
        </p:txBody>
      </p:sp>
      <p:sp>
        <p:nvSpPr>
          <p:cNvPr id="10243" name="Content Placeholder 2"/>
          <p:cNvSpPr>
            <a:spLocks noGrp="1"/>
          </p:cNvSpPr>
          <p:nvPr>
            <p:ph idx="1"/>
          </p:nvPr>
        </p:nvSpPr>
        <p:spPr>
          <a:xfrm>
            <a:off x="228600" y="990600"/>
            <a:ext cx="8458200" cy="1676400"/>
          </a:xfrm>
        </p:spPr>
        <p:txBody>
          <a:bodyPr/>
          <a:lstStyle/>
          <a:p>
            <a:pPr eaLnBrk="1" hangingPunct="1"/>
            <a:r>
              <a:rPr lang="en-US" sz="2200" dirty="0" smtClean="0">
                <a:latin typeface="Arial" pitchFamily="34" charset="0"/>
                <a:cs typeface="Arial" pitchFamily="34" charset="0"/>
              </a:rPr>
              <a:t>On the survey, 72.1% of students don’t expect faculty to use social networking sites and 78.1% of faculty say their students don’t expect them to use those sites. </a:t>
            </a:r>
          </a:p>
        </p:txBody>
      </p:sp>
      <p:sp>
        <p:nvSpPr>
          <p:cNvPr id="5" name="Content Placeholder 2"/>
          <p:cNvSpPr txBox="1">
            <a:spLocks/>
          </p:cNvSpPr>
          <p:nvPr/>
        </p:nvSpPr>
        <p:spPr bwMode="auto">
          <a:xfrm>
            <a:off x="4267200" y="2319688"/>
            <a:ext cx="47244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When students were asked an open-ended question about what technology they didn’t want used in class, social networks, such as Facebook, were the most frequently cited answer. </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en-US"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Faculty overwhelmingly shared that they didn’t think students wanted them to use Facebook. </a:t>
            </a:r>
          </a:p>
        </p:txBody>
      </p:sp>
      <p:pic>
        <p:nvPicPr>
          <p:cNvPr id="8" name="Picture 7" descr="facebook.jpg"/>
          <p:cNvPicPr>
            <a:picLocks noChangeAspect="1"/>
          </p:cNvPicPr>
          <p:nvPr/>
        </p:nvPicPr>
        <p:blipFill>
          <a:blip r:embed="rId2" cstate="print"/>
          <a:stretch>
            <a:fillRect/>
          </a:stretch>
        </p:blipFill>
        <p:spPr>
          <a:xfrm>
            <a:off x="228600" y="2906830"/>
            <a:ext cx="3757987" cy="2771775"/>
          </a:xfrm>
          <a:prstGeom prst="rect">
            <a:avLst/>
          </a:prstGeom>
        </p:spPr>
      </p:pic>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274638"/>
            <a:ext cx="3124200" cy="668638"/>
          </a:xfrm>
        </p:spPr>
        <p:txBody>
          <a:bodyPr/>
          <a:lstStyle/>
          <a:p>
            <a:pPr eaLnBrk="1" hangingPunct="1"/>
            <a:r>
              <a:rPr lang="en-US" dirty="0" smtClean="0"/>
              <a:t>PowerPoint</a:t>
            </a:r>
          </a:p>
        </p:txBody>
      </p:sp>
      <p:sp>
        <p:nvSpPr>
          <p:cNvPr id="11267" name="Content Placeholder 2"/>
          <p:cNvSpPr>
            <a:spLocks noGrp="1"/>
          </p:cNvSpPr>
          <p:nvPr>
            <p:ph idx="1"/>
          </p:nvPr>
        </p:nvSpPr>
        <p:spPr>
          <a:xfrm>
            <a:off x="457200" y="4417996"/>
            <a:ext cx="8382000" cy="1752600"/>
          </a:xfrm>
        </p:spPr>
        <p:txBody>
          <a:bodyPr/>
          <a:lstStyle/>
          <a:p>
            <a:pPr eaLnBrk="1" hangingPunct="1"/>
            <a:r>
              <a:rPr lang="en-US" sz="2400" dirty="0" smtClean="0">
                <a:latin typeface="Arial" pitchFamily="34" charset="0"/>
                <a:cs typeface="Arial" pitchFamily="34" charset="0"/>
              </a:rPr>
              <a:t>In the open-ended response, only 3 students mentioned PowerPoint as a technology they don’t want to see used; on the other hand, more faculty seem to think that students don’t want PowerPoint used. </a:t>
            </a:r>
          </a:p>
        </p:txBody>
      </p:sp>
      <p:graphicFrame>
        <p:nvGraphicFramePr>
          <p:cNvPr id="4" name="Chart 3"/>
          <p:cNvGraphicFramePr/>
          <p:nvPr/>
        </p:nvGraphicFramePr>
        <p:xfrm>
          <a:off x="457200" y="943276"/>
          <a:ext cx="4038600" cy="34747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4267200" y="943276"/>
          <a:ext cx="480060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905000" y="1781476"/>
            <a:ext cx="1428596" cy="369332"/>
          </a:xfrm>
          <a:prstGeom prst="rect">
            <a:avLst/>
          </a:prstGeom>
          <a:noFill/>
        </p:spPr>
        <p:txBody>
          <a:bodyPr wrap="none" rtlCol="0">
            <a:spAutoFit/>
          </a:bodyPr>
          <a:lstStyle/>
          <a:p>
            <a:r>
              <a:rPr lang="en-US" dirty="0" smtClean="0">
                <a:solidFill>
                  <a:schemeClr val="bg1"/>
                </a:solidFill>
              </a:rPr>
              <a:t>STUDENTS</a:t>
            </a:r>
            <a:endParaRPr lang="en-US" dirty="0">
              <a:solidFill>
                <a:schemeClr val="bg1"/>
              </a:solidFill>
            </a:endParaRPr>
          </a:p>
        </p:txBody>
      </p:sp>
      <p:sp>
        <p:nvSpPr>
          <p:cNvPr id="7" name="TextBox 6"/>
          <p:cNvSpPr txBox="1"/>
          <p:nvPr/>
        </p:nvSpPr>
        <p:spPr>
          <a:xfrm>
            <a:off x="6324600" y="1933876"/>
            <a:ext cx="1206356" cy="369332"/>
          </a:xfrm>
          <a:prstGeom prst="rect">
            <a:avLst/>
          </a:prstGeom>
          <a:noFill/>
        </p:spPr>
        <p:txBody>
          <a:bodyPr wrap="none" rtlCol="0">
            <a:spAutoFit/>
          </a:bodyPr>
          <a:lstStyle/>
          <a:p>
            <a:r>
              <a:rPr lang="en-US" dirty="0" smtClean="0">
                <a:solidFill>
                  <a:schemeClr val="bg1"/>
                </a:solidFill>
              </a:rPr>
              <a:t>FACULTY</a:t>
            </a:r>
            <a:endParaRPr lang="en-US" dirty="0">
              <a:solidFill>
                <a:schemeClr val="bg1"/>
              </a:solidFill>
            </a:endParaRP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152400" y="4350619"/>
            <a:ext cx="8763000" cy="1828800"/>
          </a:xfrm>
        </p:spPr>
        <p:txBody>
          <a:bodyPr/>
          <a:lstStyle/>
          <a:p>
            <a:pPr eaLnBrk="1" hangingPunct="1"/>
            <a:r>
              <a:rPr lang="en-US" sz="2000" dirty="0" smtClean="0">
                <a:latin typeface="Arial" pitchFamily="34" charset="0"/>
                <a:cs typeface="Arial" pitchFamily="34" charset="0"/>
              </a:rPr>
              <a:t>When asked what are the most important skills to learning in today’s environment, overwhelmingly faculty said that searching for information (e.g., </a:t>
            </a:r>
            <a:r>
              <a:rPr lang="en-US" sz="2000" dirty="0" err="1" smtClean="0">
                <a:latin typeface="Arial" pitchFamily="34" charset="0"/>
                <a:cs typeface="Arial" pitchFamily="34" charset="0"/>
              </a:rPr>
              <a:t>Googling</a:t>
            </a:r>
            <a:r>
              <a:rPr lang="en-US" sz="2000" dirty="0" smtClean="0">
                <a:latin typeface="Arial" pitchFamily="34" charset="0"/>
                <a:cs typeface="Arial" pitchFamily="34" charset="0"/>
              </a:rPr>
              <a:t>) was a necessary skill. </a:t>
            </a:r>
          </a:p>
          <a:p>
            <a:pPr eaLnBrk="1" hangingPunct="1"/>
            <a:r>
              <a:rPr lang="en-US" sz="2000" dirty="0" smtClean="0">
                <a:latin typeface="Arial" pitchFamily="34" charset="0"/>
                <a:cs typeface="Arial" pitchFamily="34" charset="0"/>
              </a:rPr>
              <a:t>One faculty said that students should, “[Search] journal databases like Medline and NOT using Google as a substitute.”</a:t>
            </a:r>
          </a:p>
        </p:txBody>
      </p:sp>
      <p:graphicFrame>
        <p:nvGraphicFramePr>
          <p:cNvPr id="5" name="Chart 4"/>
          <p:cNvGraphicFramePr/>
          <p:nvPr/>
        </p:nvGraphicFramePr>
        <p:xfrm>
          <a:off x="152400" y="228599"/>
          <a:ext cx="8763000" cy="4237523"/>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7162800" y="1066800"/>
            <a:ext cx="1295400" cy="2514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2000" y="228600"/>
            <a:ext cx="75438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0" name="Title 1"/>
          <p:cNvSpPr>
            <a:spLocks noGrp="1"/>
          </p:cNvSpPr>
          <p:nvPr>
            <p:ph type="title"/>
          </p:nvPr>
        </p:nvSpPr>
        <p:spPr>
          <a:xfrm>
            <a:off x="152400" y="228600"/>
            <a:ext cx="8229600" cy="838200"/>
          </a:xfrm>
        </p:spPr>
        <p:txBody>
          <a:bodyPr/>
          <a:lstStyle/>
          <a:p>
            <a:pPr eaLnBrk="1" hangingPunct="1"/>
            <a:r>
              <a:rPr lang="en-US" dirty="0" smtClean="0"/>
              <a:t>Searching for Information on Web</a:t>
            </a:r>
          </a:p>
        </p:txBody>
      </p:sp>
      <p:sp>
        <p:nvSpPr>
          <p:cNvPr id="8" name="TextBox 7"/>
          <p:cNvSpPr txBox="1"/>
          <p:nvPr/>
        </p:nvSpPr>
        <p:spPr>
          <a:xfrm>
            <a:off x="1143000" y="2253734"/>
            <a:ext cx="992579" cy="369332"/>
          </a:xfrm>
          <a:prstGeom prst="rect">
            <a:avLst/>
          </a:prstGeom>
          <a:noFill/>
        </p:spPr>
        <p:txBody>
          <a:bodyPr wrap="none" rtlCol="0">
            <a:spAutoFit/>
          </a:bodyPr>
          <a:lstStyle/>
          <a:p>
            <a:r>
              <a:rPr lang="en-US" b="1" dirty="0" smtClean="0">
                <a:solidFill>
                  <a:schemeClr val="bg1"/>
                </a:solidFill>
              </a:rPr>
              <a:t>Faculty</a:t>
            </a:r>
            <a:endParaRPr lang="en-US" b="1" dirty="0">
              <a:solidFill>
                <a:schemeClr val="bg1"/>
              </a:solidFill>
            </a:endParaRPr>
          </a:p>
        </p:txBody>
      </p:sp>
      <p:sp>
        <p:nvSpPr>
          <p:cNvPr id="9" name="TextBox 8"/>
          <p:cNvSpPr txBox="1"/>
          <p:nvPr/>
        </p:nvSpPr>
        <p:spPr>
          <a:xfrm>
            <a:off x="1143000" y="1327666"/>
            <a:ext cx="1172116" cy="369332"/>
          </a:xfrm>
          <a:prstGeom prst="rect">
            <a:avLst/>
          </a:prstGeom>
          <a:noFill/>
        </p:spPr>
        <p:txBody>
          <a:bodyPr wrap="square" rtlCol="0">
            <a:spAutoFit/>
          </a:bodyPr>
          <a:lstStyle/>
          <a:p>
            <a:r>
              <a:rPr lang="en-US" b="1" dirty="0" smtClean="0">
                <a:solidFill>
                  <a:schemeClr val="bg1"/>
                </a:solidFill>
              </a:rPr>
              <a:t>Students</a:t>
            </a:r>
            <a:endParaRPr lang="en-US" b="1" dirty="0">
              <a:solidFill>
                <a:schemeClr val="bg1"/>
              </a:solidFill>
            </a:endParaRP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228600" y="4425434"/>
            <a:ext cx="8763000" cy="1828800"/>
          </a:xfrm>
        </p:spPr>
        <p:txBody>
          <a:bodyPr/>
          <a:lstStyle/>
          <a:p>
            <a:pPr eaLnBrk="1" hangingPunct="1"/>
            <a:r>
              <a:rPr lang="en-US" sz="2400" dirty="0" smtClean="0">
                <a:latin typeface="Arial" pitchFamily="34" charset="0"/>
                <a:cs typeface="Arial" pitchFamily="34" charset="0"/>
              </a:rPr>
              <a:t>When asked what are the most important skills to learning in today’s environment, faculty overwhelmingly said that validating authenticity of information on the Web was a necessary skill. </a:t>
            </a:r>
          </a:p>
        </p:txBody>
      </p:sp>
      <p:graphicFrame>
        <p:nvGraphicFramePr>
          <p:cNvPr id="5" name="Chart 4"/>
          <p:cNvGraphicFramePr/>
          <p:nvPr/>
        </p:nvGraphicFramePr>
        <p:xfrm>
          <a:off x="152400" y="82034"/>
          <a:ext cx="87630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7162800" y="1066800"/>
            <a:ext cx="1295400" cy="2514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2000" y="228600"/>
            <a:ext cx="75438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0" name="Title 1"/>
          <p:cNvSpPr>
            <a:spLocks noGrp="1"/>
          </p:cNvSpPr>
          <p:nvPr>
            <p:ph type="title"/>
          </p:nvPr>
        </p:nvSpPr>
        <p:spPr>
          <a:xfrm>
            <a:off x="152400" y="228600"/>
            <a:ext cx="8229600" cy="838200"/>
          </a:xfrm>
        </p:spPr>
        <p:txBody>
          <a:bodyPr/>
          <a:lstStyle/>
          <a:p>
            <a:pPr eaLnBrk="1" hangingPunct="1"/>
            <a:r>
              <a:rPr lang="en-US" dirty="0" smtClean="0"/>
              <a:t>Validating Information on the Web</a:t>
            </a:r>
          </a:p>
        </p:txBody>
      </p:sp>
      <p:sp>
        <p:nvSpPr>
          <p:cNvPr id="8" name="TextBox 7"/>
          <p:cNvSpPr txBox="1"/>
          <p:nvPr/>
        </p:nvSpPr>
        <p:spPr>
          <a:xfrm>
            <a:off x="1143000" y="2253734"/>
            <a:ext cx="992579" cy="369332"/>
          </a:xfrm>
          <a:prstGeom prst="rect">
            <a:avLst/>
          </a:prstGeom>
          <a:noFill/>
        </p:spPr>
        <p:txBody>
          <a:bodyPr wrap="none" rtlCol="0">
            <a:spAutoFit/>
          </a:bodyPr>
          <a:lstStyle/>
          <a:p>
            <a:r>
              <a:rPr lang="en-US" b="1" dirty="0" smtClean="0">
                <a:solidFill>
                  <a:schemeClr val="bg1"/>
                </a:solidFill>
              </a:rPr>
              <a:t>Faculty</a:t>
            </a:r>
            <a:endParaRPr lang="en-US" b="1" dirty="0">
              <a:solidFill>
                <a:schemeClr val="bg1"/>
              </a:solidFill>
            </a:endParaRPr>
          </a:p>
        </p:txBody>
      </p:sp>
      <p:sp>
        <p:nvSpPr>
          <p:cNvPr id="9" name="TextBox 8"/>
          <p:cNvSpPr txBox="1"/>
          <p:nvPr/>
        </p:nvSpPr>
        <p:spPr>
          <a:xfrm>
            <a:off x="1219200" y="1339334"/>
            <a:ext cx="1172116" cy="369332"/>
          </a:xfrm>
          <a:prstGeom prst="rect">
            <a:avLst/>
          </a:prstGeom>
          <a:noFill/>
        </p:spPr>
        <p:txBody>
          <a:bodyPr wrap="none" rtlCol="0">
            <a:spAutoFit/>
          </a:bodyPr>
          <a:lstStyle/>
          <a:p>
            <a:r>
              <a:rPr lang="en-US" b="1" dirty="0" smtClean="0">
                <a:solidFill>
                  <a:schemeClr val="bg1"/>
                </a:solidFill>
              </a:rPr>
              <a:t>Students</a:t>
            </a:r>
            <a:endParaRPr lang="en-US" b="1" dirty="0">
              <a:solidFill>
                <a:schemeClr val="bg1"/>
              </a:solidFill>
            </a:endParaRPr>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52400" y="228600"/>
            <a:ext cx="5105400" cy="914400"/>
          </a:xfrm>
        </p:spPr>
        <p:txBody>
          <a:bodyPr/>
          <a:lstStyle/>
          <a:p>
            <a:pPr eaLnBrk="1" hangingPunct="1"/>
            <a:r>
              <a:rPr lang="en-US" dirty="0" smtClean="0"/>
              <a:t>Point of Discussion…</a:t>
            </a:r>
          </a:p>
        </p:txBody>
      </p:sp>
      <p:sp>
        <p:nvSpPr>
          <p:cNvPr id="15363" name="Content Placeholder 2"/>
          <p:cNvSpPr>
            <a:spLocks noGrp="1"/>
          </p:cNvSpPr>
          <p:nvPr>
            <p:ph idx="1"/>
          </p:nvPr>
        </p:nvSpPr>
        <p:spPr>
          <a:xfrm>
            <a:off x="4267200" y="1524000"/>
            <a:ext cx="4648200" cy="4191000"/>
          </a:xfrm>
        </p:spPr>
        <p:txBody>
          <a:bodyPr/>
          <a:lstStyle/>
          <a:p>
            <a:pPr eaLnBrk="1" hangingPunct="1"/>
            <a:r>
              <a:rPr lang="en-US" dirty="0" smtClean="0"/>
              <a:t>One faculty member said, “They (the students) are driven by technology – I’m sure they would prefer me to make my lectures like a video game.”</a:t>
            </a:r>
          </a:p>
        </p:txBody>
      </p:sp>
      <p:pic>
        <p:nvPicPr>
          <p:cNvPr id="4" name="Picture 3" descr="videogames.png"/>
          <p:cNvPicPr>
            <a:picLocks noChangeAspect="1"/>
          </p:cNvPicPr>
          <p:nvPr/>
        </p:nvPicPr>
        <p:blipFill>
          <a:blip r:embed="rId2" cstate="print"/>
          <a:stretch>
            <a:fillRect/>
          </a:stretch>
        </p:blipFill>
        <p:spPr>
          <a:xfrm>
            <a:off x="152400" y="1843238"/>
            <a:ext cx="2980953" cy="4247619"/>
          </a:xfrm>
          <a:prstGeom prst="rect">
            <a:avLst/>
          </a:prstGeom>
        </p:spPr>
      </p:pic>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le02.png"/>
          <p:cNvPicPr>
            <a:picLocks noChangeAspect="1"/>
          </p:cNvPicPr>
          <p:nvPr/>
        </p:nvPicPr>
        <p:blipFill>
          <a:blip r:embed="rId2" cstate="print"/>
          <a:stretch>
            <a:fillRect/>
          </a:stretch>
        </p:blipFill>
        <p:spPr>
          <a:xfrm>
            <a:off x="4806173" y="2707105"/>
            <a:ext cx="4222324" cy="3200400"/>
          </a:xfrm>
          <a:prstGeom prst="rect">
            <a:avLst/>
          </a:prstGeom>
        </p:spPr>
      </p:pic>
      <p:sp>
        <p:nvSpPr>
          <p:cNvPr id="15362" name="Title 1"/>
          <p:cNvSpPr>
            <a:spLocks noGrp="1"/>
          </p:cNvSpPr>
          <p:nvPr>
            <p:ph type="title"/>
          </p:nvPr>
        </p:nvSpPr>
        <p:spPr>
          <a:xfrm>
            <a:off x="0" y="228600"/>
            <a:ext cx="7543800" cy="685800"/>
          </a:xfrm>
        </p:spPr>
        <p:txBody>
          <a:bodyPr/>
          <a:lstStyle/>
          <a:p>
            <a:pPr eaLnBrk="1" hangingPunct="1"/>
            <a:r>
              <a:rPr lang="en-US" dirty="0" smtClean="0"/>
              <a:t>Questions Raised by Research…</a:t>
            </a:r>
          </a:p>
        </p:txBody>
      </p:sp>
      <p:sp>
        <p:nvSpPr>
          <p:cNvPr id="15363" name="Content Placeholder 2"/>
          <p:cNvSpPr>
            <a:spLocks noGrp="1"/>
          </p:cNvSpPr>
          <p:nvPr>
            <p:ph idx="1"/>
          </p:nvPr>
        </p:nvSpPr>
        <p:spPr>
          <a:xfrm>
            <a:off x="228600" y="1447800"/>
            <a:ext cx="4953000" cy="4876800"/>
          </a:xfrm>
        </p:spPr>
        <p:txBody>
          <a:bodyPr/>
          <a:lstStyle/>
          <a:p>
            <a:pPr eaLnBrk="1" hangingPunct="1"/>
            <a:r>
              <a:rPr lang="en-US" dirty="0" smtClean="0"/>
              <a:t>What is the role of PowerPoint?</a:t>
            </a:r>
          </a:p>
          <a:p>
            <a:pPr eaLnBrk="1" hangingPunct="1"/>
            <a:r>
              <a:rPr lang="en-US" dirty="0" smtClean="0"/>
              <a:t>Is there a role for social networking in instruction? </a:t>
            </a:r>
          </a:p>
          <a:p>
            <a:pPr eaLnBrk="1" hangingPunct="1"/>
            <a:r>
              <a:rPr lang="en-US" dirty="0" smtClean="0"/>
              <a:t>Whose job is it to teach online searching strategies and how to validate authenticity of information on websites? </a:t>
            </a: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nvPr>
        </p:nvSpPr>
        <p:spPr bwMode="auto">
          <a:xfrm>
            <a:off x="762000" y="2597150"/>
            <a:ext cx="7772400" cy="1470025"/>
          </a:xfrm>
        </p:spPr>
        <p:txBody>
          <a:bodyPr/>
          <a:lstStyle/>
          <a:p>
            <a:pPr eaLnBrk="1" hangingPunct="1"/>
            <a:r>
              <a:rPr lang="en-US" cap="none" smtClean="0">
                <a:latin typeface="Arial" charset="0"/>
                <a:ea typeface="ＭＳ Ｐゴシック" pitchFamily="96" charset="-128"/>
              </a:rPr>
              <a:t>THANK YOU</a:t>
            </a:r>
          </a:p>
        </p:txBody>
      </p:sp>
      <p:sp>
        <p:nvSpPr>
          <p:cNvPr id="3" name="TextBox 2"/>
          <p:cNvSpPr txBox="1"/>
          <p:nvPr/>
        </p:nvSpPr>
        <p:spPr>
          <a:xfrm>
            <a:off x="6432697" y="4497572"/>
            <a:ext cx="2329484" cy="1754326"/>
          </a:xfrm>
          <a:prstGeom prst="rect">
            <a:avLst/>
          </a:prstGeom>
          <a:noFill/>
        </p:spPr>
        <p:txBody>
          <a:bodyPr wrap="none" rtlCol="0">
            <a:spAutoFit/>
          </a:bodyPr>
          <a:lstStyle/>
          <a:p>
            <a:r>
              <a:rPr lang="en-US" dirty="0" smtClean="0">
                <a:hlinkClick r:id="rId2"/>
              </a:rPr>
              <a:t>vjrobnolt@vcu.edu</a:t>
            </a:r>
            <a:endParaRPr lang="en-US" dirty="0" smtClean="0"/>
          </a:p>
          <a:p>
            <a:r>
              <a:rPr lang="en-US" dirty="0" smtClean="0">
                <a:hlinkClick r:id="rId3"/>
              </a:rPr>
              <a:t>semazzeo@vcu.edu</a:t>
            </a:r>
            <a:endParaRPr lang="en-US" dirty="0" smtClean="0">
              <a:hlinkClick r:id="rId4"/>
            </a:endParaRPr>
          </a:p>
          <a:p>
            <a:r>
              <a:rPr lang="en-US" dirty="0" smtClean="0">
                <a:hlinkClick r:id="rId4"/>
              </a:rPr>
              <a:t>bwatwood@vcu.edu</a:t>
            </a:r>
            <a:endParaRPr lang="en-US" dirty="0" smtClean="0"/>
          </a:p>
          <a:p>
            <a:r>
              <a:rPr lang="en-US" dirty="0" smtClean="0">
                <a:hlinkClick r:id="rId5"/>
              </a:rPr>
              <a:t>ahassell@vcu.edu</a:t>
            </a:r>
            <a:endParaRPr lang="en-US" dirty="0" smtClean="0"/>
          </a:p>
          <a:p>
            <a:r>
              <a:rPr lang="en-US" dirty="0" smtClean="0">
                <a:hlinkClick r:id="rId6"/>
              </a:rPr>
              <a:t>ilawal@vcu.edu</a:t>
            </a:r>
            <a:endParaRPr lang="en-US" dirty="0" smtClean="0"/>
          </a:p>
          <a:p>
            <a:endParaRPr lang="en-US" dirty="0"/>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58565" y="257174"/>
            <a:ext cx="3276600" cy="581025"/>
          </a:xfrm>
        </p:spPr>
        <p:txBody>
          <a:bodyPr/>
          <a:lstStyle/>
          <a:p>
            <a:pPr eaLnBrk="1" hangingPunct="1"/>
            <a:r>
              <a:rPr lang="en-US" dirty="0" smtClean="0"/>
              <a:t>Introduction</a:t>
            </a:r>
          </a:p>
        </p:txBody>
      </p:sp>
      <p:pic>
        <p:nvPicPr>
          <p:cNvPr id="4" name="Picture 3" descr="literacy.png"/>
          <p:cNvPicPr>
            <a:picLocks noChangeAspect="1"/>
          </p:cNvPicPr>
          <p:nvPr/>
        </p:nvPicPr>
        <p:blipFill>
          <a:blip r:embed="rId2" cstate="print"/>
          <a:stretch>
            <a:fillRect/>
          </a:stretch>
        </p:blipFill>
        <p:spPr>
          <a:xfrm>
            <a:off x="158565" y="3302000"/>
            <a:ext cx="3803835" cy="2784057"/>
          </a:xfrm>
          <a:prstGeom prst="rect">
            <a:avLst/>
          </a:prstGeom>
        </p:spPr>
      </p:pic>
      <p:graphicFrame>
        <p:nvGraphicFramePr>
          <p:cNvPr id="6" name="Diagram 5"/>
          <p:cNvGraphicFramePr/>
          <p:nvPr/>
        </p:nvGraphicFramePr>
        <p:xfrm>
          <a:off x="4124325" y="1403350"/>
          <a:ext cx="4876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158565" y="838200"/>
            <a:ext cx="5623655" cy="2246769"/>
          </a:xfrm>
          <a:prstGeom prst="rect">
            <a:avLst/>
          </a:prstGeom>
          <a:noFill/>
        </p:spPr>
        <p:txBody>
          <a:bodyPr wrap="none" rtlCol="0">
            <a:spAutoFit/>
          </a:bodyPr>
          <a:lstStyle/>
          <a:p>
            <a:r>
              <a:rPr lang="en-US" sz="2800" dirty="0" smtClean="0">
                <a:latin typeface="Arial" pitchFamily="34" charset="0"/>
                <a:cs typeface="Arial" pitchFamily="34" charset="0"/>
              </a:rPr>
              <a:t>The current research investigates </a:t>
            </a:r>
          </a:p>
          <a:p>
            <a:r>
              <a:rPr lang="en-US" sz="2800" dirty="0" smtClean="0">
                <a:latin typeface="Arial" pitchFamily="34" charset="0"/>
                <a:cs typeface="Arial" pitchFamily="34" charset="0"/>
              </a:rPr>
              <a:t>faculty and students’ perceptions </a:t>
            </a:r>
          </a:p>
          <a:p>
            <a:r>
              <a:rPr lang="en-US" sz="2800" dirty="0" smtClean="0">
                <a:latin typeface="Arial" pitchFamily="34" charset="0"/>
                <a:cs typeface="Arial" pitchFamily="34" charset="0"/>
              </a:rPr>
              <a:t>of and openness to the skills </a:t>
            </a:r>
          </a:p>
          <a:p>
            <a:r>
              <a:rPr lang="en-US" sz="2800" dirty="0" smtClean="0">
                <a:latin typeface="Arial" pitchFamily="34" charset="0"/>
                <a:cs typeface="Arial" pitchFamily="34" charset="0"/>
              </a:rPr>
              <a:t>necessary for literacy and </a:t>
            </a:r>
          </a:p>
          <a:p>
            <a:r>
              <a:rPr lang="en-US" sz="2800" dirty="0" smtClean="0">
                <a:latin typeface="Arial" pitchFamily="34" charset="0"/>
                <a:cs typeface="Arial" pitchFamily="34" charset="0"/>
              </a:rPr>
              <a:t>learning in the 21</a:t>
            </a:r>
            <a:r>
              <a:rPr lang="en-US" sz="2800" baseline="30000" dirty="0" smtClean="0">
                <a:latin typeface="Arial" pitchFamily="34" charset="0"/>
                <a:cs typeface="Arial" pitchFamily="34" charset="0"/>
              </a:rPr>
              <a:t>st</a:t>
            </a:r>
            <a:r>
              <a:rPr lang="en-US" sz="2800" dirty="0" smtClean="0">
                <a:latin typeface="Arial" pitchFamily="34" charset="0"/>
                <a:cs typeface="Arial" pitchFamily="34" charset="0"/>
              </a:rPr>
              <a:t> century.</a:t>
            </a:r>
          </a:p>
        </p:txBody>
      </p:sp>
      <p:sp>
        <p:nvSpPr>
          <p:cNvPr id="8" name="Left Arrow 7"/>
          <p:cNvSpPr/>
          <p:nvPr/>
        </p:nvSpPr>
        <p:spPr>
          <a:xfrm rot="4377999">
            <a:off x="5507149" y="4794916"/>
            <a:ext cx="3195504" cy="76009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21 C Teaching and Learning</a:t>
            </a:r>
            <a:endParaRPr lang="en-US" dirty="0"/>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04800" y="152400"/>
            <a:ext cx="6019800" cy="1143000"/>
          </a:xfrm>
        </p:spPr>
        <p:txBody>
          <a:bodyPr/>
          <a:lstStyle/>
          <a:p>
            <a:pPr eaLnBrk="1" hangingPunct="1"/>
            <a:r>
              <a:rPr lang="en-US" dirty="0" smtClean="0"/>
              <a:t>Review of the Literature</a:t>
            </a:r>
          </a:p>
        </p:txBody>
      </p:sp>
      <p:sp>
        <p:nvSpPr>
          <p:cNvPr id="4099" name="Content Placeholder 2"/>
          <p:cNvSpPr>
            <a:spLocks noGrp="1"/>
          </p:cNvSpPr>
          <p:nvPr>
            <p:ph idx="1"/>
          </p:nvPr>
        </p:nvSpPr>
        <p:spPr>
          <a:xfrm>
            <a:off x="3505200" y="1371600"/>
            <a:ext cx="5486400" cy="2362200"/>
          </a:xfrm>
        </p:spPr>
        <p:txBody>
          <a:bodyPr/>
          <a:lstStyle/>
          <a:p>
            <a:pPr eaLnBrk="1" hangingPunct="1"/>
            <a:r>
              <a:rPr lang="en-US" sz="2400" dirty="0" smtClean="0">
                <a:latin typeface="Arial" pitchFamily="34" charset="0"/>
                <a:cs typeface="Arial" pitchFamily="34" charset="0"/>
              </a:rPr>
              <a:t>Several authors have described a “digital disconnect” between faculty and students at the undergraduate level (Levin &amp; </a:t>
            </a:r>
            <a:r>
              <a:rPr lang="en-US" sz="2400" dirty="0" err="1" smtClean="0">
                <a:latin typeface="Arial" pitchFamily="34" charset="0"/>
                <a:cs typeface="Arial" pitchFamily="34" charset="0"/>
              </a:rPr>
              <a:t>Arafeh</a:t>
            </a:r>
            <a:r>
              <a:rPr lang="en-US" sz="2400" dirty="0" smtClean="0">
                <a:latin typeface="Arial" pitchFamily="34" charset="0"/>
                <a:cs typeface="Arial" pitchFamily="34" charset="0"/>
              </a:rPr>
              <a:t>, 2002; Reardon et al., under review). </a:t>
            </a:r>
          </a:p>
        </p:txBody>
      </p:sp>
      <p:pic>
        <p:nvPicPr>
          <p:cNvPr id="4" name="Picture 3" descr="digitaldivide.png"/>
          <p:cNvPicPr>
            <a:picLocks noChangeAspect="1"/>
          </p:cNvPicPr>
          <p:nvPr/>
        </p:nvPicPr>
        <p:blipFill>
          <a:blip r:embed="rId2" cstate="print"/>
          <a:stretch>
            <a:fillRect/>
          </a:stretch>
        </p:blipFill>
        <p:spPr>
          <a:xfrm>
            <a:off x="609600" y="1524000"/>
            <a:ext cx="2555126" cy="2537861"/>
          </a:xfrm>
          <a:prstGeom prst="rect">
            <a:avLst/>
          </a:prstGeom>
        </p:spPr>
      </p:pic>
      <p:sp>
        <p:nvSpPr>
          <p:cNvPr id="5" name="Content Placeholder 2"/>
          <p:cNvSpPr txBox="1">
            <a:spLocks/>
          </p:cNvSpPr>
          <p:nvPr/>
        </p:nvSpPr>
        <p:spPr bwMode="auto">
          <a:xfrm>
            <a:off x="304800" y="4389120"/>
            <a:ext cx="8458200" cy="167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Previous work in this area has examined faculty and students’ use of digital media, and preferences regarding the integration of digital technology into undergraduate coursework (e.g., Reardon et al., under review).</a:t>
            </a: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06943" y="190500"/>
            <a:ext cx="8382000" cy="733525"/>
          </a:xfrm>
        </p:spPr>
        <p:txBody>
          <a:bodyPr/>
          <a:lstStyle/>
          <a:p>
            <a:pPr eaLnBrk="1" hangingPunct="1"/>
            <a:r>
              <a:rPr lang="en-US" dirty="0" smtClean="0"/>
              <a:t>Methodology - Participants</a:t>
            </a:r>
          </a:p>
        </p:txBody>
      </p:sp>
      <p:sp>
        <p:nvSpPr>
          <p:cNvPr id="3" name="Content Placeholder 2"/>
          <p:cNvSpPr>
            <a:spLocks noGrp="1"/>
          </p:cNvSpPr>
          <p:nvPr>
            <p:ph idx="1"/>
          </p:nvPr>
        </p:nvSpPr>
        <p:spPr>
          <a:xfrm>
            <a:off x="0" y="452387"/>
            <a:ext cx="5562600" cy="5638800"/>
          </a:xfrm>
        </p:spPr>
        <p:txBody>
          <a:bodyPr rtlCol="0">
            <a:normAutofit/>
          </a:bodyPr>
          <a:lstStyle/>
          <a:p>
            <a:pPr eaLnBrk="1" fontAlgn="auto" hangingPunct="1">
              <a:spcAft>
                <a:spcPts val="0"/>
              </a:spcAft>
              <a:buNone/>
              <a:defRPr/>
            </a:pPr>
            <a:endParaRPr lang="en-US" dirty="0" smtClean="0"/>
          </a:p>
          <a:p>
            <a:pPr lvl="1" eaLnBrk="1" fontAlgn="auto" hangingPunct="1">
              <a:spcAft>
                <a:spcPts val="0"/>
              </a:spcAft>
              <a:buFont typeface="Arial" pitchFamily="34" charset="0"/>
              <a:buChar char="–"/>
              <a:defRPr/>
            </a:pPr>
            <a:r>
              <a:rPr lang="en-US" b="1" dirty="0" smtClean="0"/>
              <a:t>Faculty</a:t>
            </a:r>
            <a:r>
              <a:rPr lang="en-US" dirty="0" smtClean="0"/>
              <a:t> from the College of Humanities and Sciences and School of Education (n=83)</a:t>
            </a:r>
          </a:p>
          <a:p>
            <a:pPr lvl="2" eaLnBrk="1" fontAlgn="auto" hangingPunct="1">
              <a:spcAft>
                <a:spcPts val="0"/>
              </a:spcAft>
              <a:buFont typeface="Arial" pitchFamily="34" charset="0"/>
              <a:buChar char="•"/>
              <a:defRPr/>
            </a:pPr>
            <a:r>
              <a:rPr lang="en-US" dirty="0" smtClean="0"/>
              <a:t>Arts and Humanities (n=25)</a:t>
            </a:r>
          </a:p>
          <a:p>
            <a:pPr lvl="2" eaLnBrk="1" fontAlgn="auto" hangingPunct="1">
              <a:spcAft>
                <a:spcPts val="0"/>
              </a:spcAft>
              <a:buFont typeface="Arial" pitchFamily="34" charset="0"/>
              <a:buChar char="•"/>
              <a:defRPr/>
            </a:pPr>
            <a:r>
              <a:rPr lang="en-US" dirty="0" smtClean="0"/>
              <a:t>Social Sciences (n=17)</a:t>
            </a:r>
          </a:p>
          <a:p>
            <a:pPr lvl="2" eaLnBrk="1" fontAlgn="auto" hangingPunct="1">
              <a:spcAft>
                <a:spcPts val="0"/>
              </a:spcAft>
              <a:buFont typeface="Arial" pitchFamily="34" charset="0"/>
              <a:buChar char="•"/>
              <a:defRPr/>
            </a:pPr>
            <a:r>
              <a:rPr lang="en-US" dirty="0" smtClean="0"/>
              <a:t>Natural Sciences (n=14)</a:t>
            </a:r>
          </a:p>
          <a:p>
            <a:pPr lvl="2" eaLnBrk="1" fontAlgn="auto" hangingPunct="1">
              <a:spcAft>
                <a:spcPts val="0"/>
              </a:spcAft>
              <a:buFont typeface="Arial" pitchFamily="34" charset="0"/>
              <a:buChar char="•"/>
              <a:defRPr/>
            </a:pPr>
            <a:r>
              <a:rPr lang="en-US" dirty="0" smtClean="0"/>
              <a:t>Education (n=10)</a:t>
            </a:r>
          </a:p>
          <a:p>
            <a:pPr lvl="2" eaLnBrk="1" fontAlgn="auto" hangingPunct="1">
              <a:spcAft>
                <a:spcPts val="0"/>
              </a:spcAft>
              <a:buFont typeface="Arial" pitchFamily="34" charset="0"/>
              <a:buChar char="•"/>
              <a:defRPr/>
            </a:pPr>
            <a:r>
              <a:rPr lang="en-US" dirty="0" smtClean="0"/>
              <a:t>Other (n=2)</a:t>
            </a:r>
          </a:p>
          <a:p>
            <a:pPr lvl="2" eaLnBrk="1" fontAlgn="auto" hangingPunct="1">
              <a:spcAft>
                <a:spcPts val="0"/>
              </a:spcAft>
              <a:buFont typeface="Arial" pitchFamily="34" charset="0"/>
              <a:buChar char="•"/>
              <a:defRPr/>
            </a:pPr>
            <a:r>
              <a:rPr lang="en-US" dirty="0" smtClean="0"/>
              <a:t>Not Answered (n=15)</a:t>
            </a:r>
          </a:p>
          <a:p>
            <a:pPr lvl="2" eaLnBrk="1" fontAlgn="auto" hangingPunct="1">
              <a:spcAft>
                <a:spcPts val="0"/>
              </a:spcAft>
              <a:buNone/>
              <a:defRPr/>
            </a:pPr>
            <a:endParaRPr lang="en-US" dirty="0" smtClean="0"/>
          </a:p>
          <a:p>
            <a:pPr lvl="1" eaLnBrk="1" fontAlgn="auto" hangingPunct="1">
              <a:spcAft>
                <a:spcPts val="0"/>
              </a:spcAft>
              <a:buFont typeface="Arial" pitchFamily="34" charset="0"/>
              <a:buChar char="–"/>
              <a:defRPr/>
            </a:pPr>
            <a:r>
              <a:rPr lang="en-US" b="1" dirty="0" smtClean="0"/>
              <a:t>Students</a:t>
            </a:r>
            <a:r>
              <a:rPr lang="en-US" dirty="0" smtClean="0"/>
              <a:t> enrolled in PSYC 101 and EDUS/PSYC 301 (n=677)</a:t>
            </a:r>
          </a:p>
        </p:txBody>
      </p:sp>
      <p:pic>
        <p:nvPicPr>
          <p:cNvPr id="4" name="Picture 3" descr="vcu.png"/>
          <p:cNvPicPr>
            <a:picLocks noChangeAspect="1"/>
          </p:cNvPicPr>
          <p:nvPr/>
        </p:nvPicPr>
        <p:blipFill>
          <a:blip r:embed="rId2" cstate="print"/>
          <a:stretch>
            <a:fillRect/>
          </a:stretch>
        </p:blipFill>
        <p:spPr>
          <a:xfrm>
            <a:off x="5715000" y="1243568"/>
            <a:ext cx="3238095" cy="4847619"/>
          </a:xfrm>
          <a:prstGeom prst="rect">
            <a:avLst/>
          </a:prstGeom>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04800" y="152400"/>
            <a:ext cx="5257800" cy="617621"/>
          </a:xfrm>
        </p:spPr>
        <p:txBody>
          <a:bodyPr/>
          <a:lstStyle/>
          <a:p>
            <a:pPr eaLnBrk="1" hangingPunct="1"/>
            <a:r>
              <a:rPr lang="en-US" dirty="0" smtClean="0"/>
              <a:t>Survey Development</a:t>
            </a:r>
          </a:p>
        </p:txBody>
      </p:sp>
      <p:pic>
        <p:nvPicPr>
          <p:cNvPr id="7" name="Picture 6" descr="questions.png"/>
          <p:cNvPicPr>
            <a:picLocks noChangeAspect="1"/>
          </p:cNvPicPr>
          <p:nvPr/>
        </p:nvPicPr>
        <p:blipFill>
          <a:blip r:embed="rId2" cstate="print"/>
          <a:stretch>
            <a:fillRect/>
          </a:stretch>
        </p:blipFill>
        <p:spPr>
          <a:xfrm>
            <a:off x="6553200" y="3690760"/>
            <a:ext cx="2418981" cy="2395572"/>
          </a:xfrm>
          <a:prstGeom prst="rect">
            <a:avLst/>
          </a:prstGeom>
        </p:spPr>
      </p:pic>
      <p:sp>
        <p:nvSpPr>
          <p:cNvPr id="8" name="Right Arrow 7"/>
          <p:cNvSpPr/>
          <p:nvPr/>
        </p:nvSpPr>
        <p:spPr>
          <a:xfrm rot="1239472">
            <a:off x="972973" y="1336253"/>
            <a:ext cx="7411800" cy="3842815"/>
          </a:xfrm>
          <a:prstGeom prst="rightArrow">
            <a:avLst/>
          </a:prstGeom>
          <a:solidFill>
            <a:schemeClr val="tx2">
              <a:lumMod val="20000"/>
              <a:lumOff val="80000"/>
              <a:alpha val="44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eli survey.png"/>
          <p:cNvPicPr>
            <a:picLocks noChangeAspect="1"/>
          </p:cNvPicPr>
          <p:nvPr/>
        </p:nvPicPr>
        <p:blipFill>
          <a:blip r:embed="rId3" cstate="print"/>
          <a:stretch>
            <a:fillRect/>
          </a:stretch>
        </p:blipFill>
        <p:spPr>
          <a:xfrm>
            <a:off x="381000" y="812367"/>
            <a:ext cx="4557962" cy="1892955"/>
          </a:xfrm>
          <a:prstGeom prst="rect">
            <a:avLst/>
          </a:prstGeom>
        </p:spPr>
      </p:pic>
      <p:pic>
        <p:nvPicPr>
          <p:cNvPr id="5" name="Picture 4" descr="blooms.png"/>
          <p:cNvPicPr>
            <a:picLocks noChangeAspect="1"/>
          </p:cNvPicPr>
          <p:nvPr/>
        </p:nvPicPr>
        <p:blipFill>
          <a:blip r:embed="rId4" cstate="print"/>
          <a:stretch>
            <a:fillRect/>
          </a:stretch>
        </p:blipFill>
        <p:spPr>
          <a:xfrm>
            <a:off x="2837046" y="2859328"/>
            <a:ext cx="2458913" cy="2838830"/>
          </a:xfrm>
          <a:prstGeom prst="rect">
            <a:avLst/>
          </a:prstGeom>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28600" y="228600"/>
            <a:ext cx="5791200" cy="838200"/>
          </a:xfrm>
        </p:spPr>
        <p:txBody>
          <a:bodyPr/>
          <a:lstStyle/>
          <a:p>
            <a:pPr eaLnBrk="1" hangingPunct="1"/>
            <a:r>
              <a:rPr lang="en-US" dirty="0" smtClean="0"/>
              <a:t>Participant Recruitment</a:t>
            </a:r>
          </a:p>
        </p:txBody>
      </p:sp>
      <p:sp>
        <p:nvSpPr>
          <p:cNvPr id="7171" name="Content Placeholder 2"/>
          <p:cNvSpPr>
            <a:spLocks noGrp="1"/>
          </p:cNvSpPr>
          <p:nvPr>
            <p:ph idx="1"/>
          </p:nvPr>
        </p:nvSpPr>
        <p:spPr>
          <a:xfrm>
            <a:off x="3706721" y="2387065"/>
            <a:ext cx="5181600" cy="4038600"/>
          </a:xfrm>
        </p:spPr>
        <p:txBody>
          <a:bodyPr/>
          <a:lstStyle/>
          <a:p>
            <a:pPr eaLnBrk="1" hangingPunct="1"/>
            <a:endParaRPr lang="en-US" sz="2800" dirty="0" smtClean="0"/>
          </a:p>
          <a:p>
            <a:pPr eaLnBrk="1" hangingPunct="1"/>
            <a:r>
              <a:rPr lang="en-US" dirty="0" smtClean="0"/>
              <a:t>Students were recruited from undergraduate Psychology and Education </a:t>
            </a:r>
            <a:r>
              <a:rPr lang="en-US" b="1" dirty="0" smtClean="0"/>
              <a:t>courses</a:t>
            </a:r>
            <a:r>
              <a:rPr lang="en-US" dirty="0" smtClean="0"/>
              <a:t> and completed the survey through </a:t>
            </a:r>
            <a:r>
              <a:rPr lang="en-US" b="1" dirty="0" smtClean="0"/>
              <a:t>SONA</a:t>
            </a:r>
            <a:r>
              <a:rPr lang="en-US" dirty="0" smtClean="0"/>
              <a:t>, an online survey program, as an extra-credit option. </a:t>
            </a:r>
          </a:p>
        </p:txBody>
      </p:sp>
      <p:pic>
        <p:nvPicPr>
          <p:cNvPr id="4" name="Picture 3" descr="recruitment.jpg"/>
          <p:cNvPicPr>
            <a:picLocks noChangeAspect="1"/>
          </p:cNvPicPr>
          <p:nvPr/>
        </p:nvPicPr>
        <p:blipFill>
          <a:blip r:embed="rId2" cstate="print"/>
          <a:stretch>
            <a:fillRect/>
          </a:stretch>
        </p:blipFill>
        <p:spPr>
          <a:xfrm>
            <a:off x="0" y="3546909"/>
            <a:ext cx="3706721" cy="2743200"/>
          </a:xfrm>
          <a:prstGeom prst="rect">
            <a:avLst/>
          </a:prstGeom>
        </p:spPr>
      </p:pic>
      <p:sp>
        <p:nvSpPr>
          <p:cNvPr id="5" name="Content Placeholder 2"/>
          <p:cNvSpPr txBox="1">
            <a:spLocks/>
          </p:cNvSpPr>
          <p:nvPr/>
        </p:nvSpPr>
        <p:spPr bwMode="auto">
          <a:xfrm>
            <a:off x="1066800" y="1143000"/>
            <a:ext cx="7467600" cy="2209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Faculty were recruited via an </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invitation email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and their survey was administered through </a:t>
            </a:r>
            <a:r>
              <a:rPr kumimoji="0" lang="en-US" sz="3200" b="1" i="0" u="none" strike="noStrike" kern="1200" cap="none" spc="0" normalizeH="0" baseline="0" noProof="0" dirty="0" err="1" smtClean="0">
                <a:ln>
                  <a:noFill/>
                </a:ln>
                <a:solidFill>
                  <a:schemeClr val="tx1"/>
                </a:solidFill>
                <a:effectLst/>
                <a:uLnTx/>
                <a:uFillTx/>
                <a:latin typeface="+mn-lt"/>
                <a:ea typeface="+mn-ea"/>
                <a:cs typeface="+mn-cs"/>
              </a:rPr>
              <a:t>Inquisite</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81000" y="152400"/>
            <a:ext cx="5105400" cy="1143000"/>
          </a:xfrm>
        </p:spPr>
        <p:txBody>
          <a:bodyPr/>
          <a:lstStyle/>
          <a:p>
            <a:pPr eaLnBrk="1" hangingPunct="1"/>
            <a:r>
              <a:rPr lang="en-US" dirty="0" smtClean="0"/>
              <a:t>Research Questions</a:t>
            </a:r>
          </a:p>
        </p:txBody>
      </p:sp>
      <p:sp>
        <p:nvSpPr>
          <p:cNvPr id="8195" name="Content Placeholder 2"/>
          <p:cNvSpPr>
            <a:spLocks noGrp="1"/>
          </p:cNvSpPr>
          <p:nvPr>
            <p:ph idx="1"/>
          </p:nvPr>
        </p:nvSpPr>
        <p:spPr>
          <a:xfrm>
            <a:off x="304800" y="3581400"/>
            <a:ext cx="5562600" cy="2743200"/>
          </a:xfrm>
        </p:spPr>
        <p:txBody>
          <a:bodyPr/>
          <a:lstStyle/>
          <a:p>
            <a:pPr eaLnBrk="1" hangingPunct="1">
              <a:buNone/>
            </a:pPr>
            <a:r>
              <a:rPr lang="en-US" dirty="0" smtClean="0"/>
              <a:t> </a:t>
            </a:r>
          </a:p>
          <a:p>
            <a:pPr lvl="1" eaLnBrk="1" hangingPunct="1"/>
            <a:r>
              <a:rPr lang="en-US" sz="2800" dirty="0" smtClean="0">
                <a:solidFill>
                  <a:schemeClr val="tx1"/>
                </a:solidFill>
                <a:latin typeface="Arial" pitchFamily="34" charset="0"/>
                <a:cs typeface="Arial" pitchFamily="34" charset="0"/>
              </a:rPr>
              <a:t>What are faculty and students’ perceptions of the importance of various digital skills to 21</a:t>
            </a:r>
            <a:r>
              <a:rPr lang="en-US" sz="2800" baseline="30000" dirty="0" smtClean="0">
                <a:solidFill>
                  <a:schemeClr val="tx1"/>
                </a:solidFill>
                <a:latin typeface="Arial" pitchFamily="34" charset="0"/>
                <a:cs typeface="Arial" pitchFamily="34" charset="0"/>
              </a:rPr>
              <a:t>st</a:t>
            </a:r>
            <a:r>
              <a:rPr lang="en-US" sz="2800" dirty="0" smtClean="0">
                <a:solidFill>
                  <a:schemeClr val="tx1"/>
                </a:solidFill>
                <a:latin typeface="Arial" pitchFamily="34" charset="0"/>
                <a:cs typeface="Arial" pitchFamily="34" charset="0"/>
              </a:rPr>
              <a:t> century literacy?</a:t>
            </a:r>
          </a:p>
        </p:txBody>
      </p:sp>
      <p:pic>
        <p:nvPicPr>
          <p:cNvPr id="4" name="Picture 3" descr="research question.png"/>
          <p:cNvPicPr>
            <a:picLocks noChangeAspect="1"/>
          </p:cNvPicPr>
          <p:nvPr/>
        </p:nvPicPr>
        <p:blipFill>
          <a:blip r:embed="rId2" cstate="print"/>
          <a:stretch>
            <a:fillRect/>
          </a:stretch>
        </p:blipFill>
        <p:spPr>
          <a:xfrm>
            <a:off x="6048375" y="4094743"/>
            <a:ext cx="3095625" cy="2229857"/>
          </a:xfrm>
          <a:prstGeom prst="rect">
            <a:avLst/>
          </a:prstGeom>
        </p:spPr>
      </p:pic>
      <p:sp>
        <p:nvSpPr>
          <p:cNvPr id="5" name="Content Placeholder 2"/>
          <p:cNvSpPr txBox="1">
            <a:spLocks/>
          </p:cNvSpPr>
          <p:nvPr/>
        </p:nvSpPr>
        <p:spPr bwMode="auto">
          <a:xfrm>
            <a:off x="161925" y="762000"/>
            <a:ext cx="8610600" cy="3352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p>
          <a:p>
            <a:pPr marL="742950" marR="0" lvl="1" indent="-285750" algn="l" defTabSz="914400" rtl="0" eaLnBrk="1" fontAlgn="base" latinLnBrk="0" hangingPunct="1">
              <a:lnSpc>
                <a:spcPct val="100000"/>
              </a:lnSpc>
              <a:spcBef>
                <a:spcPct val="20000"/>
              </a:spcBef>
              <a:spcAft>
                <a:spcPct val="0"/>
              </a:spcAft>
              <a:buClrTx/>
              <a:buSzTx/>
              <a:buFont typeface="Wingdings" pitchFamily="2" charset="2"/>
              <a:buChar char="§"/>
              <a:tabLst/>
              <a:defRPr/>
            </a:pPr>
            <a:r>
              <a:rPr kumimoji="0" lang="en-US" sz="2800" b="0" i="0" u="none" strike="noStrike" kern="1200" cap="none" spc="0" normalizeH="0" baseline="0" noProof="0" dirty="0" smtClean="0">
                <a:ln>
                  <a:noFill/>
                </a:ln>
                <a:solidFill>
                  <a:schemeClr val="tx1"/>
                </a:solidFill>
                <a:effectLst/>
                <a:uLnTx/>
                <a:uFillTx/>
                <a:latin typeface="Arial" pitchFamily="34" charset="0"/>
                <a:cs typeface="Arial" pitchFamily="34" charset="0"/>
              </a:rPr>
              <a:t>What are faculty and students’ use of digital media for personal and educational work?</a:t>
            </a:r>
          </a:p>
          <a:p>
            <a:pPr marL="742950" marR="0" lvl="1" indent="-285750" algn="l" defTabSz="914400" rtl="0" eaLnBrk="1" fontAlgn="base" latinLnBrk="0" hangingPunct="1">
              <a:lnSpc>
                <a:spcPct val="100000"/>
              </a:lnSpc>
              <a:spcBef>
                <a:spcPct val="20000"/>
              </a:spcBef>
              <a:spcAft>
                <a:spcPct val="0"/>
              </a:spcAft>
              <a:buClrTx/>
              <a:buSzTx/>
              <a:buFont typeface="Wingdings" pitchFamily="2" charset="2"/>
              <a:buChar char="§"/>
              <a:tabLst/>
              <a:defRPr/>
            </a:pPr>
            <a:endParaRPr kumimoji="0" lang="en-US" sz="28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742950" lvl="1" indent="-285750">
              <a:spcBef>
                <a:spcPct val="20000"/>
              </a:spcBef>
              <a:buFont typeface="Wingdings" pitchFamily="2" charset="2"/>
              <a:buChar char="§"/>
            </a:pPr>
            <a:r>
              <a:rPr lang="en-US" sz="2800" dirty="0" smtClean="0">
                <a:latin typeface="Arial" pitchFamily="34" charset="0"/>
                <a:cs typeface="Arial" pitchFamily="34" charset="0"/>
              </a:rPr>
              <a:t>What are faculty and students’ expectations of digital media for educational use?</a:t>
            </a: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endParaRPr kumimoji="0" lang="en-US" sz="28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274638"/>
            <a:ext cx="3429000" cy="1020762"/>
          </a:xfrm>
        </p:spPr>
        <p:txBody>
          <a:bodyPr/>
          <a:lstStyle/>
          <a:p>
            <a:pPr eaLnBrk="1" hangingPunct="1"/>
            <a:r>
              <a:rPr lang="en-US" dirty="0" smtClean="0"/>
              <a:t>Key Findings </a:t>
            </a:r>
          </a:p>
        </p:txBody>
      </p:sp>
      <p:sp>
        <p:nvSpPr>
          <p:cNvPr id="3" name="Content Placeholder 2"/>
          <p:cNvSpPr>
            <a:spLocks noGrp="1"/>
          </p:cNvSpPr>
          <p:nvPr>
            <p:ph idx="1"/>
          </p:nvPr>
        </p:nvSpPr>
        <p:spPr>
          <a:xfrm>
            <a:off x="304800" y="4148488"/>
            <a:ext cx="8686800" cy="2057400"/>
          </a:xfrm>
        </p:spPr>
        <p:txBody>
          <a:bodyPr rtlCol="0">
            <a:normAutofit/>
          </a:bodyPr>
          <a:lstStyle/>
          <a:p>
            <a:pPr eaLnBrk="1" fontAlgn="auto" hangingPunct="1">
              <a:spcAft>
                <a:spcPts val="0"/>
              </a:spcAft>
              <a:buFont typeface="Arial" pitchFamily="34" charset="0"/>
              <a:buChar char="•"/>
              <a:defRPr/>
            </a:pPr>
            <a:r>
              <a:rPr lang="en-US" dirty="0" smtClean="0">
                <a:latin typeface="Arial" pitchFamily="34" charset="0"/>
                <a:cs typeface="Arial" pitchFamily="34" charset="0"/>
              </a:rPr>
              <a:t>When asked about text messaging, </a:t>
            </a:r>
            <a:r>
              <a:rPr lang="en-US" b="1" dirty="0" smtClean="0">
                <a:latin typeface="Arial" pitchFamily="34" charset="0"/>
                <a:cs typeface="Arial" pitchFamily="34" charset="0"/>
              </a:rPr>
              <a:t>52.1%</a:t>
            </a:r>
            <a:r>
              <a:rPr lang="en-US" dirty="0" smtClean="0">
                <a:latin typeface="Arial" pitchFamily="34" charset="0"/>
                <a:cs typeface="Arial" pitchFamily="34" charset="0"/>
              </a:rPr>
              <a:t> of the students reported text messaging several times a day while only </a:t>
            </a:r>
            <a:r>
              <a:rPr lang="en-US" b="1" dirty="0" smtClean="0">
                <a:latin typeface="Arial" pitchFamily="34" charset="0"/>
                <a:cs typeface="Arial" pitchFamily="34" charset="0"/>
              </a:rPr>
              <a:t>15.1%</a:t>
            </a:r>
            <a:r>
              <a:rPr lang="en-US" dirty="0" smtClean="0">
                <a:latin typeface="Arial" pitchFamily="34" charset="0"/>
                <a:cs typeface="Arial" pitchFamily="34" charset="0"/>
              </a:rPr>
              <a:t> of the faculty reported text messaging several times a day. </a:t>
            </a:r>
          </a:p>
        </p:txBody>
      </p:sp>
      <p:pic>
        <p:nvPicPr>
          <p:cNvPr id="4" name="Picture 3" descr="textmsg.jpg"/>
          <p:cNvPicPr>
            <a:picLocks noChangeAspect="1"/>
          </p:cNvPicPr>
          <p:nvPr/>
        </p:nvPicPr>
        <p:blipFill>
          <a:blip r:embed="rId2" cstate="print"/>
          <a:stretch>
            <a:fillRect/>
          </a:stretch>
        </p:blipFill>
        <p:spPr>
          <a:xfrm>
            <a:off x="6158582" y="228600"/>
            <a:ext cx="2499643" cy="3737008"/>
          </a:xfrm>
          <a:prstGeom prst="rect">
            <a:avLst/>
          </a:prstGeom>
        </p:spPr>
      </p:pic>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274638"/>
            <a:ext cx="3200400" cy="1143000"/>
          </a:xfrm>
        </p:spPr>
        <p:txBody>
          <a:bodyPr/>
          <a:lstStyle/>
          <a:p>
            <a:pPr eaLnBrk="1" hangingPunct="1"/>
            <a:r>
              <a:rPr lang="en-US" dirty="0" smtClean="0"/>
              <a:t>Key Findings </a:t>
            </a:r>
          </a:p>
        </p:txBody>
      </p:sp>
      <p:sp>
        <p:nvSpPr>
          <p:cNvPr id="3" name="Content Placeholder 2"/>
          <p:cNvSpPr>
            <a:spLocks noGrp="1"/>
          </p:cNvSpPr>
          <p:nvPr>
            <p:ph idx="1"/>
          </p:nvPr>
        </p:nvSpPr>
        <p:spPr>
          <a:xfrm>
            <a:off x="457200" y="4495800"/>
            <a:ext cx="8229600" cy="1828800"/>
          </a:xfrm>
        </p:spPr>
        <p:txBody>
          <a:bodyPr rtlCol="0">
            <a:normAutofit/>
          </a:bodyPr>
          <a:lstStyle/>
          <a:p>
            <a:pPr eaLnBrk="1" fontAlgn="auto" hangingPunct="1">
              <a:spcAft>
                <a:spcPts val="0"/>
              </a:spcAft>
              <a:buFont typeface="Arial" pitchFamily="34" charset="0"/>
              <a:buChar char="•"/>
              <a:defRPr/>
            </a:pPr>
            <a:r>
              <a:rPr lang="en-US" b="1" dirty="0" smtClean="0">
                <a:latin typeface="Arial" pitchFamily="34" charset="0"/>
                <a:cs typeface="Arial" pitchFamily="34" charset="0"/>
              </a:rPr>
              <a:t>66.27%</a:t>
            </a:r>
            <a:r>
              <a:rPr lang="en-US" dirty="0" smtClean="0">
                <a:latin typeface="Arial" pitchFamily="34" charset="0"/>
                <a:cs typeface="Arial" pitchFamily="34" charset="0"/>
              </a:rPr>
              <a:t> of the faculty reported </a:t>
            </a:r>
            <a:r>
              <a:rPr lang="en-US" b="1" dirty="0" smtClean="0">
                <a:latin typeface="Arial" pitchFamily="34" charset="0"/>
                <a:cs typeface="Arial" pitchFamily="34" charset="0"/>
              </a:rPr>
              <a:t>never</a:t>
            </a:r>
            <a:r>
              <a:rPr lang="en-US" dirty="0" smtClean="0">
                <a:latin typeface="Arial" pitchFamily="34" charset="0"/>
                <a:cs typeface="Arial" pitchFamily="34" charset="0"/>
              </a:rPr>
              <a:t> using instant messaging while </a:t>
            </a:r>
            <a:r>
              <a:rPr lang="en-US" b="1" dirty="0" smtClean="0">
                <a:latin typeface="Arial" pitchFamily="34" charset="0"/>
                <a:cs typeface="Arial" pitchFamily="34" charset="0"/>
              </a:rPr>
              <a:t>27.9%</a:t>
            </a:r>
            <a:r>
              <a:rPr lang="en-US" dirty="0" smtClean="0">
                <a:latin typeface="Arial" pitchFamily="34" charset="0"/>
                <a:cs typeface="Arial" pitchFamily="34" charset="0"/>
              </a:rPr>
              <a:t> of the students </a:t>
            </a:r>
            <a:r>
              <a:rPr lang="en-US" b="1" dirty="0" smtClean="0">
                <a:latin typeface="Arial" pitchFamily="34" charset="0"/>
                <a:cs typeface="Arial" pitchFamily="34" charset="0"/>
              </a:rPr>
              <a:t>never </a:t>
            </a:r>
            <a:r>
              <a:rPr lang="en-US" dirty="0" smtClean="0">
                <a:latin typeface="Arial" pitchFamily="34" charset="0"/>
                <a:cs typeface="Arial" pitchFamily="34" charset="0"/>
              </a:rPr>
              <a:t>use it. </a:t>
            </a:r>
          </a:p>
        </p:txBody>
      </p:sp>
      <p:pic>
        <p:nvPicPr>
          <p:cNvPr id="4" name="Picture 3" descr="IMing.jpg"/>
          <p:cNvPicPr>
            <a:picLocks noChangeAspect="1"/>
          </p:cNvPicPr>
          <p:nvPr/>
        </p:nvPicPr>
        <p:blipFill>
          <a:blip r:embed="rId2" cstate="print"/>
          <a:stretch>
            <a:fillRect/>
          </a:stretch>
        </p:blipFill>
        <p:spPr>
          <a:xfrm>
            <a:off x="5257800" y="228600"/>
            <a:ext cx="3590925" cy="3590925"/>
          </a:xfrm>
          <a:prstGeom prst="rect">
            <a:avLst/>
          </a:prstGeom>
        </p:spPr>
      </p:pic>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1799</TotalTime>
  <Words>703</Words>
  <Application>Microsoft Office PowerPoint</Application>
  <PresentationFormat>On-screen Show (4:3)</PresentationFormat>
  <Paragraphs>83</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Openness to Integrating Technology: Assessing Faculty and Student Perceptions and Attitudes  </vt:lpstr>
      <vt:lpstr>Introduction</vt:lpstr>
      <vt:lpstr>Review of the Literature</vt:lpstr>
      <vt:lpstr>Methodology - Participants</vt:lpstr>
      <vt:lpstr>Survey Development</vt:lpstr>
      <vt:lpstr>Participant Recruitment</vt:lpstr>
      <vt:lpstr>Research Questions</vt:lpstr>
      <vt:lpstr>Key Findings </vt:lpstr>
      <vt:lpstr>Key Findings </vt:lpstr>
      <vt:lpstr>Key Findings </vt:lpstr>
      <vt:lpstr>Social Networking</vt:lpstr>
      <vt:lpstr>PowerPoint</vt:lpstr>
      <vt:lpstr>Searching for Information on Web</vt:lpstr>
      <vt:lpstr>Validating Information on the Web</vt:lpstr>
      <vt:lpstr>Point of Discussion…</vt:lpstr>
      <vt:lpstr>Questions Raised by Research…</vt:lpstr>
      <vt:lpstr>THANK YOU</vt:lpstr>
    </vt:vector>
  </TitlesOfParts>
  <Company>brain bolts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eric boelts</dc:creator>
  <cp:lastModifiedBy>Britt Watwood</cp:lastModifiedBy>
  <cp:revision>49</cp:revision>
  <dcterms:created xsi:type="dcterms:W3CDTF">2009-07-17T17:13:02Z</dcterms:created>
  <dcterms:modified xsi:type="dcterms:W3CDTF">2011-02-08T16:40:22Z</dcterms:modified>
</cp:coreProperties>
</file>