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14" r:id="rId2"/>
  </p:sldMasterIdLst>
  <p:notesMasterIdLst>
    <p:notesMasterId r:id="rId35"/>
  </p:notesMasterIdLst>
  <p:handoutMasterIdLst>
    <p:handoutMasterId r:id="rId36"/>
  </p:handoutMasterIdLst>
  <p:sldIdLst>
    <p:sldId id="256" r:id="rId3"/>
    <p:sldId id="279" r:id="rId4"/>
    <p:sldId id="269" r:id="rId5"/>
    <p:sldId id="276" r:id="rId6"/>
    <p:sldId id="277" r:id="rId7"/>
    <p:sldId id="278" r:id="rId8"/>
    <p:sldId id="271" r:id="rId9"/>
    <p:sldId id="272" r:id="rId10"/>
    <p:sldId id="273" r:id="rId11"/>
    <p:sldId id="274" r:id="rId12"/>
    <p:sldId id="275" r:id="rId13"/>
    <p:sldId id="281" r:id="rId14"/>
    <p:sldId id="283" r:id="rId15"/>
    <p:sldId id="285" r:id="rId16"/>
    <p:sldId id="286" r:id="rId17"/>
    <p:sldId id="287" r:id="rId18"/>
    <p:sldId id="288" r:id="rId19"/>
    <p:sldId id="289" r:id="rId20"/>
    <p:sldId id="290" r:id="rId21"/>
    <p:sldId id="293" r:id="rId22"/>
    <p:sldId id="284" r:id="rId23"/>
    <p:sldId id="294" r:id="rId24"/>
    <p:sldId id="295" r:id="rId25"/>
    <p:sldId id="312" r:id="rId26"/>
    <p:sldId id="308" r:id="rId27"/>
    <p:sldId id="310" r:id="rId28"/>
    <p:sldId id="311" r:id="rId29"/>
    <p:sldId id="297" r:id="rId30"/>
    <p:sldId id="298" r:id="rId31"/>
    <p:sldId id="299" r:id="rId32"/>
    <p:sldId id="300" r:id="rId33"/>
    <p:sldId id="301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22E"/>
    <a:srgbClr val="FCD866"/>
    <a:srgbClr val="FFD862"/>
    <a:srgbClr val="38434D"/>
    <a:srgbClr val="57539A"/>
    <a:srgbClr val="1F3572"/>
    <a:srgbClr val="326628"/>
    <a:srgbClr val="155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7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6BB265-F992-4108-8148-E850B06DE904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E8B995-AF82-4A84-BCB3-0DDF008EA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21A752-2E00-49EC-83DD-E75CBBEFE4D5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6A8C4D-4999-40C3-804D-74A885FCF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16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ＭＳ Ｐゴシック" pitchFamily="4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4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09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87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A8C4D-4999-40C3-804D-74A885FCFC5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yb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cyber.jpg"/>
          <p:cNvPicPr>
            <a:picLocks noChangeAspect="1"/>
          </p:cNvPicPr>
          <p:nvPr userDrawn="1"/>
        </p:nvPicPr>
        <p:blipFill>
          <a:blip r:embed="rId3"/>
          <a:srcRect r="61832"/>
          <a:stretch>
            <a:fillRect/>
          </a:stretch>
        </p:blipFill>
        <p:spPr bwMode="auto">
          <a:xfrm>
            <a:off x="2817813" y="955675"/>
            <a:ext cx="3492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28295"/>
            <a:ext cx="7772400" cy="1470025"/>
          </a:xfrm>
        </p:spPr>
        <p:txBody>
          <a:bodyPr/>
          <a:lstStyle>
            <a:lvl1pPr algn="ctr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49194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3843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291C0-4E44-47C2-BA1B-45AC045477E8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8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B1F8F-6024-43F6-B04A-7F83C8EB9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D1238-024A-4AAD-A00F-C990971BC886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614A4-C38C-4B82-B990-19258DE6C7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32B2C-48CF-47ED-A145-BB9FB858A37E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F8194-0F68-4587-9619-3783C3A99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91C0-4E44-47C2-BA1B-45AC045477E8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1F8F-6024-43F6-B04A-7F83C8EB9E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2" descr="cyb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cyber.jpg"/>
          <p:cNvPicPr>
            <a:picLocks noChangeAspect="1"/>
          </p:cNvPicPr>
          <p:nvPr userDrawn="1"/>
        </p:nvPicPr>
        <p:blipFill>
          <a:blip r:embed="rId3"/>
          <a:srcRect r="61832"/>
          <a:stretch>
            <a:fillRect/>
          </a:stretch>
        </p:blipFill>
        <p:spPr bwMode="auto">
          <a:xfrm>
            <a:off x="2817813" y="955675"/>
            <a:ext cx="34925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8927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38F9-3EBF-422C-A74D-F4DEB09634E5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D240-8BC6-41F9-9C4B-F94123F5A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010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407B-2AEC-4C2A-B391-A3777B30B2C0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7905F-9036-422D-BC90-1242615B28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125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A58A-5324-4BF5-A2D9-7779B757C7AB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372-04D7-4C4B-8DD2-BE2B26F750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17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1A6D-B488-4562-A930-DB6CCABC6C21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FB81-0E85-408D-B0FE-F9476AE62B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89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0BAF-2D81-425E-AF63-F177C330B3AC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982C-7756-4323-8741-952D342E9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30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59AC-CFE7-4DCF-B378-145834316330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C375-FFE4-4461-8A8E-8062A3F2E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806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E4DC-8858-4EFB-91EC-7CE273428B5D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64A6-7EE5-4F56-80E4-20F44CB2B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606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6F38F9-3EBF-422C-A74D-F4DEB09634E5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8D240-8BC6-41F9-9C4B-F94123F5A1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627E-666A-4387-834D-7687B1BBF347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39B-7A9E-4231-9A89-7EB34FB25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10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1238-024A-4AAD-A00F-C990971BC886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614A4-C38C-4B82-B990-19258DE6C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473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2B2C-48CF-47ED-A145-BB9FB858A37E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194-0F68-4587-9619-3783C3A99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39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16F6-3FB1-413B-80E9-AF8CCF5C4D5C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E84B3-6C55-4AA5-AED9-86BBAA980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0623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6975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9AC-CFE7-4DCF-B378-145834316330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7C375-FFE4-4461-8A8E-8062A3F2E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B5A58A-5324-4BF5-A2D9-7779B757C7AB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6E372-04D7-4C4B-8DD2-BE2B26F75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41A6D-B488-4562-A930-DB6CCABC6C21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3FB81-0E85-408D-B0FE-F9476AE62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B407B-2AEC-4C2A-B391-A3777B30B2C0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7905F-9036-422D-BC90-1242615B2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A0BAF-2D81-425E-AF63-F177C330B3AC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4982C-7756-4323-8741-952D342E9F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89E4DC-8858-4EFB-91EC-7CE273428B5D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564A6-7EE5-4F56-80E4-20F44CB2B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D627E-666A-4387-834D-7687B1BBF347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4839B-7A9E-4231-9A89-7EB34FB25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07B716F6-3FB1-413B-80E9-AF8CCF5C4D5C}" type="datetime1">
              <a:rPr lang="en-US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r>
              <a:rPr lang="en-US"/>
              <a:t>Presentation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6A6A6"/>
                </a:solidFill>
                <a:cs typeface="Arial" charset="0"/>
              </a:defRPr>
            </a:lvl1pPr>
          </a:lstStyle>
          <a:p>
            <a:fld id="{C06E84B3-6C55-4AA5-AED9-86BBAA980C9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B207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558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035" name="Picture 21" descr="cyber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9" r:id="rId2"/>
    <p:sldLayoutId id="214748378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xmlns:p14="http://schemas.microsoft.com/office/powerpoint/2010/main" spd="med">
    <p:fade/>
  </p:transition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chemeClr val="tx1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48" charset="0"/>
          <a:ea typeface="ＭＳ Ｐゴシック" pitchFamily="4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pitchFamily="96" charset="2"/>
        <a:buChar char="§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pitchFamily="96" charset="2"/>
        <a:buChar char="§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pitchFamily="96" charset="2"/>
        <a:buChar char="§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1F3572"/>
        </a:buClr>
        <a:buSzPct val="80000"/>
        <a:buFont typeface="Wingdings" pitchFamily="96" charset="2"/>
        <a:buChar char="§"/>
        <a:defRPr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326628"/>
        </a:buClr>
        <a:buSzPct val="80000"/>
        <a:buFont typeface="Wingdings" pitchFamily="96" charset="2"/>
        <a:buChar char="§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16F6-3FB1-413B-80E9-AF8CCF5C4D5C}" type="datetime1">
              <a:rPr lang="en-US" smtClean="0"/>
              <a:pPr/>
              <a:t>2/11/11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E84B3-6C55-4AA5-AED9-86BBAA980C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941888" y="6046788"/>
            <a:ext cx="90487" cy="90487"/>
          </a:xfrm>
          <a:prstGeom prst="rect">
            <a:avLst/>
          </a:prstGeom>
          <a:solidFill>
            <a:srgbClr val="B207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133850" y="6046788"/>
            <a:ext cx="88900" cy="904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400550" y="6046788"/>
            <a:ext cx="90488" cy="90487"/>
          </a:xfrm>
          <a:prstGeom prst="rect">
            <a:avLst/>
          </a:prstGeom>
          <a:solidFill>
            <a:srgbClr val="558B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672013" y="6046788"/>
            <a:ext cx="88900" cy="90487"/>
          </a:xfrm>
          <a:prstGeom prst="rect">
            <a:avLst/>
          </a:prstGeom>
          <a:solidFill>
            <a:srgbClr val="1555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96" charset="-128"/>
            </a:endParaRPr>
          </a:p>
        </p:txBody>
      </p:sp>
      <p:pic>
        <p:nvPicPr>
          <p:cNvPr id="11" name="Picture 21" descr="cyber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7938" y="6321425"/>
            <a:ext cx="9151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469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www.imsglobal.org/toolsinteroperability2.cfm" TargetMode="External"/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vimeo.com/126183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vimeo.com/12618381" TargetMode="Externa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dev/my_sakai.html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youtube.com/watch?v=_WeawYLLdSg" TargetMode="Externa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mailto:goodrum@indiana.edu" TargetMode="External"/><Relationship Id="rId3" Type="http://schemas.openxmlformats.org/officeDocument/2006/relationships/hyperlink" Target="mailto:leward@iupui.edu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sakaiproject.org/oae-permeabl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sakaiproject.org/oae-socia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sakaiproject.org/oae-personal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sakaiproject.org/oae-remixabl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165658" y="1478339"/>
            <a:ext cx="8368742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Teaching &amp; Learning </a:t>
            </a:r>
            <a:r>
              <a:rPr lang="en-US" sz="2400" dirty="0" smtClean="0"/>
              <a:t>Design </a:t>
            </a:r>
            <a:r>
              <a:rPr lang="en-US" sz="2400" dirty="0"/>
              <a:t>Lenses </a:t>
            </a:r>
            <a:r>
              <a:rPr lang="en-US" sz="2400" dirty="0" smtClean="0"/>
              <a:t>for </a:t>
            </a:r>
            <a:r>
              <a:rPr lang="en-US" sz="2400" dirty="0"/>
              <a:t>the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Sakai </a:t>
            </a:r>
            <a:r>
              <a:rPr lang="en-US" sz="2400" dirty="0"/>
              <a:t>Open Academic Environment</a:t>
            </a:r>
            <a:endParaRPr lang="en-US" sz="2400" cap="none" dirty="0" smtClean="0">
              <a:latin typeface="Arial" charset="0"/>
              <a:ea typeface="ＭＳ Ｐゴシック" pitchFamily="96" charset="-128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447800" y="3132582"/>
            <a:ext cx="64008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David 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Goodrum</a:t>
            </a: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96" charset="-128"/>
              </a:rPr>
              <a:t>Lynn </a:t>
            </a:r>
            <a:r>
              <a:rPr lang="en-US" dirty="0" smtClean="0">
                <a:latin typeface="Arial" charset="0"/>
                <a:ea typeface="ＭＳ Ｐゴシック" pitchFamily="96" charset="-128"/>
              </a:rPr>
              <a:t>Ward</a:t>
            </a:r>
            <a:endParaRPr lang="en-US" dirty="0" smtClean="0">
              <a:latin typeface="Arial" charset="0"/>
              <a:ea typeface="ＭＳ Ｐゴシック" pitchFamily="96" charset="-128"/>
            </a:endParaRPr>
          </a:p>
          <a:p>
            <a:pPr eaLnBrk="1" hangingPunct="1"/>
            <a:endParaRPr lang="en-US" dirty="0" smtClean="0"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3" name="Picture 2" descr="IUwide.V.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4089400"/>
            <a:ext cx="3922889" cy="1005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0" y="5427133"/>
            <a:ext cx="1117600" cy="393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>
                <a:latin typeface="Arial"/>
                <a:ea typeface="ＭＳ Ｐゴシック" pitchFamily="48" charset="-128"/>
                <a:cs typeface="Arial"/>
              </a:rPr>
              <a:t>Learning Activities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learning activities.png"/>
          <p:cNvPicPr>
            <a:picLocks noChangeAspect="1"/>
          </p:cNvPicPr>
          <p:nvPr/>
        </p:nvPicPr>
        <p:blipFill>
          <a:blip r:embed="rId2" cstate="print"/>
          <a:srcRect l="6821" t="16770" r="4502" b="13502"/>
          <a:stretch>
            <a:fillRect/>
          </a:stretch>
        </p:blipFill>
        <p:spPr>
          <a:xfrm>
            <a:off x="3581400" y="2057400"/>
            <a:ext cx="5181600" cy="3055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325" y="1352835"/>
            <a:ext cx="34501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assembly and synthesis of content, guidance, interaction, and assessment tasks into </a:t>
            </a:r>
            <a:r>
              <a:rPr lang="en-US" sz="2000" b="1" dirty="0" smtClean="0"/>
              <a:t>cohesive learning experiences</a:t>
            </a:r>
            <a:r>
              <a:rPr lang="en-US" sz="2000" dirty="0" smtClean="0"/>
              <a:t>, for individuals or groups of learners, as means to meet specific learning outcomes. Ideally, this work </a:t>
            </a:r>
            <a:r>
              <a:rPr lang="en-US" sz="2000" b="1" dirty="0" smtClean="0"/>
              <a:t>is based on established learning theory </a:t>
            </a:r>
            <a:r>
              <a:rPr lang="en-US" sz="2000" dirty="0" smtClean="0"/>
              <a:t>and/or design methodology.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82535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>
                <a:latin typeface="Arial"/>
                <a:ea typeface="ＭＳ Ｐゴシック" pitchFamily="48" charset="-128"/>
                <a:cs typeface="Arial"/>
              </a:rPr>
              <a:t>Simple </a:t>
            </a: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Goal </a:t>
            </a:r>
            <a:r>
              <a:rPr lang="en-US" sz="3000" b="1" cap="all" dirty="0">
                <a:latin typeface="Arial"/>
                <a:ea typeface="ＭＳ Ｐゴシック" pitchFamily="48" charset="-128"/>
                <a:cs typeface="Arial"/>
              </a:rPr>
              <a:t>Examples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555475"/>
              </p:ext>
            </p:extLst>
          </p:nvPr>
        </p:nvGraphicFramePr>
        <p:xfrm>
          <a:off x="381000" y="1630680"/>
          <a:ext cx="8305800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703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want my students to be thinking and doing, not just listening to me talk or reading what I write.</a:t>
                      </a:r>
                    </a:p>
                  </a:txBody>
                  <a:tcPr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After responding with some feedback, I want to ask that an improved draft of the work be submitted again.</a:t>
                      </a:r>
                    </a:p>
                  </a:txBody>
                  <a:tcPr>
                    <a:solidFill>
                      <a:srgbClr val="E8F1F6"/>
                    </a:solidFill>
                  </a:tcPr>
                </a:tc>
              </a:tr>
              <a:tr h="703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want to encourage and at times require students to reflect on the task I have them doing.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want to stage the release of new tasks, conditional on completion of other tasks</a:t>
                      </a:r>
                    </a:p>
                  </a:txBody>
                  <a:tcPr/>
                </a:tc>
              </a:tr>
              <a:tr h="703329">
                <a:tc>
                  <a:txBody>
                    <a:bodyPr/>
                    <a:lstStyle/>
                    <a:p>
                      <a:r>
                        <a:rPr lang="en-US" dirty="0" smtClean="0"/>
                        <a:t>I want to my students to see and understand the linkages between the learning objectives, learning activities, and learning assessments in my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want my students to do some peer teaching.</a:t>
                      </a:r>
                    </a:p>
                  </a:txBody>
                  <a:tcPr/>
                </a:tc>
              </a:tr>
              <a:tr h="40748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want my students to create a graphic representation of concepts.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want to have a class discussion about a particular topic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Sakai Conference - June 15-17,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99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lenses Revealed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75743"/>
            <a:ext cx="7772400" cy="15001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Early examples in Sakai OAE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951879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Openness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07475" y="843337"/>
            <a:ext cx="2904916" cy="4653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911026"/>
            <a:ext cx="3616876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philosophy (with supporting practices, licensing models, and technology standards) that embraces the </a:t>
            </a:r>
            <a:r>
              <a:rPr lang="en-US" b="1" dirty="0"/>
              <a:t>free use and distribution </a:t>
            </a:r>
            <a:r>
              <a:rPr lang="en-US" dirty="0"/>
              <a:t>of creative works, data, information, and software without legal, technological or social restriction. </a:t>
            </a:r>
            <a:endParaRPr lang="en-US" dirty="0" smtClean="0"/>
          </a:p>
          <a:p>
            <a:endParaRPr lang="en-US" dirty="0"/>
          </a:p>
          <a:p>
            <a:pPr algn="r"/>
            <a:r>
              <a:rPr lang="en-US" sz="1200" dirty="0" smtClean="0"/>
              <a:t>Adapted from the </a:t>
            </a:r>
            <a:br>
              <a:rPr lang="en-US" sz="1200" dirty="0" smtClean="0"/>
            </a:br>
            <a:r>
              <a:rPr lang="en-US" sz="1200" dirty="0" smtClean="0"/>
              <a:t>Open </a:t>
            </a:r>
            <a:r>
              <a:rPr lang="en-US" sz="1200" dirty="0"/>
              <a:t>Knowledge Foundation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663961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616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Open Publishing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4" y="2357187"/>
            <a:ext cx="5175113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857" y="1030937"/>
            <a:ext cx="483747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95008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673"/>
          <a:stretch/>
        </p:blipFill>
        <p:spPr>
          <a:xfrm>
            <a:off x="918478" y="255820"/>
            <a:ext cx="7228925" cy="6441152"/>
          </a:xfrm>
          <a:prstGeom prst="rect">
            <a:avLst/>
          </a:prstGeom>
          <a:ln w="28575" cmpd="sng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ular Callout 10"/>
          <p:cNvSpPr/>
          <p:nvPr/>
        </p:nvSpPr>
        <p:spPr>
          <a:xfrm>
            <a:off x="5098529" y="2412005"/>
            <a:ext cx="1133006" cy="630411"/>
          </a:xfrm>
          <a:prstGeom prst="wedgeRectCallout">
            <a:avLst>
              <a:gd name="adj1" fmla="val -77162"/>
              <a:gd name="adj2" fmla="val 50500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</a:t>
            </a:r>
            <a:r>
              <a:rPr lang="en-US" sz="1200" dirty="0" smtClean="0">
                <a:solidFill>
                  <a:schemeClr val="tx1"/>
                </a:solidFill>
              </a:rPr>
              <a:t>penness: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open licensing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1772606" y="426492"/>
            <a:ext cx="1443669" cy="630411"/>
          </a:xfrm>
          <a:prstGeom prst="wedgeRectCallout">
            <a:avLst>
              <a:gd name="adj1" fmla="val -76529"/>
              <a:gd name="adj2" fmla="val 66442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US" sz="1200" dirty="0" smtClean="0">
                <a:solidFill>
                  <a:schemeClr val="tx1"/>
                </a:solidFill>
              </a:rPr>
              <a:t>ssessment and evaluation: tracking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16869" y="1870039"/>
            <a:ext cx="1455737" cy="630411"/>
          </a:xfrm>
          <a:prstGeom prst="wedgeRectCallout">
            <a:avLst>
              <a:gd name="adj1" fmla="val 87914"/>
              <a:gd name="adj2" fmla="val 91080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dirty="0" smtClean="0">
                <a:solidFill>
                  <a:schemeClr val="tx1"/>
                </a:solidFill>
              </a:rPr>
              <a:t>ontent creation and use: managing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16869" y="3237579"/>
            <a:ext cx="1455737" cy="630411"/>
          </a:xfrm>
          <a:prstGeom prst="wedgeRectCallout">
            <a:avLst>
              <a:gd name="adj1" fmla="val 95446"/>
              <a:gd name="adj2" fmla="val -26311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content creation and use: managing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6335317" y="1755832"/>
            <a:ext cx="1455737" cy="630411"/>
          </a:xfrm>
          <a:prstGeom prst="wedgeRectCallout">
            <a:avLst>
              <a:gd name="adj1" fmla="val 41"/>
              <a:gd name="adj2" fmla="val -133557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Content creation and use: publishing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927077" y="4784547"/>
            <a:ext cx="1474011" cy="630411"/>
          </a:xfrm>
          <a:prstGeom prst="wedgeRectCallout">
            <a:avLst>
              <a:gd name="adj1" fmla="val -77162"/>
              <a:gd name="adj2" fmla="val 50500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US" sz="1200" dirty="0" smtClean="0">
                <a:solidFill>
                  <a:schemeClr val="tx1"/>
                </a:solidFill>
              </a:rPr>
              <a:t>ocial interaction: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communication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4827687" y="572672"/>
            <a:ext cx="1403847" cy="630411"/>
          </a:xfrm>
          <a:prstGeom prst="wedgeRectCallout">
            <a:avLst>
              <a:gd name="adj1" fmla="val -77162"/>
              <a:gd name="adj2" fmla="val 50500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o</a:t>
            </a:r>
            <a:r>
              <a:rPr lang="en-US" sz="1200" dirty="0" smtClean="0">
                <a:solidFill>
                  <a:schemeClr val="tx1"/>
                </a:solidFill>
              </a:rPr>
              <a:t>penness: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open educational resources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2735282" y="1125421"/>
            <a:ext cx="1455737" cy="630411"/>
          </a:xfrm>
          <a:prstGeom prst="wedgeRectCallout">
            <a:avLst>
              <a:gd name="adj1" fmla="val 87914"/>
              <a:gd name="adj2" fmla="val 91080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en-US" sz="1200" dirty="0" smtClean="0">
                <a:solidFill>
                  <a:schemeClr val="tx1"/>
                </a:solidFill>
              </a:rPr>
              <a:t>ontent creation and use: managing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6283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546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Robust Public Experience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92" y="1023802"/>
            <a:ext cx="6258801" cy="549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6701328" y="1702309"/>
            <a:ext cx="1455737" cy="630411"/>
          </a:xfrm>
          <a:prstGeom prst="wedgeRectCallout">
            <a:avLst>
              <a:gd name="adj1" fmla="val -50800"/>
              <a:gd name="adj2" fmla="val 121515"/>
            </a:avLst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Home page widgets highlight interesting content and groups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15361" y="1371969"/>
            <a:ext cx="1702441" cy="641058"/>
            <a:chOff x="1815361" y="1371969"/>
            <a:chExt cx="1702441" cy="641058"/>
          </a:xfrm>
        </p:grpSpPr>
        <p:sp>
          <p:nvSpPr>
            <p:cNvPr id="7" name="Rectangular Callout 6"/>
            <p:cNvSpPr/>
            <p:nvPr/>
          </p:nvSpPr>
          <p:spPr>
            <a:xfrm>
              <a:off x="1815361" y="1371969"/>
              <a:ext cx="1702441" cy="630411"/>
            </a:xfrm>
            <a:prstGeom prst="wedgeRectCallout">
              <a:avLst>
                <a:gd name="adj1" fmla="val -45779"/>
                <a:gd name="adj2" fmla="val -81383"/>
              </a:avLst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Multiple methods of searching and browsing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1815361" y="1382616"/>
              <a:ext cx="1702441" cy="630411"/>
            </a:xfrm>
            <a:prstGeom prst="wedgeRectCallout">
              <a:avLst>
                <a:gd name="adj1" fmla="val 144753"/>
                <a:gd name="adj2" fmla="val -94426"/>
              </a:avLst>
            </a:prstGeom>
            <a:solidFill>
              <a:schemeClr val="bg1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Multiple methods of searching and browsing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28955" y="1379600"/>
              <a:ext cx="310663" cy="0"/>
            </a:xfrm>
            <a:prstGeom prst="line">
              <a:avLst/>
            </a:prstGeom>
            <a:ln w="3810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38085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93819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err="1" smtClean="0">
                <a:latin typeface="Arial"/>
                <a:ea typeface="ＭＳ Ｐゴシック" pitchFamily="48" charset="-128"/>
                <a:cs typeface="Arial"/>
              </a:rPr>
              <a:t>Browsable</a:t>
            </a: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 Public directory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69" y="564446"/>
            <a:ext cx="7315200" cy="543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156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Goal: support Open </a:t>
            </a: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Standards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Learning Tool Interoperability (LTI)</a:t>
            </a:r>
          </a:p>
          <a:p>
            <a:r>
              <a:rPr lang="en-US" dirty="0" smtClean="0"/>
              <a:t>IMS Common Cartridge (CC)</a:t>
            </a:r>
          </a:p>
          <a:p>
            <a:r>
              <a:rPr lang="en-US" dirty="0"/>
              <a:t>IMS Learning Information </a:t>
            </a:r>
            <a:r>
              <a:rPr lang="en-US" dirty="0" smtClean="0"/>
              <a:t>Services (LIS)</a:t>
            </a:r>
          </a:p>
          <a:p>
            <a:r>
              <a:rPr lang="en-US" dirty="0" err="1" smtClean="0"/>
              <a:t>OpenSocial</a:t>
            </a:r>
            <a:endParaRPr lang="en-US" dirty="0" smtClean="0"/>
          </a:p>
          <a:p>
            <a:r>
              <a:rPr lang="en-US" dirty="0" smtClean="0"/>
              <a:t>SCORM</a:t>
            </a:r>
          </a:p>
          <a:p>
            <a:r>
              <a:rPr lang="en-US" dirty="0" smtClean="0"/>
              <a:t>Etc.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04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6002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Basic LTI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329081" cy="4525963"/>
          </a:xfrm>
        </p:spPr>
        <p:txBody>
          <a:bodyPr/>
          <a:lstStyle/>
          <a:p>
            <a:r>
              <a:rPr lang="en-US" dirty="0" smtClean="0"/>
              <a:t>Seamless integration of external tools</a:t>
            </a:r>
          </a:p>
          <a:p>
            <a:r>
              <a:rPr lang="en-US" dirty="0" smtClean="0"/>
              <a:t>Supports teaching &amp; learning innovation</a:t>
            </a:r>
          </a:p>
          <a:p>
            <a:r>
              <a:rPr lang="en-US" dirty="0" smtClean="0"/>
              <a:t>Foundation of migration</a:t>
            </a:r>
            <a:br>
              <a:rPr lang="en-US" dirty="0" smtClean="0"/>
            </a:br>
            <a:r>
              <a:rPr lang="en-US" dirty="0" smtClean="0"/>
              <a:t>strategy for Sakai 2.x</a:t>
            </a:r>
            <a:br>
              <a:rPr lang="en-US" dirty="0" smtClean="0"/>
            </a:br>
            <a:r>
              <a:rPr lang="en-US" dirty="0" smtClean="0"/>
              <a:t>institutions</a:t>
            </a:r>
            <a:endParaRPr lang="en-US" dirty="0"/>
          </a:p>
          <a:p>
            <a:r>
              <a:rPr lang="en-US" dirty="0" smtClean="0">
                <a:hlinkClick r:id="rId2"/>
              </a:rPr>
              <a:t>Sakai 2/OAE hybrid mode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896" y="3024144"/>
            <a:ext cx="4105007" cy="23375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7954" y="5252080"/>
            <a:ext cx="3486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IMS Global Learning Consortium</a:t>
            </a:r>
          </a:p>
          <a:p>
            <a:r>
              <a:rPr lang="en-US" sz="1050" dirty="0">
                <a:hlinkClick r:id="rId4"/>
              </a:rPr>
              <a:t>Learning Tools Interoperability v1.0 Project Group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685873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07"/>
            <a:ext cx="8382000" cy="783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Sakai Teaching &amp; Learning Community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2302787" y="2747343"/>
            <a:ext cx="1803165" cy="2008070"/>
          </a:xfrm>
          <a:prstGeom prst="rect">
            <a:avLst/>
          </a:prstGeom>
        </p:spPr>
      </p:pic>
      <p:pic>
        <p:nvPicPr>
          <p:cNvPr id="5" name="Picture 4" descr="IMG_00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5788" b="5145"/>
          <a:stretch/>
        </p:blipFill>
        <p:spPr>
          <a:xfrm>
            <a:off x="5549558" y="2125863"/>
            <a:ext cx="3080908" cy="403149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40" y="4909930"/>
            <a:ext cx="6223810" cy="9575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235"/>
            <a:ext cx="8382000" cy="4525963"/>
          </a:xfrm>
        </p:spPr>
        <p:txBody>
          <a:bodyPr/>
          <a:lstStyle/>
          <a:p>
            <a:r>
              <a:rPr lang="en-US" dirty="0" smtClean="0"/>
              <a:t>30+ people @ 25+  </a:t>
            </a:r>
            <a:r>
              <a:rPr lang="en-US" dirty="0" smtClean="0"/>
              <a:t>institutions</a:t>
            </a:r>
          </a:p>
          <a:p>
            <a:r>
              <a:rPr lang="en-US" dirty="0" smtClean="0"/>
              <a:t>3 active working </a:t>
            </a:r>
            <a:r>
              <a:rPr lang="en-US" dirty="0" smtClean="0"/>
              <a:t>groups: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8144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5473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>
                <a:latin typeface="Arial"/>
                <a:ea typeface="ＭＳ Ｐゴシック" pitchFamily="48" charset="-128"/>
                <a:cs typeface="Arial"/>
              </a:rPr>
              <a:t>Basic LTI Demo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3847" y="5488001"/>
            <a:ext cx="296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hlinkClick r:id="rId2"/>
              </a:rPr>
              <a:t>http://vimeo.com/</a:t>
            </a:r>
            <a:r>
              <a:rPr lang="pt-BR" dirty="0" smtClean="0">
                <a:hlinkClick r:id="rId2"/>
              </a:rPr>
              <a:t>12618381</a:t>
            </a:r>
            <a:r>
              <a:rPr lang="pt-BR" dirty="0" smtClean="0"/>
              <a:t> </a:t>
            </a:r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67" y="1057620"/>
            <a:ext cx="6194778" cy="44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03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User Autonomy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1" y="2144269"/>
            <a:ext cx="4486036" cy="2475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14875" y="1739523"/>
            <a:ext cx="33719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/>
            </a:lvl1pPr>
          </a:lstStyle>
          <a:p>
            <a:r>
              <a:rPr lang="en-US" dirty="0"/>
              <a:t>Autonomy encourages diverse users to </a:t>
            </a:r>
            <a:r>
              <a:rPr lang="en-US" b="1" dirty="0"/>
              <a:t>own their virtual identity</a:t>
            </a:r>
            <a:r>
              <a:rPr lang="en-US" dirty="0"/>
              <a:t> by ensuring their ability to set preferences, make choices, determine how their data is used, and </a:t>
            </a:r>
            <a:r>
              <a:rPr lang="en-US" b="1" dirty="0"/>
              <a:t>direct their own learning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05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3527"/>
            <a:ext cx="8229600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User Autonomy: Early Examples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Every user can:</a:t>
            </a:r>
          </a:p>
          <a:p>
            <a:pPr lvl="1"/>
            <a:r>
              <a:rPr lang="en-US" dirty="0" smtClean="0"/>
              <a:t>Manage personal profile</a:t>
            </a:r>
          </a:p>
          <a:p>
            <a:pPr lvl="1"/>
            <a:r>
              <a:rPr lang="en-US" dirty="0" smtClean="0"/>
              <a:t>Create and share personal pages</a:t>
            </a:r>
          </a:p>
          <a:p>
            <a:pPr lvl="1"/>
            <a:r>
              <a:rPr lang="en-US" dirty="0" smtClean="0"/>
              <a:t>Create and manage collaborative group spaces and pages</a:t>
            </a:r>
          </a:p>
          <a:p>
            <a:pPr lvl="1"/>
            <a:r>
              <a:rPr lang="en-US" dirty="0" smtClean="0"/>
              <a:t>Create and customize personal and group dashboards</a:t>
            </a:r>
          </a:p>
          <a:p>
            <a:pPr lvl="1"/>
            <a:r>
              <a:rPr lang="en-US" dirty="0" smtClean="0"/>
              <a:t>Create and share a personal portfolio</a:t>
            </a:r>
          </a:p>
        </p:txBody>
      </p:sp>
    </p:spTree>
    <p:extLst>
      <p:ext uri="{BB962C8B-B14F-4D97-AF65-F5344CB8AC3E}">
        <p14:creationId xmlns:p14="http://schemas.microsoft.com/office/powerpoint/2010/main" val="118243475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057" y="1149527"/>
            <a:ext cx="5637576" cy="469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889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Live Demo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2925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669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>
                <a:latin typeface="Arial"/>
                <a:ea typeface="ＭＳ Ｐゴシック" pitchFamily="48" charset="-128"/>
                <a:cs typeface="Arial"/>
              </a:rPr>
              <a:t>NYU Portfolio </a:t>
            </a: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Demo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2166"/>
          <a:stretch/>
        </p:blipFill>
        <p:spPr>
          <a:xfrm>
            <a:off x="1580444" y="1030111"/>
            <a:ext cx="6039556" cy="3987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6253" y="5319890"/>
            <a:ext cx="5267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_WeawYLLdSg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24599"/>
      </p:ext>
    </p:extLst>
  </p:cSld>
  <p:clrMapOvr>
    <a:masterClrMapping/>
  </p:clrMapOvr>
  <p:transition xmlns:p14="http://schemas.microsoft.com/office/powerpoint/2010/main"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56" y="141256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Sakai </a:t>
            </a:r>
            <a:r>
              <a:rPr lang="en-US" dirty="0" smtClean="0"/>
              <a:t>Open Academic Environment </a:t>
            </a:r>
            <a:r>
              <a:rPr lang="en-US" dirty="0" smtClean="0"/>
              <a:t>Project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2222"/>
            <a:ext cx="8382000" cy="4496279"/>
          </a:xfrm>
        </p:spPr>
        <p:txBody>
          <a:bodyPr/>
          <a:lstStyle/>
          <a:p>
            <a:r>
              <a:rPr lang="en-US" sz="2400" b="1" dirty="0" smtClean="0"/>
              <a:t>June 2010:</a:t>
            </a:r>
          </a:p>
          <a:p>
            <a:pPr lvl="1"/>
            <a:r>
              <a:rPr lang="en-US" sz="2000" dirty="0" smtClean="0"/>
              <a:t>Steering Group established</a:t>
            </a:r>
          </a:p>
          <a:p>
            <a:pPr lvl="1"/>
            <a:r>
              <a:rPr lang="en-US" sz="2000" dirty="0" smtClean="0"/>
              <a:t>Sakai 3 Roadmap</a:t>
            </a:r>
          </a:p>
          <a:p>
            <a:pPr lvl="1"/>
            <a:r>
              <a:rPr lang="en-US" sz="2000" dirty="0" smtClean="0"/>
              <a:t>Managed project (Cambridge, Georgia Tech, NYU, Indiana University, Charles Sturt, </a:t>
            </a:r>
            <a:r>
              <a:rPr lang="en-US" sz="2000" dirty="0" smtClean="0"/>
              <a:t>Berkeley, </a:t>
            </a:r>
            <a:r>
              <a:rPr lang="en-US" sz="2000" dirty="0" smtClean="0"/>
              <a:t>Sakai Foundation staff)</a:t>
            </a:r>
          </a:p>
          <a:p>
            <a:r>
              <a:rPr lang="en-US" sz="2400" b="1" dirty="0" smtClean="0"/>
              <a:t>November 2010:</a:t>
            </a:r>
          </a:p>
          <a:p>
            <a:pPr lvl="1"/>
            <a:r>
              <a:rPr lang="en-US" sz="2000" b="1" dirty="0" smtClean="0"/>
              <a:t> </a:t>
            </a:r>
            <a:r>
              <a:rPr lang="en-US" sz="2000" dirty="0" smtClean="0"/>
              <a:t>Version 0.1 released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ode name “</a:t>
            </a:r>
            <a:r>
              <a:rPr lang="en-US" sz="2000" dirty="0"/>
              <a:t>Sakai </a:t>
            </a:r>
            <a:r>
              <a:rPr lang="en-US" sz="2000" dirty="0" smtClean="0"/>
              <a:t>OAE” adopted</a:t>
            </a:r>
          </a:p>
          <a:p>
            <a:pPr marL="230188" lvl="1" indent="-230188">
              <a:buClr>
                <a:srgbClr val="326628"/>
              </a:buClr>
            </a:pPr>
            <a:r>
              <a:rPr lang="en-US" b="1" dirty="0"/>
              <a:t>June </a:t>
            </a:r>
            <a:r>
              <a:rPr lang="en-US" b="1" dirty="0" smtClean="0"/>
              <a:t>2011:</a:t>
            </a:r>
          </a:p>
          <a:p>
            <a:pPr marL="576263" lvl="2"/>
            <a:r>
              <a:rPr lang="en-US" dirty="0" smtClean="0"/>
              <a:t>Version 1.0</a:t>
            </a:r>
            <a:endParaRPr lang="en-US" dirty="0"/>
          </a:p>
          <a:p>
            <a:pPr lvl="1"/>
            <a:endParaRPr lang="en-US" sz="2000" b="1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364117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Questions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David Goodrum, </a:t>
            </a:r>
            <a:r>
              <a:rPr lang="en-US" dirty="0" smtClean="0">
                <a:hlinkClick r:id="rId2"/>
              </a:rPr>
              <a:t>goodrum@indiana.edu</a:t>
            </a:r>
            <a:endParaRPr lang="en-US" dirty="0" smtClean="0"/>
          </a:p>
          <a:p>
            <a:r>
              <a:rPr lang="en-US" dirty="0" smtClean="0"/>
              <a:t>Lynn Ward, </a:t>
            </a:r>
            <a:r>
              <a:rPr lang="en-US" dirty="0" smtClean="0">
                <a:hlinkClick r:id="rId3"/>
              </a:rPr>
              <a:t>leward@iupui.edu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60245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Sakai </a:t>
            </a:r>
            <a:br>
              <a:rPr lang="en-US" dirty="0" smtClean="0"/>
            </a:br>
            <a:r>
              <a:rPr lang="en-US" dirty="0" smtClean="0"/>
              <a:t>Open Academic Environment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533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D54F-8BD1-D846-A410-BD5E3CDBEC0E}" type="slidenum">
              <a:rPr lang="en-US" sz="1400" i="0" smtClean="0"/>
              <a:t>28</a:t>
            </a:fld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Customize header: View menu/Header and Footer</a:t>
            </a:r>
            <a:endParaRPr lang="en-US" sz="1400" i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00" y="303906"/>
            <a:ext cx="6460355" cy="561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441784"/>
            <a:ext cx="800219" cy="54808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7F7F7F"/>
                </a:solidFill>
              </a:rPr>
              <a:t>IS SAKAI OAE?</a:t>
            </a:r>
            <a:endParaRPr lang="en-US" sz="4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643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0926" y="458788"/>
            <a:ext cx="734827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Permeable access to the world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learning and research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90926" y="1600200"/>
            <a:ext cx="7348274" cy="4525963"/>
          </a:xfrm>
        </p:spPr>
        <p:txBody>
          <a:bodyPr/>
          <a:lstStyle/>
          <a:p>
            <a:r>
              <a:rPr lang="en-US" dirty="0"/>
              <a:t>Collect and curate resources from within and outside Sakai</a:t>
            </a:r>
          </a:p>
          <a:p>
            <a:r>
              <a:rPr lang="en-US" dirty="0"/>
              <a:t>Connect experts within and outside the institution</a:t>
            </a:r>
          </a:p>
          <a:p>
            <a:r>
              <a:rPr lang="en-US" dirty="0" smtClean="0"/>
              <a:t>Pushes Sakai </a:t>
            </a:r>
            <a:r>
              <a:rPr lang="en-US" dirty="0"/>
              <a:t>out to other platforms, and </a:t>
            </a:r>
            <a:r>
              <a:rPr lang="en-US" dirty="0" smtClean="0"/>
              <a:t>brings other </a:t>
            </a:r>
            <a:r>
              <a:rPr lang="en-US" dirty="0"/>
              <a:t>platforms into Sakai</a:t>
            </a:r>
          </a:p>
          <a:p>
            <a:r>
              <a:rPr lang="en-US" dirty="0" smtClean="0"/>
              <a:t>Supports open </a:t>
            </a:r>
            <a:r>
              <a:rPr lang="en-US" dirty="0"/>
              <a:t>teaching </a:t>
            </a:r>
            <a:r>
              <a:rPr lang="en-US" dirty="0" smtClean="0"/>
              <a:t>practices</a:t>
            </a:r>
            <a:endParaRPr lang="en-US" dirty="0"/>
          </a:p>
          <a:p>
            <a:pPr marL="0" indent="0" algn="r">
              <a:buNone/>
            </a:pP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://sakaiproject.org/oae-</a:t>
            </a:r>
            <a:r>
              <a:rPr lang="en-US" sz="2000" dirty="0" smtClean="0">
                <a:hlinkClick r:id="rId3"/>
              </a:rPr>
              <a:t>permeable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D54F-8BD1-D846-A410-BD5E3CDBEC0E}" type="slidenum">
              <a:rPr lang="en-US" sz="1400" i="0" smtClean="0"/>
              <a:t>29</a:t>
            </a:fld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Customize header: View menu/Header and Footer</a:t>
            </a:r>
            <a:endParaRPr lang="en-US" sz="1400" i="1"/>
          </a:p>
        </p:txBody>
      </p:sp>
      <p:sp>
        <p:nvSpPr>
          <p:cNvPr id="3" name="TextBox 2"/>
          <p:cNvSpPr txBox="1"/>
          <p:nvPr/>
        </p:nvSpPr>
        <p:spPr>
          <a:xfrm>
            <a:off x="263932" y="458788"/>
            <a:ext cx="800219" cy="56673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PERMEABLE</a:t>
            </a:r>
            <a:endParaRPr lang="en-US" sz="4000" dirty="0">
              <a:solidFill>
                <a:srgbClr val="7F7F7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54395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53"/>
            <a:ext cx="8382000" cy="590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Capabilities Design lenses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6402"/>
            <a:ext cx="8382000" cy="5159761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b="1" dirty="0" smtClean="0"/>
              <a:t>Project Background</a:t>
            </a:r>
          </a:p>
          <a:p>
            <a:r>
              <a:rPr lang="en-US" dirty="0" smtClean="0"/>
              <a:t>Initial </a:t>
            </a:r>
            <a:r>
              <a:rPr lang="en-US" dirty="0"/>
              <a:t>activity focused on defining simple </a:t>
            </a:r>
            <a:r>
              <a:rPr lang="en-US" dirty="0" smtClean="0"/>
              <a:t>learning capabilities</a:t>
            </a:r>
            <a:endParaRPr lang="en-US" dirty="0"/>
          </a:p>
          <a:p>
            <a:pPr lvl="1"/>
            <a:r>
              <a:rPr lang="en-US" dirty="0"/>
              <a:t>Diverse effort generated 160+ rows in Google</a:t>
            </a:r>
          </a:p>
          <a:p>
            <a:pPr lvl="1"/>
            <a:r>
              <a:rPr lang="en-US" dirty="0"/>
              <a:t>Decided that categorizing these was next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653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0926" y="635064"/>
            <a:ext cx="7348274" cy="966724"/>
          </a:xfrm>
        </p:spPr>
        <p:txBody>
          <a:bodyPr>
            <a:normAutofit fontScale="90000"/>
          </a:bodyPr>
          <a:lstStyle/>
          <a:p>
            <a:r>
              <a:rPr lang="en-US" dirty="0"/>
              <a:t>knowledge connections for academic growth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90926" y="1388533"/>
            <a:ext cx="7348274" cy="4525963"/>
          </a:xfrm>
        </p:spPr>
        <p:txBody>
          <a:bodyPr/>
          <a:lstStyle/>
          <a:p>
            <a:r>
              <a:rPr lang="en-US" dirty="0" smtClean="0"/>
              <a:t>Creates </a:t>
            </a:r>
            <a:r>
              <a:rPr lang="en-US" dirty="0"/>
              <a:t>a network of people able to answer questions and provide feedback</a:t>
            </a:r>
          </a:p>
          <a:p>
            <a:r>
              <a:rPr lang="en-US" dirty="0" smtClean="0"/>
              <a:t>Leverages </a:t>
            </a:r>
            <a:r>
              <a:rPr lang="en-US" dirty="0"/>
              <a:t>networking while maintaining full privacy and security</a:t>
            </a:r>
          </a:p>
          <a:p>
            <a:r>
              <a:rPr lang="en-US" dirty="0" smtClean="0"/>
              <a:t>Connects </a:t>
            </a:r>
            <a:r>
              <a:rPr lang="en-US" dirty="0"/>
              <a:t>shared interests with scholarly pursuits</a:t>
            </a:r>
          </a:p>
          <a:p>
            <a:r>
              <a:rPr lang="en-US" dirty="0" smtClean="0"/>
              <a:t>Fosters </a:t>
            </a:r>
            <a:r>
              <a:rPr lang="en-US" dirty="0"/>
              <a:t>connections between groups of students, teachers, and </a:t>
            </a:r>
            <a:r>
              <a:rPr lang="en-US" dirty="0" smtClean="0"/>
              <a:t>researchers</a:t>
            </a:r>
          </a:p>
          <a:p>
            <a:pPr marL="0" indent="0" algn="r">
              <a:buNone/>
            </a:pP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://sakaiproject.org/oae-</a:t>
            </a:r>
            <a:r>
              <a:rPr lang="en-US" sz="2000" dirty="0" smtClean="0">
                <a:hlinkClick r:id="rId3"/>
              </a:rPr>
              <a:t>social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D54F-8BD1-D846-A410-BD5E3CDBEC0E}" type="slidenum">
              <a:rPr lang="en-US" sz="1400" i="0" smtClean="0"/>
              <a:t>30</a:t>
            </a:fld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Customize header: View menu/Header and Footer</a:t>
            </a:r>
            <a:endParaRPr lang="en-US" sz="1400" i="1"/>
          </a:p>
        </p:txBody>
      </p:sp>
      <p:sp>
        <p:nvSpPr>
          <p:cNvPr id="3" name="TextBox 2"/>
          <p:cNvSpPr txBox="1"/>
          <p:nvPr/>
        </p:nvSpPr>
        <p:spPr>
          <a:xfrm>
            <a:off x="263932" y="458788"/>
            <a:ext cx="800219" cy="56673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SOCIAL</a:t>
            </a:r>
            <a:endParaRPr lang="en-US" sz="4000" dirty="0">
              <a:solidFill>
                <a:srgbClr val="7F7F7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295055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0926" y="432787"/>
            <a:ext cx="734827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control of your academic </a:t>
            </a:r>
            <a:r>
              <a:rPr lang="en-US" dirty="0" smtClean="0"/>
              <a:t>Environment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90926" y="1547717"/>
            <a:ext cx="7348274" cy="3604563"/>
          </a:xfrm>
        </p:spPr>
        <p:txBody>
          <a:bodyPr/>
          <a:lstStyle/>
          <a:p>
            <a:r>
              <a:rPr lang="en-US" dirty="0" smtClean="0"/>
              <a:t>Add comments to everything, everywhere</a:t>
            </a:r>
            <a:endParaRPr lang="en-US" dirty="0"/>
          </a:p>
          <a:p>
            <a:r>
              <a:rPr lang="en-US" dirty="0" smtClean="0"/>
              <a:t>Grade everything, everywhere</a:t>
            </a:r>
            <a:endParaRPr lang="en-US" dirty="0"/>
          </a:p>
          <a:p>
            <a:r>
              <a:rPr lang="en-US" dirty="0" smtClean="0"/>
              <a:t>Create your own </a:t>
            </a:r>
            <a:r>
              <a:rPr lang="en-US" dirty="0" smtClean="0"/>
              <a:t>environment and vantage point with customizable dashboards and feeds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your own </a:t>
            </a:r>
            <a:r>
              <a:rPr lang="en-US" dirty="0" smtClean="0"/>
              <a:t>connections and collections</a:t>
            </a:r>
          </a:p>
          <a:p>
            <a:r>
              <a:rPr lang="en-US" dirty="0" smtClean="0"/>
              <a:t>Share anything with anyone or </a:t>
            </a:r>
            <a:r>
              <a:rPr lang="en-US" dirty="0" smtClean="0"/>
              <a:t>everyone</a:t>
            </a:r>
          </a:p>
          <a:p>
            <a:pPr marL="0" indent="0" algn="r">
              <a:buNone/>
            </a:pPr>
            <a:r>
              <a:rPr lang="en-US" sz="2000" dirty="0" smtClean="0">
                <a:hlinkClick r:id="rId3"/>
              </a:rPr>
              <a:t/>
            </a:r>
            <a:br>
              <a:rPr lang="en-US" sz="2000" dirty="0" smtClean="0">
                <a:hlinkClick r:id="rId3"/>
              </a:rPr>
            </a:b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://sakaiproject.org/oae-</a:t>
            </a:r>
            <a:r>
              <a:rPr lang="en-US" sz="2000" dirty="0" smtClean="0">
                <a:hlinkClick r:id="rId3"/>
              </a:rPr>
              <a:t>personal</a:t>
            </a:r>
            <a:r>
              <a:rPr lang="en-US" sz="2000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D54F-8BD1-D846-A410-BD5E3CDBEC0E}" type="slidenum">
              <a:rPr lang="en-US" sz="1400" i="0" smtClean="0"/>
              <a:t>31</a:t>
            </a:fld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Customize header: View menu/Header and Footer</a:t>
            </a:r>
            <a:endParaRPr lang="en-US" sz="1400" i="1"/>
          </a:p>
        </p:txBody>
      </p:sp>
      <p:sp>
        <p:nvSpPr>
          <p:cNvPr id="3" name="TextBox 2"/>
          <p:cNvSpPr txBox="1"/>
          <p:nvPr/>
        </p:nvSpPr>
        <p:spPr>
          <a:xfrm>
            <a:off x="263932" y="138058"/>
            <a:ext cx="800219" cy="59881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PERSONAL</a:t>
            </a:r>
            <a:endParaRPr lang="en-US" sz="4000" dirty="0">
              <a:solidFill>
                <a:srgbClr val="7F7F7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15049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0926" y="458788"/>
            <a:ext cx="7348274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Remixable</a:t>
            </a:r>
            <a:r>
              <a:rPr lang="en-US" dirty="0"/>
              <a:t> content and connections on an open canvas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90926" y="1765873"/>
            <a:ext cx="7348274" cy="3356060"/>
          </a:xfrm>
        </p:spPr>
        <p:txBody>
          <a:bodyPr/>
          <a:lstStyle/>
          <a:p>
            <a:r>
              <a:rPr lang="en-US" dirty="0"/>
              <a:t>Author your own learning experiences </a:t>
            </a:r>
          </a:p>
          <a:p>
            <a:r>
              <a:rPr lang="en-US" dirty="0"/>
              <a:t>Create pages from a blank canvas or from tailor pre-made templates</a:t>
            </a:r>
          </a:p>
          <a:p>
            <a:r>
              <a:rPr lang="en-US" dirty="0"/>
              <a:t>Store, re-use, revise, and share your work </a:t>
            </a:r>
          </a:p>
          <a:p>
            <a:r>
              <a:rPr lang="en-US" dirty="0"/>
              <a:t>Create mash-ups of functionality, content, connections, and media </a:t>
            </a:r>
            <a:r>
              <a:rPr lang="en-US" dirty="0" smtClean="0"/>
              <a:t>from within Sakai and on the </a:t>
            </a:r>
            <a:r>
              <a:rPr lang="en-US" dirty="0" smtClean="0"/>
              <a:t>web</a:t>
            </a:r>
          </a:p>
          <a:p>
            <a:pPr marL="0" indent="0" algn="r">
              <a:buNone/>
            </a:pPr>
            <a:endParaRPr lang="en-US" sz="2000" dirty="0" smtClean="0">
              <a:hlinkClick r:id="rId3"/>
            </a:endParaRPr>
          </a:p>
          <a:p>
            <a:pPr marL="0" indent="0" algn="r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://sakaiproject.org/oae-</a:t>
            </a:r>
            <a:r>
              <a:rPr lang="en-US" sz="2000" dirty="0" smtClean="0">
                <a:hlinkClick r:id="rId3"/>
              </a:rPr>
              <a:t>remixable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D54F-8BD1-D846-A410-BD5E3CDBEC0E}" type="slidenum">
              <a:rPr lang="en-US" sz="1400" i="0" smtClean="0"/>
              <a:t>32</a:t>
            </a:fld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Customize header: View menu/Header and Footer</a:t>
            </a:r>
            <a:endParaRPr lang="en-US" sz="1400" i="1"/>
          </a:p>
        </p:txBody>
      </p:sp>
      <p:sp>
        <p:nvSpPr>
          <p:cNvPr id="3" name="TextBox 2"/>
          <p:cNvSpPr txBox="1"/>
          <p:nvPr/>
        </p:nvSpPr>
        <p:spPr>
          <a:xfrm>
            <a:off x="263932" y="458788"/>
            <a:ext cx="800219" cy="56673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REMIXABLE</a:t>
            </a:r>
            <a:endParaRPr lang="en-US" sz="4000" dirty="0">
              <a:solidFill>
                <a:srgbClr val="7F7F7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82038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2" y="1043075"/>
            <a:ext cx="8535721" cy="478294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1256"/>
            <a:ext cx="8382000" cy="742311"/>
          </a:xfrm>
        </p:spPr>
        <p:txBody>
          <a:bodyPr/>
          <a:lstStyle/>
          <a:p>
            <a:r>
              <a:rPr lang="en-US" dirty="0" smtClean="0"/>
              <a:t>The raw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5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892909"/>
          </a:xfrm>
        </p:spPr>
        <p:txBody>
          <a:bodyPr/>
          <a:lstStyle/>
          <a:p>
            <a:r>
              <a:rPr lang="en-US" dirty="0" smtClean="0"/>
              <a:t>Example of LC spreadsheet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697"/>
            <a:ext cx="83820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Reference #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LC015           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Point of View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instructor      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Simple Goal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 want to have a class discussion about a particular topic.       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Alternative Expression of Goal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 want students to lead a discussion on a particular topic.       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Basic Capability Needed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Threaded discussion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Sakai Conference - June 15-17,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827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8788"/>
            <a:ext cx="8382000" cy="797534"/>
          </a:xfrm>
        </p:spPr>
        <p:txBody>
          <a:bodyPr/>
          <a:lstStyle/>
          <a:p>
            <a:r>
              <a:rPr lang="en-US" dirty="0" smtClean="0"/>
              <a:t>Example of LC spreadsheet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Advanced Capabilities</a:t>
            </a:r>
            <a:endParaRPr lang="en-US" dirty="0" smtClean="0"/>
          </a:p>
          <a:p>
            <a:r>
              <a:rPr lang="en-US" dirty="0" smtClean="0"/>
              <a:t>Ability to move posts or threads to a new or different discussion. </a:t>
            </a:r>
          </a:p>
          <a:p>
            <a:r>
              <a:rPr lang="en-US" dirty="0" smtClean="0"/>
              <a:t>Ability to privately respond to a post.      Ability to grade/rate a post. </a:t>
            </a:r>
          </a:p>
          <a:p>
            <a:r>
              <a:rPr lang="en-US" dirty="0" smtClean="0"/>
              <a:t>Ability to see all posts by an individual across multiple discussion topics. </a:t>
            </a:r>
          </a:p>
          <a:p>
            <a:r>
              <a:rPr lang="en-US" dirty="0" smtClean="0"/>
              <a:t>Ability to search for keywords to pull up related posts. </a:t>
            </a:r>
          </a:p>
          <a:p>
            <a:r>
              <a:rPr lang="en-US" dirty="0" smtClean="0"/>
              <a:t>Ability to have students see the contributions of others </a:t>
            </a:r>
            <a:r>
              <a:rPr lang="en-US" i="1" dirty="0" smtClean="0"/>
              <a:t>after</a:t>
            </a:r>
            <a:r>
              <a:rPr lang="en-US" dirty="0" smtClean="0"/>
              <a:t> they make their own.</a:t>
            </a:r>
          </a:p>
          <a:p>
            <a:r>
              <a:rPr lang="en-US" dirty="0" smtClean="0"/>
              <a:t>Ability to tag posts to particular topics…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More Complex example</a:t>
            </a:r>
            <a:endParaRPr lang="en-US" dirty="0" smtClean="0"/>
          </a:p>
          <a:p>
            <a:r>
              <a:rPr lang="en-US" dirty="0" smtClean="0"/>
              <a:t>Google Wave-like capability mix of discussion, messaging, instant messaging, etc.      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Innovations</a:t>
            </a:r>
            <a:endParaRPr lang="en-US" dirty="0" smtClean="0"/>
          </a:p>
          <a:p>
            <a:r>
              <a:rPr lang="en-US" dirty="0" smtClean="0"/>
              <a:t>Text contributions could also be listened to. Spoken contributions could be also seen as text.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610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62" t="4239" r="2556" b="1851"/>
          <a:stretch/>
        </p:blipFill>
        <p:spPr>
          <a:xfrm>
            <a:off x="593608" y="1239066"/>
            <a:ext cx="7744533" cy="4973517"/>
          </a:xfrm>
          <a:prstGeom prst="rect">
            <a:avLst/>
          </a:prstGeom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57200" y="141256"/>
            <a:ext cx="8382000" cy="742311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 smtClean="0">
                <a:latin typeface="Arial"/>
                <a:ea typeface="ＭＳ Ｐゴシック" pitchFamily="48" charset="-128"/>
                <a:cs typeface="Arial"/>
              </a:rPr>
              <a:t>Lenses and FACETS</a:t>
            </a:r>
            <a:endParaRPr lang="en-US" sz="3000" b="1" cap="all" dirty="0">
              <a:latin typeface="Arial"/>
              <a:ea typeface="ＭＳ Ｐゴシック" pitchFamily="48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0208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>
                <a:latin typeface="Arial"/>
                <a:ea typeface="ＭＳ Ｐゴシック" pitchFamily="48" charset="-128"/>
                <a:cs typeface="Arial"/>
              </a:rPr>
              <a:t>Learning &amp; Teaching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11th Sakai Conference - June 15-17, 2010</a:t>
            </a:r>
            <a:endParaRPr lang="en-US" dirty="0"/>
          </a:p>
        </p:txBody>
      </p:sp>
      <p:pic>
        <p:nvPicPr>
          <p:cNvPr id="7" name="Picture 6" descr="learning and teaching management.png"/>
          <p:cNvPicPr>
            <a:picLocks noChangeAspect="1"/>
          </p:cNvPicPr>
          <p:nvPr/>
        </p:nvPicPr>
        <p:blipFill>
          <a:blip r:embed="rId2" cstate="print"/>
          <a:srcRect l="11364" t="22525" r="9091" b="22929"/>
          <a:stretch>
            <a:fillRect/>
          </a:stretch>
        </p:blipFill>
        <p:spPr>
          <a:xfrm>
            <a:off x="228600" y="1295400"/>
            <a:ext cx="53340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600200"/>
            <a:ext cx="297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logistical</a:t>
            </a:r>
            <a:r>
              <a:rPr lang="en-US" sz="2000" dirty="0" smtClean="0"/>
              <a:t> and </a:t>
            </a:r>
            <a:r>
              <a:rPr lang="en-US" sz="2000" b="1" dirty="0" smtClean="0"/>
              <a:t>configuration</a:t>
            </a:r>
            <a:r>
              <a:rPr lang="en-US" sz="2000" dirty="0" smtClean="0"/>
              <a:t> work required to design and manage a teaching and learning environment as means to set the stage for </a:t>
            </a:r>
            <a:r>
              <a:rPr lang="en-US" sz="2000" b="1" dirty="0" smtClean="0"/>
              <a:t>Learning Activities </a:t>
            </a:r>
            <a:r>
              <a:rPr lang="en-US" sz="2000" dirty="0" smtClean="0"/>
              <a:t>and to match learning spaces to underlying pedagogical models.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447543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000" b="1" cap="all" dirty="0">
                <a:latin typeface="Arial"/>
                <a:ea typeface="ＭＳ Ｐゴシック" pitchFamily="48" charset="-128"/>
                <a:cs typeface="Arial"/>
              </a:rPr>
              <a:t>Simple Goal Examples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253804"/>
              </p:ext>
            </p:extLst>
          </p:nvPr>
        </p:nvGraphicFramePr>
        <p:xfrm>
          <a:off x="381000" y="1371601"/>
          <a:ext cx="8305800" cy="433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4074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Preparation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Delivery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3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want to organize my course materials and activities in a way that reflects the organizational structure of my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want to learn my student's names, and be able to match them to faces. 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703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want to choose the tools I want, and have the flexibility to turn them off and save data later on</a:t>
                      </a:r>
                      <a:r>
                        <a:rPr lang="en-US" dirty="0"/>
                        <a:t>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 need to be able to coordinate a large course with many instructors and sub-sections, and a very large number of students.</a:t>
                      </a:r>
                    </a:p>
                  </a:txBody>
                  <a:tcPr/>
                </a:tc>
              </a:tr>
              <a:tr h="703329">
                <a:tc>
                  <a:txBody>
                    <a:bodyPr/>
                    <a:lstStyle/>
                    <a:p>
                      <a:r>
                        <a:rPr lang="en-US" dirty="0" smtClean="0"/>
                        <a:t>I want a one-stop-shop for coordinating groups, group behavior, group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want to be able to remove users from tools if they have been rude or defamatory</a:t>
                      </a:r>
                    </a:p>
                  </a:txBody>
                  <a:tcPr/>
                </a:tc>
              </a:tr>
              <a:tr h="40748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want to easily be able to take all of my teaching materials with me when I go to another institution using Sakai.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want to know what I have to get done in the coming week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1987-670F-42A2-84AA-25E2588F92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3490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18615</TotalTime>
  <Words>1171</Words>
  <Application>Microsoft Macintosh PowerPoint</Application>
  <PresentationFormat>On-screen Show (4:3)</PresentationFormat>
  <Paragraphs>195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1_Office Theme</vt:lpstr>
      <vt:lpstr>Teaching &amp; Learning Design Lenses for the  Sakai Open Academic Environment</vt:lpstr>
      <vt:lpstr>Sakai Teaching &amp; Learning Community</vt:lpstr>
      <vt:lpstr>Learning Capabilities Design lenses </vt:lpstr>
      <vt:lpstr>The raw data</vt:lpstr>
      <vt:lpstr>Example of LC spreadsheet item</vt:lpstr>
      <vt:lpstr>Example of LC spreadsheet item</vt:lpstr>
      <vt:lpstr>Lenses and FACETS</vt:lpstr>
      <vt:lpstr>Learning &amp; Teaching Management</vt:lpstr>
      <vt:lpstr>Simple Goal Examples</vt:lpstr>
      <vt:lpstr>Learning Activities</vt:lpstr>
      <vt:lpstr>Simple Goal Examples</vt:lpstr>
      <vt:lpstr>The lenses Revealed</vt:lpstr>
      <vt:lpstr>Openness</vt:lpstr>
      <vt:lpstr>Open Publishing</vt:lpstr>
      <vt:lpstr>PowerPoint Presentation</vt:lpstr>
      <vt:lpstr>PowerPoint Presentation</vt:lpstr>
      <vt:lpstr>Browsable Public directory</vt:lpstr>
      <vt:lpstr>Goal: support Open Standards</vt:lpstr>
      <vt:lpstr>Basic LTI</vt:lpstr>
      <vt:lpstr>Basic LTI Demo</vt:lpstr>
      <vt:lpstr>User Autonomy</vt:lpstr>
      <vt:lpstr>User Autonomy: Early Examples</vt:lpstr>
      <vt:lpstr>Live Demo</vt:lpstr>
      <vt:lpstr>NYU Portfolio Demo</vt:lpstr>
      <vt:lpstr>Sakai Open Academic Environment Project Timeline</vt:lpstr>
      <vt:lpstr>Questions</vt:lpstr>
      <vt:lpstr>Sakai  Open Academic Environment</vt:lpstr>
      <vt:lpstr>PowerPoint Presentation</vt:lpstr>
      <vt:lpstr>Permeable access to the world  of learning and research </vt:lpstr>
      <vt:lpstr>knowledge connections for academic growth  </vt:lpstr>
      <vt:lpstr>Personal control of your academic Environment  </vt:lpstr>
      <vt:lpstr>Remixable content and connections on an open canvas  </vt:lpstr>
    </vt:vector>
  </TitlesOfParts>
  <Manager/>
  <Company>Indiana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&amp; Learning Design Lenses for the  Sakai Open Academic Environment</dc:title>
  <dc:subject/>
  <dc:creator>David Goodrum and Lynn Ward</dc:creator>
  <cp:keywords/>
  <dc:description/>
  <cp:lastModifiedBy>Lynn Ward</cp:lastModifiedBy>
  <cp:revision>115</cp:revision>
  <dcterms:created xsi:type="dcterms:W3CDTF">2009-07-17T17:13:02Z</dcterms:created>
  <dcterms:modified xsi:type="dcterms:W3CDTF">2011-02-16T11:22:05Z</dcterms:modified>
  <cp:category/>
</cp:coreProperties>
</file>