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2"/>
  </p:notesMasterIdLst>
  <p:sldIdLst>
    <p:sldId id="256" r:id="rId2"/>
    <p:sldId id="299" r:id="rId3"/>
    <p:sldId id="302" r:id="rId4"/>
    <p:sldId id="279" r:id="rId5"/>
    <p:sldId id="341" r:id="rId6"/>
    <p:sldId id="342" r:id="rId7"/>
    <p:sldId id="333" r:id="rId8"/>
    <p:sldId id="336" r:id="rId9"/>
    <p:sldId id="337" r:id="rId10"/>
    <p:sldId id="303" r:id="rId11"/>
    <p:sldId id="282" r:id="rId12"/>
    <p:sldId id="343" r:id="rId13"/>
    <p:sldId id="308" r:id="rId14"/>
    <p:sldId id="307" r:id="rId15"/>
    <p:sldId id="257" r:id="rId16"/>
    <p:sldId id="305" r:id="rId17"/>
    <p:sldId id="309" r:id="rId18"/>
    <p:sldId id="314" r:id="rId19"/>
    <p:sldId id="324" r:id="rId20"/>
    <p:sldId id="320" r:id="rId21"/>
    <p:sldId id="321" r:id="rId22"/>
    <p:sldId id="322" r:id="rId23"/>
    <p:sldId id="316" r:id="rId24"/>
    <p:sldId id="317" r:id="rId25"/>
    <p:sldId id="313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10" r:id="rId34"/>
    <p:sldId id="311" r:id="rId35"/>
    <p:sldId id="332" r:id="rId36"/>
    <p:sldId id="312" r:id="rId37"/>
    <p:sldId id="339" r:id="rId38"/>
    <p:sldId id="318" r:id="rId39"/>
    <p:sldId id="298" r:id="rId40"/>
    <p:sldId id="26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 autoAdjust="0"/>
    <p:restoredTop sz="94660"/>
  </p:normalViewPr>
  <p:slideViewPr>
    <p:cSldViewPr>
      <p:cViewPr varScale="1">
        <p:scale>
          <a:sx n="104" d="100"/>
          <a:sy n="104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el.NET\Desktop\SCH%20Trends_1995-1996%20to%202009-201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oel.NET\Desktop\SCH%20Trends_1995-1996%20to%202010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Sources of </a:t>
            </a:r>
            <a:r>
              <a:rPr lang="en-US" sz="2400" dirty="0" err="1"/>
              <a:t>UCF</a:t>
            </a:r>
            <a:r>
              <a:rPr lang="en-US" sz="2400" dirty="0"/>
              <a:t> </a:t>
            </a:r>
            <a:r>
              <a:rPr lang="en-US" sz="2400" dirty="0" smtClean="0"/>
              <a:t>Student</a:t>
            </a:r>
            <a:r>
              <a:rPr lang="en-US" sz="2400" baseline="0" dirty="0" smtClean="0"/>
              <a:t> Credit Hour</a:t>
            </a:r>
            <a:r>
              <a:rPr lang="en-US" sz="2400" dirty="0" smtClean="0"/>
              <a:t> </a:t>
            </a:r>
            <a:r>
              <a:rPr lang="en-US" sz="2400" dirty="0"/>
              <a:t>Growth </a:t>
            </a:r>
          </a:p>
        </c:rich>
      </c:tx>
      <c:layout>
        <c:manualLayout>
          <c:xMode val="edge"/>
          <c:yMode val="edge"/>
          <c:x val="0.19895131163525143"/>
          <c:y val="9.0488782351617433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'[SCH Trends_1995-1996 to 2009-2010.xlsx]Sheet1'!$B$6</c:f>
              <c:strCache>
                <c:ptCount val="1"/>
                <c:pt idx="0">
                  <c:v>F2F</c:v>
                </c:pt>
              </c:strCache>
            </c:strRef>
          </c:tx>
          <c:cat>
            <c:strRef>
              <c:f>'[SCH Trends_1995-1996 to 2009-2010.xlsx]Sheet1'!$A$7:$A$10</c:f>
              <c:strCache>
                <c:ptCount val="4"/>
                <c:pt idx="0">
                  <c:v>1995-96</c:v>
                </c:pt>
                <c:pt idx="1">
                  <c:v>2000-01</c:v>
                </c:pt>
                <c:pt idx="2">
                  <c:v>2005-06</c:v>
                </c:pt>
                <c:pt idx="3">
                  <c:v>2010-11</c:v>
                </c:pt>
              </c:strCache>
            </c:strRef>
          </c:cat>
          <c:val>
            <c:numRef>
              <c:f>'[SCH Trends_1995-1996 to 2009-2010.xlsx]Sheet1'!$B$7:$B$10</c:f>
              <c:numCache>
                <c:formatCode>General</c:formatCode>
                <c:ptCount val="4"/>
                <c:pt idx="0">
                  <c:v>617670</c:v>
                </c:pt>
                <c:pt idx="1">
                  <c:v>763174</c:v>
                </c:pt>
                <c:pt idx="2">
                  <c:v>976302</c:v>
                </c:pt>
                <c:pt idx="3">
                  <c:v>1050383</c:v>
                </c:pt>
              </c:numCache>
            </c:numRef>
          </c:val>
        </c:ser>
        <c:ser>
          <c:idx val="3"/>
          <c:order val="1"/>
          <c:tx>
            <c:strRef>
              <c:f>'[SCH Trends_1995-1996 to 2009-2010.xlsx]Sheet1'!$E$6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'[SCH Trends_1995-1996 to 2009-2010.xlsx]Sheet1'!$A$7:$A$10</c:f>
              <c:strCache>
                <c:ptCount val="4"/>
                <c:pt idx="0">
                  <c:v>1995-96</c:v>
                </c:pt>
                <c:pt idx="1">
                  <c:v>2000-01</c:v>
                </c:pt>
                <c:pt idx="2">
                  <c:v>2005-06</c:v>
                </c:pt>
                <c:pt idx="3">
                  <c:v>2010-11</c:v>
                </c:pt>
              </c:strCache>
            </c:strRef>
          </c:cat>
          <c:val>
            <c:numRef>
              <c:f>'[SCH Trends_1995-1996 to 2009-2010.xlsx]Sheet1'!$E$7:$E$10</c:f>
              <c:numCache>
                <c:formatCode>General</c:formatCode>
                <c:ptCount val="4"/>
                <c:pt idx="0">
                  <c:v>93</c:v>
                </c:pt>
                <c:pt idx="1">
                  <c:v>1494</c:v>
                </c:pt>
                <c:pt idx="2">
                  <c:v>10385</c:v>
                </c:pt>
                <c:pt idx="3">
                  <c:v>411</c:v>
                </c:pt>
              </c:numCache>
            </c:numRef>
          </c:val>
        </c:ser>
        <c:ser>
          <c:idx val="2"/>
          <c:order val="2"/>
          <c:tx>
            <c:strRef>
              <c:f>'[SCH Trends_1995-1996 to 2009-2010.xlsx]Sheet1'!$D$6</c:f>
              <c:strCache>
                <c:ptCount val="1"/>
                <c:pt idx="0">
                  <c:v>VIDEO</c:v>
                </c:pt>
              </c:strCache>
            </c:strRef>
          </c:tx>
          <c:cat>
            <c:strRef>
              <c:f>'[SCH Trends_1995-1996 to 2009-2010.xlsx]Sheet1'!$A$7:$A$10</c:f>
              <c:strCache>
                <c:ptCount val="4"/>
                <c:pt idx="0">
                  <c:v>1995-96</c:v>
                </c:pt>
                <c:pt idx="1">
                  <c:v>2000-01</c:v>
                </c:pt>
                <c:pt idx="2">
                  <c:v>2005-06</c:v>
                </c:pt>
                <c:pt idx="3">
                  <c:v>2010-11</c:v>
                </c:pt>
              </c:strCache>
            </c:strRef>
          </c:cat>
          <c:val>
            <c:numRef>
              <c:f>'[SCH Trends_1995-1996 to 2009-2010.xlsx]Sheet1'!$D$7:$D$10</c:f>
              <c:numCache>
                <c:formatCode>General</c:formatCode>
                <c:ptCount val="4"/>
                <c:pt idx="0">
                  <c:v>6106</c:v>
                </c:pt>
                <c:pt idx="1">
                  <c:v>6627</c:v>
                </c:pt>
                <c:pt idx="2">
                  <c:v>12958</c:v>
                </c:pt>
                <c:pt idx="3">
                  <c:v>125982</c:v>
                </c:pt>
              </c:numCache>
            </c:numRef>
          </c:val>
        </c:ser>
        <c:ser>
          <c:idx val="1"/>
          <c:order val="3"/>
          <c:tx>
            <c:strRef>
              <c:f>'[SCH Trends_1995-1996 to 2009-2010.xlsx]Sheet1'!$C$6</c:f>
              <c:strCache>
                <c:ptCount val="1"/>
                <c:pt idx="0">
                  <c:v>WEB</c:v>
                </c:pt>
              </c:strCache>
            </c:strRef>
          </c:tx>
          <c:cat>
            <c:strRef>
              <c:f>'[SCH Trends_1995-1996 to 2009-2010.xlsx]Sheet1'!$A$7:$A$10</c:f>
              <c:strCache>
                <c:ptCount val="4"/>
                <c:pt idx="0">
                  <c:v>1995-96</c:v>
                </c:pt>
                <c:pt idx="1">
                  <c:v>2000-01</c:v>
                </c:pt>
                <c:pt idx="2">
                  <c:v>2005-06</c:v>
                </c:pt>
                <c:pt idx="3">
                  <c:v>2010-11</c:v>
                </c:pt>
              </c:strCache>
            </c:strRef>
          </c:cat>
          <c:val>
            <c:numRef>
              <c:f>'[SCH Trends_1995-1996 to 2009-2010.xlsx]Sheet1'!$C$7:$C$10</c:f>
              <c:numCache>
                <c:formatCode>General</c:formatCode>
                <c:ptCount val="4"/>
                <c:pt idx="0">
                  <c:v>261</c:v>
                </c:pt>
                <c:pt idx="1">
                  <c:v>57813</c:v>
                </c:pt>
                <c:pt idx="2">
                  <c:v>162254</c:v>
                </c:pt>
                <c:pt idx="3">
                  <c:v>327934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72480"/>
        <c:axId val="61974016"/>
      </c:areaChart>
      <c:catAx>
        <c:axId val="6197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61974016"/>
        <c:crosses val="autoZero"/>
        <c:auto val="1"/>
        <c:lblAlgn val="ctr"/>
        <c:lblOffset val="100"/>
        <c:noMultiLvlLbl val="0"/>
      </c:catAx>
      <c:valAx>
        <c:axId val="61974016"/>
        <c:scaling>
          <c:orientation val="minMax"/>
          <c:min val="5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61972480"/>
        <c:crosses val="autoZero"/>
        <c:crossBetween val="midCat"/>
      </c:valAx>
      <c:spPr>
        <a:solidFill>
          <a:srgbClr val="FFFF00">
            <a:alpha val="0"/>
          </a:srgbClr>
        </a:solidFill>
      </c:spPr>
    </c:plotArea>
    <c:plotVisOnly val="1"/>
    <c:dispBlanksAs val="zero"/>
    <c:showDLblsOverMax val="0"/>
  </c:chart>
  <c:spPr>
    <a:solidFill>
      <a:srgbClr val="FFFF00">
        <a:alpha val="5000"/>
      </a:srgbClr>
    </a:solidFill>
  </c:spPr>
  <c:txPr>
    <a:bodyPr/>
    <a:lstStyle/>
    <a:p>
      <a:pPr>
        <a:defRPr sz="1200"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Sources</a:t>
            </a:r>
            <a:r>
              <a:rPr lang="en-US" sz="2000" baseline="0"/>
              <a:t> of </a:t>
            </a:r>
            <a:r>
              <a:rPr lang="en-US" sz="2000"/>
              <a:t>Regional</a:t>
            </a:r>
            <a:r>
              <a:rPr lang="en-US" sz="2000" baseline="0"/>
              <a:t> Campuses Student Credit Hour Growth</a:t>
            </a:r>
            <a:endParaRPr lang="en-US" sz="2000"/>
          </a:p>
        </c:rich>
      </c:tx>
      <c:layout>
        <c:manualLayout>
          <c:xMode val="edge"/>
          <c:yMode val="edge"/>
          <c:x val="0.12944851984826344"/>
          <c:y val="3.0303030303030311E-2"/>
        </c:manualLayout>
      </c:layout>
      <c:overlay val="1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'[SCH Trends_1995-1996 to 2010-2011.xlsx]Sheet1'!$B$40</c:f>
              <c:strCache>
                <c:ptCount val="1"/>
                <c:pt idx="0">
                  <c:v>CLASSROOM</c:v>
                </c:pt>
              </c:strCache>
            </c:strRef>
          </c:tx>
          <c:cat>
            <c:strRef>
              <c:f>'[SCH Trends_1995-1996 to 2010-2011.xlsx]Sheet1'!$A$41:$A$48</c:f>
              <c:strCache>
                <c:ptCount val="8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</c:strCache>
            </c:strRef>
          </c:cat>
          <c:val>
            <c:numRef>
              <c:f>'[SCH Trends_1995-1996 to 2010-2011.xlsx]Sheet1'!$B$41:$B$48</c:f>
              <c:numCache>
                <c:formatCode>General</c:formatCode>
                <c:ptCount val="8"/>
                <c:pt idx="0">
                  <c:v>51860</c:v>
                </c:pt>
                <c:pt idx="1">
                  <c:v>47999</c:v>
                </c:pt>
                <c:pt idx="2">
                  <c:v>52690</c:v>
                </c:pt>
                <c:pt idx="3">
                  <c:v>55024</c:v>
                </c:pt>
                <c:pt idx="4">
                  <c:v>55310</c:v>
                </c:pt>
                <c:pt idx="5">
                  <c:v>57292</c:v>
                </c:pt>
                <c:pt idx="6">
                  <c:v>54690</c:v>
                </c:pt>
                <c:pt idx="7">
                  <c:v>65890</c:v>
                </c:pt>
              </c:numCache>
            </c:numRef>
          </c:val>
        </c:ser>
        <c:ser>
          <c:idx val="2"/>
          <c:order val="1"/>
          <c:tx>
            <c:strRef>
              <c:f>'[SCH Trends_1995-1996 to 2010-2011.xlsx]Sheet1'!$C$40</c:f>
              <c:strCache>
                <c:ptCount val="1"/>
                <c:pt idx="0">
                  <c:v>ONLINE-VIDEO</c:v>
                </c:pt>
              </c:strCache>
            </c:strRef>
          </c:tx>
          <c:cat>
            <c:strRef>
              <c:f>'[SCH Trends_1995-1996 to 2010-2011.xlsx]Sheet1'!$A$41:$A$48</c:f>
              <c:strCache>
                <c:ptCount val="8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</c:strCache>
            </c:strRef>
          </c:cat>
          <c:val>
            <c:numRef>
              <c:f>'[SCH Trends_1995-1996 to 2010-2011.xlsx]Sheet1'!$C$41:$C$48</c:f>
              <c:numCache>
                <c:formatCode>General</c:formatCode>
                <c:ptCount val="8"/>
                <c:pt idx="0">
                  <c:v>7930</c:v>
                </c:pt>
                <c:pt idx="1">
                  <c:v>7245</c:v>
                </c:pt>
                <c:pt idx="2">
                  <c:v>7413</c:v>
                </c:pt>
                <c:pt idx="3">
                  <c:v>8934</c:v>
                </c:pt>
                <c:pt idx="4">
                  <c:v>8729</c:v>
                </c:pt>
                <c:pt idx="5">
                  <c:v>18948</c:v>
                </c:pt>
                <c:pt idx="6">
                  <c:v>19920</c:v>
                </c:pt>
                <c:pt idx="7">
                  <c:v>16650</c:v>
                </c:pt>
              </c:numCache>
            </c:numRef>
          </c:val>
        </c:ser>
        <c:ser>
          <c:idx val="1"/>
          <c:order val="2"/>
          <c:tx>
            <c:strRef>
              <c:f>'[SCH Trends_1995-1996 to 2010-2011.xlsx]Sheet1'!$D$40</c:f>
              <c:strCache>
                <c:ptCount val="1"/>
                <c:pt idx="0">
                  <c:v>ONLINE-WEB</c:v>
                </c:pt>
              </c:strCache>
            </c:strRef>
          </c:tx>
          <c:cat>
            <c:strRef>
              <c:f>'[SCH Trends_1995-1996 to 2010-2011.xlsx]Sheet1'!$A$41:$A$48</c:f>
              <c:strCache>
                <c:ptCount val="8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</c:strCache>
            </c:strRef>
          </c:cat>
          <c:val>
            <c:numRef>
              <c:f>'[SCH Trends_1995-1996 to 2010-2011.xlsx]Sheet1'!$D$41:$D$48</c:f>
              <c:numCache>
                <c:formatCode>General</c:formatCode>
                <c:ptCount val="8"/>
                <c:pt idx="0">
                  <c:v>44539</c:v>
                </c:pt>
                <c:pt idx="1">
                  <c:v>40849</c:v>
                </c:pt>
                <c:pt idx="2">
                  <c:v>56814</c:v>
                </c:pt>
                <c:pt idx="3">
                  <c:v>67339</c:v>
                </c:pt>
                <c:pt idx="4">
                  <c:v>81910</c:v>
                </c:pt>
                <c:pt idx="5">
                  <c:v>85408</c:v>
                </c:pt>
                <c:pt idx="6">
                  <c:v>99896</c:v>
                </c:pt>
                <c:pt idx="7">
                  <c:v>130256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84160"/>
        <c:axId val="62285696"/>
      </c:areaChart>
      <c:catAx>
        <c:axId val="6228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2285696"/>
        <c:crosses val="autoZero"/>
        <c:auto val="1"/>
        <c:lblAlgn val="ctr"/>
        <c:lblOffset val="100"/>
        <c:noMultiLvlLbl val="0"/>
      </c:catAx>
      <c:valAx>
        <c:axId val="6228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2284160"/>
        <c:crosses val="autoZero"/>
        <c:crossBetween val="midCat"/>
      </c:valAx>
      <c:spPr>
        <a:solidFill>
          <a:srgbClr val="FFFF00">
            <a:alpha val="0"/>
          </a:srgbClr>
        </a:solidFill>
      </c:spPr>
    </c:plotArea>
    <c:plotVisOnly val="1"/>
    <c:dispBlanksAs val="zero"/>
    <c:showDLblsOverMax val="0"/>
  </c:chart>
  <c:spPr>
    <a:solidFill>
      <a:srgbClr val="FFFF00">
        <a:alpha val="5000"/>
      </a:srgbClr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5AA06-5A8C-49F8-B774-0E8546943F7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67344-7CD7-4233-829A-202FA39B75D0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Policy, Planning, Standards, Credentialing, Reporting</a:t>
          </a:r>
          <a:endParaRPr lang="en-US" sz="1600" b="1" dirty="0">
            <a:solidFill>
              <a:schemeClr val="tx1"/>
            </a:solidFill>
          </a:endParaRPr>
        </a:p>
      </dgm:t>
    </dgm:pt>
    <dgm:pt modelId="{8645A240-226D-439E-BF79-A1B0CCAAAF77}" type="parTrans" cxnId="{A5B6B4D0-2F0E-46E7-8783-6BB3CC436556}">
      <dgm:prSet/>
      <dgm:spPr/>
      <dgm:t>
        <a:bodyPr/>
        <a:lstStyle/>
        <a:p>
          <a:endParaRPr lang="en-US"/>
        </a:p>
      </dgm:t>
    </dgm:pt>
    <dgm:pt modelId="{15B8748D-178C-4575-9079-CCE4983FC016}" type="sibTrans" cxnId="{A5B6B4D0-2F0E-46E7-8783-6BB3CC436556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5D500CF-3B67-4A78-B9CE-8705639ED72E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Faculty Development</a:t>
          </a:r>
          <a:endParaRPr lang="en-US" sz="2000" b="1" dirty="0">
            <a:solidFill>
              <a:schemeClr val="tx1"/>
            </a:solidFill>
          </a:endParaRPr>
        </a:p>
      </dgm:t>
    </dgm:pt>
    <dgm:pt modelId="{C54038FA-92A3-4266-AF57-1E41ED5BBF55}" type="parTrans" cxnId="{EC321F8B-D27A-46D8-B4C6-4F7B9204A62E}">
      <dgm:prSet/>
      <dgm:spPr/>
      <dgm:t>
        <a:bodyPr/>
        <a:lstStyle/>
        <a:p>
          <a:endParaRPr lang="en-US"/>
        </a:p>
      </dgm:t>
    </dgm:pt>
    <dgm:pt modelId="{DEED8290-70AE-4856-A87E-5BCF5E3EB85F}" type="sibTrans" cxnId="{EC321F8B-D27A-46D8-B4C6-4F7B9204A62E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9F4B8B8-1C39-4F18-95C0-26B955387376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Course Design</a:t>
          </a:r>
          <a:endParaRPr lang="en-US" sz="2000" b="1" dirty="0">
            <a:solidFill>
              <a:schemeClr val="tx1"/>
            </a:solidFill>
          </a:endParaRPr>
        </a:p>
      </dgm:t>
    </dgm:pt>
    <dgm:pt modelId="{A79C6B8C-02D4-4494-8DEF-8FD33D19FAD5}" type="parTrans" cxnId="{D000DCC4-E635-4A51-B465-3A962F3B7C63}">
      <dgm:prSet/>
      <dgm:spPr/>
      <dgm:t>
        <a:bodyPr/>
        <a:lstStyle/>
        <a:p>
          <a:endParaRPr lang="en-US"/>
        </a:p>
      </dgm:t>
    </dgm:pt>
    <dgm:pt modelId="{77D77AC6-8114-40A3-9E6E-643177B8411E}" type="sibTrans" cxnId="{D000DCC4-E635-4A51-B465-3A962F3B7C63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CCE99CF-FC6A-47C1-84CF-8AA32C0900E8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Course Production</a:t>
          </a:r>
          <a:endParaRPr lang="en-US" sz="2000" b="1" dirty="0">
            <a:solidFill>
              <a:schemeClr val="tx1"/>
            </a:solidFill>
          </a:endParaRPr>
        </a:p>
      </dgm:t>
    </dgm:pt>
    <dgm:pt modelId="{923D57C5-25EE-4143-8771-27E9A54F39F3}" type="parTrans" cxnId="{1871984A-76B4-49E6-8C28-C929981CC793}">
      <dgm:prSet/>
      <dgm:spPr/>
      <dgm:t>
        <a:bodyPr/>
        <a:lstStyle/>
        <a:p>
          <a:endParaRPr lang="en-US"/>
        </a:p>
      </dgm:t>
    </dgm:pt>
    <dgm:pt modelId="{F9AABBB7-CA32-40E9-AC29-B0CD60EB7450}" type="sibTrans" cxnId="{1871984A-76B4-49E6-8C28-C929981CC793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7D9CF0-4820-4ED6-83B0-90A9B95D9C6E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Assessment</a:t>
          </a:r>
          <a:endParaRPr lang="en-US" sz="2000" b="1" dirty="0">
            <a:solidFill>
              <a:schemeClr val="tx1"/>
            </a:solidFill>
          </a:endParaRPr>
        </a:p>
      </dgm:t>
    </dgm:pt>
    <dgm:pt modelId="{E6A56068-11C8-439A-9572-62622FDABDF9}" type="parTrans" cxnId="{245F7D00-6055-4393-861C-662776239307}">
      <dgm:prSet/>
      <dgm:spPr/>
      <dgm:t>
        <a:bodyPr/>
        <a:lstStyle/>
        <a:p>
          <a:endParaRPr lang="en-US"/>
        </a:p>
      </dgm:t>
    </dgm:pt>
    <dgm:pt modelId="{C7D351E1-B8B8-468B-8DEC-A87D85D4A5A9}" type="sibTrans" cxnId="{245F7D00-6055-4393-861C-662776239307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FAF2D34-98F3-4C9A-B47C-C4065372AC2A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Technical Support</a:t>
          </a:r>
          <a:endParaRPr lang="en-US" sz="2000" b="1" dirty="0">
            <a:solidFill>
              <a:schemeClr val="tx1"/>
            </a:solidFill>
          </a:endParaRPr>
        </a:p>
      </dgm:t>
    </dgm:pt>
    <dgm:pt modelId="{8312DCE5-8785-443E-B0AE-D90C5617D5AA}" type="parTrans" cxnId="{56E208B0-B53B-4B90-9114-504444529F2D}">
      <dgm:prSet/>
      <dgm:spPr/>
      <dgm:t>
        <a:bodyPr/>
        <a:lstStyle/>
        <a:p>
          <a:endParaRPr lang="en-US"/>
        </a:p>
      </dgm:t>
    </dgm:pt>
    <dgm:pt modelId="{7A974004-8261-4D2D-90B6-CB30ECC84F2C}" type="sibTrans" cxnId="{56E208B0-B53B-4B90-9114-504444529F2D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3DC55C-D128-486C-A4F5-ADA566938539}" type="pres">
      <dgm:prSet presAssocID="{5395AA06-5A8C-49F8-B774-0E8546943F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7877B-498F-4D17-AD96-8B6D92900700}" type="pres">
      <dgm:prSet presAssocID="{1D367344-7CD7-4233-829A-202FA39B75D0}" presName="node" presStyleLbl="node1" presStyleIdx="0" presStyleCnt="6" custScaleX="172985" custScaleY="128575" custRadScaleRad="10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694A7-2F7A-4748-9FFD-0B8028996A08}" type="pres">
      <dgm:prSet presAssocID="{1D367344-7CD7-4233-829A-202FA39B75D0}" presName="spNode" presStyleCnt="0"/>
      <dgm:spPr/>
    </dgm:pt>
    <dgm:pt modelId="{7C437691-B714-45A4-ADB3-E486720FD55D}" type="pres">
      <dgm:prSet presAssocID="{15B8748D-178C-4575-9079-CCE4983FC01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A270E54-C446-43E5-B5DA-624555B543AF}" type="pres">
      <dgm:prSet presAssocID="{C5D500CF-3B67-4A78-B9CE-8705639ED72E}" presName="node" presStyleLbl="node1" presStyleIdx="1" presStyleCnt="6" custScaleX="193865" custScaleY="129725" custRadScaleRad="124243" custRadScaleInc="4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AEF9C-0C96-4407-A8B7-842EFCD02944}" type="pres">
      <dgm:prSet presAssocID="{C5D500CF-3B67-4A78-B9CE-8705639ED72E}" presName="spNode" presStyleCnt="0"/>
      <dgm:spPr/>
    </dgm:pt>
    <dgm:pt modelId="{F70C239A-567D-432F-8AA9-34C2935A1174}" type="pres">
      <dgm:prSet presAssocID="{DEED8290-70AE-4856-A87E-5BCF5E3EB85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66E6C79-CDF0-434F-90F4-00D0704B3F66}" type="pres">
      <dgm:prSet presAssocID="{39F4B8B8-1C39-4F18-95C0-26B955387376}" presName="node" presStyleLbl="node1" presStyleIdx="2" presStyleCnt="6" custScaleX="178478" custScaleY="132657" custRadScaleRad="119810" custRadScaleInc="-37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30726-7FBE-4D3F-BCCE-C05A29A0200A}" type="pres">
      <dgm:prSet presAssocID="{39F4B8B8-1C39-4F18-95C0-26B955387376}" presName="spNode" presStyleCnt="0"/>
      <dgm:spPr/>
    </dgm:pt>
    <dgm:pt modelId="{66C1EA97-543A-4CE5-B46C-D139C5406E60}" type="pres">
      <dgm:prSet presAssocID="{77D77AC6-8114-40A3-9E6E-643177B8411E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088F446-53A2-4EF8-9F39-CBA1EE116C57}" type="pres">
      <dgm:prSet presAssocID="{0CCE99CF-FC6A-47C1-84CF-8AA32C0900E8}" presName="node" presStyleLbl="node1" presStyleIdx="3" presStyleCnt="6" custScaleX="165972" custScaleY="123362" custRadScaleRad="100563" custRadScaleInc="-2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96C0B-8BC2-491D-9516-4BEEBF2D5F7E}" type="pres">
      <dgm:prSet presAssocID="{0CCE99CF-FC6A-47C1-84CF-8AA32C0900E8}" presName="spNode" presStyleCnt="0"/>
      <dgm:spPr/>
    </dgm:pt>
    <dgm:pt modelId="{099CB2ED-D01C-4900-9D90-F40AE3FC9B20}" type="pres">
      <dgm:prSet presAssocID="{F9AABBB7-CA32-40E9-AC29-B0CD60EB745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E9F7EF67-A086-4AB0-94F9-4959F53D04DC}" type="pres">
      <dgm:prSet presAssocID="{8FAF2D34-98F3-4C9A-B47C-C4065372AC2A}" presName="node" presStyleLbl="node1" presStyleIdx="4" presStyleCnt="6" custScaleX="160633" custScaleY="119394" custRadScaleRad="112956" custRadScaleInc="27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0F7F9-90EC-46EA-93EA-0561829662B3}" type="pres">
      <dgm:prSet presAssocID="{8FAF2D34-98F3-4C9A-B47C-C4065372AC2A}" presName="spNode" presStyleCnt="0"/>
      <dgm:spPr/>
    </dgm:pt>
    <dgm:pt modelId="{6993ABE9-521B-4A7F-999D-ADDF5F3B7609}" type="pres">
      <dgm:prSet presAssocID="{7A974004-8261-4D2D-90B6-CB30ECC84F2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0077714-1F37-432A-AA27-2331B9DE7E52}" type="pres">
      <dgm:prSet presAssocID="{A17D9CF0-4820-4ED6-83B0-90A9B95D9C6E}" presName="node" presStyleLbl="node1" presStyleIdx="5" presStyleCnt="6" custScaleX="173533" custScaleY="123262" custRadScaleRad="112478" custRadScaleInc="-2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EE3F2-39FA-4E63-B3F5-1C0236700523}" type="pres">
      <dgm:prSet presAssocID="{A17D9CF0-4820-4ED6-83B0-90A9B95D9C6E}" presName="spNode" presStyleCnt="0"/>
      <dgm:spPr/>
    </dgm:pt>
    <dgm:pt modelId="{76992479-E5AA-4A10-9F8E-2FA05B75CB16}" type="pres">
      <dgm:prSet presAssocID="{C7D351E1-B8B8-468B-8DEC-A87D85D4A5A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2542828-DCF2-427C-BFE3-A24C773FEB09}" type="presOf" srcId="{0CCE99CF-FC6A-47C1-84CF-8AA32C0900E8}" destId="{8088F446-53A2-4EF8-9F39-CBA1EE116C57}" srcOrd="0" destOrd="0" presId="urn:microsoft.com/office/officeart/2005/8/layout/cycle5"/>
    <dgm:cxn modelId="{1871984A-76B4-49E6-8C28-C929981CC793}" srcId="{5395AA06-5A8C-49F8-B774-0E8546943F70}" destId="{0CCE99CF-FC6A-47C1-84CF-8AA32C0900E8}" srcOrd="3" destOrd="0" parTransId="{923D57C5-25EE-4143-8771-27E9A54F39F3}" sibTransId="{F9AABBB7-CA32-40E9-AC29-B0CD60EB7450}"/>
    <dgm:cxn modelId="{91E0C8AF-25FE-417D-9355-8F1D5FF47083}" type="presOf" srcId="{C5D500CF-3B67-4A78-B9CE-8705639ED72E}" destId="{5A270E54-C446-43E5-B5DA-624555B543AF}" srcOrd="0" destOrd="0" presId="urn:microsoft.com/office/officeart/2005/8/layout/cycle5"/>
    <dgm:cxn modelId="{DB50D9DC-2F40-451E-8E7E-4178246DA122}" type="presOf" srcId="{A17D9CF0-4820-4ED6-83B0-90A9B95D9C6E}" destId="{A0077714-1F37-432A-AA27-2331B9DE7E52}" srcOrd="0" destOrd="0" presId="urn:microsoft.com/office/officeart/2005/8/layout/cycle5"/>
    <dgm:cxn modelId="{D000DCC4-E635-4A51-B465-3A962F3B7C63}" srcId="{5395AA06-5A8C-49F8-B774-0E8546943F70}" destId="{39F4B8B8-1C39-4F18-95C0-26B955387376}" srcOrd="2" destOrd="0" parTransId="{A79C6B8C-02D4-4494-8DEF-8FD33D19FAD5}" sibTransId="{77D77AC6-8114-40A3-9E6E-643177B8411E}"/>
    <dgm:cxn modelId="{56E208B0-B53B-4B90-9114-504444529F2D}" srcId="{5395AA06-5A8C-49F8-B774-0E8546943F70}" destId="{8FAF2D34-98F3-4C9A-B47C-C4065372AC2A}" srcOrd="4" destOrd="0" parTransId="{8312DCE5-8785-443E-B0AE-D90C5617D5AA}" sibTransId="{7A974004-8261-4D2D-90B6-CB30ECC84F2C}"/>
    <dgm:cxn modelId="{E8A426B2-157A-4131-9772-C1DB2E6F40E3}" type="presOf" srcId="{8FAF2D34-98F3-4C9A-B47C-C4065372AC2A}" destId="{E9F7EF67-A086-4AB0-94F9-4959F53D04DC}" srcOrd="0" destOrd="0" presId="urn:microsoft.com/office/officeart/2005/8/layout/cycle5"/>
    <dgm:cxn modelId="{77DA7672-2512-49E4-B78D-E41FC30BC5E6}" type="presOf" srcId="{DEED8290-70AE-4856-A87E-5BCF5E3EB85F}" destId="{F70C239A-567D-432F-8AA9-34C2935A1174}" srcOrd="0" destOrd="0" presId="urn:microsoft.com/office/officeart/2005/8/layout/cycle5"/>
    <dgm:cxn modelId="{4DF10E8D-AF90-454B-8747-B88D6ABC9A98}" type="presOf" srcId="{F9AABBB7-CA32-40E9-AC29-B0CD60EB7450}" destId="{099CB2ED-D01C-4900-9D90-F40AE3FC9B20}" srcOrd="0" destOrd="0" presId="urn:microsoft.com/office/officeart/2005/8/layout/cycle5"/>
    <dgm:cxn modelId="{11A1D0C0-1FFB-4599-B897-197D8218E0CC}" type="presOf" srcId="{39F4B8B8-1C39-4F18-95C0-26B955387376}" destId="{066E6C79-CDF0-434F-90F4-00D0704B3F66}" srcOrd="0" destOrd="0" presId="urn:microsoft.com/office/officeart/2005/8/layout/cycle5"/>
    <dgm:cxn modelId="{889B5D04-0340-4D30-9759-4B8EA4DC8EAC}" type="presOf" srcId="{C7D351E1-B8B8-468B-8DEC-A87D85D4A5A9}" destId="{76992479-E5AA-4A10-9F8E-2FA05B75CB16}" srcOrd="0" destOrd="0" presId="urn:microsoft.com/office/officeart/2005/8/layout/cycle5"/>
    <dgm:cxn modelId="{C938627A-07D9-4181-8811-417E63B3283C}" type="presOf" srcId="{1D367344-7CD7-4233-829A-202FA39B75D0}" destId="{DF47877B-498F-4D17-AD96-8B6D92900700}" srcOrd="0" destOrd="0" presId="urn:microsoft.com/office/officeart/2005/8/layout/cycle5"/>
    <dgm:cxn modelId="{096210B1-6044-49EE-AED0-E590D4F09C5E}" type="presOf" srcId="{77D77AC6-8114-40A3-9E6E-643177B8411E}" destId="{66C1EA97-543A-4CE5-B46C-D139C5406E60}" srcOrd="0" destOrd="0" presId="urn:microsoft.com/office/officeart/2005/8/layout/cycle5"/>
    <dgm:cxn modelId="{8F411AF4-3C5D-4FA1-8EBA-94040772905E}" type="presOf" srcId="{5395AA06-5A8C-49F8-B774-0E8546943F70}" destId="{423DC55C-D128-486C-A4F5-ADA566938539}" srcOrd="0" destOrd="0" presId="urn:microsoft.com/office/officeart/2005/8/layout/cycle5"/>
    <dgm:cxn modelId="{EC321F8B-D27A-46D8-B4C6-4F7B9204A62E}" srcId="{5395AA06-5A8C-49F8-B774-0E8546943F70}" destId="{C5D500CF-3B67-4A78-B9CE-8705639ED72E}" srcOrd="1" destOrd="0" parTransId="{C54038FA-92A3-4266-AF57-1E41ED5BBF55}" sibTransId="{DEED8290-70AE-4856-A87E-5BCF5E3EB85F}"/>
    <dgm:cxn modelId="{245F7D00-6055-4393-861C-662776239307}" srcId="{5395AA06-5A8C-49F8-B774-0E8546943F70}" destId="{A17D9CF0-4820-4ED6-83B0-90A9B95D9C6E}" srcOrd="5" destOrd="0" parTransId="{E6A56068-11C8-439A-9572-62622FDABDF9}" sibTransId="{C7D351E1-B8B8-468B-8DEC-A87D85D4A5A9}"/>
    <dgm:cxn modelId="{5244246A-D832-425A-BEED-9DA040BDCB46}" type="presOf" srcId="{15B8748D-178C-4575-9079-CCE4983FC016}" destId="{7C437691-B714-45A4-ADB3-E486720FD55D}" srcOrd="0" destOrd="0" presId="urn:microsoft.com/office/officeart/2005/8/layout/cycle5"/>
    <dgm:cxn modelId="{FAD2BED2-E7D5-4E46-B48A-B24B539A372D}" type="presOf" srcId="{7A974004-8261-4D2D-90B6-CB30ECC84F2C}" destId="{6993ABE9-521B-4A7F-999D-ADDF5F3B7609}" srcOrd="0" destOrd="0" presId="urn:microsoft.com/office/officeart/2005/8/layout/cycle5"/>
    <dgm:cxn modelId="{A5B6B4D0-2F0E-46E7-8783-6BB3CC436556}" srcId="{5395AA06-5A8C-49F8-B774-0E8546943F70}" destId="{1D367344-7CD7-4233-829A-202FA39B75D0}" srcOrd="0" destOrd="0" parTransId="{8645A240-226D-439E-BF79-A1B0CCAAAF77}" sibTransId="{15B8748D-178C-4575-9079-CCE4983FC016}"/>
    <dgm:cxn modelId="{38CB2978-314D-473C-8A91-B598F6CF1CEA}" type="presParOf" srcId="{423DC55C-D128-486C-A4F5-ADA566938539}" destId="{DF47877B-498F-4D17-AD96-8B6D92900700}" srcOrd="0" destOrd="0" presId="urn:microsoft.com/office/officeart/2005/8/layout/cycle5"/>
    <dgm:cxn modelId="{8BF15543-3A6F-48B0-9976-750F4B5C44EB}" type="presParOf" srcId="{423DC55C-D128-486C-A4F5-ADA566938539}" destId="{43F694A7-2F7A-4748-9FFD-0B8028996A08}" srcOrd="1" destOrd="0" presId="urn:microsoft.com/office/officeart/2005/8/layout/cycle5"/>
    <dgm:cxn modelId="{2328C291-7B57-456C-A12C-3FDA199EF746}" type="presParOf" srcId="{423DC55C-D128-486C-A4F5-ADA566938539}" destId="{7C437691-B714-45A4-ADB3-E486720FD55D}" srcOrd="2" destOrd="0" presId="urn:microsoft.com/office/officeart/2005/8/layout/cycle5"/>
    <dgm:cxn modelId="{A70F0159-C6C3-4AA1-B586-226AC9F80BA0}" type="presParOf" srcId="{423DC55C-D128-486C-A4F5-ADA566938539}" destId="{5A270E54-C446-43E5-B5DA-624555B543AF}" srcOrd="3" destOrd="0" presId="urn:microsoft.com/office/officeart/2005/8/layout/cycle5"/>
    <dgm:cxn modelId="{54DE4BD4-309B-4FC4-BC8F-8404C749CCDD}" type="presParOf" srcId="{423DC55C-D128-486C-A4F5-ADA566938539}" destId="{693AEF9C-0C96-4407-A8B7-842EFCD02944}" srcOrd="4" destOrd="0" presId="urn:microsoft.com/office/officeart/2005/8/layout/cycle5"/>
    <dgm:cxn modelId="{43B73CF5-29EC-4A36-BE47-F280199C4EE7}" type="presParOf" srcId="{423DC55C-D128-486C-A4F5-ADA566938539}" destId="{F70C239A-567D-432F-8AA9-34C2935A1174}" srcOrd="5" destOrd="0" presId="urn:microsoft.com/office/officeart/2005/8/layout/cycle5"/>
    <dgm:cxn modelId="{CBC2C229-4E9F-49A3-81A7-CE795EC00FDB}" type="presParOf" srcId="{423DC55C-D128-486C-A4F5-ADA566938539}" destId="{066E6C79-CDF0-434F-90F4-00D0704B3F66}" srcOrd="6" destOrd="0" presId="urn:microsoft.com/office/officeart/2005/8/layout/cycle5"/>
    <dgm:cxn modelId="{B090436A-8DB8-4E3C-B0C3-2BAC0FB0FA32}" type="presParOf" srcId="{423DC55C-D128-486C-A4F5-ADA566938539}" destId="{BC330726-7FBE-4D3F-BCCE-C05A29A0200A}" srcOrd="7" destOrd="0" presId="urn:microsoft.com/office/officeart/2005/8/layout/cycle5"/>
    <dgm:cxn modelId="{E2C9B0A1-2272-42B0-8613-80578F805A5E}" type="presParOf" srcId="{423DC55C-D128-486C-A4F5-ADA566938539}" destId="{66C1EA97-543A-4CE5-B46C-D139C5406E60}" srcOrd="8" destOrd="0" presId="urn:microsoft.com/office/officeart/2005/8/layout/cycle5"/>
    <dgm:cxn modelId="{73AEF661-3764-48AC-BCAB-5493568A46F1}" type="presParOf" srcId="{423DC55C-D128-486C-A4F5-ADA566938539}" destId="{8088F446-53A2-4EF8-9F39-CBA1EE116C57}" srcOrd="9" destOrd="0" presId="urn:microsoft.com/office/officeart/2005/8/layout/cycle5"/>
    <dgm:cxn modelId="{39424239-8EA0-43CB-90BA-F9E7A3049505}" type="presParOf" srcId="{423DC55C-D128-486C-A4F5-ADA566938539}" destId="{44D96C0B-8BC2-491D-9516-4BEEBF2D5F7E}" srcOrd="10" destOrd="0" presId="urn:microsoft.com/office/officeart/2005/8/layout/cycle5"/>
    <dgm:cxn modelId="{93A34BF7-8E69-4320-99B5-D6CDD9AA7A12}" type="presParOf" srcId="{423DC55C-D128-486C-A4F5-ADA566938539}" destId="{099CB2ED-D01C-4900-9D90-F40AE3FC9B20}" srcOrd="11" destOrd="0" presId="urn:microsoft.com/office/officeart/2005/8/layout/cycle5"/>
    <dgm:cxn modelId="{B382CC0A-4E77-431B-9A0D-2184A1D362F5}" type="presParOf" srcId="{423DC55C-D128-486C-A4F5-ADA566938539}" destId="{E9F7EF67-A086-4AB0-94F9-4959F53D04DC}" srcOrd="12" destOrd="0" presId="urn:microsoft.com/office/officeart/2005/8/layout/cycle5"/>
    <dgm:cxn modelId="{2D50ACA6-A8E6-4B19-8704-B7F41257D7F5}" type="presParOf" srcId="{423DC55C-D128-486C-A4F5-ADA566938539}" destId="{4A20F7F9-90EC-46EA-93EA-0561829662B3}" srcOrd="13" destOrd="0" presId="urn:microsoft.com/office/officeart/2005/8/layout/cycle5"/>
    <dgm:cxn modelId="{CAC4A19E-39D6-4A0A-8A4F-9D4232EE95C6}" type="presParOf" srcId="{423DC55C-D128-486C-A4F5-ADA566938539}" destId="{6993ABE9-521B-4A7F-999D-ADDF5F3B7609}" srcOrd="14" destOrd="0" presId="urn:microsoft.com/office/officeart/2005/8/layout/cycle5"/>
    <dgm:cxn modelId="{DD572707-7F59-49C5-B8E4-322F8A12876B}" type="presParOf" srcId="{423DC55C-D128-486C-A4F5-ADA566938539}" destId="{A0077714-1F37-432A-AA27-2331B9DE7E52}" srcOrd="15" destOrd="0" presId="urn:microsoft.com/office/officeart/2005/8/layout/cycle5"/>
    <dgm:cxn modelId="{889DBD86-7EE6-4DA8-8AE8-66E90F6039B6}" type="presParOf" srcId="{423DC55C-D128-486C-A4F5-ADA566938539}" destId="{E50EE3F2-39FA-4E63-B3F5-1C0236700523}" srcOrd="16" destOrd="0" presId="urn:microsoft.com/office/officeart/2005/8/layout/cycle5"/>
    <dgm:cxn modelId="{1AC56423-B333-4982-903E-10BBD517BCC0}" type="presParOf" srcId="{423DC55C-D128-486C-A4F5-ADA566938539}" destId="{76992479-E5AA-4A10-9F8E-2FA05B75CB16}" srcOrd="17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877B-498F-4D17-AD96-8B6D92900700}">
      <dsp:nvSpPr>
        <dsp:cNvPr id="0" name=""/>
        <dsp:cNvSpPr/>
      </dsp:nvSpPr>
      <dsp:spPr>
        <a:xfrm>
          <a:off x="2287392" y="-83457"/>
          <a:ext cx="1724659" cy="833229"/>
        </a:xfrm>
        <a:prstGeom prst="round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Policy, Planning, Standards, Credentialing, Reporting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28067" y="-42782"/>
        <a:ext cx="1643309" cy="751879"/>
      </dsp:txXfrm>
    </dsp:sp>
    <dsp:sp modelId="{7C437691-B714-45A4-ADB3-E486720FD55D}">
      <dsp:nvSpPr>
        <dsp:cNvPr id="0" name=""/>
        <dsp:cNvSpPr/>
      </dsp:nvSpPr>
      <dsp:spPr>
        <a:xfrm>
          <a:off x="2504263" y="599926"/>
          <a:ext cx="3053155" cy="3053155"/>
        </a:xfrm>
        <a:custGeom>
          <a:avLst/>
          <a:gdLst/>
          <a:ahLst/>
          <a:cxnLst/>
          <a:rect l="0" t="0" r="0" b="0"/>
          <a:pathLst>
            <a:path>
              <a:moveTo>
                <a:pt x="1645703" y="4655"/>
              </a:moveTo>
              <a:arcTo wR="1526577" hR="1526577" stAng="16468537" swAng="946100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0E54-C446-43E5-B5DA-624555B543AF}">
      <dsp:nvSpPr>
        <dsp:cNvPr id="0" name=""/>
        <dsp:cNvSpPr/>
      </dsp:nvSpPr>
      <dsp:spPr>
        <a:xfrm>
          <a:off x="3949376" y="747776"/>
          <a:ext cx="1932833" cy="840682"/>
        </a:xfrm>
        <a:prstGeom prst="round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Faculty Development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990415" y="788815"/>
        <a:ext cx="1850755" cy="758604"/>
      </dsp:txXfrm>
    </dsp:sp>
    <dsp:sp modelId="{F70C239A-567D-432F-8AA9-34C2935A1174}">
      <dsp:nvSpPr>
        <dsp:cNvPr id="0" name=""/>
        <dsp:cNvSpPr/>
      </dsp:nvSpPr>
      <dsp:spPr>
        <a:xfrm>
          <a:off x="1976007" y="145181"/>
          <a:ext cx="3053155" cy="3053155"/>
        </a:xfrm>
        <a:custGeom>
          <a:avLst/>
          <a:gdLst/>
          <a:ahLst/>
          <a:cxnLst/>
          <a:rect l="0" t="0" r="0" b="0"/>
          <a:pathLst>
            <a:path>
              <a:moveTo>
                <a:pt x="3052934" y="1552553"/>
              </a:moveTo>
              <a:arcTo wR="1526577" hR="1526577" stAng="21658499" swAng="745209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E6C79-CDF0-434F-90F4-00D0704B3F66}">
      <dsp:nvSpPr>
        <dsp:cNvPr id="0" name=""/>
        <dsp:cNvSpPr/>
      </dsp:nvSpPr>
      <dsp:spPr>
        <a:xfrm>
          <a:off x="3949387" y="2130762"/>
          <a:ext cx="1779424" cy="859683"/>
        </a:xfrm>
        <a:prstGeom prst="round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Course Design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991353" y="2172728"/>
        <a:ext cx="1695492" cy="775751"/>
      </dsp:txXfrm>
    </dsp:sp>
    <dsp:sp modelId="{66C1EA97-543A-4CE5-B46C-D139C5406E60}">
      <dsp:nvSpPr>
        <dsp:cNvPr id="0" name=""/>
        <dsp:cNvSpPr/>
      </dsp:nvSpPr>
      <dsp:spPr>
        <a:xfrm>
          <a:off x="2412876" y="81587"/>
          <a:ext cx="3053155" cy="3053155"/>
        </a:xfrm>
        <a:custGeom>
          <a:avLst/>
          <a:gdLst/>
          <a:ahLst/>
          <a:cxnLst/>
          <a:rect l="0" t="0" r="0" b="0"/>
          <a:pathLst>
            <a:path>
              <a:moveTo>
                <a:pt x="2061344" y="2956424"/>
              </a:moveTo>
              <a:arcTo wR="1526577" hR="1526577" stAng="4169643" swAng="838645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8F446-53A2-4EF8-9F39-CBA1EE116C57}">
      <dsp:nvSpPr>
        <dsp:cNvPr id="0" name=""/>
        <dsp:cNvSpPr/>
      </dsp:nvSpPr>
      <dsp:spPr>
        <a:xfrm>
          <a:off x="2335915" y="2986589"/>
          <a:ext cx="1654740" cy="799447"/>
        </a:xfrm>
        <a:prstGeom prst="round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Course Production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374941" y="3025615"/>
        <a:ext cx="1576688" cy="721395"/>
      </dsp:txXfrm>
    </dsp:sp>
    <dsp:sp modelId="{099CB2ED-D01C-4900-9D90-F40AE3FC9B20}">
      <dsp:nvSpPr>
        <dsp:cNvPr id="0" name=""/>
        <dsp:cNvSpPr/>
      </dsp:nvSpPr>
      <dsp:spPr>
        <a:xfrm>
          <a:off x="1073880" y="121318"/>
          <a:ext cx="3053155" cy="3053155"/>
        </a:xfrm>
        <a:custGeom>
          <a:avLst/>
          <a:gdLst/>
          <a:ahLst/>
          <a:cxnLst/>
          <a:rect l="0" t="0" r="0" b="0"/>
          <a:pathLst>
            <a:path>
              <a:moveTo>
                <a:pt x="1155254" y="3007306"/>
              </a:moveTo>
              <a:arcTo wR="1526577" hR="1526577" stAng="6244666" swAng="744385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EF67-A086-4AB0-94F9-4959F53D04DC}">
      <dsp:nvSpPr>
        <dsp:cNvPr id="0" name=""/>
        <dsp:cNvSpPr/>
      </dsp:nvSpPr>
      <dsp:spPr>
        <a:xfrm>
          <a:off x="780065" y="2188387"/>
          <a:ext cx="1601510" cy="773732"/>
        </a:xfrm>
        <a:prstGeom prst="round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Technical Support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817835" y="2226157"/>
        <a:ext cx="1525970" cy="698192"/>
      </dsp:txXfrm>
    </dsp:sp>
    <dsp:sp modelId="{6993ABE9-521B-4A7F-999D-ADDF5F3B7609}">
      <dsp:nvSpPr>
        <dsp:cNvPr id="0" name=""/>
        <dsp:cNvSpPr/>
      </dsp:nvSpPr>
      <dsp:spPr>
        <a:xfrm>
          <a:off x="1425065" y="351336"/>
          <a:ext cx="3053155" cy="3053155"/>
        </a:xfrm>
        <a:custGeom>
          <a:avLst/>
          <a:gdLst/>
          <a:ahLst/>
          <a:cxnLst/>
          <a:rect l="0" t="0" r="0" b="0"/>
          <a:pathLst>
            <a:path>
              <a:moveTo>
                <a:pt x="11110" y="1710420"/>
              </a:moveTo>
              <a:arcTo wR="1526577" hR="1526577" stAng="10384992" swAng="878070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77714-1F37-432A-AA27-2331B9DE7E52}">
      <dsp:nvSpPr>
        <dsp:cNvPr id="0" name=""/>
        <dsp:cNvSpPr/>
      </dsp:nvSpPr>
      <dsp:spPr>
        <a:xfrm>
          <a:off x="722427" y="747779"/>
          <a:ext cx="1730123" cy="798799"/>
        </a:xfrm>
        <a:prstGeom prst="roundRect">
          <a:avLst/>
        </a:prstGeom>
        <a:solidFill>
          <a:srgbClr val="FF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Assessment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61421" y="786773"/>
        <a:ext cx="1652135" cy="720811"/>
      </dsp:txXfrm>
    </dsp:sp>
    <dsp:sp modelId="{76992479-E5AA-4A10-9F8E-2FA05B75CB16}">
      <dsp:nvSpPr>
        <dsp:cNvPr id="0" name=""/>
        <dsp:cNvSpPr/>
      </dsp:nvSpPr>
      <dsp:spPr>
        <a:xfrm>
          <a:off x="1012047" y="579227"/>
          <a:ext cx="3053155" cy="3053155"/>
        </a:xfrm>
        <a:custGeom>
          <a:avLst/>
          <a:gdLst/>
          <a:ahLst/>
          <a:cxnLst/>
          <a:rect l="0" t="0" r="0" b="0"/>
          <a:pathLst>
            <a:path>
              <a:moveTo>
                <a:pt x="914161" y="128226"/>
              </a:moveTo>
              <a:arcTo wR="1526577" hR="1526577" stAng="14780923" swAng="639106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0.66455</cdr:x>
      <cdr:y>0.67607</cdr:y>
    </cdr:from>
    <cdr:to>
      <cdr:x>0.95125</cdr:x>
      <cdr:y>0.73059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6832" y="4557675"/>
          <a:ext cx="2608729" cy="367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CLASSROOM INSTRUCTION</a:t>
          </a:r>
        </a:p>
      </cdr:txBody>
    </cdr:sp>
  </cdr:relSizeAnchor>
  <cdr:relSizeAnchor xmlns:cdr="http://schemas.openxmlformats.org/drawingml/2006/chartDrawing">
    <cdr:from>
      <cdr:x>0.80107</cdr:x>
      <cdr:y>0.51023</cdr:y>
    </cdr:from>
    <cdr:to>
      <cdr:x>0.96363</cdr:x>
      <cdr:y>0.5581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99016" y="3497108"/>
          <a:ext cx="1481187" cy="328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66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pPr algn="r"/>
          <a:r>
            <a: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ONLINE-VIDEO</a:t>
          </a:r>
        </a:p>
      </cdr:txBody>
    </cdr:sp>
  </cdr:relSizeAnchor>
  <cdr:relSizeAnchor xmlns:cdr="http://schemas.openxmlformats.org/drawingml/2006/chartDrawing">
    <cdr:from>
      <cdr:x>0.80012</cdr:x>
      <cdr:y>0.37603</cdr:y>
    </cdr:from>
    <cdr:to>
      <cdr:x>0.94495</cdr:x>
      <cdr:y>0.42789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80450" y="2534979"/>
          <a:ext cx="1317812" cy="349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ONLINE-WEB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0.60249</cdr:x>
      <cdr:y>0.80645</cdr:y>
    </cdr:from>
    <cdr:to>
      <cdr:x>0.90429</cdr:x>
      <cdr:y>0.86496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08954" y="5069743"/>
          <a:ext cx="2609312" cy="367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CLASSROOM INSTRUCTION</a:t>
          </a:r>
        </a:p>
      </cdr:txBody>
    </cdr:sp>
  </cdr:relSizeAnchor>
  <cdr:relSizeAnchor xmlns:cdr="http://schemas.openxmlformats.org/drawingml/2006/chartDrawing">
    <cdr:from>
      <cdr:x>0.75054</cdr:x>
      <cdr:y>0.47179</cdr:y>
    </cdr:from>
    <cdr:to>
      <cdr:x>0.90902</cdr:x>
      <cdr:y>0.5289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9016" y="2965939"/>
          <a:ext cx="1370134" cy="359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ONLINE-WEB</a:t>
          </a:r>
        </a:p>
      </cdr:txBody>
    </cdr:sp>
  </cdr:relSizeAnchor>
  <cdr:relSizeAnchor xmlns:cdr="http://schemas.openxmlformats.org/drawingml/2006/chartDrawing">
    <cdr:from>
      <cdr:x>0.73817</cdr:x>
      <cdr:y>0.6724</cdr:y>
    </cdr:from>
    <cdr:to>
      <cdr:x>0.90088</cdr:x>
      <cdr:y>0.72252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82043" y="4227048"/>
          <a:ext cx="1406769" cy="315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cene3d>
            <a:camera prst="orthographicFront">
              <a:rot lat="0" lon="0" rev="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pPr algn="r"/>
          <a:r>
            <a:rPr lang="en-US" sz="1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ONLINE-VIDEO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B5FC-28F3-4E10-AB9E-BF49939D86DB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696E-C779-4994-A751-9269F493D9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58E092-BCC3-466B-9294-4D3664F4AF6C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D9648C-9D75-4ACA-9710-C79216397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lbog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l.ucf.edu/" TargetMode="External"/><Relationship Id="rId2" Type="http://schemas.openxmlformats.org/officeDocument/2006/relationships/hyperlink" Target="http://learn.ucf.ed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online.ucf.edu/current/cert/cecs-certificate-programs/" TargetMode="External"/><Relationship Id="rId2" Type="http://schemas.openxmlformats.org/officeDocument/2006/relationships/hyperlink" Target="http://catalog.online.ucf.edu/current/grad/cecs-degree-program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avanagh@mail.ucf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458200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Into the Light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Using Data Mining to Reveal </a:t>
            </a:r>
            <a:br>
              <a:rPr lang="en-US" sz="3600" b="1" dirty="0" smtClean="0"/>
            </a:br>
            <a:r>
              <a:rPr lang="en-US" sz="3600" b="1" dirty="0" smtClean="0"/>
              <a:t>Online Programs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868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Thomas Cavanagh, Ph.D. -- Assistant Vice President, Distributed Learning</a:t>
            </a:r>
          </a:p>
          <a:p>
            <a:r>
              <a:rPr lang="en-US" sz="2000" dirty="0" smtClean="0"/>
              <a:t>Andre Watts – IT Manager, Center for Distributed Learning (contributing author)</a:t>
            </a:r>
          </a:p>
          <a:p>
            <a:r>
              <a:rPr lang="en-US" sz="2400" b="1" dirty="0" smtClean="0"/>
              <a:t>University of Central Florida</a:t>
            </a:r>
            <a:endParaRPr lang="en-US" sz="2400" b="1" dirty="0"/>
          </a:p>
        </p:txBody>
      </p:sp>
      <p:pic>
        <p:nvPicPr>
          <p:cNvPr id="8" name="Picture 7" descr="Sloan_ppt_subh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19800"/>
            <a:ext cx="9144000" cy="717520"/>
          </a:xfrm>
          <a:prstGeom prst="rect">
            <a:avLst/>
          </a:prstGeom>
        </p:spPr>
      </p:pic>
      <p:pic>
        <p:nvPicPr>
          <p:cNvPr id="1028" name="Picture 4" descr="C:\Users\tom\AppData\Local\Microsoft\Windows\Temporary Internet Files\Content.IE5\2SV8RD3K\MP9004279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1902767" cy="28569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for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r>
              <a:rPr lang="en-US" dirty="0" smtClean="0"/>
              <a:t>Centralized support, required faculty development</a:t>
            </a:r>
          </a:p>
          <a:p>
            <a:r>
              <a:rPr lang="en-US" dirty="0" smtClean="0"/>
              <a:t>Decentralized delivery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1219200" y="2895600"/>
          <a:ext cx="6400800" cy="370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1" y="4356960"/>
            <a:ext cx="3124199" cy="8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08576"/>
          </a:xfrm>
        </p:spPr>
        <p:txBody>
          <a:bodyPr>
            <a:normAutofit/>
          </a:bodyPr>
          <a:lstStyle/>
          <a:p>
            <a:r>
              <a:rPr lang="en-US" dirty="0" smtClean="0"/>
              <a:t>Southern Association of Colleges and Schools</a:t>
            </a:r>
          </a:p>
          <a:p>
            <a:pPr lvl="1"/>
            <a:r>
              <a:rPr lang="en-US" dirty="0" smtClean="0"/>
              <a:t>Faculty support services are appropriate and specifically related to distance education. </a:t>
            </a:r>
          </a:p>
          <a:p>
            <a:pPr lvl="1"/>
            <a:r>
              <a:rPr lang="en-US" dirty="0" smtClean="0"/>
              <a:t>Faculty who teach in distance education programs and courses receive appropriate training. </a:t>
            </a:r>
          </a:p>
        </p:txBody>
      </p:sp>
      <p:pic>
        <p:nvPicPr>
          <p:cNvPr id="4" name="Picture 3" descr="Sloan_ppt_sub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  <p:pic>
        <p:nvPicPr>
          <p:cNvPr id="45062" name="Picture 6" descr="SAC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733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Faculty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11484"/>
              </p:ext>
            </p:extLst>
          </p:nvPr>
        </p:nvGraphicFramePr>
        <p:xfrm>
          <a:off x="537275" y="1905000"/>
          <a:ext cx="8077200" cy="366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1939225"/>
                <a:gridCol w="2099375"/>
                <a:gridCol w="2019300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Web Essentials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IDV Essentials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ADL5000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IDL6543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02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to teach “Web-enhanced” Face-to-face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to teach lecture-capture/ video streaming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to teach</a:t>
                      </a:r>
                    </a:p>
                    <a:p>
                      <a:pPr algn="ctr"/>
                      <a:r>
                        <a:rPr lang="en-US" dirty="0" smtClean="0"/>
                        <a:t>existing online/blended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to design and teach original online/blended course</a:t>
                      </a:r>
                      <a:endParaRPr lang="en-US" dirty="0"/>
                    </a:p>
                  </a:txBody>
                  <a:tcPr/>
                </a:tc>
              </a:tr>
              <a:tr h="1111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 Focus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and Delivery Focus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Pedagogy,</a:t>
                      </a:r>
                      <a:r>
                        <a:rPr lang="en-US" baseline="0" dirty="0" smtClean="0"/>
                        <a:t> Logistics, Technology Focus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Deeper Design, Delivery, and Teaching Focus</a:t>
                      </a:r>
                      <a:endParaRPr lang="en-US" dirty="0"/>
                    </a:p>
                  </a:txBody>
                  <a:tcPr anchor="ctr"/>
                </a:tc>
              </a:tr>
              <a:tr h="5271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hrs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hrs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hrs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hrs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537275" y="5867400"/>
            <a:ext cx="80772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 hoc training, open labs, JIT Resources, and advanced topics sessions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608576"/>
          </a:xfrm>
        </p:spPr>
        <p:txBody>
          <a:bodyPr>
            <a:normAutofit/>
          </a:bodyPr>
          <a:lstStyle/>
          <a:p>
            <a:r>
              <a:rPr lang="en-US" dirty="0" smtClean="0"/>
              <a:t>Southern Association of Colleges and Schools</a:t>
            </a:r>
          </a:p>
          <a:p>
            <a:pPr lvl="1"/>
            <a:r>
              <a:rPr lang="en-US" dirty="0" smtClean="0"/>
              <a:t>Substantive Change requirements</a:t>
            </a:r>
          </a:p>
          <a:p>
            <a:pPr lvl="2"/>
            <a:r>
              <a:rPr lang="en-US" dirty="0" smtClean="0"/>
              <a:t>25%-49% online: letter of notification</a:t>
            </a:r>
          </a:p>
          <a:p>
            <a:pPr lvl="2"/>
            <a:r>
              <a:rPr lang="en-US" dirty="0" smtClean="0"/>
              <a:t>&gt;50% online: written notification 6 months in advance and approval of a prospectus</a:t>
            </a:r>
          </a:p>
        </p:txBody>
      </p:sp>
      <p:pic>
        <p:nvPicPr>
          <p:cNvPr id="4" name="Picture 3" descr="Sloan_ppt_sub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  <p:pic>
        <p:nvPicPr>
          <p:cNvPr id="5" name="Picture 6" descr="SAC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733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Board of 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Annual reporting:</a:t>
            </a:r>
          </a:p>
          <a:p>
            <a:pPr lvl="1"/>
            <a:r>
              <a:rPr lang="en-US" dirty="0" smtClean="0"/>
              <a:t>Programs offered completely online</a:t>
            </a:r>
          </a:p>
          <a:p>
            <a:pPr lvl="1"/>
            <a:r>
              <a:rPr lang="en-US" dirty="0" smtClean="0"/>
              <a:t>Programs where majority of courses are online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3314" name="Picture 2" descr="State University System of Florida: Board of Governo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14800"/>
            <a:ext cx="2571750" cy="1552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Online@UCF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5334000"/>
          </a:xfrm>
        </p:spPr>
        <p:txBody>
          <a:bodyPr>
            <a:normAutofit/>
          </a:bodyPr>
          <a:lstStyle/>
          <a:p>
            <a:pPr marL="438150" indent="-319088">
              <a:spcBef>
                <a:spcPct val="0"/>
              </a:spcBef>
            </a:pPr>
            <a:r>
              <a:rPr lang="en-US" dirty="0" smtClean="0"/>
              <a:t>Web-based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4 undergraduate degree completion programs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12 graduate degree programs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15 Web-based graduate certificate programs</a:t>
            </a:r>
          </a:p>
          <a:p>
            <a:pPr marL="438150" indent="-319088">
              <a:spcBef>
                <a:spcPct val="0"/>
              </a:spcBef>
            </a:pPr>
            <a:r>
              <a:rPr lang="en-US" dirty="0" smtClean="0"/>
              <a:t>Video-based (lecture capture)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9 Video-based Engineering graduate degree programs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10 Video-based graduate certificate programs</a:t>
            </a:r>
          </a:p>
          <a:p>
            <a:pPr marL="438150" indent="-319088">
              <a:spcBef>
                <a:spcPct val="0"/>
              </a:spcBef>
            </a:pPr>
            <a:r>
              <a:rPr lang="en-US" dirty="0" smtClean="0"/>
              <a:t>50 Total “official” programs</a:t>
            </a:r>
          </a:p>
          <a:p>
            <a:endParaRPr lang="en-US" dirty="0" smtClean="0"/>
          </a:p>
        </p:txBody>
      </p:sp>
      <p:pic>
        <p:nvPicPr>
          <p:cNvPr id="4" name="Picture 3" descr="Sloan_ppt_sub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  <p:pic>
        <p:nvPicPr>
          <p:cNvPr id="5" name="Picture 2" descr="http://catalog.online.ucf.edu/wp-content/themes/catalog/img/2010-2011-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199"/>
            <a:ext cx="8562975" cy="1219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“Shadow”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Programs completely (or mostly) online but not declared as “official” in online program guide</a:t>
            </a:r>
          </a:p>
          <a:p>
            <a:r>
              <a:rPr lang="en-US" dirty="0" smtClean="0"/>
              <a:t>Result of centralized faculty training/support and decentralized delivery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Political Science (2 tracks)</a:t>
            </a:r>
          </a:p>
          <a:p>
            <a:pPr lvl="1"/>
            <a:r>
              <a:rPr lang="en-US" dirty="0" smtClean="0"/>
              <a:t>Engineering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SACS and BOG relied on departmental self-reporting</a:t>
            </a:r>
          </a:p>
          <a:p>
            <a:r>
              <a:rPr lang="en-US" dirty="0" smtClean="0"/>
              <a:t>Needed a programmatic solution </a:t>
            </a:r>
          </a:p>
          <a:p>
            <a:pPr lvl="1"/>
            <a:r>
              <a:rPr lang="en-US" dirty="0" smtClean="0"/>
              <a:t>Improved responsiveness</a:t>
            </a:r>
          </a:p>
          <a:p>
            <a:pPr lvl="1"/>
            <a:r>
              <a:rPr lang="en-US" dirty="0" smtClean="0"/>
              <a:t>Increased data reliability</a:t>
            </a:r>
          </a:p>
          <a:p>
            <a:pPr lvl="1"/>
            <a:r>
              <a:rPr lang="en-US" dirty="0" smtClean="0"/>
              <a:t>Leverage existing toolsets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Executive Information System</a:t>
            </a:r>
          </a:p>
          <a:p>
            <a:pPr lvl="1"/>
            <a:r>
              <a:rPr lang="en-US" dirty="0" smtClean="0"/>
              <a:t>Faculty development scheduling</a:t>
            </a:r>
          </a:p>
          <a:p>
            <a:pPr lvl="1"/>
            <a:r>
              <a:rPr lang="en-US" dirty="0" smtClean="0"/>
              <a:t>Historical faculty teaching records</a:t>
            </a:r>
          </a:p>
          <a:p>
            <a:pPr lvl="1"/>
            <a:r>
              <a:rPr lang="en-US" dirty="0" smtClean="0"/>
              <a:t>Course schedule data</a:t>
            </a:r>
          </a:p>
          <a:p>
            <a:pPr lvl="1"/>
            <a:r>
              <a:rPr lang="en-US" dirty="0" smtClean="0"/>
              <a:t>Productivity data</a:t>
            </a:r>
          </a:p>
          <a:p>
            <a:pPr lvl="2"/>
            <a:r>
              <a:rPr lang="en-US" dirty="0" smtClean="0"/>
              <a:t>By college</a:t>
            </a:r>
          </a:p>
          <a:p>
            <a:pPr lvl="2"/>
            <a:r>
              <a:rPr lang="en-US" dirty="0" smtClean="0"/>
              <a:t>By campus</a:t>
            </a:r>
          </a:p>
          <a:p>
            <a:pPr lvl="2"/>
            <a:r>
              <a:rPr lang="en-US" dirty="0" smtClean="0"/>
              <a:t>By modality</a:t>
            </a:r>
          </a:p>
          <a:p>
            <a:pPr lvl="1"/>
            <a:r>
              <a:rPr lang="en-US" dirty="0" smtClean="0"/>
              <a:t>Student demographics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Executive Information System (EIS)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22910" indent="-285750"/>
            <a:r>
              <a:rPr lang="en-US" sz="3300" dirty="0" smtClean="0"/>
              <a:t>A  small scale (300 MB) data silo used to track and report on UCF’s distance learning initiatives and support other internal CDL business processes.</a:t>
            </a:r>
          </a:p>
          <a:p>
            <a:pPr marL="422910" indent="-285750"/>
            <a:r>
              <a:rPr lang="en-US" sz="3300" dirty="0" smtClean="0"/>
              <a:t>Web based system driven by PHP w/ </a:t>
            </a:r>
            <a:r>
              <a:rPr lang="en-US" sz="3300" dirty="0" err="1" smtClean="0"/>
              <a:t>MySQL</a:t>
            </a:r>
            <a:r>
              <a:rPr lang="en-US" sz="3300" dirty="0" smtClean="0"/>
              <a:t> database backend</a:t>
            </a:r>
          </a:p>
          <a:p>
            <a:pPr marL="422910" indent="-285750"/>
            <a:r>
              <a:rPr lang="en-US" sz="3300" dirty="0" smtClean="0"/>
              <a:t>Spans data from 1996 – Present</a:t>
            </a:r>
          </a:p>
          <a:p>
            <a:pPr marL="422910" indent="-285750"/>
            <a:r>
              <a:rPr lang="en-US" sz="3300" dirty="0" smtClean="0"/>
              <a:t>1</a:t>
            </a:r>
            <a:r>
              <a:rPr lang="en-US" sz="3300" baseline="30000" dirty="0" smtClean="0"/>
              <a:t>st</a:t>
            </a:r>
            <a:r>
              <a:rPr lang="en-US" sz="3300" dirty="0" smtClean="0"/>
              <a:t> version rolled out early 2003</a:t>
            </a:r>
          </a:p>
          <a:p>
            <a:pPr marL="422910" indent="-285750"/>
            <a:r>
              <a:rPr lang="en-US" sz="3300" dirty="0" smtClean="0"/>
              <a:t>Custom built – started as a skunk-works project</a:t>
            </a:r>
          </a:p>
          <a:p>
            <a:pPr marL="422910" indent="-285750"/>
            <a:r>
              <a:rPr lang="en-US" sz="3300" dirty="0" smtClean="0"/>
              <a:t>Constantly evolving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University of Central Florida</a:t>
            </a:r>
          </a:p>
          <a:p>
            <a:pPr lvl="1"/>
            <a:r>
              <a:rPr lang="en-US" dirty="0" smtClean="0"/>
              <a:t>Orlando, FL</a:t>
            </a:r>
          </a:p>
          <a:p>
            <a:pPr lvl="1"/>
            <a:r>
              <a:rPr lang="en-US" dirty="0" smtClean="0"/>
              <a:t>Metropolitan university</a:t>
            </a:r>
          </a:p>
          <a:p>
            <a:pPr lvl="1"/>
            <a:r>
              <a:rPr lang="en-US" dirty="0" smtClean="0"/>
              <a:t>56,100 students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university in U.S.</a:t>
            </a:r>
          </a:p>
          <a:p>
            <a:pPr lvl="1"/>
            <a:r>
              <a:rPr lang="en-US" dirty="0" smtClean="0"/>
              <a:t>216 degree programs across 12 colleges</a:t>
            </a:r>
          </a:p>
          <a:p>
            <a:pPr lvl="1"/>
            <a:r>
              <a:rPr lang="en-US" dirty="0" smtClean="0"/>
              <a:t>11 Regional Campuses</a:t>
            </a:r>
          </a:p>
          <a:p>
            <a:pPr lvl="1"/>
            <a:r>
              <a:rPr lang="en-US" dirty="0" smtClean="0"/>
              <a:t>Carnegie: “Very High Research Activity”</a:t>
            </a:r>
          </a:p>
          <a:p>
            <a:endParaRPr lang="en-US" dirty="0"/>
          </a:p>
        </p:txBody>
      </p:sp>
      <p:pic>
        <p:nvPicPr>
          <p:cNvPr id="4" name="Picture 3" descr="Sloan_ppt_sub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3543300" cy="229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EIS – Who Uses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8590" indent="-285750"/>
            <a:r>
              <a:rPr lang="en-US" sz="3100" dirty="0"/>
              <a:t>Direct Access</a:t>
            </a:r>
          </a:p>
          <a:p>
            <a:pPr marL="468630" lvl="1" indent="-285750">
              <a:buFont typeface="Arial" pitchFamily="34" charset="0"/>
              <a:buChar char="•"/>
            </a:pPr>
            <a:r>
              <a:rPr lang="en-US" sz="3100" dirty="0"/>
              <a:t>Upper level stakeholders (In/Out of Unit)</a:t>
            </a:r>
          </a:p>
          <a:p>
            <a:pPr marL="468630" lvl="1" indent="-285750">
              <a:buFont typeface="Arial" pitchFamily="34" charset="0"/>
              <a:buChar char="•"/>
            </a:pPr>
            <a:r>
              <a:rPr lang="en-US" sz="3100" dirty="0"/>
              <a:t>CDL </a:t>
            </a:r>
            <a:r>
              <a:rPr lang="en-US" sz="3100" dirty="0" smtClean="0"/>
              <a:t>Unit Staff</a:t>
            </a:r>
            <a:endParaRPr lang="en-US" sz="3100" dirty="0"/>
          </a:p>
          <a:p>
            <a:pPr marL="468630" lvl="1" indent="-285750">
              <a:buFont typeface="Arial" pitchFamily="34" charset="0"/>
              <a:buChar char="•"/>
            </a:pPr>
            <a:r>
              <a:rPr lang="en-US" sz="3100" dirty="0"/>
              <a:t>College contacts for faculty development</a:t>
            </a:r>
          </a:p>
          <a:p>
            <a:pPr marL="148590" indent="-285750"/>
            <a:r>
              <a:rPr lang="en-US" sz="3100" dirty="0"/>
              <a:t>Indirect Access</a:t>
            </a:r>
          </a:p>
          <a:p>
            <a:pPr marL="468630" lvl="1" indent="-285750">
              <a:buFont typeface="Arial" pitchFamily="34" charset="0"/>
              <a:buChar char="•"/>
            </a:pPr>
            <a:r>
              <a:rPr lang="en-US" sz="2800" dirty="0"/>
              <a:t>Students (online course search) </a:t>
            </a:r>
            <a:r>
              <a:rPr lang="en-US" sz="2800" i="1" dirty="0">
                <a:hlinkClick r:id="rId2"/>
              </a:rPr>
              <a:t>http://learn.ucf.edu/</a:t>
            </a:r>
            <a:endParaRPr lang="en-US" sz="2800" i="1" dirty="0"/>
          </a:p>
          <a:p>
            <a:pPr marL="468630" lvl="1" indent="-285750">
              <a:buFont typeface="Arial" pitchFamily="34" charset="0"/>
              <a:buChar char="•"/>
            </a:pPr>
            <a:r>
              <a:rPr lang="en-US" sz="2800" dirty="0"/>
              <a:t>Public charts and </a:t>
            </a:r>
            <a:r>
              <a:rPr lang="en-US" sz="2800" dirty="0" smtClean="0"/>
              <a:t>graphs </a:t>
            </a:r>
            <a:r>
              <a:rPr lang="en-US" sz="2800" i="1" dirty="0" smtClean="0">
                <a:hlinkClick r:id="rId3"/>
              </a:rPr>
              <a:t>http://dl.ucf.edu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8808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 – Why </a:t>
            </a:r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I</a:t>
            </a:r>
            <a:r>
              <a:rPr lang="en-US" dirty="0" smtClean="0"/>
              <a:t>t Built?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Upper Level Management close to real time metrics on distance learning</a:t>
            </a:r>
          </a:p>
          <a:p>
            <a:pPr lvl="1"/>
            <a:r>
              <a:rPr lang="en-US" dirty="0" smtClean="0"/>
              <a:t>No University data warehouse at the time</a:t>
            </a:r>
          </a:p>
          <a:p>
            <a:r>
              <a:rPr lang="en-US" dirty="0" smtClean="0"/>
              <a:t>Speed up the processing of University and State reporting requirements </a:t>
            </a:r>
          </a:p>
          <a:p>
            <a:r>
              <a:rPr lang="en-US" dirty="0" smtClean="0"/>
              <a:t>Better track faculty development</a:t>
            </a:r>
          </a:p>
          <a:p>
            <a:r>
              <a:rPr lang="en-US" dirty="0" smtClean="0"/>
              <a:t>Cause us to ask more questions and dig for more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30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EIS – Data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5" y="914400"/>
            <a:ext cx="785770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0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Sequencing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Identify programs’ percentages online</a:t>
            </a:r>
          </a:p>
          <a:p>
            <a:pPr lvl="1"/>
            <a:r>
              <a:rPr lang="en-US" dirty="0" smtClean="0"/>
              <a:t>Not simply an aggregate total</a:t>
            </a:r>
          </a:p>
          <a:p>
            <a:pPr lvl="2"/>
            <a:r>
              <a:rPr lang="en-US" u="sng" dirty="0" smtClean="0"/>
              <a:t>Not</a:t>
            </a:r>
            <a:r>
              <a:rPr lang="en-US" dirty="0" smtClean="0"/>
              <a:t> “Total Online Credits / Total Program Credits”</a:t>
            </a:r>
          </a:p>
          <a:p>
            <a:pPr lvl="1"/>
            <a:r>
              <a:rPr lang="en-US" dirty="0" smtClean="0"/>
              <a:t>Key was to identify a “critical path” through a degree program</a:t>
            </a:r>
          </a:p>
          <a:p>
            <a:pPr lvl="1"/>
            <a:r>
              <a:rPr lang="en-US" dirty="0" smtClean="0"/>
              <a:t>Use existing data </a:t>
            </a:r>
          </a:p>
          <a:p>
            <a:pPr lvl="2"/>
            <a:r>
              <a:rPr lang="en-US" dirty="0" smtClean="0"/>
              <a:t>Online Degree Approval Process (ODAP)</a:t>
            </a:r>
          </a:p>
          <a:p>
            <a:pPr lvl="2"/>
            <a:r>
              <a:rPr lang="en-US" dirty="0" smtClean="0"/>
              <a:t>Database for paperless catalog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Sequencing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on courses in the major</a:t>
            </a:r>
          </a:p>
          <a:p>
            <a:r>
              <a:rPr lang="en-US" dirty="0" smtClean="0"/>
              <a:t>Exclude thesis, dissertation, internship</a:t>
            </a:r>
          </a:p>
          <a:p>
            <a:r>
              <a:rPr lang="en-US" dirty="0" smtClean="0"/>
              <a:t>Reports:</a:t>
            </a:r>
          </a:p>
          <a:p>
            <a:pPr lvl="1"/>
            <a:r>
              <a:rPr lang="en-US" dirty="0" smtClean="0"/>
              <a:t>GEP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Restricted Electives</a:t>
            </a:r>
          </a:p>
          <a:p>
            <a:pPr lvl="1"/>
            <a:r>
              <a:rPr lang="en-US" dirty="0" smtClean="0"/>
              <a:t>Unrestricted Electives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 of EIS data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4516"/>
            <a:ext cx="9144000" cy="524627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519"/>
            <a:ext cx="9144000" cy="525126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66328"/>
            <a:ext cx="9144000" cy="522017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431"/>
            <a:ext cx="9144000" cy="52325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Online@UCF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5334000"/>
          </a:xfrm>
        </p:spPr>
        <p:txBody>
          <a:bodyPr>
            <a:normAutofit/>
          </a:bodyPr>
          <a:lstStyle/>
          <a:p>
            <a:pPr marL="438150" indent="-319088">
              <a:spcBef>
                <a:spcPct val="0"/>
              </a:spcBef>
            </a:pPr>
            <a:r>
              <a:rPr lang="en-US" dirty="0" smtClean="0"/>
              <a:t>50% of all students take at least one online course each year (Web-based/Blended)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Web/Blended: 19% SCH</a:t>
            </a:r>
          </a:p>
          <a:p>
            <a:pPr marL="730250" lvl="1" indent="-319088">
              <a:spcBef>
                <a:spcPct val="0"/>
              </a:spcBef>
            </a:pPr>
            <a:r>
              <a:rPr lang="en-US" sz="2000" dirty="0" smtClean="0"/>
              <a:t>With Video lecture capture: 26.6% SCH</a:t>
            </a:r>
          </a:p>
          <a:p>
            <a:pPr marL="438150" indent="-319088">
              <a:spcBef>
                <a:spcPct val="0"/>
              </a:spcBef>
            </a:pPr>
            <a:r>
              <a:rPr lang="en-US" dirty="0" smtClean="0"/>
              <a:t>GEP online for most majors </a:t>
            </a:r>
          </a:p>
          <a:p>
            <a:pPr marL="438150" indent="-319088">
              <a:spcBef>
                <a:spcPct val="0"/>
              </a:spcBef>
            </a:pPr>
            <a:r>
              <a:rPr lang="en-US" dirty="0" smtClean="0"/>
              <a:t>Strategic part of UCF’s growth plan</a:t>
            </a:r>
          </a:p>
          <a:p>
            <a:pPr marL="438150" indent="-319088">
              <a:spcBef>
                <a:spcPct val="0"/>
              </a:spcBef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loan_ppt_sub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9503"/>
            <a:ext cx="9144000" cy="524128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140"/>
            <a:ext cx="9144000" cy="519030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8453"/>
            <a:ext cx="9144000" cy="523757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9 Graduate Degrees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9 Graduate Certificates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Political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tracks in the major are online</a:t>
            </a:r>
          </a:p>
          <a:p>
            <a:r>
              <a:rPr lang="en-US" dirty="0" smtClean="0"/>
              <a:t>RC Partnership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Internal Assessment</a:t>
            </a:r>
          </a:p>
          <a:p>
            <a:endParaRPr lang="en-US" dirty="0" smtClean="0"/>
          </a:p>
          <a:p>
            <a:r>
              <a:rPr lang="en-US" dirty="0" smtClean="0"/>
              <a:t>College of Health and Public Affairs</a:t>
            </a:r>
          </a:p>
          <a:p>
            <a:r>
              <a:rPr lang="en-US" dirty="0" smtClean="0"/>
              <a:t>College of Engineering and Computer Science</a:t>
            </a:r>
          </a:p>
          <a:p>
            <a:r>
              <a:rPr lang="en-US" dirty="0" smtClean="0"/>
              <a:t>College of Nursing</a:t>
            </a:r>
          </a:p>
          <a:p>
            <a:endParaRPr lang="en-US" dirty="0" smtClean="0"/>
          </a:p>
          <a:p>
            <a:r>
              <a:rPr lang="en-US" dirty="0" smtClean="0"/>
              <a:t>BOG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Incomplete UG data definitions (History)</a:t>
            </a:r>
          </a:p>
          <a:p>
            <a:r>
              <a:rPr lang="en-US" dirty="0" smtClean="0"/>
              <a:t>Difficulty of Choose 2 from A, 3 from B</a:t>
            </a:r>
          </a:p>
          <a:p>
            <a:r>
              <a:rPr lang="en-US" dirty="0" err="1" smtClean="0"/>
              <a:t>And/Or</a:t>
            </a:r>
            <a:r>
              <a:rPr lang="en-US" dirty="0" smtClean="0"/>
              <a:t> choices</a:t>
            </a:r>
          </a:p>
          <a:p>
            <a:r>
              <a:rPr lang="en-US" dirty="0" smtClean="0"/>
              <a:t>Inclusion of GEP</a:t>
            </a:r>
          </a:p>
          <a:p>
            <a:r>
              <a:rPr lang="en-US" dirty="0" smtClean="0"/>
              <a:t>Minors not included</a:t>
            </a:r>
          </a:p>
          <a:p>
            <a:r>
              <a:rPr lang="en-US" dirty="0" smtClean="0"/>
              <a:t>Graduate programs still manual process (degrees/certificates)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AppData\Local\Temp\XPgrpwise\PAC-updat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47" y="0"/>
            <a:ext cx="8559105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EIS – 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Upper level management buy-in = MUST HAVE</a:t>
            </a:r>
          </a:p>
          <a:p>
            <a:r>
              <a:rPr lang="en-US" dirty="0" smtClean="0"/>
              <a:t>Knowing what you want to answer is critical</a:t>
            </a:r>
          </a:p>
          <a:p>
            <a:r>
              <a:rPr lang="en-US" dirty="0" smtClean="0"/>
              <a:t>Integration with other systems can take time</a:t>
            </a:r>
          </a:p>
          <a:p>
            <a:pPr lvl="1"/>
            <a:r>
              <a:rPr lang="en-US" dirty="0" smtClean="0"/>
              <a:t>Planning and patience</a:t>
            </a:r>
          </a:p>
          <a:p>
            <a:r>
              <a:rPr lang="en-US" dirty="0" smtClean="0"/>
              <a:t>Integrate current reports you have first (easier)</a:t>
            </a:r>
          </a:p>
          <a:p>
            <a:r>
              <a:rPr lang="en-US" dirty="0" smtClean="0"/>
              <a:t>Not every report request needs to have a home in the system</a:t>
            </a:r>
          </a:p>
          <a:p>
            <a:pPr lvl="1"/>
            <a:r>
              <a:rPr lang="en-US" dirty="0" smtClean="0"/>
              <a:t>Some reports can stay ad-hoc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9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EIS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 of EIS data</a:t>
            </a:r>
          </a:p>
          <a:p>
            <a:endParaRPr lang="en-US" dirty="0"/>
          </a:p>
        </p:txBody>
      </p:sp>
      <p:pic>
        <p:nvPicPr>
          <p:cNvPr id="4" name="Picture 3" descr="Sloan_ppt_subh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Central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3837"/>
            <a:ext cx="8686800" cy="4525963"/>
          </a:xfrm>
        </p:spPr>
        <p:txBody>
          <a:bodyPr/>
          <a:lstStyle/>
          <a:p>
            <a:r>
              <a:rPr lang="en-US" dirty="0" smtClean="0"/>
              <a:t>Combined (W &amp; M) = 19% of SCH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898" y="2057400"/>
            <a:ext cx="7176902" cy="45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/ Comments /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Thomas Cavanagh, Ph.D., </a:t>
            </a:r>
            <a:r>
              <a:rPr lang="en-US" sz="2800" dirty="0" smtClean="0"/>
              <a:t>Asst. VP, Distributed Learning</a:t>
            </a:r>
            <a:br>
              <a:rPr lang="en-US" sz="2800" dirty="0" smtClean="0"/>
            </a:br>
            <a:r>
              <a:rPr lang="en-US" sz="2500" dirty="0" smtClean="0">
                <a:hlinkClick r:id="rId3"/>
              </a:rPr>
              <a:t>cavanagh@mail.ucf.edu</a:t>
            </a:r>
            <a:endParaRPr lang="en-US" sz="25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 descr="Sloan_ppt_subh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6000"/>
            <a:ext cx="9144000" cy="717520"/>
          </a:xfrm>
          <a:prstGeom prst="rect">
            <a:avLst/>
          </a:prstGeom>
        </p:spPr>
      </p:pic>
      <p:pic>
        <p:nvPicPr>
          <p:cNvPr id="2050" name="Picture 2" descr="C:\Users\tom\AppData\Local\Microsoft\Windows\Temporary Internet Files\Content.IE5\6HDBQ88M\MP90025537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1846707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33376"/>
              </p:ext>
            </p:extLst>
          </p:nvPr>
        </p:nvGraphicFramePr>
        <p:xfrm>
          <a:off x="16184" y="8092"/>
          <a:ext cx="9111632" cy="685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97194"/>
              </p:ext>
            </p:extLst>
          </p:nvPr>
        </p:nvGraphicFramePr>
        <p:xfrm>
          <a:off x="16184" y="24276"/>
          <a:ext cx="9103540" cy="682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8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UCF Fall 2008 Headcount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65875" y="1403350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85800" y="1143000"/>
            <a:ext cx="5248275" cy="524827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483100" y="4465638"/>
            <a:ext cx="1746250" cy="17462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22575" y="3370263"/>
            <a:ext cx="110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33,087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65.8%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356100" y="2676525"/>
            <a:ext cx="2697163" cy="2697163"/>
          </a:xfrm>
          <a:prstGeom prst="ellipse">
            <a:avLst/>
          </a:prstGeom>
          <a:solidFill>
            <a:srgbClr val="00FF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05363" y="3771900"/>
            <a:ext cx="9890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7,127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14.2%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91238" y="3808413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2,847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5.7%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59338" y="4581525"/>
            <a:ext cx="892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363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0.7%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454650" y="4848225"/>
            <a:ext cx="7889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923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1.8%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60888" y="5157788"/>
            <a:ext cx="803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1,436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 2.9%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265738" y="5516563"/>
            <a:ext cx="822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2,046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4.1%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rot="2100000">
            <a:off x="4997450" y="2139950"/>
            <a:ext cx="1381125" cy="1281113"/>
          </a:xfrm>
          <a:prstGeom prst="ellipse">
            <a:avLst/>
          </a:prstGeom>
          <a:solidFill>
            <a:srgbClr val="0099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716463" y="2276475"/>
            <a:ext cx="123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1,301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2.6%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094288" y="2822575"/>
            <a:ext cx="9604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137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0.3%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634038" y="2255838"/>
            <a:ext cx="6588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865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1.7%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743575" y="2749550"/>
            <a:ext cx="700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111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0.2%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435600" y="836613"/>
            <a:ext cx="221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Main Campus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43,466</a:t>
            </a:r>
            <a:endParaRPr lang="en-US" b="1" dirty="0">
              <a:latin typeface="+mn-lt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5030788" y="1362075"/>
            <a:ext cx="438150" cy="2524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443663" y="1557338"/>
            <a:ext cx="211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Rosen Campus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2,446</a:t>
            </a:r>
            <a:endParaRPr lang="en-US" b="1" dirty="0">
              <a:latin typeface="+mn-lt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>
            <a:off x="5834063" y="1844675"/>
            <a:ext cx="466725" cy="2841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740650" y="3573463"/>
            <a:ext cx="1230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Web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11,514</a:t>
            </a:r>
            <a:endParaRPr lang="en-US" b="1" dirty="0">
              <a:latin typeface="+mn-lt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H="1">
            <a:off x="7513638" y="3954463"/>
            <a:ext cx="292100" cy="33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743700" y="5565775"/>
            <a:ext cx="1333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Regional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4,800</a:t>
            </a:r>
            <a:endParaRPr lang="en-US" b="1" dirty="0">
              <a:latin typeface="+mn-lt"/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H="1" flipV="1">
            <a:off x="6053138" y="5926138"/>
            <a:ext cx="5842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UCF Fall 2009 Headcount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65875" y="1403350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43700" y="5565775"/>
            <a:ext cx="1333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Regional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4,809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740650" y="3573463"/>
            <a:ext cx="1230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Web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14,543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85800" y="1143000"/>
            <a:ext cx="5267325" cy="526732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410075" y="4611688"/>
            <a:ext cx="1700213" cy="1700212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35600" y="836613"/>
            <a:ext cx="221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Main Campus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45,988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19388" y="3370263"/>
            <a:ext cx="9890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33,988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63.5%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10075" y="2676525"/>
            <a:ext cx="2962275" cy="2962275"/>
          </a:xfrm>
          <a:prstGeom prst="ellipse">
            <a:avLst/>
          </a:prstGeom>
          <a:solidFill>
            <a:srgbClr val="00FF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05363" y="3771900"/>
            <a:ext cx="919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8,593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16.1%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18238" y="3808413"/>
            <a:ext cx="8016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3,637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6.8%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919663" y="4794250"/>
            <a:ext cx="66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375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0.7%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495925" y="5086350"/>
            <a:ext cx="804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1,030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1.9%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356100" y="5300663"/>
            <a:ext cx="776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1,497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 2.8%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14913" y="5707063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1,886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3.6%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5030788" y="1362075"/>
            <a:ext cx="438150" cy="2524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7513638" y="3954463"/>
            <a:ext cx="292100" cy="333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6053138" y="5926138"/>
            <a:ext cx="5842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 rot="2100000">
            <a:off x="5095875" y="2152650"/>
            <a:ext cx="1235075" cy="1235075"/>
          </a:xfrm>
          <a:prstGeom prst="ellipse">
            <a:avLst/>
          </a:prstGeom>
          <a:solidFill>
            <a:srgbClr val="0099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Corbel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076825" y="2276475"/>
            <a:ext cx="638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827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1.6%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19700" y="2781300"/>
            <a:ext cx="644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697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1.3%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622925" y="2205038"/>
            <a:ext cx="604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782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1.5%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724525" y="2687638"/>
            <a:ext cx="638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204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0.4%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443663" y="1557338"/>
            <a:ext cx="211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Rosen Campus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2,531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5834063" y="1844675"/>
            <a:ext cx="466725" cy="2841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42076" y="1327151"/>
            <a:ext cx="2003826" cy="3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85800" y="1147860"/>
            <a:ext cx="5329140" cy="532914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410074" y="4616546"/>
            <a:ext cx="1757499" cy="17575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83588" y="3403983"/>
            <a:ext cx="1271222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34,059</a:t>
            </a:r>
          </a:p>
          <a:p>
            <a:pPr algn="ctr"/>
            <a:r>
              <a:rPr lang="en-US" sz="2000" dirty="0"/>
              <a:t>60.6%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410074" y="2681384"/>
            <a:ext cx="3190875" cy="3190875"/>
          </a:xfrm>
          <a:prstGeom prst="ellipse">
            <a:avLst/>
          </a:prstGeom>
          <a:solidFill>
            <a:srgbClr val="00FFFF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00601" y="3805621"/>
            <a:ext cx="1088428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/>
              <a:t>10,363</a:t>
            </a:r>
          </a:p>
          <a:p>
            <a:pPr algn="ctr"/>
            <a:r>
              <a:rPr lang="en-US" dirty="0"/>
              <a:t>18.4%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421437" y="3842133"/>
            <a:ext cx="834136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/>
              <a:t>4,113</a:t>
            </a:r>
          </a:p>
          <a:p>
            <a:pPr algn="ctr"/>
            <a:r>
              <a:rPr lang="en-US" dirty="0"/>
              <a:t>7.3%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953000" y="4805460"/>
            <a:ext cx="547669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478</a:t>
            </a:r>
          </a:p>
          <a:p>
            <a:pPr algn="ctr"/>
            <a:r>
              <a:rPr lang="en-US" sz="1200" dirty="0"/>
              <a:t>0.9%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562600" y="5110259"/>
            <a:ext cx="665999" cy="3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1,213</a:t>
            </a:r>
          </a:p>
          <a:p>
            <a:pPr algn="ctr"/>
            <a:r>
              <a:rPr lang="en-US" sz="1200" dirty="0"/>
              <a:t>2.1%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19600" y="5413582"/>
            <a:ext cx="681729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/>
              <a:t>1,490</a:t>
            </a:r>
          </a:p>
          <a:p>
            <a:r>
              <a:rPr lang="en-US" sz="1200" dirty="0"/>
              <a:t> 2.7%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05400" y="5796060"/>
            <a:ext cx="596322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/>
              <a:t>2,049</a:t>
            </a:r>
          </a:p>
          <a:p>
            <a:pPr algn="ctr"/>
            <a:r>
              <a:rPr lang="en-US" sz="1200" dirty="0"/>
              <a:t>3.6%</a:t>
            </a: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 rot="2100000">
            <a:off x="5182498" y="2181073"/>
            <a:ext cx="1206804" cy="1205233"/>
          </a:xfrm>
          <a:prstGeom prst="ellipse">
            <a:avLst/>
          </a:prstGeom>
          <a:solidFill>
            <a:srgbClr val="0099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216527" y="2381633"/>
            <a:ext cx="506638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/>
              <a:t>758</a:t>
            </a:r>
          </a:p>
          <a:p>
            <a:pPr algn="ctr"/>
            <a:r>
              <a:rPr lang="en-US" sz="1000"/>
              <a:t>1.4%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362577" y="2856296"/>
            <a:ext cx="506638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/>
              <a:t>764</a:t>
            </a:r>
          </a:p>
          <a:p>
            <a:pPr algn="ctr"/>
            <a:r>
              <a:rPr lang="en-US" sz="1000"/>
              <a:t>1.4%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562599" y="2279746"/>
            <a:ext cx="601333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/>
              <a:t>695</a:t>
            </a:r>
          </a:p>
          <a:p>
            <a:pPr algn="ctr"/>
            <a:r>
              <a:rPr lang="en-US" sz="1000" dirty="0"/>
              <a:t>1.2%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791200" y="2730883"/>
            <a:ext cx="635865" cy="37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b="1" dirty="0"/>
              <a:t>234</a:t>
            </a:r>
          </a:p>
          <a:p>
            <a:pPr algn="ctr"/>
            <a:r>
              <a:rPr lang="en-US" sz="1000" dirty="0"/>
              <a:t>0.4%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UCF Fall 2010 Headcount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740650" y="3573463"/>
            <a:ext cx="1230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Web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17,172</a:t>
            </a:r>
            <a:endParaRPr lang="en-US" b="1" dirty="0">
              <a:latin typeface="+mn-lt"/>
            </a:endParaRPr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7620000" y="3954464"/>
            <a:ext cx="228600" cy="260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743700" y="5565775"/>
            <a:ext cx="1333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Regional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5,251</a:t>
            </a:r>
            <a:endParaRPr lang="en-US" b="1" dirty="0">
              <a:latin typeface="+mn-lt"/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H="1" flipV="1">
            <a:off x="6053138" y="5926138"/>
            <a:ext cx="5842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6443663" y="1557338"/>
            <a:ext cx="211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Rosen Campus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2,472</a:t>
            </a:r>
            <a:endParaRPr lang="en-US" b="1" dirty="0">
              <a:latin typeface="+mn-lt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H="1">
            <a:off x="5815012" y="1849535"/>
            <a:ext cx="466725" cy="2841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435600" y="836613"/>
            <a:ext cx="221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“Live” Main Campus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47,926</a:t>
            </a:r>
            <a:endParaRPr lang="en-US" b="1" dirty="0">
              <a:latin typeface="+mn-lt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5030788" y="1362075"/>
            <a:ext cx="438150" cy="2524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2227</TotalTime>
  <Words>1073</Words>
  <Application>Microsoft Office PowerPoint</Application>
  <PresentationFormat>On-screen Show (4:3)</PresentationFormat>
  <Paragraphs>286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Into the Light Using Data Mining to Reveal  Online Programs </vt:lpstr>
      <vt:lpstr>About UCF</vt:lpstr>
      <vt:lpstr>Online@UCF</vt:lpstr>
      <vt:lpstr>University of Central Florida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Built for Scale</vt:lpstr>
      <vt:lpstr>Accreditation Requirements</vt:lpstr>
      <vt:lpstr>Required Faculty Development</vt:lpstr>
      <vt:lpstr>Accreditation Requirements</vt:lpstr>
      <vt:lpstr>Florida Board of Governors</vt:lpstr>
      <vt:lpstr>Online@UCF</vt:lpstr>
      <vt:lpstr>“Shadow” Programs</vt:lpstr>
      <vt:lpstr>Reporting Challenge</vt:lpstr>
      <vt:lpstr>EIS Overview</vt:lpstr>
      <vt:lpstr>Executive Information System (EIS) – What is it?</vt:lpstr>
      <vt:lpstr>EIS – Who Uses It?</vt:lpstr>
      <vt:lpstr>EIS – Why Was It Built?</vt:lpstr>
      <vt:lpstr>EIS – Data Flow</vt:lpstr>
      <vt:lpstr>Program Sequencing Project</vt:lpstr>
      <vt:lpstr>Program Sequencing Project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Engineering</vt:lpstr>
      <vt:lpstr>Results: Political Science</vt:lpstr>
      <vt:lpstr>Example Reports</vt:lpstr>
      <vt:lpstr>Ongoing Challenges</vt:lpstr>
      <vt:lpstr>PowerPoint Presentation</vt:lpstr>
      <vt:lpstr>EIS – Lessons Learned </vt:lpstr>
      <vt:lpstr>Other EIS Features</vt:lpstr>
      <vt:lpstr>Questions / Comments /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tom</cp:lastModifiedBy>
  <cp:revision>215</cp:revision>
  <dcterms:created xsi:type="dcterms:W3CDTF">2010-10-29T14:52:06Z</dcterms:created>
  <dcterms:modified xsi:type="dcterms:W3CDTF">2011-02-18T18:01:32Z</dcterms:modified>
</cp:coreProperties>
</file>