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3" r:id="rId2"/>
    <p:sldId id="256" r:id="rId3"/>
    <p:sldId id="302" r:id="rId4"/>
    <p:sldId id="265" r:id="rId5"/>
    <p:sldId id="258" r:id="rId6"/>
    <p:sldId id="262" r:id="rId7"/>
    <p:sldId id="266" r:id="rId8"/>
    <p:sldId id="285" r:id="rId9"/>
    <p:sldId id="297" r:id="rId10"/>
    <p:sldId id="264" r:id="rId11"/>
    <p:sldId id="293" r:id="rId12"/>
    <p:sldId id="267" r:id="rId13"/>
    <p:sldId id="294" r:id="rId14"/>
    <p:sldId id="270" r:id="rId15"/>
    <p:sldId id="295" r:id="rId16"/>
    <p:sldId id="271" r:id="rId17"/>
    <p:sldId id="308" r:id="rId18"/>
    <p:sldId id="312" r:id="rId19"/>
    <p:sldId id="304" r:id="rId20"/>
    <p:sldId id="303" r:id="rId21"/>
    <p:sldId id="275" r:id="rId22"/>
    <p:sldId id="301" r:id="rId23"/>
    <p:sldId id="298" r:id="rId24"/>
    <p:sldId id="276" r:id="rId25"/>
    <p:sldId id="278" r:id="rId26"/>
    <p:sldId id="277" r:id="rId27"/>
    <p:sldId id="287" r:id="rId28"/>
    <p:sldId id="309" r:id="rId29"/>
    <p:sldId id="310" r:id="rId30"/>
    <p:sldId id="311" r:id="rId31"/>
    <p:sldId id="279" r:id="rId32"/>
    <p:sldId id="272" r:id="rId33"/>
    <p:sldId id="268" r:id="rId34"/>
    <p:sldId id="286" r:id="rId35"/>
    <p:sldId id="305" r:id="rId36"/>
    <p:sldId id="281" r:id="rId37"/>
    <p:sldId id="283" r:id="rId38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9989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83293" autoAdjust="0"/>
  </p:normalViewPr>
  <p:slideViewPr>
    <p:cSldViewPr snapToGrid="0" snapToObjects="1">
      <p:cViewPr varScale="1">
        <p:scale>
          <a:sx n="87" d="100"/>
          <a:sy n="87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2779C27-E63D-443D-96F0-1C5BA13E0E35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B953849-1CFF-4896-A9FC-41838FA7E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465836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465836">
              <a:defRPr sz="1200">
                <a:latin typeface="Calibri" pitchFamily="34" charset="0"/>
              </a:defRPr>
            </a:lvl1pPr>
          </a:lstStyle>
          <a:p>
            <a:fld id="{0A9C474F-1408-4E05-9B5D-DF57CE9B76AE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465836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465836">
              <a:defRPr sz="1200">
                <a:latin typeface="Calibri" pitchFamily="34" charset="0"/>
              </a:defRPr>
            </a:lvl1pPr>
          </a:lstStyle>
          <a:p>
            <a:fld id="{343D59C4-A9C9-447D-B43F-FA1A2D50FE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59C4-A9C9-447D-B43F-FA1A2D50FE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59C4-A9C9-447D-B43F-FA1A2D50FE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ken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59C4-A9C9-447D-B43F-FA1A2D50FE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59C4-A9C9-447D-B43F-FA1A2D50FE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59C4-A9C9-447D-B43F-FA1A2D50FE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59C4-A9C9-447D-B43F-FA1A2D50FE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59C4-A9C9-447D-B43F-FA1A2D50FE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59C4-A9C9-447D-B43F-FA1A2D50FEF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59C4-A9C9-447D-B43F-FA1A2D50FEF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mary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rporate2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17995"/>
            <a:ext cx="7772400" cy="66613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8734"/>
            <a:ext cx="6400800" cy="124883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5BA6-4293-4C9F-B010-08B14F81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57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765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B5A2-2F65-4187-9886-9DF5B3D08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8761-3A40-4CDC-A3CB-FE085AE6A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99E-24F6-401D-BF78-1F20B601E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90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2253-DCB4-4DF5-9EFD-1A7FBBC90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8A278A3-BFB7-4A27-9D90-53BC04F2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7" descr="Corporate2Corner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5670550"/>
            <a:ext cx="2889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Copyright </a:t>
            </a:r>
            <a:r>
              <a:rPr lang="en-US" sz="2000" dirty="0" smtClean="0"/>
              <a:t>Mary Mawn and Ken Charuk 2011. </a:t>
            </a:r>
            <a:r>
              <a:rPr lang="en-US" sz="2000" dirty="0" smtClean="0"/>
              <a:t>This work is the intellectual property of the </a:t>
            </a:r>
            <a:r>
              <a:rPr lang="en-US" sz="2000" dirty="0" smtClean="0"/>
              <a:t>authors. </a:t>
            </a:r>
            <a:r>
              <a:rPr lang="en-US" sz="2000" dirty="0" smtClean="0"/>
              <a:t>Permission is granted for this material to be shared for non-commercial, educational purposes, provided that this copyright statement appears on the reproduced materials and notice is given that the copying is by permission of the </a:t>
            </a:r>
            <a:r>
              <a:rPr lang="en-US" sz="2000" dirty="0" smtClean="0"/>
              <a:t>authors. </a:t>
            </a:r>
            <a:r>
              <a:rPr lang="en-US" sz="2000" dirty="0" smtClean="0"/>
              <a:t>To disseminate otherwise or to republish requires written permission from </a:t>
            </a:r>
            <a:r>
              <a:rPr lang="en-US" sz="2000" smtClean="0"/>
              <a:t>the </a:t>
            </a:r>
            <a:r>
              <a:rPr lang="en-US" sz="2000" smtClean="0"/>
              <a:t>authors.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Energy: The Issues and the Science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85863"/>
            <a:ext cx="8229600" cy="5170487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Power Consumption 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Calculate/compare home energy use over time.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Virtual Circuit Construction 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Experiment with the Univ. of Colorado’s Circuit Construction Kit.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Using a </a:t>
            </a:r>
            <a:r>
              <a:rPr lang="en-US" sz="2000" dirty="0" err="1" smtClean="0">
                <a:latin typeface="Arial" charset="0"/>
                <a:cs typeface="Arial" charset="0"/>
              </a:rPr>
              <a:t>Multimeter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Measure voltage and current using a battery and virtual circuit.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Generating Electricity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Measure voltage and current; compare parallel &amp; series circuits.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Measuring Current and Resistance 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Measure the current and resistance of a series circuit.</a:t>
            </a:r>
          </a:p>
          <a:p>
            <a:pPr eaLnBrk="1" hangingPunct="1"/>
            <a:r>
              <a:rPr lang="en-US" sz="2000" b="1" dirty="0" smtClean="0">
                <a:latin typeface="Arial" charset="0"/>
                <a:cs typeface="Arial" charset="0"/>
              </a:rPr>
              <a:t>Battery Charger</a:t>
            </a:r>
          </a:p>
          <a:p>
            <a:pPr lvl="1" eaLnBrk="1" hangingPunct="1"/>
            <a:r>
              <a:rPr lang="en-US" b="1" dirty="0" smtClean="0">
                <a:latin typeface="Arial" charset="0"/>
                <a:cs typeface="Arial" charset="0"/>
              </a:rPr>
              <a:t>Design, test, and optimize a solar battery charger.</a:t>
            </a:r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B65D85B-E57F-4CDD-9A01-7DB9043972EF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10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166" y="1819856"/>
            <a:ext cx="71483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Students design, test, and optimize a solar battery charger 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using photovoltaic cells and a rechargeable battery.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" name="Picture 2" descr="solar_charger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922" y="3338155"/>
            <a:ext cx="3603171" cy="2708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6987" y="570411"/>
            <a:ext cx="3233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Battery</a:t>
            </a:r>
            <a:r>
              <a:rPr lang="en-US" b="1" dirty="0" smtClean="0"/>
              <a:t> </a:t>
            </a:r>
            <a:r>
              <a:rPr lang="en-US" sz="3200" b="1" dirty="0" smtClean="0"/>
              <a:t>Charger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Contemporary Environmental Issues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85863"/>
            <a:ext cx="8229600" cy="5535612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Designing a Nature Preserve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Collect data and make predictions about organisms in an area.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Analyzing Winter Bird Data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Collect and compare data from Project Feederwatch.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Global Renewable Energy Consumption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Collect and compare data for global energy consumption.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Light Bulb Choices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Compare incandescent bulbs with compact fluorescent bulbs.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Analyzing Human Population Growth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Plot U.S. Census data identify potential environmental issues.</a:t>
            </a:r>
          </a:p>
          <a:p>
            <a:pPr eaLnBrk="1" hangingPunct="1"/>
            <a:r>
              <a:rPr lang="en-US" sz="2000" b="1" smtClean="0">
                <a:latin typeface="Arial" charset="0"/>
                <a:cs typeface="Arial" charset="0"/>
              </a:rPr>
              <a:t>Cemetery Demography</a:t>
            </a:r>
          </a:p>
          <a:p>
            <a:pPr lvl="1" eaLnBrk="1" hangingPunct="1"/>
            <a:r>
              <a:rPr lang="en-US" b="1" smtClean="0">
                <a:latin typeface="Arial" charset="0"/>
                <a:cs typeface="Arial" charset="0"/>
              </a:rPr>
              <a:t>Collect data &amp; link survivorship to environmental variables. 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39B7E2-7EAE-471D-8347-4B6CA0A54484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12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048" y="556830"/>
            <a:ext cx="512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Cemetery Demographics </a:t>
            </a:r>
            <a:endParaRPr lang="en-US" sz="3200" b="1" dirty="0"/>
          </a:p>
        </p:txBody>
      </p:sp>
      <p:pic>
        <p:nvPicPr>
          <p:cNvPr id="3" name="Picture 2" descr="63298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3" y="2910840"/>
            <a:ext cx="24384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427" y="1551497"/>
            <a:ext cx="726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Students plot data collected from their local cemetery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and make predictions about how survivorship may be linked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to environmental variables. </a:t>
            </a:r>
            <a:endParaRPr lang="en-US" dirty="0" smtClean="0">
              <a:latin typeface="Verdan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Invention by Design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71575"/>
            <a:ext cx="8229600" cy="40576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Testing Paper Clips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Predict the number of pages that paperclips can hold.</a:t>
            </a:r>
          </a:p>
          <a:p>
            <a:pPr eaLnBrk="1" hangingPunct="1"/>
            <a:r>
              <a:rPr lang="en-US" sz="2000" b="1" dirty="0" smtClean="0">
                <a:latin typeface="Arial" charset="0"/>
                <a:cs typeface="Arial" charset="0"/>
              </a:rPr>
              <a:t>Lego Racer</a:t>
            </a:r>
          </a:p>
          <a:p>
            <a:pPr lvl="1" eaLnBrk="1" hangingPunct="1"/>
            <a:r>
              <a:rPr lang="en-US" b="1" dirty="0" smtClean="0">
                <a:latin typeface="Arial" charset="0"/>
                <a:cs typeface="Arial" charset="0"/>
              </a:rPr>
              <a:t>Design a racer that will travel the same distance.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Design a Roller Coaster-Phase 1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Design a roller coaster model as a base line for comparison.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Design a Roller Coaster-Phase 2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Test roller coaster designs and model expected ridership.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Roller Coaster-Final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Model performance and safety under various conditions.</a:t>
            </a:r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E314239-8DAE-4D5D-9CF2-C981686272F5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14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997" y="588702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Lego Racer</a:t>
            </a:r>
            <a:endParaRPr lang="en-US" sz="3200" b="1" dirty="0"/>
          </a:p>
        </p:txBody>
      </p:sp>
      <p:pic>
        <p:nvPicPr>
          <p:cNvPr id="3" name="Picture 2" descr="lego_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400" y="3531326"/>
            <a:ext cx="3132326" cy="2965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5521" y="1963771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Students design and build a racer that will travel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the same distance in a series of repeated trials.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Study Question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Three labs under study: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Battery Charger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Design, test, and optimize a solar battery charger.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Cemetery Demography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Collect data and link survivorship to environmental variables. 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Lego Racer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Design a racer that will travel the same distance.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As students participate in online labs, to what extent do they engage in the processes of science?</a:t>
            </a: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53C9F0E-A9AE-4C27-A857-9BD45642A5B9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16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Essential Features of Classroom Inquiry</a:t>
            </a: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53C9F0E-A9AE-4C27-A857-9BD45642A5B9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17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7042" y="498372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/>
              </a:rPr>
              <a:t>Source: National Research Council. 2002. </a:t>
            </a:r>
            <a:r>
              <a:rPr lang="en-US" sz="1600" i="1" dirty="0" smtClean="0">
                <a:latin typeface="Arial"/>
              </a:rPr>
              <a:t>Inquiry and the National Science Education Standards: A Guide for Teaching and Learning</a:t>
            </a:r>
            <a:r>
              <a:rPr lang="en-US" sz="1600" dirty="0" smtClean="0">
                <a:latin typeface="Arial"/>
              </a:rPr>
              <a:t>. Washington, D.C.: National Academy Press.</a:t>
            </a:r>
            <a:endParaRPr lang="en-US" sz="1600" dirty="0">
              <a:latin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5442" y="1844565"/>
            <a:ext cx="8229600" cy="26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cs typeface="Arial" charset="0"/>
              </a:rPr>
              <a:t>Learner engages in scientifically orientated questions.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cs typeface="Arial" charset="0"/>
              </a:rPr>
              <a:t>Learner gives priority to evidence in responding to questions.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cs typeface="Arial" charset="0"/>
              </a:rPr>
              <a:t>Learner formulates explanations from evidence.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cs typeface="Arial" charset="0"/>
              </a:rPr>
              <a:t>Learner connects explanations to scientific knowledge.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cs typeface="Arial" charset="0"/>
              </a:rPr>
              <a:t>Learner communicates and justifies explanations.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4141" y="1354571"/>
          <a:ext cx="8607974" cy="4179128"/>
        </p:xfrm>
        <a:graphic>
          <a:graphicData uri="http://schemas.openxmlformats.org/drawingml/2006/table">
            <a:tbl>
              <a:tblPr/>
              <a:tblGrid>
                <a:gridCol w="3673365"/>
                <a:gridCol w="4934609"/>
              </a:tblGrid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Engage 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 </a:t>
                      </a: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an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investigation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Identify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variables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Investigate 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testable question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Formulate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explanations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predictions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Formulate 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testable hypothesis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observations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Extend</a:t>
                      </a: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the investigation.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Collect 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data.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Communicate</a:t>
                      </a: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with others.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Analyze 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data.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connections to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prior learning.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Use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qualitative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methods.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connections to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scientific knowledge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Use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quantitative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methods.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Demonstrate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conceptual understanding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Scientific Inquiry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Study Design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820"/>
            <a:ext cx="8229600" cy="4057650"/>
          </a:xfrm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3 online courses between Fall 2007/Spring 2009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64 representative student submissions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Assignment instructions/student work analyzed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Sixteen key Elements of Scientific Inquiry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Independent coding of instructions/submissions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Presence of inquiry elements noted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Always observed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Frequently observed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Not observed</a:t>
            </a:r>
          </a:p>
          <a:p>
            <a:pPr lvl="2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A365956-5B0A-42D2-A9B0-33D8D4669FCA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19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346325"/>
            <a:ext cx="7772400" cy="6667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Hands-On and Online: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2987675"/>
            <a:ext cx="6400800" cy="23479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Scientific Experimentation at a Distance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Mary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Mawn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and Ken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Charuk</a:t>
            </a: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February 16,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480" y="564451"/>
            <a:ext cx="46201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Student</a:t>
            </a:r>
            <a:r>
              <a:rPr lang="en-US" b="1" dirty="0" smtClean="0"/>
              <a:t> </a:t>
            </a:r>
            <a:r>
              <a:rPr lang="en-US" sz="3200" b="1" dirty="0" smtClean="0"/>
              <a:t>Demographics</a:t>
            </a:r>
          </a:p>
          <a:p>
            <a:r>
              <a:rPr lang="en-US" sz="1900" dirty="0" smtClean="0"/>
              <a:t>N = 107</a:t>
            </a:r>
            <a:endParaRPr lang="en-US" sz="1900" dirty="0"/>
          </a:p>
        </p:txBody>
      </p:sp>
      <p:sp>
        <p:nvSpPr>
          <p:cNvPr id="3" name="TextBox 2"/>
          <p:cNvSpPr txBox="1"/>
          <p:nvPr/>
        </p:nvSpPr>
        <p:spPr>
          <a:xfrm>
            <a:off x="588649" y="1785196"/>
            <a:ext cx="60981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75% non-science majors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49% general education requirement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32% required for major or minor</a:t>
            </a:r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45% first or second year</a:t>
            </a:r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70% prior online experience</a:t>
            </a:r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36 year old average 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A365956-5B0A-42D2-A9B0-33D8D4669FCA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21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" name="Picture 4" descr="63298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730" y="3063875"/>
            <a:ext cx="2438400" cy="3657600"/>
          </a:xfrm>
          <a:prstGeom prst="rect">
            <a:avLst/>
          </a:prstGeom>
        </p:spPr>
      </p:pic>
      <p:pic>
        <p:nvPicPr>
          <p:cNvPr id="6" name="Picture 5" descr="lego_c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627" y="1249478"/>
            <a:ext cx="3132326" cy="2965269"/>
          </a:xfrm>
          <a:prstGeom prst="rect">
            <a:avLst/>
          </a:prstGeom>
        </p:spPr>
      </p:pic>
      <p:pic>
        <p:nvPicPr>
          <p:cNvPr id="7" name="Picture 6" descr="solar_charger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71" y="1238709"/>
            <a:ext cx="3603171" cy="270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2672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Findings: What students did…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engaged in scientifically-orientated questions and conducted investigations.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They investigated questions posed by the instructor and conducted experiments from their own locations.	</a:t>
            </a:r>
          </a:p>
          <a:p>
            <a:pPr lvl="1" eaLnBrk="1" hangingPunct="1"/>
            <a:r>
              <a:rPr lang="en-US" dirty="0" smtClean="0"/>
              <a:t>“…</a:t>
            </a:r>
            <a:r>
              <a:rPr lang="en-US" i="1" dirty="0" smtClean="0"/>
              <a:t>the fastest charging time was achieved with a solar panel that connected using  entirely series connections.  With the series connections, the charging time of the battery was half of the next closest configuration.  Therefore, I have concluded that when recharging a battery, the most desirable configuration to use is one comprised of solely series connections</a:t>
            </a:r>
            <a:r>
              <a:rPr lang="en-US" dirty="0" smtClean="0"/>
              <a:t>.”</a:t>
            </a:r>
            <a:endParaRPr lang="en-US" i="1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A365956-5B0A-42D2-A9B0-33D8D4669FCA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22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2672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Findings: What students did…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made observations.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They made and recorded observations as they conducted experiments.	</a:t>
            </a:r>
          </a:p>
          <a:p>
            <a:pPr lvl="2" eaLnBrk="1" hangingPunct="1"/>
            <a:r>
              <a:rPr lang="en-US" sz="2000" i="1" dirty="0" smtClean="0"/>
              <a:t>“One thing I noticed while walking through the cemetery was I could not read a lot of the headstones of people who died before 1890.  This influenced my data; since I was unsure of the dates on some headstones I skipped those and moved on to another headstone that I could read better.” </a:t>
            </a:r>
          </a:p>
          <a:p>
            <a:pPr lvl="2"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AC57A1-78BD-45D3-B65C-5B628ADC6C21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23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Findings: What students did…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identified variables and variations that influence outcomes.	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They identified factors that could lead to variation and/or could be modified when conducting experiments.</a:t>
            </a:r>
          </a:p>
          <a:p>
            <a:pPr lvl="1" eaLnBrk="1" hangingPunct="1"/>
            <a:r>
              <a:rPr lang="en-US" dirty="0" smtClean="0"/>
              <a:t>“</a:t>
            </a:r>
            <a:r>
              <a:rPr lang="en-US" i="1" dirty="0" smtClean="0"/>
              <a:t>The unexpected variable is the number of times the wheels spin without traction before the car gains speed. If I would be able to attend this problem I am more likely to gain a better standard deviation and larger speed/distance.”</a:t>
            </a:r>
          </a:p>
          <a:p>
            <a:pPr lvl="1"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AC57A1-78BD-45D3-B65C-5B628ADC6C21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24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Findings: What students did…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84960"/>
            <a:ext cx="8229600" cy="40576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used quantitative approaches.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Quantitative approaches ranged from basic (simple calculations) to more involved (functions and graphs).	</a:t>
            </a: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2D2ACFB-0284-4219-9ABD-8C2D5F2C7728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25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 bwMode="auto">
          <a:xfrm>
            <a:off x="1987456" y="1892601"/>
            <a:ext cx="5223528" cy="4132896"/>
            <a:chOff x="11864" y="10584"/>
            <a:chExt cx="6753" cy="5343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3" y="10584"/>
              <a:ext cx="6134" cy="3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000099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000099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000099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000099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000099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rgbClr val="000099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rgbClr val="000099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rgbClr val="000099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rgbClr val="000099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64" y="12040"/>
              <a:ext cx="6138" cy="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Findings: What students did…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collected and analyzed data.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They used equipment, software, and other approaches to collect and analyze data.	</a:t>
            </a:r>
          </a:p>
          <a:p>
            <a:pPr lvl="2" eaLnBrk="1" hangingPunct="1"/>
            <a:r>
              <a:rPr lang="en-US" sz="2000" i="1" dirty="0" smtClean="0">
                <a:latin typeface="Arial" charset="0"/>
                <a:cs typeface="Arial" charset="0"/>
              </a:rPr>
              <a:t>“…using a standard construction tape measure…”</a:t>
            </a:r>
          </a:p>
          <a:p>
            <a:pPr lvl="2" eaLnBrk="1" hangingPunct="1"/>
            <a:r>
              <a:rPr lang="en-US" sz="2000" i="1" dirty="0" smtClean="0">
                <a:latin typeface="Arial" charset="0"/>
                <a:cs typeface="Arial" charset="0"/>
              </a:rPr>
              <a:t>“The battery was checked using the multi-meter…”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communicated their findings.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They communicated their findings mainly in the form of written reports.</a:t>
            </a:r>
          </a:p>
          <a:p>
            <a:pPr lvl="2" eaLnBrk="1" hangingPunct="1"/>
            <a:r>
              <a:rPr lang="en-US" sz="2000" dirty="0" smtClean="0">
                <a:latin typeface="Arial" charset="0"/>
                <a:cs typeface="Arial" charset="0"/>
              </a:rPr>
              <a:t>Write up the activity as a brief report….</a:t>
            </a:r>
          </a:p>
          <a:p>
            <a:pPr lvl="2" eaLnBrk="1" hangingPunct="1"/>
            <a:endParaRPr lang="en-US" sz="2000" i="1" dirty="0" smtClean="0">
              <a:latin typeface="Arial" charset="0"/>
              <a:cs typeface="Arial" charset="0"/>
            </a:endParaRPr>
          </a:p>
          <a:p>
            <a:pPr lvl="2" eaLnBrk="1" hangingPunct="1"/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07C3C6E-75B2-43C8-86B6-7E39F2FE7164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26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4141" y="1354571"/>
          <a:ext cx="8607974" cy="4179128"/>
        </p:xfrm>
        <a:graphic>
          <a:graphicData uri="http://schemas.openxmlformats.org/drawingml/2006/table">
            <a:tbl>
              <a:tblPr/>
              <a:tblGrid>
                <a:gridCol w="3673365"/>
                <a:gridCol w="4934609"/>
              </a:tblGrid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Engage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in </a:t>
                      </a:r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an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investigation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Identify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variables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Investigate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testable question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Formulate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explanations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predictions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Formulate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testable hypothesis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observations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Extend</a:t>
                      </a:r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the investigation.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Collect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data.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Communicate</a:t>
                      </a:r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with others.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Analyze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data.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connections to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prior learning.</a:t>
                      </a:r>
                      <a:endParaRPr lang="en-US" sz="1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Use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qualitative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methods.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connections to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scientific knowledge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Use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quantitative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methods.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Demonstrate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conceptual understanding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Scientific Inquiry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4141" y="1354571"/>
          <a:ext cx="8607974" cy="4179128"/>
        </p:xfrm>
        <a:graphic>
          <a:graphicData uri="http://schemas.openxmlformats.org/drawingml/2006/table">
            <a:tbl>
              <a:tblPr/>
              <a:tblGrid>
                <a:gridCol w="3673365"/>
                <a:gridCol w="4934609"/>
              </a:tblGrid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Engage 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in </a:t>
                      </a:r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an</a:t>
                      </a:r>
                      <a:r>
                        <a:rPr lang="en-US" sz="1900" b="0" i="0" u="none" strike="noStrike" baseline="0" dirty="0" smtClean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investigation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Identify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variables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Investigate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testable question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Formulate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explanations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predictions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Formulate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testable hypothesis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observations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Extend</a:t>
                      </a:r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the investigation.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Collect 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data.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Communicate</a:t>
                      </a:r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with others.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Analyze 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data.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connections to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prior learning.</a:t>
                      </a:r>
                      <a:endParaRPr lang="en-US" sz="1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Use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qualitative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methods.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connections to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scientific knowledge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Use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quantitative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methods.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Demonstrate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conceptual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understanding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Scientific Inquiry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4141" y="1354571"/>
          <a:ext cx="8607974" cy="4179128"/>
        </p:xfrm>
        <a:graphic>
          <a:graphicData uri="http://schemas.openxmlformats.org/drawingml/2006/table">
            <a:tbl>
              <a:tblPr/>
              <a:tblGrid>
                <a:gridCol w="3673365"/>
                <a:gridCol w="4934609"/>
              </a:tblGrid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Engage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in </a:t>
                      </a:r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an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investigation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Identify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variables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Investigate 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a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testable question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Formulate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explanations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predictions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Formulate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testable hypothesis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observations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Extend</a:t>
                      </a:r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the investigation.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Collect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data.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Communicate</a:t>
                      </a:r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with others.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Analyze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data.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connections to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prior learning.</a:t>
                      </a:r>
                      <a:endParaRPr lang="en-US" sz="1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Use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qualitative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methods.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connections to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scientific knowledge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Use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quantitative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methods.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Demonstrate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conceptual understanding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Scientific Inquiry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SUNY Empire State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773"/>
            <a:ext cx="8229600" cy="4343405"/>
          </a:xfrm>
        </p:spPr>
        <p:txBody>
          <a:bodyPr/>
          <a:lstStyle/>
          <a:p>
            <a:pPr eaLnBrk="1" hangingPunct="1"/>
            <a:r>
              <a:rPr lang="en-US" sz="1900" dirty="0" smtClean="0"/>
              <a:t>Founded as a cutting-edge, comprehensive college in 1971</a:t>
            </a:r>
          </a:p>
          <a:p>
            <a:pPr eaLnBrk="1" hangingPunct="1"/>
            <a:r>
              <a:rPr lang="en-US" sz="1900" dirty="0" smtClean="0"/>
              <a:t>60,000 alumni</a:t>
            </a:r>
          </a:p>
          <a:p>
            <a:pPr eaLnBrk="1" hangingPunct="1"/>
            <a:r>
              <a:rPr lang="en-US" sz="1900" dirty="0" smtClean="0"/>
              <a:t>11 academic centers of learning, &gt; 30 locations throughout the state</a:t>
            </a:r>
          </a:p>
          <a:p>
            <a:pPr eaLnBrk="1" hangingPunct="1"/>
            <a:r>
              <a:rPr lang="en-US" sz="1900" dirty="0" smtClean="0"/>
              <a:t>&gt; 19,000 students enrolled per year </a:t>
            </a:r>
          </a:p>
          <a:p>
            <a:pPr lvl="1" eaLnBrk="1" hangingPunct="1"/>
            <a:r>
              <a:rPr lang="en-US" sz="1900" dirty="0" smtClean="0"/>
              <a:t>including every county in New York state</a:t>
            </a:r>
          </a:p>
          <a:p>
            <a:pPr lvl="1" eaLnBrk="1" hangingPunct="1"/>
            <a:r>
              <a:rPr lang="en-US" sz="1900" dirty="0" smtClean="0"/>
              <a:t>including every state in the United States </a:t>
            </a:r>
          </a:p>
          <a:p>
            <a:pPr lvl="1" eaLnBrk="1" hangingPunct="1"/>
            <a:r>
              <a:rPr lang="en-US" sz="1900" dirty="0" smtClean="0"/>
              <a:t>50 countries around the world</a:t>
            </a:r>
          </a:p>
          <a:p>
            <a:pPr eaLnBrk="1" hangingPunct="1"/>
            <a:r>
              <a:rPr lang="en-US" sz="1900" dirty="0" smtClean="0"/>
              <a:t>2,000 faculty and staff serving primarily adult learners</a:t>
            </a:r>
          </a:p>
          <a:p>
            <a:pPr eaLnBrk="1" hangingPunct="1"/>
            <a:r>
              <a:rPr lang="en-US" sz="1900" dirty="0" smtClean="0"/>
              <a:t>Mission</a:t>
            </a:r>
          </a:p>
          <a:p>
            <a:pPr lvl="1" eaLnBrk="1" hangingPunct="1"/>
            <a:r>
              <a:rPr lang="en-US" sz="1800" dirty="0" smtClean="0"/>
              <a:t>To be innovative and creative, and to offer people throughout the state of New York and beyond the opportunity to study, to learn, and to earn a degree while still being able to work, raise a family and be engaged in their communities.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4141" y="1354571"/>
          <a:ext cx="8607974" cy="4179128"/>
        </p:xfrm>
        <a:graphic>
          <a:graphicData uri="http://schemas.openxmlformats.org/drawingml/2006/table">
            <a:tbl>
              <a:tblPr/>
              <a:tblGrid>
                <a:gridCol w="3673365"/>
                <a:gridCol w="4934609"/>
              </a:tblGrid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Engage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in </a:t>
                      </a:r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an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investigation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Identify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variables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Investigate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testable question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Formulate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explanations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predictions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Formulate 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a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testable hypothesis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observations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Extend</a:t>
                      </a:r>
                      <a:r>
                        <a:rPr lang="en-US" sz="19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the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investigation.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Collect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data.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Communicate</a:t>
                      </a:r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with others.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Analyze 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data.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connections to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prior learning.</a:t>
                      </a:r>
                      <a:endParaRPr lang="en-US" sz="19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Use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qualitative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methods.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Make 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connections to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scientific knowledge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Use </a:t>
                      </a:r>
                      <a:r>
                        <a:rPr lang="en-US" sz="1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quantitative</a:t>
                      </a:r>
                      <a:r>
                        <a:rPr lang="en-US" sz="1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 methods.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Demonstrate </a:t>
                      </a:r>
                      <a:r>
                        <a:rPr lang="en-US" sz="1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conceptual understanding</a:t>
                      </a:r>
                      <a:r>
                        <a:rPr lang="en-US" sz="1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Scientific Inquiry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Findings: What students did NOT do…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generally did not make predictions prior to conducting experiments.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often did not refer back to their data when summarizing their findings.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were generally not asked to form a testable hypothesis. These experiments were mainly observation-based.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3B3048-28E8-4617-8A4F-326BDC41C99D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31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Findings: What students did NOT do…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Students were not encouraged to make connections to external knowledge. 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Students completed experiments as directed, and did not explore further. 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Students were not provided discussion forums related to the laboratory.</a:t>
            </a: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5F3FE11-74AF-4293-9EC8-AA19A8CED451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32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Findings: What students did NOT do…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Students often did not make explicit connections to previous learning.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Students generally did not include references to real-world experiences.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Student understanding of more generalized concepts was difficult to assess.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476C61B-3799-449A-9E2C-DF0E914BF46A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33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What We Have Learned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The learning objectives for each lab need to be clear, with a clear progression from one lab to the next.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The experiments need to be more open-ended, which might then foster exploration.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Class discussions are needed to promote conceptual understanding and link observations with theory.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More reflection is needed so that students can become more aware of what they have learned.</a:t>
            </a: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B092A10-9785-4209-8A9C-C31313DEC70A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34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Implications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Hands-on and field-based experiments can be used in online courses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can increase science content knowledge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Students can develop scientific process skills</a:t>
            </a: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B092A10-9785-4209-8A9C-C31313DEC70A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35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Questions?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7381344-D40A-4D5E-8CE3-0A50CB2DEBC4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36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6630" name="Picture 6" descr="MCj039704800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98800" y="2125663"/>
            <a:ext cx="2935288" cy="2928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71575"/>
            <a:ext cx="8229600" cy="4478338"/>
          </a:xfrm>
        </p:spPr>
        <p:txBody>
          <a:bodyPr/>
          <a:lstStyle/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Hobson, A. (2001). Teaching Relevant Science for Scientific Literacy. Journal of College Science Teaching, 30:238-243.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Lynd-Balta, E. (2006), Using Literature and Innovative Assessments to Ignite Interest and Cultivate Critical Thinking Skills in an Undergraduate Neuroscience Course. CBE-Life Sciences Education, 5:167-174.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Hofstein, A., Lunetta, V.N. (2004). The Laboratory in Science Education: Foundations for the Twenty-First Century.  Science Education, 88:28-54.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Hofstein, A., Mamlok-Naaman, R. (2007). The Laboratory in Science Education: The State of the Art.  Chemistry Education Research and Practice, 8(2):105-107.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Ma, J., Nickerson, J.V. (2006). Hands-On, Simulated, and Remote Laboratories: A Comparative Literature Review. ACM Computing Surveys, 38(3), Article 7:1-24.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National Research Council (2000). Inquiry and the National Science Education Standards: A Guide for Teaching and Learning. Table 2-6. p 29.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Ottander, C., Grelsson, G. (2006). Laboratory Work: The Teachers' Perspective.  Journal of Biological Education, 40(3):113-118.</a:t>
            </a: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11265FF-098A-4523-B896-BB26FAB4CB04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37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Science Courses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Science courses often emphasize a large number of concepts, with less emphasis on science processes.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However, individuals need both an understanding of scientific concepts and the ability to analyze and problem-solve when making informed decisions on public policy and health choices.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Learning outcomes need to not only be content specific, but be socially relevant and reflect the skills that a student needs to become life-long learners. 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 a result, learning objectives related to science literacy and scientific inquiry should be an integral part of course design.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									</a:t>
            </a:r>
            <a:r>
              <a:rPr lang="en-US" sz="1600" smtClean="0">
                <a:latin typeface="Arial" charset="0"/>
                <a:cs typeface="Arial" charset="0"/>
              </a:rPr>
              <a:t>Hobson, 2001; Lynd-Balta 2006.</a:t>
            </a:r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C37E22A-1565-4585-83F8-248D9FF51789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4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Laboratory Science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54538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Laboratory experiences are often considered the defining characteristic of science courses.</a:t>
            </a:r>
          </a:p>
          <a:p>
            <a:pPr eaLnBrk="1" hangingPunct="1"/>
            <a:endParaRPr lang="en-US" sz="1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They provide students with: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opportunities to extend their learning of scientific concepts;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develop an understanding of the nature and methods of science;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stimulate the development of analytical and critical thinking skills; and 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foster an interest in science.</a:t>
            </a:r>
          </a:p>
          <a:p>
            <a:pPr lvl="2" eaLnBrk="1" hangingPunct="1"/>
            <a:endParaRPr lang="en-US" sz="1000" smtClean="0">
              <a:latin typeface="Arial" charset="0"/>
              <a:cs typeface="Arial" charset="0"/>
            </a:endParaRPr>
          </a:p>
          <a:p>
            <a:pPr lvl="2" eaLnBrk="1" hangingPunct="1"/>
            <a:endParaRPr lang="en-US" sz="1000" smtClean="0">
              <a:latin typeface="Arial" charset="0"/>
              <a:cs typeface="Arial" charset="0"/>
            </a:endParaRPr>
          </a:p>
          <a:p>
            <a:pPr lvl="2" eaLnBrk="1" hangingPunct="1"/>
            <a:r>
              <a:rPr lang="en-US" sz="1600" smtClean="0">
                <a:latin typeface="Arial" charset="0"/>
                <a:cs typeface="Arial" charset="0"/>
              </a:rPr>
              <a:t>Hofstein &amp; Mamlok-Naaman, 2007; Ma &amp; Nickerson, 2006; Ottander &amp; Grelsson, 2006; Hofstein &amp; Lunetta, 2004.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A074AE-13C5-434C-8DE9-7C9F464CDD9F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Science Online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As the number of courses offered through distance learning increase, trends indicate that there is a growing need to:</a:t>
            </a:r>
          </a:p>
          <a:p>
            <a:pPr lvl="1" eaLnBrk="1" hangingPunct="1"/>
            <a:r>
              <a:rPr lang="en-US" sz="2200" dirty="0" smtClean="0">
                <a:latin typeface="Arial" charset="0"/>
                <a:cs typeface="Arial" charset="0"/>
              </a:rPr>
              <a:t>develop online science courses that integrate science content and process; </a:t>
            </a:r>
            <a:br>
              <a:rPr lang="en-US" sz="2200" dirty="0" smtClean="0">
                <a:latin typeface="Arial" charset="0"/>
                <a:cs typeface="Arial" charset="0"/>
              </a:rPr>
            </a:br>
            <a:endParaRPr lang="en-US" sz="22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200" dirty="0" smtClean="0">
                <a:latin typeface="Arial" charset="0"/>
                <a:cs typeface="Arial" charset="0"/>
              </a:rPr>
              <a:t>determine best practices related to the incorporation of labs in online science courses; and,</a:t>
            </a:r>
            <a:br>
              <a:rPr lang="en-US" sz="2200" dirty="0" smtClean="0">
                <a:latin typeface="Arial" charset="0"/>
                <a:cs typeface="Arial" charset="0"/>
              </a:rPr>
            </a:br>
            <a:endParaRPr lang="en-US" sz="22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200" dirty="0" smtClean="0">
                <a:latin typeface="Arial" charset="0"/>
                <a:cs typeface="Arial" charset="0"/>
              </a:rPr>
              <a:t>assess the impact of such approaches on student learning.</a:t>
            </a: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DD0B49A-6B8F-47B1-9C82-7397BCA25926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6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Science and Mathematics Project (SMP)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Through grant-funding from the Charitable Leadership Foundation, ESC developed fifteen online science and math courses geared for general education students. 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These online courses were specifically designed to: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address relevant science and math topics in a rigorous way;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provide students with authentic and relevant learning activities;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be interactive and media-rich learning environments;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incorporate the methods and tools of science and math; and,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promote science and math literacy in adult learners.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B0AAC31-D91A-49BA-9080-C9D0B62F5CB5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7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SMP Course List</a:t>
            </a:r>
          </a:p>
        </p:txBody>
      </p:sp>
      <p:sp>
        <p:nvSpPr>
          <p:cNvPr id="1024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4940D46-53C7-4C77-B211-3A7854780889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8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21891" name="Group 387"/>
          <p:cNvGraphicFramePr>
            <a:graphicFrameLocks noGrp="1"/>
          </p:cNvGraphicFramePr>
          <p:nvPr/>
        </p:nvGraphicFramePr>
        <p:xfrm>
          <a:off x="328613" y="1169988"/>
          <a:ext cx="8486775" cy="5460303"/>
        </p:xfrm>
        <a:graphic>
          <a:graphicData uri="http://schemas.openxmlformats.org/drawingml/2006/table">
            <a:tbl>
              <a:tblPr/>
              <a:tblGrid>
                <a:gridCol w="2746375"/>
                <a:gridCol w="2736850"/>
                <a:gridCol w="30035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Mathematics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Biology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Math for the Inquiring Mind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Invention by Design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Marine Biology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Math Modeling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 Future of Being Human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Evolution: One Long Argument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Discovering Math Across Generations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Energy: The Issues and the 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Populations and Diseases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Statistics: An Activity-Based Approach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Global Climate Change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Ethnobotany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Visualizing Math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Contemporary Environmental Issues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GPS and the New Geography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6" name="Line 386"/>
          <p:cNvSpPr>
            <a:spLocks noChangeShapeType="1"/>
          </p:cNvSpPr>
          <p:nvPr/>
        </p:nvSpPr>
        <p:spPr bwMode="auto">
          <a:xfrm>
            <a:off x="457200" y="1606550"/>
            <a:ext cx="7615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Different Approaches to Labs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2402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Software purchased or downloaded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Commercial programs – Disney Roller Coaster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Free downloads - GIMP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Simulations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University of Colorado at Boulder – Electrical circuits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Second Life – NASA </a:t>
            </a:r>
            <a:r>
              <a:rPr lang="en-US" dirty="0" err="1" smtClean="0">
                <a:latin typeface="Arial" charset="0"/>
                <a:cs typeface="Arial" charset="0"/>
              </a:rPr>
              <a:t>CoLab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Lab kit based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Bookstore supplied - Solar cells, meter and generator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Field Activities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Community – Cemetery demographics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Backyard – Minimum viable population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B0AAC31-D91A-49BA-9080-C9D0B62F5CB5}" type="slidenum">
              <a:rPr lang="en-US" sz="1000">
                <a:solidFill>
                  <a:srgbClr val="898989"/>
                </a:solidFill>
                <a:cs typeface="Arial" charset="0"/>
              </a:rPr>
              <a:pPr algn="r"/>
              <a:t>9</a:t>
            </a:fld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2070</Words>
  <Application>Microsoft Macintosh PowerPoint</Application>
  <PresentationFormat>On-screen Show (4:3)</PresentationFormat>
  <Paragraphs>379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Hands-On and Online:</vt:lpstr>
      <vt:lpstr>SUNY Empire State College</vt:lpstr>
      <vt:lpstr>Science Courses</vt:lpstr>
      <vt:lpstr>Laboratory Science</vt:lpstr>
      <vt:lpstr>Science Online</vt:lpstr>
      <vt:lpstr>Science and Mathematics Project (SMP)</vt:lpstr>
      <vt:lpstr>SMP Course List</vt:lpstr>
      <vt:lpstr>Different Approaches to Labs</vt:lpstr>
      <vt:lpstr>Energy: The Issues and the Science</vt:lpstr>
      <vt:lpstr>Slide 11</vt:lpstr>
      <vt:lpstr>Contemporary Environmental Issues</vt:lpstr>
      <vt:lpstr>Slide 13</vt:lpstr>
      <vt:lpstr>Invention by Design</vt:lpstr>
      <vt:lpstr>Slide 15</vt:lpstr>
      <vt:lpstr>Study Question</vt:lpstr>
      <vt:lpstr>Essential Features of Classroom Inquiry</vt:lpstr>
      <vt:lpstr>Elements of Scientific Inquiry</vt:lpstr>
      <vt:lpstr> Study Design</vt:lpstr>
      <vt:lpstr>Slide 20</vt:lpstr>
      <vt:lpstr>Slide 21</vt:lpstr>
      <vt:lpstr> Findings: What students did…</vt:lpstr>
      <vt:lpstr> Findings: What students did…</vt:lpstr>
      <vt:lpstr>Findings: What students did…</vt:lpstr>
      <vt:lpstr>Findings: What students did…</vt:lpstr>
      <vt:lpstr>Findings: What students did…</vt:lpstr>
      <vt:lpstr>Elements of Scientific Inquiry</vt:lpstr>
      <vt:lpstr>Elements of Scientific Inquiry</vt:lpstr>
      <vt:lpstr>Elements of Scientific Inquiry</vt:lpstr>
      <vt:lpstr>Elements of Scientific Inquiry</vt:lpstr>
      <vt:lpstr> Findings: What students did NOT do…</vt:lpstr>
      <vt:lpstr> Findings: What students did NOT do…</vt:lpstr>
      <vt:lpstr> Findings: What students did NOT do…</vt:lpstr>
      <vt:lpstr>What We Have Learned</vt:lpstr>
      <vt:lpstr>Implications</vt:lpstr>
      <vt:lpstr>Questions?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and Online: Scientific Experimentation at a Distance</dc:title>
  <dc:subject>ELI 2011</dc:subject>
  <dc:creator>Mary Mawn and Ken Charuk</dc:creator>
  <cp:lastModifiedBy>Ken Charuk</cp:lastModifiedBy>
  <cp:revision>103</cp:revision>
  <dcterms:created xsi:type="dcterms:W3CDTF">2010-02-17T14:30:45Z</dcterms:created>
  <dcterms:modified xsi:type="dcterms:W3CDTF">2011-02-18T21:26:42Z</dcterms:modified>
</cp:coreProperties>
</file>