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  <p:sldMasterId id="2147485579" r:id="rId2"/>
    <p:sldMasterId id="2147486294" r:id="rId3"/>
  </p:sldMasterIdLst>
  <p:notesMasterIdLst>
    <p:notesMasterId r:id="rId25"/>
  </p:notesMasterIdLst>
  <p:handoutMasterIdLst>
    <p:handoutMasterId r:id="rId26"/>
  </p:handoutMasterIdLst>
  <p:sldIdLst>
    <p:sldId id="529" r:id="rId4"/>
    <p:sldId id="459" r:id="rId5"/>
    <p:sldId id="526" r:id="rId6"/>
    <p:sldId id="402" r:id="rId7"/>
    <p:sldId id="509" r:id="rId8"/>
    <p:sldId id="510" r:id="rId9"/>
    <p:sldId id="511" r:id="rId10"/>
    <p:sldId id="506" r:id="rId11"/>
    <p:sldId id="518" r:id="rId12"/>
    <p:sldId id="515" r:id="rId13"/>
    <p:sldId id="519" r:id="rId14"/>
    <p:sldId id="516" r:id="rId15"/>
    <p:sldId id="527" r:id="rId16"/>
    <p:sldId id="525" r:id="rId17"/>
    <p:sldId id="513" r:id="rId18"/>
    <p:sldId id="524" r:id="rId19"/>
    <p:sldId id="522" r:id="rId20"/>
    <p:sldId id="528" r:id="rId21"/>
    <p:sldId id="520" r:id="rId22"/>
    <p:sldId id="517" r:id="rId23"/>
    <p:sldId id="50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594"/>
    <a:srgbClr val="295F48"/>
    <a:srgbClr val="FFD861"/>
    <a:srgbClr val="38434D"/>
    <a:srgbClr val="57539A"/>
    <a:srgbClr val="899D2E"/>
    <a:srgbClr val="5984C9"/>
    <a:srgbClr val="6DA1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4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8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1DECAA-6D1F-A546-BD11-B124DD225994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A62F19-7653-9E4D-A114-7C6ABEF22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6262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0D758C-F744-F64B-80FF-3419C8C1B16D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0786E7-0CB6-034F-9095-EA9F20A84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572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86E7-0CB6-034F-9095-EA9F20A847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93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A7FDC-481B-FE46-B93E-E2E3179D8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15066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4896A-BE69-A043-8A26-596705684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44067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8788"/>
            <a:ext cx="2095500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8"/>
            <a:ext cx="6134100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6B6BD-7053-2940-9469-B288378C3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52305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993D3-9EA6-9A45-A59D-218B68395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77043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E2B92-0523-6E47-BAC8-E2EBF3E834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98924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3D111-1DD1-1443-BB72-30023387BF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00514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4497C-500D-EC4A-8F03-A5A312408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0248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6ED8B-B604-0048-A49D-E820FE397C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50680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1204-C80C-7748-B3E3-59C288F4F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501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D10-FC70-7A44-837B-3FC074F49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74942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58B77-01C2-EB4B-834F-C283AE1A1C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9962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69D41-D8A9-9848-8977-F17F80B53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10124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6924E-755B-264C-88B7-D6D292A40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11508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FA41E-9DA3-FD45-AABF-7A15FC2758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94276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8788"/>
            <a:ext cx="2095500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8"/>
            <a:ext cx="6134100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1" charset="0"/>
                <a:ea typeface="+mn-ea"/>
                <a:cs typeface="Arial" pitchFamily="-111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C926D-4216-304A-AD96-812904FD9F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15619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yb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cyb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32"/>
          <a:stretch>
            <a:fillRect/>
          </a:stretch>
        </p:blipFill>
        <p:spPr bwMode="auto">
          <a:xfrm>
            <a:off x="2817813" y="955675"/>
            <a:ext cx="3492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993D3-9EA6-9A45-A59D-218B68395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74695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E2B92-0523-6E47-BAC8-E2EBF3E83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77224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D10-FC70-7A44-837B-3FC074F49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80051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4497C-500D-EC4A-8F03-A5A312408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100488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6ED8B-B604-0048-A49D-E820FE397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74174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3D111-1DD1-1443-BB72-30023387B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47535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1204-C80C-7748-B3E3-59C288F4F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55171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AF67-43D7-354E-BD82-410921CBC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944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58B77-01C2-EB4B-834F-C283AE1A1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67276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6924E-755B-264C-88B7-D6D292A40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02993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FA41E-9DA3-FD45-AABF-7A15FC275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18729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C926D-4216-304A-AD96-812904FD9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51804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yb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EDUCAUS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888" y="954088"/>
            <a:ext cx="2297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888" y="1682750"/>
            <a:ext cx="22971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CD4DD-F954-DA40-B473-60A9B8A5B1F2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FE62E-3406-CF49-B439-C61039C6E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51808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7CBBF-8B91-FE4C-8D06-A960B224C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13142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394FA-4E49-4B47-A9AF-50A93BD7A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681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C117-D931-6F42-BC9C-F6B754946E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81685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529AD-D646-F04B-A323-94076243A9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7664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A5435-75F8-0548-9779-FB34ADA5B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41479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22828-673D-AA42-A110-2B82A8790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0848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14272102-FF60-7C4B-B32B-56E8694187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155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rgbClr val="5261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558B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rgbClr val="1975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059" name="Picture 21" descr="cyb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08" r:id="rId1"/>
    <p:sldLayoutId id="2147486209" r:id="rId2"/>
    <p:sldLayoutId id="2147486210" r:id="rId3"/>
    <p:sldLayoutId id="2147486211" r:id="rId4"/>
    <p:sldLayoutId id="2147486212" r:id="rId5"/>
    <p:sldLayoutId id="2147486213" r:id="rId6"/>
    <p:sldLayoutId id="2147486214" r:id="rId7"/>
    <p:sldLayoutId id="2147486215" r:id="rId8"/>
    <p:sldLayoutId id="2147486216" r:id="rId9"/>
    <p:sldLayoutId id="2147486217" r:id="rId10"/>
    <p:sldLayoutId id="2147486218" r:id="rId11"/>
  </p:sldLayoutIdLst>
  <p:transition spd="med">
    <p:fade/>
  </p:transition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pitchFamily="-111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-111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-111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-111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-111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96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charset="0"/>
        <a:buChar char="§"/>
        <a:defRPr sz="2800">
          <a:solidFill>
            <a:srgbClr val="4C4C4F"/>
          </a:solidFill>
          <a:latin typeface="+mn-lt"/>
          <a:ea typeface="ＭＳ Ｐゴシック" pitchFamily="-111" charset="-128"/>
          <a:cs typeface="ＭＳ Ｐゴシック" charset="0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295F48"/>
        </a:buClr>
        <a:buSzPct val="80000"/>
        <a:buFont typeface="Wingdings" charset="0"/>
        <a:buChar char="§"/>
        <a:defRPr sz="2400">
          <a:solidFill>
            <a:srgbClr val="4C4C4F"/>
          </a:solidFill>
          <a:latin typeface="+mn-lt"/>
          <a:ea typeface="ＭＳ Ｐゴシック" pitchFamily="-111" charset="-128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charset="0"/>
        <a:buChar char="§"/>
        <a:defRPr sz="2000">
          <a:solidFill>
            <a:srgbClr val="4C4C4F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295F48"/>
        </a:buClr>
        <a:buSzPct val="80000"/>
        <a:buFont typeface="Wingdings" charset="0"/>
        <a:buChar char="§"/>
        <a:defRPr sz="2000">
          <a:solidFill>
            <a:srgbClr val="4C4C4F"/>
          </a:solidFill>
          <a:latin typeface="+mn-lt"/>
          <a:ea typeface="ＭＳ Ｐゴシック" pitchFamily="-111" charset="-128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charset="0"/>
        <a:buChar char="§"/>
        <a:defRPr sz="1600">
          <a:solidFill>
            <a:srgbClr val="4C4C4F"/>
          </a:solidFill>
          <a:latin typeface="+mn-lt"/>
          <a:ea typeface="ＭＳ Ｐゴシック" pitchFamily="-111" charset="-128"/>
        </a:defRPr>
      </a:lvl5pPr>
      <a:lvl6pPr marL="1884363" indent="-173038" algn="l" defTabSz="457200" rtl="0" fontAlgn="base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pitchFamily="96" charset="2"/>
        <a:buChar char="§"/>
        <a:defRPr sz="1600">
          <a:solidFill>
            <a:srgbClr val="4C4C4F"/>
          </a:solidFill>
          <a:latin typeface="+mn-lt"/>
          <a:ea typeface="+mn-ea"/>
        </a:defRPr>
      </a:lvl6pPr>
      <a:lvl7pPr marL="2341563" indent="-173038" algn="l" defTabSz="457200" rtl="0" fontAlgn="base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pitchFamily="96" charset="2"/>
        <a:buChar char="§"/>
        <a:defRPr sz="1600">
          <a:solidFill>
            <a:srgbClr val="4C4C4F"/>
          </a:solidFill>
          <a:latin typeface="+mn-lt"/>
          <a:ea typeface="+mn-ea"/>
        </a:defRPr>
      </a:lvl7pPr>
      <a:lvl8pPr marL="2798763" indent="-173038" algn="l" defTabSz="457200" rtl="0" fontAlgn="base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pitchFamily="96" charset="2"/>
        <a:buChar char="§"/>
        <a:defRPr sz="1600">
          <a:solidFill>
            <a:srgbClr val="4C4C4F"/>
          </a:solidFill>
          <a:latin typeface="+mn-lt"/>
          <a:ea typeface="+mn-ea"/>
        </a:defRPr>
      </a:lvl8pPr>
      <a:lvl9pPr marL="3255963" indent="-173038" algn="l" defTabSz="457200" rtl="0" fontAlgn="base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pitchFamily="96" charset="2"/>
        <a:buChar char="§"/>
        <a:defRPr sz="1600">
          <a:solidFill>
            <a:srgbClr val="4C4C4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ea typeface="ＭＳ Ｐゴシック" pitchFamily="96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ea typeface="ＭＳ Ｐゴシック" pitchFamily="96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DD5EC36B-248D-4149-8E2D-0DA397E469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155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rgbClr val="5261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558B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rgbClr val="1975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pic>
        <p:nvPicPr>
          <p:cNvPr id="3083" name="Picture 21" descr="cyb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47" r:id="rId1"/>
    <p:sldLayoutId id="2147486248" r:id="rId2"/>
    <p:sldLayoutId id="2147486249" r:id="rId3"/>
    <p:sldLayoutId id="2147486250" r:id="rId4"/>
    <p:sldLayoutId id="2147486251" r:id="rId5"/>
    <p:sldLayoutId id="2147486252" r:id="rId6"/>
    <p:sldLayoutId id="2147486253" r:id="rId7"/>
    <p:sldLayoutId id="2147486254" r:id="rId8"/>
    <p:sldLayoutId id="2147486255" r:id="rId9"/>
    <p:sldLayoutId id="2147486256" r:id="rId10"/>
    <p:sldLayoutId id="2147486257" r:id="rId11"/>
  </p:sldLayoutIdLst>
  <p:transition spd="med">
    <p:fade/>
  </p:transition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295F48"/>
        </a:buClr>
        <a:buSzPct val="8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295F48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18843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pitchFamily="-111" charset="2"/>
        <a:buChar char="§"/>
        <a:defRPr sz="1600">
          <a:solidFill>
            <a:srgbClr val="4C4C4F"/>
          </a:solidFill>
          <a:latin typeface="+mn-lt"/>
          <a:ea typeface="+mn-ea"/>
        </a:defRPr>
      </a:lvl6pPr>
      <a:lvl7pPr marL="23415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pitchFamily="-111" charset="2"/>
        <a:buChar char="§"/>
        <a:defRPr sz="1600">
          <a:solidFill>
            <a:srgbClr val="4C4C4F"/>
          </a:solidFill>
          <a:latin typeface="+mn-lt"/>
          <a:ea typeface="+mn-ea"/>
        </a:defRPr>
      </a:lvl7pPr>
      <a:lvl8pPr marL="27987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pitchFamily="-111" charset="2"/>
        <a:buChar char="§"/>
        <a:defRPr sz="1600">
          <a:solidFill>
            <a:srgbClr val="4C4C4F"/>
          </a:solidFill>
          <a:latin typeface="+mn-lt"/>
          <a:ea typeface="+mn-ea"/>
        </a:defRPr>
      </a:lvl8pPr>
      <a:lvl9pPr marL="32559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FFD861"/>
        </a:buClr>
        <a:buSzPct val="80000"/>
        <a:buFont typeface="Wingdings" pitchFamily="-111" charset="2"/>
        <a:buChar char="§"/>
        <a:defRPr sz="1600">
          <a:solidFill>
            <a:srgbClr val="4C4C4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latin typeface="Arial" charset="0"/>
                <a:ea typeface="ＭＳ Ｐゴシック" pitchFamily="96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14272102-FF60-7C4B-B32B-56E869418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B207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558B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rgbClr val="155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pic>
        <p:nvPicPr>
          <p:cNvPr id="1035" name="Picture 21" descr="cyber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95" r:id="rId1"/>
    <p:sldLayoutId id="2147486296" r:id="rId2"/>
    <p:sldLayoutId id="2147486297" r:id="rId3"/>
    <p:sldLayoutId id="2147486298" r:id="rId4"/>
    <p:sldLayoutId id="2147486299" r:id="rId5"/>
    <p:sldLayoutId id="2147486300" r:id="rId6"/>
    <p:sldLayoutId id="2147486301" r:id="rId7"/>
    <p:sldLayoutId id="2147486302" r:id="rId8"/>
    <p:sldLayoutId id="2147486303" r:id="rId9"/>
    <p:sldLayoutId id="2147486304" r:id="rId10"/>
    <p:sldLayoutId id="2147486305" r:id="rId11"/>
    <p:sldLayoutId id="2147486237" r:id="rId12"/>
  </p:sldLayoutIdLst>
  <p:transition spd="med">
    <p:fade/>
  </p:transition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1" fontAlgn="base" hangingPunct="1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charset="0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1" fontAlgn="base" hangingPunct="1">
        <a:spcBef>
          <a:spcPct val="20000"/>
        </a:spcBef>
        <a:spcAft>
          <a:spcPct val="0"/>
        </a:spcAft>
        <a:buClr>
          <a:srgbClr val="1F3572"/>
        </a:buClr>
        <a:buSzPct val="80000"/>
        <a:buFont typeface="Wingdings" charset="0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1" fontAlgn="base" hangingPunct="1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charset="0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1" fontAlgn="base" hangingPunct="1">
        <a:spcBef>
          <a:spcPct val="20000"/>
        </a:spcBef>
        <a:spcAft>
          <a:spcPct val="0"/>
        </a:spcAft>
        <a:buClr>
          <a:srgbClr val="1F3572"/>
        </a:buClr>
        <a:buSzPct val="80000"/>
        <a:buFont typeface="Wingdings" charset="0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1" fontAlgn="base" hangingPunct="1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charset="0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grajek@educause.edu" TargetMode="Externa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8456828" cy="2157412"/>
          </a:xfrm>
        </p:spPr>
        <p:txBody>
          <a:bodyPr/>
          <a:lstStyle/>
          <a:p>
            <a:r>
              <a:rPr lang="en-US" sz="3700" b="0" cap="none" dirty="0" smtClean="0">
                <a:latin typeface="Arial" charset="0"/>
                <a:ea typeface="ＭＳ Ｐゴシック" charset="0"/>
              </a:rPr>
              <a:t>Launching Evidence of </a:t>
            </a:r>
            <a:br>
              <a:rPr lang="en-US" sz="3700" b="0" cap="none" dirty="0" smtClean="0">
                <a:latin typeface="Arial" charset="0"/>
                <a:ea typeface="ＭＳ Ｐゴシック" charset="0"/>
              </a:rPr>
            </a:br>
            <a:r>
              <a:rPr lang="en-US" sz="3700" b="0" cap="none" dirty="0" smtClean="0">
                <a:latin typeface="Arial" charset="0"/>
                <a:ea typeface="ＭＳ Ｐゴシック" charset="0"/>
              </a:rPr>
              <a:t>Impact Projects </a:t>
            </a:r>
            <a:endParaRPr lang="en-US" sz="3700" b="0" cap="none" dirty="0">
              <a:latin typeface="Arial" charset="0"/>
              <a:ea typeface="ＭＳ Ｐゴシック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195984"/>
            <a:ext cx="4397444" cy="3930179"/>
          </a:xfrm>
        </p:spPr>
        <p:txBody>
          <a:bodyPr/>
          <a:lstStyle/>
          <a:p>
            <a:pPr marL="0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………………</a:t>
            </a:r>
          </a:p>
          <a:p>
            <a:pPr marL="0">
              <a:spcBef>
                <a:spcPct val="0"/>
              </a:spcBef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Susan </a:t>
            </a:r>
            <a:r>
              <a:rPr lang="en-US" dirty="0" err="1" smtClean="0">
                <a:latin typeface="Arial" charset="0"/>
                <a:ea typeface="ＭＳ Ｐゴシック" charset="0"/>
              </a:rPr>
              <a:t>Grajek</a:t>
            </a:r>
            <a:r>
              <a:rPr lang="en-US" dirty="0" smtClean="0">
                <a:latin typeface="Arial" charset="0"/>
                <a:ea typeface="ＭＳ Ｐゴシック" charset="0"/>
              </a:rPr>
              <a:t>, Vice President for Data, Research &amp; Analytics, EDUCAUSE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5" name="Picture 4" descr="17609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9831" y="991691"/>
            <a:ext cx="2629284" cy="3943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290513" y="458788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Timing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781175"/>
            <a:ext cx="796389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The timing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How old is the research? 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Where the data collected at sensible times?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930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290513" y="458788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The Content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781175"/>
            <a:ext cx="796389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The topics/questions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Are the questions unambiguous?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Do they assess a single factor?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Can your respondents understand them?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Are your rating scales realistic? (offer a mid-point, provide sufficient anchor tags,  provide anchor tags at all?)</a:t>
            </a:r>
          </a:p>
          <a:p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275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290513" y="458788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Sources of Bias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372368"/>
            <a:ext cx="7963890" cy="444402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Phrasing of questions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Language and cultural differences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Do the subjects (students, instructors) know what you’re assessing?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Everybody wants to please and to look good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…answer questions even if they don’t have any knowledge or an opinion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…agree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…say they’ll use or buy something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How badly do you want positive results?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782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290513" y="458788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Measure twice, cut once:  Pilot your research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515750"/>
            <a:ext cx="8425862" cy="407510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You’re too close to the topic and the research 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Piloting can identify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Poorly-worded questions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Unrealistic expectations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Small problems that are easy to correct if caught, but that can invalidate your research if not caught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Make sure your pilot is realistic and thorough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You may need to do several pilots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To get it right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If your research has several points in time or dimensions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521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900" y="1375243"/>
            <a:ext cx="5905500" cy="4470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90513" y="458788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The Analyses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5845643"/>
            <a:ext cx="300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200" dirty="0" smtClean="0"/>
              <a:t>Source:  The New Yorker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93586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290513" y="458788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The Analyses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601788"/>
            <a:ext cx="796389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Are you eyeballing the numbers for what looks good?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Are you doing the right analyses for your data?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The right statistics for the way your data are distributed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The right analyses to answer the interesting questions</a:t>
            </a:r>
          </a:p>
          <a:p>
            <a:pPr lvl="1"/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395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b="7563"/>
          <a:stretch/>
        </p:blipFill>
        <p:spPr>
          <a:xfrm>
            <a:off x="-16139" y="1213806"/>
            <a:ext cx="9192543" cy="410826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7353"/>
            <a:ext cx="8382000" cy="1143000"/>
          </a:xfrm>
        </p:spPr>
        <p:txBody>
          <a:bodyPr/>
          <a:lstStyle/>
          <a:p>
            <a:r>
              <a:rPr lang="en-US" cap="none" dirty="0"/>
              <a:t>Do you know the shape of your data?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34439" y="2577002"/>
            <a:ext cx="0" cy="160613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65567" y="2546350"/>
            <a:ext cx="0" cy="163679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14131" y="3535782"/>
            <a:ext cx="0" cy="647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95014" y="3535782"/>
            <a:ext cx="0" cy="647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44506" y="2327401"/>
            <a:ext cx="0" cy="1855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05282" y="2327401"/>
            <a:ext cx="0" cy="18557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34750" y="2327401"/>
            <a:ext cx="0" cy="18557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719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010"/>
            <a:ext cx="8382000" cy="1143000"/>
          </a:xfrm>
        </p:spPr>
        <p:txBody>
          <a:bodyPr>
            <a:normAutofit fontScale="90000"/>
          </a:bodyPr>
          <a:lstStyle/>
          <a:p>
            <a:pPr lvl="1">
              <a:spcBef>
                <a:spcPts val="1500"/>
              </a:spcBef>
            </a:pPr>
            <a:r>
              <a:rPr lang="en-US" sz="3300" cap="none" dirty="0" smtClean="0"/>
              <a:t>Analysis as a fishing expedition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1100" cap="none" dirty="0" smtClean="0">
                <a:solidFill>
                  <a:schemeClr val="bg1"/>
                </a:solidFill>
              </a:rPr>
              <a:t>l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700" b="0" i="1" cap="none" dirty="0" smtClean="0"/>
              <a:t>(</a:t>
            </a:r>
            <a:r>
              <a:rPr lang="en-US" sz="2700" b="0" i="1" dirty="0" smtClean="0">
                <a:latin typeface="Arial" charset="0"/>
                <a:ea typeface="ＭＳ Ｐゴシック" charset="0"/>
                <a:cs typeface="Arial" charset="0"/>
              </a:rPr>
              <a:t>At </a:t>
            </a:r>
            <a:r>
              <a:rPr lang="en-US" sz="2700" b="0" i="1" dirty="0">
                <a:latin typeface="Arial" charset="0"/>
                <a:ea typeface="ＭＳ Ｐゴシック" charset="0"/>
                <a:cs typeface="Arial" charset="0"/>
              </a:rPr>
              <a:t>the p&lt;.05 level 1 of 20 tests will be </a:t>
            </a:r>
            <a:r>
              <a:rPr lang="en-US" sz="2700" b="0" i="1" dirty="0" smtClean="0">
                <a:latin typeface="Arial" charset="0"/>
                <a:ea typeface="ＭＳ Ｐゴシック" charset="0"/>
                <a:cs typeface="Arial" charset="0"/>
              </a:rPr>
              <a:t>significant)</a:t>
            </a:r>
            <a:r>
              <a:rPr lang="en-US" sz="2700" b="0" i="1" dirty="0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2700" b="0" i="1" dirty="0">
                <a:latin typeface="Arial" charset="0"/>
                <a:ea typeface="ＭＳ Ｐゴシック" charset="0"/>
                <a:cs typeface="Arial" charset="0"/>
              </a:rPr>
            </a:br>
            <a:endParaRPr lang="en-US" sz="2700" b="0" i="1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6675" b="6675"/>
          <a:stretch>
            <a:fillRect/>
          </a:stretch>
        </p:blipFill>
        <p:spPr>
          <a:xfrm>
            <a:off x="492810" y="162394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xmlns="" val="1867004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6675" b="6675"/>
          <a:stretch>
            <a:fillRect/>
          </a:stretch>
        </p:blipFill>
        <p:spPr>
          <a:xfrm>
            <a:off x="457200" y="1623940"/>
            <a:ext cx="4038600" cy="45259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052190" y="2240560"/>
            <a:ext cx="4524375" cy="329431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10010"/>
            <a:ext cx="8382000" cy="1143000"/>
          </a:xfrm>
        </p:spPr>
        <p:txBody>
          <a:bodyPr>
            <a:normAutofit fontScale="90000"/>
          </a:bodyPr>
          <a:lstStyle/>
          <a:p>
            <a:pPr lvl="1">
              <a:spcBef>
                <a:spcPts val="1500"/>
              </a:spcBef>
            </a:pPr>
            <a:r>
              <a:rPr lang="en-US" sz="3300" cap="none" dirty="0" smtClean="0"/>
              <a:t>Analysis as a fishing expedition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1100" cap="none" dirty="0" smtClean="0">
                <a:solidFill>
                  <a:schemeClr val="bg1"/>
                </a:solidFill>
              </a:rPr>
              <a:t>l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700" b="0" i="1" cap="none" dirty="0" smtClean="0"/>
              <a:t>(</a:t>
            </a:r>
            <a:r>
              <a:rPr lang="en-US" sz="2700" b="0" i="1" dirty="0" smtClean="0">
                <a:latin typeface="Arial" charset="0"/>
                <a:ea typeface="ＭＳ Ｐゴシック" charset="0"/>
                <a:cs typeface="Arial" charset="0"/>
              </a:rPr>
              <a:t>At </a:t>
            </a:r>
            <a:r>
              <a:rPr lang="en-US" sz="2700" b="0" i="1" dirty="0">
                <a:latin typeface="Arial" charset="0"/>
                <a:ea typeface="ＭＳ Ｐゴシック" charset="0"/>
                <a:cs typeface="Arial" charset="0"/>
              </a:rPr>
              <a:t>the p&lt;.05 level 1 of 20 tests will be </a:t>
            </a:r>
            <a:r>
              <a:rPr lang="en-US" sz="2700" b="0" i="1" dirty="0" smtClean="0">
                <a:latin typeface="Arial" charset="0"/>
                <a:ea typeface="ＭＳ Ｐゴシック" charset="0"/>
                <a:cs typeface="Arial" charset="0"/>
              </a:rPr>
              <a:t>significant)</a:t>
            </a:r>
            <a:r>
              <a:rPr lang="en-US" sz="2700" b="0" i="1" dirty="0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2700" b="0" i="1" dirty="0">
                <a:latin typeface="Arial" charset="0"/>
                <a:ea typeface="ＭＳ Ｐゴシック" charset="0"/>
                <a:cs typeface="Arial" charset="0"/>
              </a:rPr>
            </a:br>
            <a:endParaRPr lang="en-US" sz="2700" b="0" i="1" cap="none" dirty="0"/>
          </a:p>
        </p:txBody>
      </p:sp>
    </p:spTree>
    <p:extLst>
      <p:ext uri="{BB962C8B-B14F-4D97-AF65-F5344CB8AC3E}">
        <p14:creationId xmlns:p14="http://schemas.microsoft.com/office/powerpoint/2010/main" xmlns="" val="2215067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ittens-ow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63" t="15193" r="8501" b="21703"/>
          <a:stretch/>
        </p:blipFill>
        <p:spPr>
          <a:xfrm>
            <a:off x="1157882" y="1307175"/>
            <a:ext cx="7208750" cy="384683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7502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ctrTitle"/>
          </p:nvPr>
        </p:nvSpPr>
        <p:spPr>
          <a:xfrm>
            <a:off x="762000" y="1768659"/>
            <a:ext cx="7772400" cy="1929662"/>
          </a:xfrm>
        </p:spPr>
        <p:txBody>
          <a:bodyPr/>
          <a:lstStyle/>
          <a:p>
            <a:pPr algn="ctr"/>
            <a:r>
              <a:rPr lang="en-US" cap="none" dirty="0" smtClean="0">
                <a:latin typeface="Arial" charset="0"/>
                <a:ea typeface="ＭＳ Ｐゴシック" charset="0"/>
                <a:cs typeface="Arial" charset="0"/>
              </a:rPr>
              <a:t>Using Research to </a:t>
            </a:r>
            <a:br>
              <a:rPr lang="en-US" cap="none" dirty="0" smtClean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cap="none" dirty="0" smtClean="0">
                <a:latin typeface="Arial" charset="0"/>
                <a:ea typeface="ＭＳ Ｐゴシック" charset="0"/>
                <a:cs typeface="Arial" charset="0"/>
              </a:rPr>
              <a:t>Seek Evidence of Impact</a:t>
            </a:r>
            <a:endParaRPr lang="en-US" cap="none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3646255"/>
            <a:ext cx="6400800" cy="1754680"/>
          </a:xfrm>
        </p:spPr>
        <p:txBody>
          <a:bodyPr>
            <a:normAutofit/>
          </a:bodyPr>
          <a:lstStyle/>
          <a:p>
            <a:r>
              <a:rPr lang="en-US" dirty="0"/>
              <a:t>Susan </a:t>
            </a:r>
            <a:r>
              <a:rPr lang="en-US" dirty="0" err="1"/>
              <a:t>Grajek</a:t>
            </a:r>
            <a:endParaRPr lang="en-US" dirty="0"/>
          </a:p>
          <a:p>
            <a:r>
              <a:rPr lang="en-US" dirty="0"/>
              <a:t>Vice President for Data, Research &amp; </a:t>
            </a:r>
            <a:r>
              <a:rPr lang="en-US" dirty="0" smtClean="0"/>
              <a:t>Analytics</a:t>
            </a:r>
          </a:p>
          <a:p>
            <a:r>
              <a:rPr lang="en-US" dirty="0" smtClean="0"/>
              <a:t>EDUCAUSE</a:t>
            </a:r>
            <a:r>
              <a:rPr lang="en-US" dirty="0"/>
              <a:t>  </a:t>
            </a:r>
          </a:p>
          <a:p>
            <a:r>
              <a:rPr lang="en-US" dirty="0">
                <a:hlinkClick r:id="rId2"/>
              </a:rPr>
              <a:t>sgrajek@</a:t>
            </a:r>
            <a:r>
              <a:rPr lang="en-US" dirty="0" smtClean="0">
                <a:hlinkClick r:id="rId2"/>
              </a:rPr>
              <a:t>educause.edu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290513" y="458788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The Conclusions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781175"/>
            <a:ext cx="796389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Distinguish clearly between evidence and interpretation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Do you have evidence for your interpretations?	</a:t>
            </a:r>
            <a:br>
              <a:rPr lang="en-US" dirty="0" smtClean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Or are they simply speculation, informed or otherwise?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Are you over-generalizing the results?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Remember the difference between correlations and causes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051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290513" y="458788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Outcomes:  Impact on What?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487099"/>
            <a:ext cx="3138487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What are the outcomes we should be measuring?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What are the outcomes we can measure?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470" y="1457230"/>
            <a:ext cx="5715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6637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Yorker verify data carto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5895"/>
            <a:ext cx="7620000" cy="615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6057594"/>
            <a:ext cx="300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200" dirty="0" smtClean="0"/>
              <a:t>Source:  The New Yorker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5754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290513" y="458788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Why use research?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781175"/>
            <a:ext cx="796389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Research can help establish whether technologies, practices or programs make a measurable difference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290513" y="458788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Why use research?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781175"/>
            <a:ext cx="796389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To help understand </a:t>
            </a:r>
            <a:r>
              <a:rPr lang="en-US" b="1" i="1" dirty="0">
                <a:latin typeface="Arial" charset="0"/>
                <a:ea typeface="ＭＳ Ｐゴシック" charset="0"/>
                <a:cs typeface="Arial" charset="0"/>
              </a:rPr>
              <a:t>what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works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To isolate the particular elements of success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To help understand </a:t>
            </a:r>
            <a:r>
              <a:rPr lang="en-US" b="1" i="1" dirty="0" smtClean="0">
                <a:latin typeface="Arial" charset="0"/>
                <a:ea typeface="ＭＳ Ｐゴシック" charset="0"/>
                <a:cs typeface="Arial" charset="0"/>
              </a:rPr>
              <a:t>why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something works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What are the right conditions or circumstances?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To what extent is the impact due to extraneous factors like the student, the instructor, the excitement of something new?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Can the innovation’s effect be replicated?</a:t>
            </a:r>
          </a:p>
        </p:txBody>
      </p:sp>
    </p:spTree>
    <p:extLst>
      <p:ext uri="{BB962C8B-B14F-4D97-AF65-F5344CB8AC3E}">
        <p14:creationId xmlns:p14="http://schemas.microsoft.com/office/powerpoint/2010/main" xmlns="" val="1731040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290513" y="458788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Why use research?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781175"/>
            <a:ext cx="796389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Without research, we’re left to guess-work, anecdote and common sense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“common sense is not so common”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We can’t afford to guess…and be wrong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The bar is rising:  funders and stakeholders are demanding more than enthusiasm and plausibility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347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290513" y="458788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Types of research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654464"/>
            <a:ext cx="2999595" cy="4525963"/>
          </a:xfrm>
        </p:spPr>
        <p:txBody>
          <a:bodyPr/>
          <a:lstStyle/>
          <a:p>
            <a:pPr marL="228600" indent="-228600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Qualitative	</a:t>
            </a:r>
          </a:p>
          <a:p>
            <a:pPr marL="228600" indent="-228600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Descriptive	</a:t>
            </a:r>
          </a:p>
          <a:p>
            <a:pPr marL="228600" indent="-228600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Correlational	</a:t>
            </a:r>
          </a:p>
          <a:p>
            <a:pPr marL="228600" indent="-228600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Experimental</a:t>
            </a:r>
          </a:p>
          <a:p>
            <a:pPr marL="228600" indent="-228600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Evaluation	</a:t>
            </a:r>
          </a:p>
          <a:p>
            <a:pPr lvl="1" eaLnBrk="1" hangingPunct="1"/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0108" y="1654464"/>
            <a:ext cx="58538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40000"/>
              </a:lnSpc>
            </a:pPr>
            <a:r>
              <a:rPr lang="en-US" sz="2400" dirty="0" smtClean="0">
                <a:cs typeface="Arial" charset="0"/>
              </a:rPr>
              <a:t>When </a:t>
            </a:r>
            <a:r>
              <a:rPr lang="en-US" sz="2400" dirty="0">
                <a:cs typeface="Arial" charset="0"/>
              </a:rPr>
              <a:t>numbers aren’t enough or possible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dirty="0" smtClean="0">
                <a:cs typeface="Arial" charset="0"/>
              </a:rPr>
              <a:t>Counts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dirty="0" smtClean="0">
                <a:cs typeface="Arial" charset="0"/>
              </a:rPr>
              <a:t>Associations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dirty="0" smtClean="0">
                <a:cs typeface="Arial" charset="0"/>
              </a:rPr>
              <a:t>Effects</a:t>
            </a:r>
            <a:endParaRPr lang="en-US" sz="2400" dirty="0">
              <a:cs typeface="Arial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400" dirty="0" smtClean="0">
                <a:cs typeface="Arial" charset="0"/>
              </a:rPr>
              <a:t>Assessment</a:t>
            </a:r>
            <a:endParaRPr lang="en-US" sz="2400" dirty="0">
              <a:cs typeface="Arial" charset="0"/>
            </a:endParaRPr>
          </a:p>
          <a:p>
            <a:pPr eaLnBrk="1" hangingPunct="1"/>
            <a:endParaRPr lang="en-US" dirty="0">
              <a:cs typeface="Arial" charset="0"/>
            </a:endParaRPr>
          </a:p>
          <a:p>
            <a:pPr lvl="1" eaLnBrk="1" hangingPunct="1"/>
            <a:endParaRPr lang="en-US" dirty="0">
              <a:cs typeface="Arial" charset="0"/>
            </a:endParaRPr>
          </a:p>
          <a:p>
            <a:pPr lvl="1" eaLnBrk="1" hangingPunct="1"/>
            <a:endParaRPr lang="en-US" dirty="0">
              <a:cs typeface="Arial" charset="0"/>
            </a:endParaRPr>
          </a:p>
          <a:p>
            <a:pPr lvl="1" eaLnBrk="1" hangingPunct="1"/>
            <a:endParaRPr lang="en-US" dirty="0">
              <a:cs typeface="Arial" charset="0"/>
            </a:endParaRPr>
          </a:p>
          <a:p>
            <a:pPr lvl="1" eaLnBrk="1" hangingPunct="1"/>
            <a:endParaRPr lang="en-US" dirty="0">
              <a:cs typeface="Arial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2532118" y="1878951"/>
            <a:ext cx="711894" cy="250169"/>
          </a:xfrm>
          <a:prstGeom prst="chevron">
            <a:avLst/>
          </a:prstGeom>
          <a:solidFill>
            <a:srgbClr val="FFD8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532118" y="2423166"/>
            <a:ext cx="711894" cy="250169"/>
          </a:xfrm>
          <a:prstGeom prst="chevron">
            <a:avLst/>
          </a:prstGeom>
          <a:solidFill>
            <a:srgbClr val="FFD8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532118" y="2910290"/>
            <a:ext cx="711894" cy="250169"/>
          </a:xfrm>
          <a:prstGeom prst="chevron">
            <a:avLst/>
          </a:prstGeom>
          <a:solidFill>
            <a:srgbClr val="FFD8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532118" y="3410652"/>
            <a:ext cx="711894" cy="250169"/>
          </a:xfrm>
          <a:prstGeom prst="chevron">
            <a:avLst/>
          </a:prstGeom>
          <a:solidFill>
            <a:srgbClr val="FFD8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532118" y="3960231"/>
            <a:ext cx="711894" cy="250169"/>
          </a:xfrm>
          <a:prstGeom prst="chevron">
            <a:avLst/>
          </a:prstGeom>
          <a:solidFill>
            <a:srgbClr val="FFD8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21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290513" y="182011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There’s research…and there’s research:  How to evaluate research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New Yorker mystery pie chart carto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3326" y="1213524"/>
            <a:ext cx="4598342" cy="4798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5845643"/>
            <a:ext cx="300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200" dirty="0" smtClean="0"/>
              <a:t>Source:  The New Yorker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303680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290513" y="285595"/>
            <a:ext cx="8732837" cy="1143000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The Subjects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452395"/>
            <a:ext cx="7963890" cy="47053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How were they chosen?  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How well do they represent other people to whom you will try to apply the findings?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Demographics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Institutiona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l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type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How many subjects and are they evenly distributed across the characteristics that matter?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Was a control group used?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98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537</Words>
  <Application>Microsoft Office PowerPoint</Application>
  <PresentationFormat>On-screen Show (4:3)</PresentationFormat>
  <Paragraphs>99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3_Office Theme</vt:lpstr>
      <vt:lpstr>1_Office Theme</vt:lpstr>
      <vt:lpstr>ELI</vt:lpstr>
      <vt:lpstr>Launching Evidence of  Impact Projects </vt:lpstr>
      <vt:lpstr>Using Research to  Seek Evidence of Impact</vt:lpstr>
      <vt:lpstr>Slide 3</vt:lpstr>
      <vt:lpstr>Why use research?</vt:lpstr>
      <vt:lpstr>Why use research?</vt:lpstr>
      <vt:lpstr>Why use research?</vt:lpstr>
      <vt:lpstr>Types of research</vt:lpstr>
      <vt:lpstr>There’s research…and there’s research:  How to evaluate research</vt:lpstr>
      <vt:lpstr>The Subjects</vt:lpstr>
      <vt:lpstr>Timing</vt:lpstr>
      <vt:lpstr>The Content</vt:lpstr>
      <vt:lpstr>Sources of Bias</vt:lpstr>
      <vt:lpstr>Measure twice, cut once:  Pilot your research</vt:lpstr>
      <vt:lpstr>The Analyses</vt:lpstr>
      <vt:lpstr>The Analyses</vt:lpstr>
      <vt:lpstr>Do you know the shape of your data?</vt:lpstr>
      <vt:lpstr>Analysis as a fishing expedition l (At the p&lt;.05 level 1 of 20 tests will be significant) </vt:lpstr>
      <vt:lpstr>Analysis as a fishing expedition l (At the p&lt;.05 level 1 of 20 tests will be significant) </vt:lpstr>
      <vt:lpstr>Outliers</vt:lpstr>
      <vt:lpstr>The Conclusions</vt:lpstr>
      <vt:lpstr>Outcomes:  Impact on What?</vt:lpstr>
    </vt:vector>
  </TitlesOfParts>
  <Company>brain bolts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Victoria Fanning</cp:lastModifiedBy>
  <cp:revision>223</cp:revision>
  <dcterms:created xsi:type="dcterms:W3CDTF">2010-08-30T12:41:47Z</dcterms:created>
  <dcterms:modified xsi:type="dcterms:W3CDTF">2011-04-11T22:15:16Z</dcterms:modified>
</cp:coreProperties>
</file>