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07" r:id="rId2"/>
    <p:sldId id="256" r:id="rId3"/>
    <p:sldId id="257" r:id="rId4"/>
    <p:sldId id="277" r:id="rId5"/>
    <p:sldId id="269" r:id="rId6"/>
    <p:sldId id="262" r:id="rId7"/>
    <p:sldId id="264" r:id="rId8"/>
    <p:sldId id="271" r:id="rId9"/>
    <p:sldId id="291" r:id="rId10"/>
    <p:sldId id="272" r:id="rId11"/>
    <p:sldId id="273" r:id="rId12"/>
    <p:sldId id="263" r:id="rId13"/>
    <p:sldId id="278" r:id="rId14"/>
    <p:sldId id="274" r:id="rId15"/>
    <p:sldId id="293" r:id="rId16"/>
    <p:sldId id="292" r:id="rId17"/>
    <p:sldId id="294" r:id="rId18"/>
    <p:sldId id="275" r:id="rId19"/>
    <p:sldId id="289" r:id="rId20"/>
    <p:sldId id="276" r:id="rId21"/>
    <p:sldId id="290" r:id="rId22"/>
    <p:sldId id="295" r:id="rId23"/>
    <p:sldId id="297" r:id="rId24"/>
    <p:sldId id="279" r:id="rId25"/>
    <p:sldId id="301" r:id="rId26"/>
    <p:sldId id="280" r:id="rId27"/>
    <p:sldId id="302" r:id="rId28"/>
    <p:sldId id="287" r:id="rId29"/>
    <p:sldId id="303" r:id="rId30"/>
    <p:sldId id="304" r:id="rId31"/>
    <p:sldId id="281" r:id="rId32"/>
    <p:sldId id="306" r:id="rId33"/>
    <p:sldId id="305" r:id="rId34"/>
    <p:sldId id="296" r:id="rId35"/>
    <p:sldId id="298" r:id="rId36"/>
    <p:sldId id="299" r:id="rId37"/>
    <p:sldId id="300" r:id="rId38"/>
    <p:sldId id="258" r:id="rId3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922E"/>
    <a:srgbClr val="FCD866"/>
    <a:srgbClr val="FFD862"/>
    <a:srgbClr val="38434D"/>
    <a:srgbClr val="57539A"/>
    <a:srgbClr val="1F3572"/>
    <a:srgbClr val="326628"/>
    <a:srgbClr val="1555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3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E06A53-647A-8E41-A2CC-37B4D52D4367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475056-0D65-7449-8448-771C1FF4F1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5283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7E786C-7659-4449-85FE-D4CF4DA9692E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457101-A94D-C74A-B6F9-C37B8063F3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965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2FF82F-198C-7540-8D71-ABF432EE82E1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56A1D0C-B88F-414D-A711-ADE5ABA822FE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C55D0F-D802-0049-A17E-1E11871A89D5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9579CE-55AC-1B4A-A403-C7A0E5D2B1B1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B705BA-7398-DF4B-91B7-B74BACEFF7B9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95E35F-828A-9D4E-8184-E8B49CC72D2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9286A1-9EF7-8B40-B677-BF27029DD47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FADC72-D528-E744-A623-BB6D5E2C8AD6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E829A76-9458-0B4A-8C5C-1A1E441574F7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64C440-1F4E-B64E-A5F5-3A78276CAE2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yb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938" y="6321425"/>
            <a:ext cx="91519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1832"/>
          <a:stretch>
            <a:fillRect/>
          </a:stretch>
        </p:blipFill>
        <p:spPr bwMode="auto">
          <a:xfrm>
            <a:off x="2817813" y="955675"/>
            <a:ext cx="34925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E8A2EF-16D4-214D-A7D0-F85A14472B28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F011D-FC5A-B24F-A4F6-D2E28049DF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10781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0ADDC-0FC3-294A-AE67-8AB32C06CA10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99B48-A170-B441-A2E4-550BDFCB49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15074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BD6AAA-1010-4C46-BD82-7C4B1DF83C87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F6624-45C1-B841-8EEF-9D2507FA7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32431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A5472-7BDE-D64F-A2D4-421873B36059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6F4CE-808A-654F-9C0C-F8F7CA7E1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740467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D17108-22E6-E74D-B605-117661DA6C28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223D5-ECDF-6C4C-B530-8D067FD56C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23665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rebuchet MS" pitchFamily="34" charset="0"/>
              </a:defRPr>
            </a:lvl1pPr>
            <a:lvl2pPr>
              <a:defRPr sz="2400">
                <a:latin typeface="Trebuchet MS" pitchFamily="34" charset="0"/>
              </a:defRPr>
            </a:lvl2pPr>
            <a:lvl3pPr>
              <a:defRPr sz="2000">
                <a:latin typeface="Trebuchet MS" pitchFamily="34" charset="0"/>
              </a:defRPr>
            </a:lvl3pPr>
            <a:lvl4pPr>
              <a:defRPr sz="1800">
                <a:latin typeface="Trebuchet MS" pitchFamily="34" charset="0"/>
              </a:defRPr>
            </a:lvl4pPr>
            <a:lvl5pPr>
              <a:defRPr sz="1800"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rebuchet MS" pitchFamily="34" charset="0"/>
              </a:defRPr>
            </a:lvl1pPr>
            <a:lvl2pPr>
              <a:defRPr sz="2400">
                <a:latin typeface="Trebuchet MS" pitchFamily="34" charset="0"/>
              </a:defRPr>
            </a:lvl2pPr>
            <a:lvl3pPr>
              <a:defRPr sz="2000">
                <a:latin typeface="Trebuchet MS" pitchFamily="34" charset="0"/>
              </a:defRPr>
            </a:lvl3pPr>
            <a:lvl4pPr>
              <a:defRPr sz="1800">
                <a:latin typeface="Trebuchet MS" pitchFamily="34" charset="0"/>
              </a:defRPr>
            </a:lvl4pPr>
            <a:lvl5pPr>
              <a:defRPr sz="1800">
                <a:latin typeface="Trebuchet M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C3C6B3-B4DF-B149-B988-DD03B64CC5BA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61383-E32D-6F40-8C95-0C8850DF0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41162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3FE2D-998C-224C-96EE-BE749D696E96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6921B-3E98-FF49-9BDF-637C0D0538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230443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none" baseline="0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D83AFC-594E-244F-8E9E-8ECA0FAFC0FD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D51B5-C23F-2B40-A74E-343E619BBB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8342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DDBA47-7DE7-9340-AF58-EA3C63447F4B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1B3E3-D4FD-BE41-8260-A5B45D32B7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7022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2DB48-A414-8C43-B38C-79541C6BE479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0ABA5-EDC3-C74F-98E2-C92F13D66A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43481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3AF17D-28E5-154F-871E-32F9D973CA36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8D8E1-3C63-134A-A1AC-86D2BB4A43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24755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FDA7CF60-96CF-9744-82CA-371D1F5A554C}" type="datetime1">
              <a:rPr lang="en-US"/>
              <a:pPr/>
              <a:t>4/12/2011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latin typeface="Arial" charset="0"/>
                <a:ea typeface="ＭＳ Ｐゴシック" pitchFamily="96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78408730-5E38-AB41-8E25-A774EEB6B39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B207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558B3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rgbClr val="1555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035" name="Picture 21" descr="cyb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938" y="6321425"/>
            <a:ext cx="915193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896" r:id="rId2"/>
    <p:sldLayoutId id="214748390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 spd="med">
    <p:fade/>
  </p:transition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326628"/>
        </a:buClr>
        <a:buSzPct val="80000"/>
        <a:buFont typeface="Wingdings" charset="0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1F3572"/>
        </a:buClr>
        <a:buSzPct val="80000"/>
        <a:buFont typeface="Wingdings" charset="0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326628"/>
        </a:buClr>
        <a:buSzPct val="80000"/>
        <a:buFont typeface="Wingdings" charset="0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F3572"/>
        </a:buClr>
        <a:buSzPct val="80000"/>
        <a:buFont typeface="Wingdings" charset="0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326628"/>
        </a:buClr>
        <a:buSzPct val="80000"/>
        <a:buFont typeface="Wingdings" charset="0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kswan4@uis.edu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57201" y="458788"/>
            <a:ext cx="4031616" cy="2762344"/>
          </a:xfrm>
        </p:spPr>
        <p:txBody>
          <a:bodyPr>
            <a:normAutofit/>
          </a:bodyPr>
          <a:lstStyle/>
          <a:p>
            <a:r>
              <a:rPr lang="en-US" sz="3700" b="0" cap="none" dirty="0" smtClean="0">
                <a:latin typeface="Arial" charset="0"/>
                <a:ea typeface="ＭＳ Ｐゴシック" charset="0"/>
              </a:rPr>
              <a:t>Assessing Impact: Approaches and Designs</a:t>
            </a:r>
            <a:endParaRPr lang="en-US" sz="3700" b="0" cap="none" dirty="0">
              <a:latin typeface="Arial" charset="0"/>
              <a:ea typeface="ＭＳ Ｐゴシック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199" y="3064500"/>
            <a:ext cx="6312011" cy="3061663"/>
          </a:xfrm>
        </p:spPr>
        <p:txBody>
          <a:bodyPr/>
          <a:lstStyle/>
          <a:p>
            <a:pPr marL="0">
              <a:spcBef>
                <a:spcPct val="0"/>
              </a:spcBef>
              <a:buFont typeface="Wingdings" charset="0"/>
              <a:buNone/>
            </a:pPr>
            <a:r>
              <a:rPr lang="en-US" dirty="0">
                <a:latin typeface="Arial" charset="0"/>
                <a:ea typeface="ＭＳ Ｐゴシック" charset="0"/>
              </a:rPr>
              <a:t>………………</a:t>
            </a:r>
          </a:p>
          <a:p>
            <a:pPr marL="0">
              <a:spcBef>
                <a:spcPct val="0"/>
              </a:spcBef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Karen Swan</a:t>
            </a:r>
          </a:p>
          <a:p>
            <a:pPr marL="0">
              <a:spcBef>
                <a:spcPct val="0"/>
              </a:spcBef>
              <a:buNone/>
            </a:pPr>
            <a:r>
              <a:rPr lang="en-US" dirty="0" err="1" smtClean="0">
                <a:latin typeface="Arial" charset="0"/>
                <a:ea typeface="ＭＳ Ｐゴシック" charset="0"/>
              </a:rPr>
              <a:t>Stukel</a:t>
            </a:r>
            <a:r>
              <a:rPr lang="en-US" dirty="0" smtClean="0">
                <a:latin typeface="Arial" charset="0"/>
                <a:ea typeface="ＭＳ Ｐゴシック" charset="0"/>
              </a:rPr>
              <a:t> Professor of Educational Leadership</a:t>
            </a:r>
          </a:p>
          <a:p>
            <a:pPr marL="0">
              <a:spcBef>
                <a:spcPct val="0"/>
              </a:spcBef>
              <a:buNone/>
            </a:pPr>
            <a:endParaRPr lang="en-US" dirty="0" smtClean="0">
              <a:latin typeface="Arial" charset="0"/>
              <a:ea typeface="ＭＳ Ｐゴシック" charset="0"/>
            </a:endParaRPr>
          </a:p>
          <a:p>
            <a:pPr marL="0">
              <a:spcBef>
                <a:spcPct val="0"/>
              </a:spcBef>
              <a:buNone/>
            </a:pPr>
            <a:r>
              <a:rPr lang="en-US" dirty="0" smtClean="0">
                <a:latin typeface="Arial" charset="0"/>
                <a:ea typeface="ＭＳ Ｐゴシック" charset="0"/>
              </a:rPr>
              <a:t>University of Illinois, Springfield</a:t>
            </a:r>
          </a:p>
        </p:txBody>
      </p:sp>
      <p:pic>
        <p:nvPicPr>
          <p:cNvPr id="2" name="Picture 1" descr="WordleImpac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88817" y="458788"/>
            <a:ext cx="4210012" cy="260571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166813"/>
            <a:ext cx="7599363" cy="422116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answered through the collection &amp; analysis of data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linked 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relevant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research &amp; theory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provide coherent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explicit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chains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of reasoning to rule out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counter-interpretations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166813"/>
            <a:ext cx="7599363" cy="422116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answered through the collection &amp; analysis of data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linked 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relevant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research &amp; theory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provide coherent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, explicit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chains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of reasoning to rule out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counter-interpretations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without bias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6831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RESEARCH Question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191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dentify &amp; explore a general topic of interest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uild on the research literature &amp; your own experience to refine the topic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318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dentify &amp; explore a general topic of interest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uild on the research literature &amp; your own experience to refine the topic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specify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populations, settings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 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69888" y="468313"/>
            <a:ext cx="8193087" cy="1143000"/>
          </a:xfrm>
        </p:spPr>
        <p:txBody>
          <a:bodyPr/>
          <a:lstStyle/>
          <a:p>
            <a:pPr algn="r">
              <a:defRPr/>
            </a:pPr>
            <a:r>
              <a:rPr lang="en-US" cap="all" dirty="0" smtClean="0"/>
              <a:t>sampling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8800" y="1349375"/>
            <a:ext cx="8004175" cy="3416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comprehensive sample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whole population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convenience sample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random sampling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stratified random sampling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purposive sampling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quota sampling – snowball sampling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criterion-based sampling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maximum variation sampling – extreme case sampling – typical case sampling – critical case sampling – negative case sampling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318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dentify &amp; explore a general topic of interest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uild on the research literature &amp; your own experience to refine the topic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specify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populations, settings, </a:t>
            </a:r>
            <a:endParaRPr lang="en-US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318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dentify &amp; explore a general topic of interest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uild on the research literature &amp; your own experience to refine the topic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specify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populations, settings, comparisons, relationships, processes, outcomes of interest,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. . .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.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45720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WRITING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identify &amp; explore a general topic of interest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build on the research literature &amp; your own experience to refine the topic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specify populations, settings, comparisons, relationships, processes, outcomes of interest, . . .</a:t>
            </a:r>
            <a:r>
              <a:rPr lang="en-US" sz="2400">
                <a:solidFill>
                  <a:srgbClr val="EBF1DE"/>
                </a:solidFill>
                <a:latin typeface="Trebuchet MS" charset="0"/>
                <a:ea typeface="ＭＳ Ｐゴシック" charset="0"/>
                <a:cs typeface="Arial" charset="0"/>
              </a:rPr>
              <a:t> . 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formulate question(s) that are as specific as possible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refine your question(s) – are all the terms measurable/observable? how?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69888" y="468313"/>
            <a:ext cx="8193087" cy="1143000"/>
          </a:xfrm>
        </p:spPr>
        <p:txBody>
          <a:bodyPr/>
          <a:lstStyle/>
          <a:p>
            <a:pPr algn="r">
              <a:defRPr/>
            </a:pPr>
            <a:r>
              <a:rPr lang="en-US" cap="all" dirty="0" smtClean="0"/>
              <a:t>VARIABLES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8800" y="1189038"/>
            <a:ext cx="8004175" cy="45243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categorical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vary in kind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quantitative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vary in degree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independent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causal, can be manipulated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dependent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change when something else (independent variable) changes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extraneous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variables not measured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mediating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mediate between independent &amp; dependent variables     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moderating variables </a:t>
            </a:r>
            <a:r>
              <a:rPr lang="en-US">
                <a:latin typeface="Trebuchet MS" charset="0"/>
              </a:rPr>
              <a:t>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change effects of independent variables</a:t>
            </a:r>
          </a:p>
          <a:p>
            <a:pPr eaLnBrk="1" hangingPunct="1">
              <a:buFont typeface="Courier New" charset="0"/>
              <a:buChar char="o"/>
            </a:pPr>
            <a:r>
              <a:rPr lang="en-US">
                <a:solidFill>
                  <a:srgbClr val="376092"/>
                </a:solidFill>
                <a:latin typeface="Trebuchet MS" charset="0"/>
              </a:rPr>
              <a:t>confounding variables – </a:t>
            </a:r>
            <a:r>
              <a:rPr lang="en-US">
                <a:solidFill>
                  <a:srgbClr val="17375E"/>
                </a:solidFill>
                <a:latin typeface="Trebuchet MS" charset="0"/>
              </a:rPr>
              <a:t>variables that could effect outcomes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9613" y="4098925"/>
            <a:ext cx="2540000" cy="78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4102100"/>
            <a:ext cx="6400800" cy="121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6" charset="2"/>
              <a:buNone/>
              <a:defRPr/>
            </a:pPr>
            <a:r>
              <a:rPr lang="en-US" dirty="0" smtClean="0">
                <a:latin typeface="Trebuchet MS" pitchFamily="34" charset="0"/>
                <a:ea typeface="ＭＳ Ｐゴシック" pitchFamily="26" charset="-128"/>
              </a:rPr>
              <a:t>Karen Swan</a:t>
            </a:r>
          </a:p>
          <a:p>
            <a:pPr>
              <a:buFont typeface="Wingdings" pitchFamily="26" charset="2"/>
              <a:buNone/>
              <a:defRPr/>
            </a:pPr>
            <a:endParaRPr lang="en-US" dirty="0">
              <a:latin typeface="Trebuchet MS" pitchFamily="34" charset="0"/>
              <a:ea typeface="ＭＳ Ｐゴシック" pitchFamily="26" charset="-128"/>
            </a:endParaRPr>
          </a:p>
          <a:p>
            <a:pPr>
              <a:buFont typeface="Wingdings" pitchFamily="26" charset="2"/>
              <a:buNone/>
              <a:defRPr/>
            </a:pPr>
            <a:endParaRPr lang="en-US" dirty="0" smtClean="0">
              <a:latin typeface="Trebuchet MS" pitchFamily="34" charset="0"/>
              <a:ea typeface="ＭＳ Ｐゴシック" pitchFamily="26" charset="-128"/>
            </a:endParaRPr>
          </a:p>
          <a:p>
            <a:pPr>
              <a:buFont typeface="Wingdings" pitchFamily="26" charset="2"/>
              <a:buNone/>
              <a:defRPr/>
            </a:pPr>
            <a:r>
              <a:rPr lang="en-US" dirty="0" smtClean="0">
                <a:latin typeface="Trebuchet MS" pitchFamily="34" charset="0"/>
                <a:ea typeface="ＭＳ Ｐゴシック" pitchFamily="26" charset="-128"/>
              </a:rPr>
              <a:t>Wednesday, April 13, 2011; 1:40-2:25 pm</a:t>
            </a:r>
          </a:p>
        </p:txBody>
      </p:sp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762000" y="222885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Trebuchet MS" pitchFamily="34" charset="0"/>
              </a:rPr>
              <a:t>Assessing Impact:</a:t>
            </a:r>
            <a:br>
              <a:rPr lang="en-US" sz="2400" dirty="0">
                <a:latin typeface="Trebuchet MS" pitchFamily="34" charset="0"/>
              </a:rPr>
            </a:br>
            <a:r>
              <a:rPr lang="en-US" sz="2400" b="0" cap="none" dirty="0">
                <a:latin typeface="Trebuchet MS" pitchFamily="34" charset="0"/>
              </a:rPr>
              <a:t>Approaches &amp; Designs for Answering Practical Questions About Technology Implementation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0955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identify &amp; explore a general topic of interest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build on the research literature &amp; your own experience to refine the topic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specify populations, settings, comparisons, relationships, processes, outcomes of interest, . . .</a:t>
            </a:r>
            <a:r>
              <a:rPr lang="en-US" sz="2400">
                <a:solidFill>
                  <a:srgbClr val="EBF1DE"/>
                </a:solidFill>
                <a:latin typeface="Trebuchet MS" charset="0"/>
                <a:ea typeface="ＭＳ Ｐゴシック" charset="0"/>
                <a:cs typeface="Arial" charset="0"/>
              </a:rPr>
              <a:t> . 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formulate question(s) that are as specific as possible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refine your question(s) – are all the terms measurable/observable? how?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0955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16025"/>
            <a:ext cx="7950200" cy="42957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identify &amp; explore a general topic of interest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build on the research literature &amp; your own experience to refine the topic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specify populations, settings, comparisons, relationships, processes, outcomes of interest, . . .</a:t>
            </a:r>
            <a:r>
              <a:rPr lang="en-US" sz="2400">
                <a:solidFill>
                  <a:srgbClr val="EBF1DE"/>
                </a:solidFill>
                <a:latin typeface="Trebuchet MS" charset="0"/>
                <a:ea typeface="ＭＳ Ｐゴシック" charset="0"/>
                <a:cs typeface="Arial" charset="0"/>
              </a:rPr>
              <a:t> . 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formulate question(s) that are as specific as possible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refine your question(s) – are all the terms measurable/observable? how?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Font typeface="Courier New" charset="0"/>
              <a:buChar char="o"/>
            </a:pPr>
            <a:r>
              <a:rPr lang="en-US" sz="2400">
                <a:solidFill>
                  <a:srgbClr val="376092"/>
                </a:solidFill>
                <a:latin typeface="Trebuchet MS" charset="0"/>
                <a:ea typeface="ＭＳ Ｐゴシック" charset="0"/>
                <a:cs typeface="Arial" charset="0"/>
              </a:rPr>
              <a:t>how will you account for alternative explanations?  unanticipated findings?  your own biases?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9922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25605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371475" y="2100263"/>
            <a:ext cx="254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latin typeface="Trebuchet MS" charset="0"/>
              </a:rPr>
              <a:t>QUANTITATIVE</a:t>
            </a: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7934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26627" idx="2"/>
            <a:endCxn id="26629" idx="0"/>
          </p:cNvCxnSpPr>
          <p:nvPr/>
        </p:nvCxnSpPr>
        <p:spPr bwMode="auto">
          <a:xfrm rot="5400000">
            <a:off x="1151336" y="2588816"/>
            <a:ext cx="519113" cy="465931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6631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371475" y="2100263"/>
            <a:ext cx="254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latin typeface="Trebuchet MS" charset="0"/>
              </a:rPr>
              <a:t>QUANTITATIVE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7934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27651" idx="2"/>
            <a:endCxn id="27653" idx="0"/>
          </p:cNvCxnSpPr>
          <p:nvPr/>
        </p:nvCxnSpPr>
        <p:spPr bwMode="auto">
          <a:xfrm rot="5400000">
            <a:off x="1151336" y="2588816"/>
            <a:ext cx="519113" cy="465931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27651" idx="2"/>
          </p:cNvCxnSpPr>
          <p:nvPr/>
        </p:nvCxnSpPr>
        <p:spPr bwMode="auto">
          <a:xfrm rot="16200000" flipH="1">
            <a:off x="1539478" y="2666604"/>
            <a:ext cx="998538" cy="78978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657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371475" y="2100263"/>
            <a:ext cx="254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latin typeface="Trebuchet MS" charset="0"/>
              </a:rPr>
              <a:t>QUANTITATIVE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109166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28677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28678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28675" idx="2"/>
            <a:endCxn id="28677" idx="0"/>
          </p:cNvCxnSpPr>
          <p:nvPr/>
        </p:nvCxnSpPr>
        <p:spPr bwMode="auto">
          <a:xfrm rot="5400000">
            <a:off x="1151336" y="2588816"/>
            <a:ext cx="519113" cy="465931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28675" idx="2"/>
          </p:cNvCxnSpPr>
          <p:nvPr/>
        </p:nvCxnSpPr>
        <p:spPr bwMode="auto">
          <a:xfrm rot="16200000" flipH="1">
            <a:off x="1539478" y="2666604"/>
            <a:ext cx="998538" cy="78978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681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684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71475" y="2100263"/>
            <a:ext cx="2544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latin typeface="Trebuchet MS" charset="0"/>
              </a:rPr>
              <a:t>QUANTITATIVE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89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29702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29699" idx="2"/>
            <a:endCxn id="29701" idx="0"/>
          </p:cNvCxnSpPr>
          <p:nvPr/>
        </p:nvCxnSpPr>
        <p:spPr bwMode="auto">
          <a:xfrm rot="5400000">
            <a:off x="1151336" y="2588816"/>
            <a:ext cx="519113" cy="465931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29699" idx="2"/>
          </p:cNvCxnSpPr>
          <p:nvPr/>
        </p:nvCxnSpPr>
        <p:spPr bwMode="auto">
          <a:xfrm rot="16200000" flipH="1">
            <a:off x="1539478" y="2666604"/>
            <a:ext cx="998538" cy="78978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705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708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29709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14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latin typeface="Trebuchet MS" charset="0"/>
              </a:rPr>
              <a:t>QUALITATIVE</a:t>
            </a:r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0723" idx="2"/>
            <a:endCxn id="30725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0723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29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31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734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0735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232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Trebuchet MS" charset="0"/>
              </a:rPr>
              <a:t>QUALITATIVE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1747" idx="2"/>
            <a:endCxn id="31749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1747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753" name="TextBox 13"/>
          <p:cNvSpPr txBox="1">
            <a:spLocks noChangeArrowheads="1"/>
          </p:cNvSpPr>
          <p:nvPr/>
        </p:nvSpPr>
        <p:spPr bwMode="auto">
          <a:xfrm>
            <a:off x="6564313" y="4249738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phenomenological</a:t>
            </a:r>
          </a:p>
        </p:txBody>
      </p:sp>
      <p:sp>
        <p:nvSpPr>
          <p:cNvPr id="31754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019925" y="2532063"/>
            <a:ext cx="925513" cy="16922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757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760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1761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1482725"/>
            <a:ext cx="83820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defRPr/>
            </a:pPr>
            <a:r>
              <a:rPr lang="en-US" cap="all" dirty="0" smtClean="0"/>
              <a:t>research Questions</a:t>
            </a:r>
            <a:br>
              <a:rPr lang="en-US" cap="all" dirty="0" smtClean="0"/>
            </a:br>
            <a:r>
              <a:rPr lang="en-US" cap="all" dirty="0" smtClean="0"/>
              <a:t>APPROACHES, METHODS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281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Trebuchet MS" charset="0"/>
              </a:rPr>
              <a:t>QUALITATIVE</a:t>
            </a: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2774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2771" idx="2"/>
            <a:endCxn id="32773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2771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2777" name="TextBox 13"/>
          <p:cNvSpPr txBox="1">
            <a:spLocks noChangeArrowheads="1"/>
          </p:cNvSpPr>
          <p:nvPr/>
        </p:nvSpPr>
        <p:spPr bwMode="auto">
          <a:xfrm>
            <a:off x="6564313" y="4249738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phenomenological</a:t>
            </a:r>
          </a:p>
        </p:txBody>
      </p:sp>
      <p:sp>
        <p:nvSpPr>
          <p:cNvPr id="32778" name="TextBox 15"/>
          <p:cNvSpPr txBox="1">
            <a:spLocks noChangeArrowheads="1"/>
          </p:cNvSpPr>
          <p:nvPr/>
        </p:nvSpPr>
        <p:spPr bwMode="auto">
          <a:xfrm>
            <a:off x="7307263" y="2601913"/>
            <a:ext cx="1836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grounded theory</a:t>
            </a:r>
          </a:p>
        </p:txBody>
      </p:sp>
      <p:sp>
        <p:nvSpPr>
          <p:cNvPr id="32779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019925" y="2532063"/>
            <a:ext cx="925513" cy="16922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7002463" y="2522538"/>
            <a:ext cx="695325" cy="54451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2783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2786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2787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6219825" y="2110202"/>
            <a:ext cx="2337766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3798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3795" idx="2"/>
            <a:endCxn id="33797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3795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01" name="TextBox 13"/>
          <p:cNvSpPr txBox="1">
            <a:spLocks noChangeArrowheads="1"/>
          </p:cNvSpPr>
          <p:nvPr/>
        </p:nvSpPr>
        <p:spPr bwMode="auto">
          <a:xfrm>
            <a:off x="6564313" y="4249738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phenomenological</a:t>
            </a:r>
          </a:p>
        </p:txBody>
      </p:sp>
      <p:sp>
        <p:nvSpPr>
          <p:cNvPr id="33802" name="TextBox 15"/>
          <p:cNvSpPr txBox="1">
            <a:spLocks noChangeArrowheads="1"/>
          </p:cNvSpPr>
          <p:nvPr/>
        </p:nvSpPr>
        <p:spPr bwMode="auto">
          <a:xfrm>
            <a:off x="7307263" y="2601913"/>
            <a:ext cx="1836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grounded theory</a:t>
            </a:r>
          </a:p>
        </p:txBody>
      </p:sp>
      <p:sp>
        <p:nvSpPr>
          <p:cNvPr id="33803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019925" y="2532063"/>
            <a:ext cx="925513" cy="16922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7002463" y="2522538"/>
            <a:ext cx="695325" cy="54451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07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810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3811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89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34821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4822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4819" idx="2"/>
            <a:endCxn id="34821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4819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825" name="TextBox 13"/>
          <p:cNvSpPr txBox="1">
            <a:spLocks noChangeArrowheads="1"/>
          </p:cNvSpPr>
          <p:nvPr/>
        </p:nvSpPr>
        <p:spPr bwMode="auto">
          <a:xfrm>
            <a:off x="6564313" y="4249738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phenomenological</a:t>
            </a:r>
          </a:p>
        </p:txBody>
      </p:sp>
      <p:sp>
        <p:nvSpPr>
          <p:cNvPr id="34826" name="TextBox 15"/>
          <p:cNvSpPr txBox="1">
            <a:spLocks noChangeArrowheads="1"/>
          </p:cNvSpPr>
          <p:nvPr/>
        </p:nvSpPr>
        <p:spPr bwMode="auto">
          <a:xfrm>
            <a:off x="7307263" y="2601913"/>
            <a:ext cx="1836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grounded theory</a:t>
            </a:r>
          </a:p>
        </p:txBody>
      </p:sp>
      <p:sp>
        <p:nvSpPr>
          <p:cNvPr id="34827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019925" y="2532063"/>
            <a:ext cx="925513" cy="16922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7002463" y="2522538"/>
            <a:ext cx="695325" cy="54451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831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834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4835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838" name="TextBox 27"/>
          <p:cNvSpPr txBox="1">
            <a:spLocks noChangeArrowheads="1"/>
          </p:cNvSpPr>
          <p:nvPr/>
        </p:nvSpPr>
        <p:spPr bwMode="auto">
          <a:xfrm>
            <a:off x="4040188" y="299085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case study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4575175" y="2514600"/>
            <a:ext cx="644525" cy="5397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SELECT APPROACHES, RESEARCH METHODS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655638" y="2100263"/>
            <a:ext cx="226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latin typeface="Trebuchet MS" charset="0"/>
              </a:rPr>
              <a:t>QUANTITATIVE</a:t>
            </a:r>
          </a:p>
        </p:txBody>
      </p:sp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6219825" y="2100263"/>
            <a:ext cx="209922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latin typeface="Trebuchet MS" charset="0"/>
              </a:rPr>
              <a:t>QUALITATIVE</a:t>
            </a:r>
          </a:p>
        </p:txBody>
      </p:sp>
      <p:sp>
        <p:nvSpPr>
          <p:cNvPr id="35845" name="TextBox 6"/>
          <p:cNvSpPr txBox="1">
            <a:spLocks noChangeArrowheads="1"/>
          </p:cNvSpPr>
          <p:nvPr/>
        </p:nvSpPr>
        <p:spPr bwMode="auto">
          <a:xfrm>
            <a:off x="201613" y="3081338"/>
            <a:ext cx="195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experimental</a:t>
            </a:r>
          </a:p>
        </p:txBody>
      </p:sp>
      <p:sp>
        <p:nvSpPr>
          <p:cNvPr id="35846" name="TextBox 7"/>
          <p:cNvSpPr txBox="1">
            <a:spLocks noChangeArrowheads="1"/>
          </p:cNvSpPr>
          <p:nvPr/>
        </p:nvSpPr>
        <p:spPr bwMode="auto">
          <a:xfrm>
            <a:off x="1227138" y="3524250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non-experimental</a:t>
            </a:r>
          </a:p>
        </p:txBody>
      </p:sp>
      <p:cxnSp>
        <p:nvCxnSpPr>
          <p:cNvPr id="9" name="Straight Arrow Connector 8"/>
          <p:cNvCxnSpPr>
            <a:cxnSpLocks noChangeShapeType="1"/>
            <a:stCxn id="35843" idx="2"/>
            <a:endCxn id="35845" idx="0"/>
          </p:cNvCxnSpPr>
          <p:nvPr/>
        </p:nvCxnSpPr>
        <p:spPr bwMode="auto">
          <a:xfrm flipH="1">
            <a:off x="1177925" y="2562225"/>
            <a:ext cx="608013" cy="519113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Straight Arrow Connector 10"/>
          <p:cNvCxnSpPr>
            <a:cxnSpLocks noChangeShapeType="1"/>
            <a:stCxn id="35843" idx="2"/>
          </p:cNvCxnSpPr>
          <p:nvPr/>
        </p:nvCxnSpPr>
        <p:spPr bwMode="auto">
          <a:xfrm>
            <a:off x="1785938" y="2562225"/>
            <a:ext cx="647700" cy="9985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49" name="TextBox 13"/>
          <p:cNvSpPr txBox="1">
            <a:spLocks noChangeArrowheads="1"/>
          </p:cNvSpPr>
          <p:nvPr/>
        </p:nvSpPr>
        <p:spPr bwMode="auto">
          <a:xfrm>
            <a:off x="6564313" y="4249738"/>
            <a:ext cx="2414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phenomenological</a:t>
            </a:r>
          </a:p>
        </p:txBody>
      </p:sp>
      <p:sp>
        <p:nvSpPr>
          <p:cNvPr id="35850" name="TextBox 15"/>
          <p:cNvSpPr txBox="1">
            <a:spLocks noChangeArrowheads="1"/>
          </p:cNvSpPr>
          <p:nvPr/>
        </p:nvSpPr>
        <p:spPr bwMode="auto">
          <a:xfrm>
            <a:off x="7307263" y="2601913"/>
            <a:ext cx="1836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grounded theory</a:t>
            </a:r>
          </a:p>
        </p:txBody>
      </p:sp>
      <p:sp>
        <p:nvSpPr>
          <p:cNvPr id="35851" name="TextBox 16"/>
          <p:cNvSpPr txBox="1">
            <a:spLocks noChangeArrowheads="1"/>
          </p:cNvSpPr>
          <p:nvPr/>
        </p:nvSpPr>
        <p:spPr bwMode="auto">
          <a:xfrm>
            <a:off x="5334000" y="336550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ethnographic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>
            <a:off x="6721475" y="2517775"/>
            <a:ext cx="298450" cy="86042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019925" y="2532063"/>
            <a:ext cx="925513" cy="16922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>
            <a:off x="7002463" y="2522538"/>
            <a:ext cx="695325" cy="54451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55" name="TextBox 31"/>
          <p:cNvSpPr txBox="1">
            <a:spLocks noChangeArrowheads="1"/>
          </p:cNvSpPr>
          <p:nvPr/>
        </p:nvSpPr>
        <p:spPr bwMode="auto">
          <a:xfrm>
            <a:off x="3621088" y="2100263"/>
            <a:ext cx="195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Trebuchet MS" charset="0"/>
              </a:rPr>
              <a:t>MIXED</a:t>
            </a:r>
          </a:p>
        </p:txBody>
      </p:sp>
      <p:cxnSp>
        <p:nvCxnSpPr>
          <p:cNvPr id="16384" name="Straight Arrow Connector 16383"/>
          <p:cNvCxnSpPr>
            <a:cxnSpLocks noChangeShapeType="1"/>
          </p:cNvCxnSpPr>
          <p:nvPr/>
        </p:nvCxnSpPr>
        <p:spPr bwMode="auto">
          <a:xfrm flipH="1">
            <a:off x="2903538" y="2295525"/>
            <a:ext cx="12112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>
            <a:off x="5029200" y="2295525"/>
            <a:ext cx="1211263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58" name="TextBox 45"/>
          <p:cNvSpPr txBox="1">
            <a:spLocks noChangeArrowheads="1"/>
          </p:cNvSpPr>
          <p:nvPr/>
        </p:nvSpPr>
        <p:spPr bwMode="auto">
          <a:xfrm>
            <a:off x="209550" y="4132263"/>
            <a:ext cx="24145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causal- comparative</a:t>
            </a:r>
          </a:p>
        </p:txBody>
      </p:sp>
      <p:sp>
        <p:nvSpPr>
          <p:cNvPr id="35859" name="TextBox 46"/>
          <p:cNvSpPr txBox="1">
            <a:spLocks noChangeArrowheads="1"/>
          </p:cNvSpPr>
          <p:nvPr/>
        </p:nvSpPr>
        <p:spPr bwMode="auto">
          <a:xfrm>
            <a:off x="1927225" y="4849813"/>
            <a:ext cx="2414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correlational</a:t>
            </a:r>
          </a:p>
        </p:txBody>
      </p:sp>
      <p:cxnSp>
        <p:nvCxnSpPr>
          <p:cNvPr id="16397" name="Straight Arrow Connector 16396"/>
          <p:cNvCxnSpPr>
            <a:cxnSpLocks noChangeShapeType="1"/>
          </p:cNvCxnSpPr>
          <p:nvPr/>
        </p:nvCxnSpPr>
        <p:spPr bwMode="auto">
          <a:xfrm flipH="1">
            <a:off x="1927225" y="3960813"/>
            <a:ext cx="260350" cy="5254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9" name="Straight Arrow Connector 16398"/>
          <p:cNvCxnSpPr>
            <a:cxnSpLocks noChangeShapeType="1"/>
          </p:cNvCxnSpPr>
          <p:nvPr/>
        </p:nvCxnSpPr>
        <p:spPr bwMode="auto">
          <a:xfrm>
            <a:off x="2187575" y="3960813"/>
            <a:ext cx="728663" cy="889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62" name="TextBox 27"/>
          <p:cNvSpPr txBox="1">
            <a:spLocks noChangeArrowheads="1"/>
          </p:cNvSpPr>
          <p:nvPr/>
        </p:nvSpPr>
        <p:spPr bwMode="auto">
          <a:xfrm>
            <a:off x="4040188" y="2990850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case study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4575175" y="2514600"/>
            <a:ext cx="644525" cy="5397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flipH="1">
            <a:off x="4465638" y="2481263"/>
            <a:ext cx="107950" cy="138906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65" name="TextBox 30"/>
          <p:cNvSpPr txBox="1">
            <a:spLocks noChangeArrowheads="1"/>
          </p:cNvSpPr>
          <p:nvPr/>
        </p:nvSpPr>
        <p:spPr bwMode="auto">
          <a:xfrm>
            <a:off x="3459163" y="3832225"/>
            <a:ext cx="16525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rebuchet MS" charset="0"/>
              </a:rPr>
              <a:t>content analysis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OTHER ISSUES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0" y="1339850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validity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0" y="1339850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validity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reliability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530225"/>
            <a:ext cx="8382000" cy="903288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550" y="1339850"/>
            <a:ext cx="7950200" cy="429577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validity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reliability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uman subjects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ubtitle 10"/>
          <p:cNvSpPr>
            <a:spLocks noGrp="1"/>
          </p:cNvSpPr>
          <p:nvPr>
            <p:ph type="subTitle" idx="1"/>
          </p:nvPr>
        </p:nvSpPr>
        <p:spPr>
          <a:xfrm>
            <a:off x="1362075" y="2751138"/>
            <a:ext cx="6400800" cy="2055812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600">
                <a:latin typeface="Trebuchet MS" charset="0"/>
                <a:ea typeface="ＭＳ Ｐゴシック" charset="0"/>
                <a:cs typeface="Arial" charset="0"/>
              </a:rPr>
              <a:t>Karen Swan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>
                <a:latin typeface="Trebuchet MS" charset="0"/>
                <a:ea typeface="ＭＳ Ｐゴシック" charset="0"/>
                <a:cs typeface="Arial" charset="0"/>
              </a:rPr>
              <a:t>Stukel Professor of Educational Leadership</a:t>
            </a:r>
          </a:p>
          <a:p>
            <a:pPr>
              <a:spcBef>
                <a:spcPct val="0"/>
              </a:spcBef>
            </a:pPr>
            <a:r>
              <a:rPr lang="en-US">
                <a:latin typeface="Trebuchet MS" charset="0"/>
                <a:ea typeface="ＭＳ Ｐゴシック" charset="0"/>
                <a:cs typeface="Arial" charset="0"/>
              </a:rPr>
              <a:t>University of Illinois Springfield</a:t>
            </a:r>
          </a:p>
          <a:p>
            <a:pPr>
              <a:spcBef>
                <a:spcPct val="0"/>
              </a:spcBef>
            </a:pPr>
            <a:endParaRPr lang="en-US" sz="2400">
              <a:latin typeface="Trebuchet MS" charset="0"/>
              <a:ea typeface="ＭＳ Ｐゴシック" charset="0"/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en-US" sz="2600">
                <a:latin typeface="Trebuchet MS" charset="0"/>
                <a:ea typeface="ＭＳ Ｐゴシック" charset="0"/>
                <a:cs typeface="Arial" charset="0"/>
                <a:hlinkClick r:id="rId2"/>
              </a:rPr>
              <a:t>kswan4@uis.edu</a:t>
            </a:r>
            <a:r>
              <a:rPr lang="en-US" sz="2600">
                <a:latin typeface="Trebuchet MS" charset="0"/>
                <a:ea typeface="ＭＳ Ｐゴシック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19685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41425"/>
            <a:ext cx="7599363" cy="422116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196850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241425"/>
            <a:ext cx="7599363" cy="422116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grpSp>
        <p:nvGrpSpPr>
          <p:cNvPr id="8195" name="Group 9"/>
          <p:cNvGrpSpPr>
            <a:grpSpLocks/>
          </p:cNvGrpSpPr>
          <p:nvPr/>
        </p:nvGrpSpPr>
        <p:grpSpPr bwMode="auto">
          <a:xfrm>
            <a:off x="614363" y="3011488"/>
            <a:ext cx="7866062" cy="528637"/>
            <a:chOff x="486" y="727"/>
            <a:chExt cx="4955" cy="333"/>
          </a:xfrm>
        </p:grpSpPr>
        <p:sp>
          <p:nvSpPr>
            <p:cNvPr id="8197" name="Line 4"/>
            <p:cNvSpPr>
              <a:spLocks noChangeShapeType="1"/>
            </p:cNvSpPr>
            <p:nvPr/>
          </p:nvSpPr>
          <p:spPr bwMode="auto">
            <a:xfrm>
              <a:off x="1336" y="911"/>
              <a:ext cx="864" cy="0"/>
            </a:xfrm>
            <a:prstGeom prst="line">
              <a:avLst/>
            </a:prstGeom>
            <a:noFill/>
            <a:ln w="57150">
              <a:solidFill>
                <a:srgbClr val="333399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3430" y="919"/>
              <a:ext cx="864" cy="0"/>
            </a:xfrm>
            <a:prstGeom prst="line">
              <a:avLst/>
            </a:prstGeom>
            <a:noFill/>
            <a:ln w="57150">
              <a:solidFill>
                <a:srgbClr val="333399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Text Box 6"/>
            <p:cNvSpPr txBox="1">
              <a:spLocks noChangeArrowheads="1"/>
            </p:cNvSpPr>
            <p:nvPr/>
          </p:nvSpPr>
          <p:spPr bwMode="auto">
            <a:xfrm>
              <a:off x="4145" y="727"/>
              <a:ext cx="12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sz="2800">
                  <a:latin typeface="Antique Olive" charset="0"/>
                </a:rPr>
                <a:t>outcomes</a:t>
              </a:r>
            </a:p>
          </p:txBody>
        </p:sp>
        <p:sp>
          <p:nvSpPr>
            <p:cNvPr id="8200" name="Text Box 7"/>
            <p:cNvSpPr txBox="1">
              <a:spLocks noChangeArrowheads="1"/>
            </p:cNvSpPr>
            <p:nvPr/>
          </p:nvSpPr>
          <p:spPr bwMode="auto">
            <a:xfrm>
              <a:off x="1911" y="733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>
                  <a:latin typeface="Antique Olive" charset="0"/>
                </a:rPr>
                <a:t>processes</a:t>
              </a:r>
            </a:p>
          </p:txBody>
        </p:sp>
        <p:sp>
          <p:nvSpPr>
            <p:cNvPr id="8201" name="Text Box 8"/>
            <p:cNvSpPr txBox="1">
              <a:spLocks noChangeArrowheads="1"/>
            </p:cNvSpPr>
            <p:nvPr/>
          </p:nvSpPr>
          <p:spPr bwMode="auto">
            <a:xfrm>
              <a:off x="486" y="727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latin typeface="Antique Olive" charset="0"/>
                </a:rPr>
                <a:t>inputs</a:t>
              </a:r>
            </a:p>
          </p:txBody>
        </p:sp>
      </p:grp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03275" y="1241425"/>
            <a:ext cx="7599363" cy="1316038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166813"/>
            <a:ext cx="7599363" cy="422116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166813"/>
            <a:ext cx="7599363" cy="422116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answered through the collection &amp; analysis of data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71475" y="233363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en-US" cap="all" dirty="0" smtClean="0"/>
              <a:t>Start with a Good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3275" y="1166813"/>
            <a:ext cx="7599363" cy="4221162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significant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specific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answered through the collection &amp; analysis of data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linked 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relevant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research &amp; theory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2732</TotalTime>
  <Words>835</Words>
  <Application>Microsoft Office PowerPoint</Application>
  <PresentationFormat>On-screen Show (4:3)</PresentationFormat>
  <Paragraphs>220</Paragraphs>
  <Slides>38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Assessing Impact: Approaches and Designs</vt:lpstr>
      <vt:lpstr>Assessing Impact: Approaches &amp; Designs for Answering Practical Questions About Technology Implementation</vt:lpstr>
      <vt:lpstr>research Questions APPROACHES, METHODS</vt:lpstr>
      <vt:lpstr>Start with a Good Question</vt:lpstr>
      <vt:lpstr>Start with a Good Question</vt:lpstr>
      <vt:lpstr>Start with a Good Question</vt:lpstr>
      <vt:lpstr>Start with a Good Question</vt:lpstr>
      <vt:lpstr>Start with a Good Question</vt:lpstr>
      <vt:lpstr>Start with a Good Question</vt:lpstr>
      <vt:lpstr>Start with a Good Question</vt:lpstr>
      <vt:lpstr>Start with a Good Question</vt:lpstr>
      <vt:lpstr>WRITING a Good RESEARCH Question</vt:lpstr>
      <vt:lpstr>WRITING a Good Question</vt:lpstr>
      <vt:lpstr>WRITING a Good Question</vt:lpstr>
      <vt:lpstr>sampling</vt:lpstr>
      <vt:lpstr>WRITING a Good Question</vt:lpstr>
      <vt:lpstr>WRITING a Good Question</vt:lpstr>
      <vt:lpstr>WRITING a Good Question</vt:lpstr>
      <vt:lpstr>VARIABLES</vt:lpstr>
      <vt:lpstr>Start with a Good Question</vt:lpstr>
      <vt:lpstr>Start with a Good Question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SELECT APPROACHES, RESEARCH METHODS</vt:lpstr>
      <vt:lpstr>OTHER ISSUES</vt:lpstr>
      <vt:lpstr>OTHER ISSUES</vt:lpstr>
      <vt:lpstr>OTHER ISSUES</vt:lpstr>
      <vt:lpstr>OTHER ISSUES</vt:lpstr>
      <vt:lpstr>Slide 38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Victoria Fanning</cp:lastModifiedBy>
  <cp:revision>91</cp:revision>
  <dcterms:created xsi:type="dcterms:W3CDTF">2009-11-09T13:37:36Z</dcterms:created>
  <dcterms:modified xsi:type="dcterms:W3CDTF">2011-04-12T14:54:19Z</dcterms:modified>
</cp:coreProperties>
</file>