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922E"/>
    <a:srgbClr val="FCD866"/>
    <a:srgbClr val="FFD862"/>
    <a:srgbClr val="38434D"/>
    <a:srgbClr val="57539A"/>
    <a:srgbClr val="1F3572"/>
    <a:srgbClr val="326628"/>
    <a:srgbClr val="1555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BAB5DC-8362-E24C-9509-FCA311A5A083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2B4828-2B43-FD45-BC24-8C1FF160B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091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91AFAD-C3EC-7645-94C0-37D379A119C3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FF8483-4A74-0141-9826-A86925A22D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439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yb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1832"/>
          <a:stretch>
            <a:fillRect/>
          </a:stretch>
        </p:blipFill>
        <p:spPr bwMode="auto">
          <a:xfrm>
            <a:off x="2817813" y="955675"/>
            <a:ext cx="3492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8ABAA-E494-CB4A-B53F-BB46A5C9D990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C260F-DB19-1D46-89A7-9225F032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31412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E3650-874F-4E4B-BF8E-4AAF28054560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B650C-BFCD-6B4C-AB0B-4399FED34E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86346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CF355-D351-A342-BD38-35E743AFDC24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CDFD1-63EF-A148-84F3-D2BCE2A9BD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48150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B32BB-4230-DC44-8ED8-3D1065E9B7F7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CF918-2D1E-1E42-8BAB-73B70590B5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09871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35DACC-79C1-1A4F-BC04-374CD95CB88D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E9E10-2EF7-9745-887A-E47E2316B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51272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9AC74-CDEB-124B-A8B6-CB71C3B18EAA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A900-9646-2343-9B35-8E7B4EE3D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71497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B159F-0C7C-2E43-B851-6C345926593C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F7675-D0B2-8847-801A-E7800C281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15919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12859C-9F3C-2D45-9F24-EDADA318E185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31B53-970C-6A43-BF47-3365EF609A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2130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367EC6-142E-1C45-A79A-305FB04B857E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9915F-98D8-A447-8BDD-16F764FB5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334660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15440B-86C4-354B-974A-07C0D07D8B1D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7258D-8534-EB46-BE03-B0222DA630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64344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3DF49-FD27-9446-A859-567404BE76FA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66127-3E76-D447-A74E-8C3E917F8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31932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9E94149B-F501-FF47-9CA7-4B924657B505}" type="datetime1">
              <a:rPr lang="en-US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charset="0"/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3CFC807C-EAEB-3341-A148-D174A069CF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B207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035" name="Picture 21" descr="cyb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4" r:id="rId2"/>
    <p:sldLayoutId id="214748385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 spd="med">
    <p:fad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326628"/>
        </a:buClr>
        <a:buSzPct val="80000"/>
        <a:buFont typeface="Wingdings" charset="0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1F3572"/>
        </a:buClr>
        <a:buSzPct val="80000"/>
        <a:buFont typeface="Wingdings" charset="0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326628"/>
        </a:buClr>
        <a:buSzPct val="80000"/>
        <a:buFont typeface="Wingdings" charset="0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F3572"/>
        </a:buClr>
        <a:buSzPct val="80000"/>
        <a:buFont typeface="Wingdings" charset="0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326628"/>
        </a:buClr>
        <a:buSzPct val="80000"/>
        <a:buFont typeface="Wingdings" charset="0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.uncc.edu/" TargetMode="External"/><Relationship Id="rId2" Type="http://schemas.openxmlformats.org/officeDocument/2006/relationships/hyperlink" Target="http://lmseval.uncc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762000" y="2074863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mtClean="0"/>
              <a:t>Putting </a:t>
            </a:r>
            <a:r>
              <a:rPr lang="en-US" dirty="0"/>
              <a:t>Evidence in the </a:t>
            </a:r>
            <a:r>
              <a:rPr lang="en-US"/>
              <a:t>Open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The </a:t>
            </a:r>
            <a:r>
              <a:rPr lang="en-US" dirty="0"/>
              <a:t>Transition from Blackboard Vista to </a:t>
            </a:r>
            <a:r>
              <a:rPr lang="en-US" dirty="0" smtClean="0"/>
              <a:t>Moodle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3975100"/>
            <a:ext cx="6400800" cy="121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6" charset="2"/>
              <a:buNone/>
              <a:defRPr/>
            </a:pPr>
            <a:r>
              <a:rPr lang="en-US" dirty="0" smtClean="0">
                <a:latin typeface="Arial" charset="0"/>
                <a:ea typeface="ＭＳ Ｐゴシック" pitchFamily="26" charset="-128"/>
              </a:rPr>
              <a:t>J. Garvey Pyke, Ed.D.</a:t>
            </a:r>
          </a:p>
          <a:p>
            <a:pPr>
              <a:buFont typeface="Wingdings" pitchFamily="26" charset="2"/>
              <a:buNone/>
              <a:defRPr/>
            </a:pPr>
            <a:r>
              <a:rPr lang="en-US" dirty="0" smtClean="0">
                <a:latin typeface="Arial" charset="0"/>
                <a:ea typeface="ＭＳ Ｐゴシック" pitchFamily="26" charset="-128"/>
              </a:rPr>
              <a:t>Nicole Harris</a:t>
            </a:r>
          </a:p>
          <a:p>
            <a:pPr>
              <a:buFont typeface="Wingdings" pitchFamily="26" charset="2"/>
              <a:buNone/>
              <a:defRPr/>
            </a:pPr>
            <a:r>
              <a:rPr lang="en-US" i="1" dirty="0" smtClean="0">
                <a:latin typeface="Arial" charset="0"/>
                <a:ea typeface="ＭＳ Ｐゴシック" pitchFamily="26" charset="-128"/>
              </a:rPr>
              <a:t>Center for Teaching &amp; Learning at UNC Charlotte</a:t>
            </a:r>
          </a:p>
          <a:p>
            <a:pPr>
              <a:buFont typeface="Wingdings" pitchFamily="26" charset="2"/>
              <a:buNone/>
              <a:defRPr/>
            </a:pPr>
            <a:r>
              <a:rPr lang="en-US" dirty="0" smtClean="0">
                <a:latin typeface="Arial" charset="0"/>
                <a:ea typeface="ＭＳ Ｐゴシック" pitchFamily="26" charset="-128"/>
              </a:rPr>
              <a:t>April 14, 2011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Pilot Process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9695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Two Stage Pilot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Fall: 12 Faculty, 23 courses, 850 students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Spring: 40 faculty, 93 courses, 3000 students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Data Collection – Rubric Based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Surveys: faculty, students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Feature set, ease of use, training needs, reliability, usefulness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80+% preferred Moodle in both groups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Focus groups: faculty, students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Communications Plan Continued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Final Report &amp; Recommendation</a:t>
            </a:r>
          </a:p>
          <a:p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144463"/>
            <a:ext cx="8382000" cy="1143001"/>
          </a:xfrm>
        </p:spPr>
        <p:txBody>
          <a:bodyPr/>
          <a:lstStyle/>
          <a:p>
            <a:pPr>
              <a:defRPr/>
            </a:pPr>
            <a:r>
              <a:rPr lang="en-US" smtClean="0"/>
              <a:t>Two-Year Migration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6950"/>
            <a:ext cx="851376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Dual LMS Support</a:t>
            </a:r>
          </a:p>
          <a:p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Training Strategies</a:t>
            </a:r>
          </a:p>
          <a:p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Moodle Success Was Immediate [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metrics</a:t>
            </a:r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]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1st semester adoption exceeded BB: 650 faculty, 800 courses, 18000 students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Fall 2010: 1000 faculty, 1900 courses, 22000 students </a:t>
            </a:r>
          </a:p>
          <a:p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Moodle Enhancement Process [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data collection</a:t>
            </a:r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]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Continued openness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Enhancement request forum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Faculty Moodle Enhancement Committee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Communications/marketing plan</a:t>
            </a:r>
          </a:p>
          <a:p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Final Considerations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Culture &amp; Context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Large core of active faculty who take shared governance seriously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Central IT involvement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Desire for openness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Take Your Time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Collect Data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Continue the Collaborative, Data Driven Process After Implementation</a:t>
            </a:r>
          </a:p>
          <a:p>
            <a:r>
              <a:rPr lang="ja-JP" altLang="en-US" b="1" dirty="0">
                <a:latin typeface="Arial" charset="0"/>
                <a:ea typeface="ＭＳ Ｐゴシック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Greater Openness Leads to Greater Adoption</a:t>
            </a:r>
            <a:r>
              <a:rPr lang="ja-JP" altLang="en-US" b="1" dirty="0">
                <a:latin typeface="Arial" charset="0"/>
                <a:ea typeface="ＭＳ Ｐゴシック" charset="0"/>
                <a:cs typeface="Arial" charset="0"/>
              </a:rPr>
              <a:t>”</a:t>
            </a: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Info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410200"/>
          </a:xfrm>
        </p:spPr>
        <p:txBody>
          <a:bodyPr/>
          <a:lstStyle/>
          <a:p>
            <a:r>
              <a:rPr lang="en-US" sz="4400" b="1">
                <a:latin typeface="Arial" charset="0"/>
                <a:ea typeface="ＭＳ Ｐゴシック" charset="0"/>
                <a:cs typeface="Arial" charset="0"/>
                <a:hlinkClick r:id="rId2"/>
              </a:rPr>
              <a:t>http://lmseval.uncc.edu</a:t>
            </a:r>
            <a:endParaRPr lang="en-US" sz="4400" b="1">
              <a:latin typeface="Arial" charset="0"/>
              <a:ea typeface="ＭＳ Ｐゴシック" charset="0"/>
              <a:cs typeface="Arial" charset="0"/>
            </a:endParaRPr>
          </a:p>
          <a:p>
            <a:endParaRPr lang="en-US" sz="44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4400" b="1">
                <a:latin typeface="Arial" charset="0"/>
                <a:ea typeface="ＭＳ Ｐゴシック" charset="0"/>
                <a:cs typeface="Arial" charset="0"/>
                <a:hlinkClick r:id="rId3"/>
              </a:rPr>
              <a:t>http://teaching.uncc.edu</a:t>
            </a:r>
            <a:endParaRPr lang="en-US" sz="4400" b="1">
              <a:latin typeface="Arial" charset="0"/>
              <a:ea typeface="ＭＳ Ｐゴシック" charset="0"/>
              <a:cs typeface="Arial" charset="0"/>
            </a:endParaRPr>
          </a:p>
          <a:p>
            <a:endParaRPr lang="en-US" b="1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Timeline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77813" y="19732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354013" y="2290763"/>
            <a:ext cx="8229600" cy="222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658813" y="1993900"/>
            <a:ext cx="9525" cy="6238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54013" y="1358900"/>
            <a:ext cx="887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Spr.</a:t>
            </a:r>
          </a:p>
          <a:p>
            <a:pPr eaLnBrk="1" hangingPunct="1"/>
            <a:r>
              <a:rPr lang="en-US" sz="2000"/>
              <a:t>2007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25413" y="2638425"/>
            <a:ext cx="13366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Transition from WebCT to Blackboard Vista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H="1">
            <a:off x="1878013" y="1993900"/>
            <a:ext cx="9525" cy="6238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1497013" y="1373188"/>
            <a:ext cx="887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Spr.</a:t>
            </a:r>
          </a:p>
          <a:p>
            <a:pPr eaLnBrk="1" hangingPunct="1"/>
            <a:r>
              <a:rPr lang="en-US" sz="2000"/>
              <a:t>2008</a:t>
            </a:r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1497013" y="2582863"/>
            <a:ext cx="11604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Campus discussion on alternative LMS. Evaluation committee formed.</a:t>
            </a:r>
          </a:p>
          <a:p>
            <a:pPr eaLnBrk="1" hangingPunct="1"/>
            <a:endParaRPr lang="en-US" sz="1400"/>
          </a:p>
        </p:txBody>
      </p:sp>
      <p:sp>
        <p:nvSpPr>
          <p:cNvPr id="5131" name="TextBox 12"/>
          <p:cNvSpPr txBox="1">
            <a:spLocks noChangeArrowheads="1"/>
          </p:cNvSpPr>
          <p:nvPr/>
        </p:nvSpPr>
        <p:spPr bwMode="auto">
          <a:xfrm>
            <a:off x="2900363" y="1387475"/>
            <a:ext cx="1081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Fall</a:t>
            </a:r>
          </a:p>
          <a:p>
            <a:pPr eaLnBrk="1" hangingPunct="1"/>
            <a:r>
              <a:rPr lang="en-US" sz="2000"/>
              <a:t>2008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flipH="1">
            <a:off x="3252788" y="2005013"/>
            <a:ext cx="9525" cy="6238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33" name="TextBox 13"/>
          <p:cNvSpPr txBox="1">
            <a:spLocks noChangeArrowheads="1"/>
          </p:cNvSpPr>
          <p:nvPr/>
        </p:nvSpPr>
        <p:spPr bwMode="auto">
          <a:xfrm>
            <a:off x="2838450" y="2578100"/>
            <a:ext cx="1143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Limited pilot.</a:t>
            </a:r>
          </a:p>
          <a:p>
            <a:pPr eaLnBrk="1" hangingPunct="1"/>
            <a:r>
              <a:rPr lang="en-US" sz="1400"/>
              <a:t>12 faculty, 23 courses,</a:t>
            </a:r>
          </a:p>
          <a:p>
            <a:pPr eaLnBrk="1" hangingPunct="1"/>
            <a:r>
              <a:rPr lang="en-US" sz="1400"/>
              <a:t>850 students</a:t>
            </a: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4468813" y="2012950"/>
            <a:ext cx="7937" cy="6254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>
            <a:off x="6856413" y="2005013"/>
            <a:ext cx="9525" cy="6238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36" name="TextBox 14"/>
          <p:cNvSpPr txBox="1">
            <a:spLocks noChangeArrowheads="1"/>
          </p:cNvSpPr>
          <p:nvPr/>
        </p:nvSpPr>
        <p:spPr bwMode="auto">
          <a:xfrm>
            <a:off x="4087813" y="1395413"/>
            <a:ext cx="958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Spr.</a:t>
            </a:r>
          </a:p>
          <a:p>
            <a:pPr eaLnBrk="1" hangingPunct="1"/>
            <a:r>
              <a:rPr lang="en-US" sz="2000"/>
              <a:t>2009</a:t>
            </a:r>
          </a:p>
        </p:txBody>
      </p:sp>
      <p:sp>
        <p:nvSpPr>
          <p:cNvPr id="5137" name="TextBox 16"/>
          <p:cNvSpPr txBox="1">
            <a:spLocks noChangeArrowheads="1"/>
          </p:cNvSpPr>
          <p:nvPr/>
        </p:nvSpPr>
        <p:spPr bwMode="auto">
          <a:xfrm>
            <a:off x="6535738" y="1395413"/>
            <a:ext cx="992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Fall</a:t>
            </a:r>
          </a:p>
          <a:p>
            <a:pPr eaLnBrk="1" hangingPunct="1"/>
            <a:r>
              <a:rPr lang="en-US" sz="2000"/>
              <a:t>2009</a:t>
            </a:r>
          </a:p>
        </p:txBody>
      </p:sp>
      <p:sp>
        <p:nvSpPr>
          <p:cNvPr id="5138" name="TextBox 20"/>
          <p:cNvSpPr txBox="1">
            <a:spLocks noChangeArrowheads="1"/>
          </p:cNvSpPr>
          <p:nvPr/>
        </p:nvSpPr>
        <p:spPr bwMode="auto">
          <a:xfrm>
            <a:off x="4087813" y="2581275"/>
            <a:ext cx="106362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Expanded pilot.</a:t>
            </a:r>
          </a:p>
          <a:p>
            <a:pPr eaLnBrk="1" hangingPunct="1"/>
            <a:r>
              <a:rPr lang="en-US" sz="1400"/>
              <a:t>40 faculty,</a:t>
            </a:r>
          </a:p>
          <a:p>
            <a:pPr eaLnBrk="1" hangingPunct="1"/>
            <a:r>
              <a:rPr lang="en-US" sz="1400"/>
              <a:t>90 courses,</a:t>
            </a:r>
          </a:p>
          <a:p>
            <a:pPr eaLnBrk="1" hangingPunct="1"/>
            <a:r>
              <a:rPr lang="en-US" sz="1400"/>
              <a:t>3000 students</a:t>
            </a:r>
          </a:p>
        </p:txBody>
      </p:sp>
      <p:sp>
        <p:nvSpPr>
          <p:cNvPr id="5139" name="TextBox 22"/>
          <p:cNvSpPr txBox="1">
            <a:spLocks noChangeArrowheads="1"/>
          </p:cNvSpPr>
          <p:nvPr/>
        </p:nvSpPr>
        <p:spPr bwMode="auto">
          <a:xfrm>
            <a:off x="6402388" y="2617788"/>
            <a:ext cx="1125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Opened to campus.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8116888" y="2005013"/>
            <a:ext cx="9525" cy="6238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41" name="TextBox 24"/>
          <p:cNvSpPr txBox="1">
            <a:spLocks noChangeArrowheads="1"/>
          </p:cNvSpPr>
          <p:nvPr/>
        </p:nvSpPr>
        <p:spPr bwMode="auto">
          <a:xfrm>
            <a:off x="7793038" y="1395413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Spr.</a:t>
            </a:r>
          </a:p>
          <a:p>
            <a:pPr eaLnBrk="1" hangingPunct="1"/>
            <a:r>
              <a:rPr lang="en-US" sz="2000"/>
              <a:t>2011</a:t>
            </a:r>
          </a:p>
        </p:txBody>
      </p:sp>
      <p:sp>
        <p:nvSpPr>
          <p:cNvPr id="5142" name="TextBox 25"/>
          <p:cNvSpPr txBox="1">
            <a:spLocks noChangeArrowheads="1"/>
          </p:cNvSpPr>
          <p:nvPr/>
        </p:nvSpPr>
        <p:spPr bwMode="auto">
          <a:xfrm>
            <a:off x="7640638" y="2638425"/>
            <a:ext cx="1400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Migration 97% complete.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flipH="1">
            <a:off x="5707063" y="2014538"/>
            <a:ext cx="7937" cy="6254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44" name="TextBox 14"/>
          <p:cNvSpPr txBox="1">
            <a:spLocks noChangeArrowheads="1"/>
          </p:cNvSpPr>
          <p:nvPr/>
        </p:nvSpPr>
        <p:spPr bwMode="auto">
          <a:xfrm>
            <a:off x="5310188" y="1397000"/>
            <a:ext cx="958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Sum.</a:t>
            </a:r>
          </a:p>
          <a:p>
            <a:pPr eaLnBrk="1" hangingPunct="1"/>
            <a:r>
              <a:rPr lang="en-US" sz="2000"/>
              <a:t>2009</a:t>
            </a:r>
          </a:p>
        </p:txBody>
      </p:sp>
      <p:sp>
        <p:nvSpPr>
          <p:cNvPr id="5145" name="TextBox 20"/>
          <p:cNvSpPr txBox="1">
            <a:spLocks noChangeArrowheads="1"/>
          </p:cNvSpPr>
          <p:nvPr/>
        </p:nvSpPr>
        <p:spPr bwMode="auto">
          <a:xfrm>
            <a:off x="5310188" y="2582863"/>
            <a:ext cx="106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Moodle adopted.</a:t>
            </a:r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1462088" y="3963988"/>
            <a:ext cx="4114800" cy="600075"/>
            <a:chOff x="1344612" y="5027851"/>
            <a:chExt cx="5132388" cy="38234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344612" y="5410200"/>
              <a:ext cx="5132388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344612" y="5027851"/>
              <a:ext cx="0" cy="38234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77000" y="5027851"/>
              <a:ext cx="0" cy="38234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168525" y="4684713"/>
            <a:ext cx="27019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ＭＳ Ｐゴシック" pitchFamily="26" charset="-128"/>
                <a:cs typeface="+mn-cs"/>
              </a:rPr>
              <a:t>18 Months: Evaluation</a:t>
            </a:r>
          </a:p>
        </p:txBody>
      </p:sp>
      <p:grpSp>
        <p:nvGrpSpPr>
          <p:cNvPr id="5148" name="Group 31"/>
          <p:cNvGrpSpPr>
            <a:grpSpLocks/>
          </p:cNvGrpSpPr>
          <p:nvPr/>
        </p:nvGrpSpPr>
        <p:grpSpPr bwMode="auto">
          <a:xfrm>
            <a:off x="5576888" y="4259263"/>
            <a:ext cx="3159125" cy="528637"/>
            <a:chOff x="3606800" y="5027851"/>
            <a:chExt cx="2870200" cy="386248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3606800" y="5410620"/>
              <a:ext cx="2870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06800" y="5031330"/>
              <a:ext cx="0" cy="3827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77000" y="5027851"/>
              <a:ext cx="0" cy="3827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49" name="TextBox 35"/>
          <p:cNvSpPr txBox="1">
            <a:spLocks noChangeArrowheads="1"/>
          </p:cNvSpPr>
          <p:nvPr/>
        </p:nvSpPr>
        <p:spPr bwMode="auto">
          <a:xfrm>
            <a:off x="6065838" y="4945063"/>
            <a:ext cx="2549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24 Months:</a:t>
            </a:r>
          </a:p>
          <a:p>
            <a:pPr eaLnBrk="1" hangingPunct="1"/>
            <a:r>
              <a:rPr lang="en-US" sz="2800">
                <a:solidFill>
                  <a:srgbClr val="FF0000"/>
                </a:solidFill>
              </a:rPr>
              <a:t>Migration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Inciting Incidents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93825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Campus in Crisis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Anecdotal unhappiness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System outages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Closed, data-free process for picking WebCT Vista</a:t>
            </a:r>
          </a:p>
          <a:p>
            <a:pPr lvl="1"/>
            <a:r>
              <a:rPr lang="en-US" sz="2800">
                <a:latin typeface="Arial" charset="0"/>
                <a:ea typeface="ＭＳ Ｐゴシック" charset="0"/>
                <a:cs typeface="Arial" charset="0"/>
              </a:rPr>
              <a:t>Blackboard purchased WebCT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Cost increased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Customer service decreased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New director, new CIO</a:t>
            </a:r>
          </a:p>
          <a:p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LMS Evaluation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6" charset="2"/>
              <a:buNone/>
              <a:defRPr/>
            </a:pPr>
            <a:r>
              <a:rPr lang="en-US" sz="3200" b="1" dirty="0" smtClean="0">
                <a:latin typeface="Arial" charset="0"/>
                <a:ea typeface="ＭＳ Ｐゴシック" pitchFamily="26" charset="-128"/>
              </a:rPr>
              <a:t>Philosophy:</a:t>
            </a:r>
          </a:p>
          <a:p>
            <a:pPr>
              <a:buFont typeface="Wingdings" pitchFamily="26" charset="2"/>
              <a:buChar char="§"/>
              <a:defRPr/>
            </a:pPr>
            <a:r>
              <a:rPr lang="en-US" sz="3200" dirty="0" smtClean="0">
                <a:latin typeface="Arial" charset="0"/>
                <a:ea typeface="ＭＳ Ｐゴシック" pitchFamily="26" charset="-128"/>
              </a:rPr>
              <a:t>Unlike usual IT processes, it was 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2800" dirty="0" smtClean="0">
                <a:latin typeface="Arial" charset="0"/>
                <a:ea typeface="ＭＳ Ｐゴシック" pitchFamily="26" charset="-128"/>
              </a:rPr>
              <a:t>Collaborative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2800" dirty="0" smtClean="0">
                <a:latin typeface="Arial" charset="0"/>
                <a:ea typeface="ＭＳ Ｐゴシック" pitchFamily="26" charset="-128"/>
              </a:rPr>
              <a:t>Open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2800" dirty="0" smtClean="0">
                <a:latin typeface="Arial" charset="0"/>
                <a:ea typeface="ＭＳ Ｐゴシック" pitchFamily="26" charset="-128"/>
              </a:rPr>
              <a:t>Inclusive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2800" dirty="0" smtClean="0">
                <a:latin typeface="Arial" charset="0"/>
                <a:ea typeface="ＭＳ Ｐゴシック" pitchFamily="26" charset="-128"/>
              </a:rPr>
              <a:t>Faculty Led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2800" dirty="0" smtClean="0">
                <a:latin typeface="Arial" charset="0"/>
                <a:ea typeface="ＭＳ Ｐゴシック" pitchFamily="26" charset="-128"/>
              </a:rPr>
              <a:t>Data Driven</a:t>
            </a:r>
          </a:p>
          <a:p>
            <a:pPr>
              <a:buFont typeface="Wingdings" pitchFamily="26" charset="2"/>
              <a:buChar char="§"/>
              <a:defRPr/>
            </a:pPr>
            <a:endParaRPr lang="en-US" dirty="0" smtClean="0">
              <a:latin typeface="Arial" charset="0"/>
              <a:ea typeface="ＭＳ Ｐゴシック" pitchFamily="2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Openness Strategies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996950"/>
            <a:ext cx="8382000" cy="4525963"/>
          </a:xfrm>
        </p:spPr>
        <p:txBody>
          <a:bodyPr/>
          <a:lstStyle/>
          <a:p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LMS Evaluation Committee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Faculty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Instructional staff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IT staff (central and distributed)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Students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Chaired by two respected faculty leaders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Appointed by the Provost</a:t>
            </a:r>
          </a:p>
          <a:p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Public LMS Evaluation Website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Minutes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Data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Rubrics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Discussion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Documentation</a:t>
            </a:r>
          </a:p>
          <a:p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Making Data Public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Communications Plan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LMS website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CTL website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University listservs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Campus News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Faculty Council briefings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Deans Council meetings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College, departmental meetings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Distributed responsibility</a:t>
            </a:r>
          </a:p>
          <a:p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Collection Strategies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065213"/>
            <a:ext cx="8382000" cy="45259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Faculty Survey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Satisfaction with BB [58%]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Willingness to Change LMS [65%]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Tools &amp; Practices*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Student Survey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Satisfaction with BB [44%]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Cited access issues, value of BB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Evaluation Rubric*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Categories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Weighted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Instructional and technical</a:t>
            </a:r>
          </a:p>
          <a:p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Collection, Cont.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6" charset="2"/>
              <a:buChar char="§"/>
              <a:defRPr/>
            </a:pPr>
            <a:r>
              <a:rPr lang="en-US" sz="5900" b="1" dirty="0" smtClean="0"/>
              <a:t>Total Cost of Ownership Comparisons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BB external hosting, licensing, plus internal staff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Other LMS scenarios [internal/external hosting, et al.] plus internal staff</a:t>
            </a:r>
          </a:p>
          <a:p>
            <a:pPr lvl="1">
              <a:buFont typeface="Wingdings" pitchFamily="26" charset="2"/>
              <a:buChar char="§"/>
              <a:defRPr/>
            </a:pPr>
            <a:endParaRPr lang="en-US" sz="5000" dirty="0" smtClean="0"/>
          </a:p>
          <a:p>
            <a:pPr>
              <a:buFont typeface="Wingdings" pitchFamily="26" charset="2"/>
              <a:buChar char="§"/>
              <a:defRPr/>
            </a:pPr>
            <a:r>
              <a:rPr lang="en-US" sz="5900" b="1" dirty="0" smtClean="0"/>
              <a:t>Demo/Test LMS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Moodle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Sakai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Blackboard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Angel </a:t>
            </a:r>
          </a:p>
          <a:p>
            <a:pPr lvl="1">
              <a:buFont typeface="Wingdings" pitchFamily="26" charset="2"/>
              <a:buChar char="§"/>
              <a:defRPr/>
            </a:pPr>
            <a:r>
              <a:rPr lang="en-US" sz="4400" dirty="0" smtClean="0"/>
              <a:t>D2L</a:t>
            </a:r>
            <a:endParaRPr lang="en-US" sz="2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541963" y="3921125"/>
            <a:ext cx="3048000" cy="1938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Timeline reminder:</a:t>
            </a:r>
          </a:p>
          <a:p>
            <a:pPr>
              <a:defRPr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6 months to get to a pilot recommendation; next 12 months spent on pilot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491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Putting Evidence in the Open: The Transition from Blackboard Vista to Moodle</vt:lpstr>
      <vt:lpstr>Timeline</vt:lpstr>
      <vt:lpstr>Inciting Incidents</vt:lpstr>
      <vt:lpstr>LMS Evaluation</vt:lpstr>
      <vt:lpstr>Openness Strategies</vt:lpstr>
      <vt:lpstr>Slide 6</vt:lpstr>
      <vt:lpstr>Making Data Public</vt:lpstr>
      <vt:lpstr>Data Collection Strategies</vt:lpstr>
      <vt:lpstr>Data Collection, Cont.</vt:lpstr>
      <vt:lpstr>Pilot Process</vt:lpstr>
      <vt:lpstr>Two-Year Migration</vt:lpstr>
      <vt:lpstr>Final Considerations</vt:lpstr>
      <vt:lpstr>More Info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Victoria Fanning</cp:lastModifiedBy>
  <cp:revision>55</cp:revision>
  <dcterms:created xsi:type="dcterms:W3CDTF">2009-11-09T13:37:36Z</dcterms:created>
  <dcterms:modified xsi:type="dcterms:W3CDTF">2011-04-18T16:47:21Z</dcterms:modified>
</cp:coreProperties>
</file>