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79" r:id="rId3"/>
  </p:sldMasterIdLst>
  <p:notesMasterIdLst>
    <p:notesMasterId r:id="rId44"/>
  </p:notesMasterIdLst>
  <p:sldIdLst>
    <p:sldId id="315" r:id="rId4"/>
    <p:sldId id="302" r:id="rId5"/>
    <p:sldId id="303" r:id="rId6"/>
    <p:sldId id="304" r:id="rId7"/>
    <p:sldId id="316" r:id="rId8"/>
    <p:sldId id="317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299" r:id="rId20"/>
    <p:sldId id="277" r:id="rId21"/>
    <p:sldId id="278" r:id="rId22"/>
    <p:sldId id="279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18" r:id="rId40"/>
    <p:sldId id="319" r:id="rId41"/>
    <p:sldId id="320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4ED2DF-792F-43EA-A5E6-75B00B6E0CB0}">
          <p14:sldIdLst>
            <p14:sldId id="315"/>
            <p14:sldId id="302"/>
            <p14:sldId id="303"/>
            <p14:sldId id="304"/>
            <p14:sldId id="316"/>
            <p14:sldId id="317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99"/>
            <p14:sldId id="277"/>
            <p14:sldId id="278"/>
            <p14:sldId id="279"/>
            <p14:sldId id="281"/>
            <p14:sldId id="284"/>
            <p14:sldId id="285"/>
            <p14:sldId id="286"/>
            <p14:sldId id="287"/>
            <p14:sldId id="288"/>
            <p14:sldId id="289"/>
            <p14:sldId id="290"/>
            <p14:sldId id="300"/>
            <p14:sldId id="291"/>
            <p14:sldId id="292"/>
            <p14:sldId id="293"/>
            <p14:sldId id="294"/>
            <p14:sldId id="295"/>
            <p14:sldId id="296"/>
            <p14:sldId id="297"/>
            <p14:sldId id="318"/>
            <p14:sldId id="319"/>
            <p14:sldId id="320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>
      <p:cViewPr>
        <p:scale>
          <a:sx n="125" d="100"/>
          <a:sy n="125" d="100"/>
        </p:scale>
        <p:origin x="-540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19041024"/>
        <c:axId val="119216000"/>
      </c:barChart>
      <c:catAx>
        <c:axId val="11904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9216000"/>
        <c:crosses val="autoZero"/>
        <c:auto val="1"/>
        <c:lblAlgn val="ctr"/>
        <c:lblOffset val="100"/>
        <c:noMultiLvlLbl val="0"/>
      </c:catAx>
      <c:valAx>
        <c:axId val="1192160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1904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6688640"/>
        <c:axId val="56691328"/>
      </c:barChart>
      <c:catAx>
        <c:axId val="566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691328"/>
        <c:crosses val="autoZero"/>
        <c:auto val="1"/>
        <c:lblAlgn val="ctr"/>
        <c:lblOffset val="100"/>
        <c:noMultiLvlLbl val="0"/>
      </c:catAx>
      <c:valAx>
        <c:axId val="566913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6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6738560"/>
        <c:axId val="56741248"/>
      </c:barChart>
      <c:catAx>
        <c:axId val="567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741248"/>
        <c:crosses val="autoZero"/>
        <c:auto val="1"/>
        <c:lblAlgn val="ctr"/>
        <c:lblOffset val="100"/>
        <c:noMultiLvlLbl val="0"/>
      </c:catAx>
      <c:valAx>
        <c:axId val="567412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673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26322176"/>
        <c:axId val="126341504"/>
      </c:barChart>
      <c:catAx>
        <c:axId val="12632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341504"/>
        <c:crosses val="autoZero"/>
        <c:auto val="1"/>
        <c:lblAlgn val="ctr"/>
        <c:lblOffset val="100"/>
        <c:noMultiLvlLbl val="0"/>
      </c:catAx>
      <c:valAx>
        <c:axId val="12634150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3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Definitely                       not</c:v>
                </c:pt>
                <c:pt idx="1">
                  <c:v>Probably not</c:v>
                </c:pt>
                <c:pt idx="2">
                  <c:v>Not sure</c:v>
                </c:pt>
                <c:pt idx="3">
                  <c:v>Probably</c:v>
                </c:pt>
                <c:pt idx="4">
                  <c:v>Definitely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24</c:v>
                </c:pt>
                <c:pt idx="3">
                  <c:v>21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26403712"/>
        <c:axId val="126423040"/>
      </c:barChart>
      <c:catAx>
        <c:axId val="1264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423040"/>
        <c:crosses val="autoZero"/>
        <c:auto val="1"/>
        <c:lblAlgn val="ctr"/>
        <c:lblOffset val="100"/>
        <c:noMultiLvlLbl val="0"/>
      </c:catAx>
      <c:valAx>
        <c:axId val="1264230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40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24</c:v>
                </c:pt>
                <c:pt idx="2">
                  <c:v>21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0"/>
        <c:axId val="126464000"/>
        <c:axId val="126466688"/>
      </c:barChart>
      <c:catAx>
        <c:axId val="1264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466688"/>
        <c:crosses val="autoZero"/>
        <c:auto val="1"/>
        <c:lblAlgn val="ctr"/>
        <c:lblOffset val="100"/>
        <c:noMultiLvlLbl val="0"/>
      </c:catAx>
      <c:valAx>
        <c:axId val="1264666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646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85771008"/>
        <c:axId val="85773696"/>
      </c:barChart>
      <c:catAx>
        <c:axId val="857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5773696"/>
        <c:crosses val="autoZero"/>
        <c:auto val="1"/>
        <c:lblAlgn val="ctr"/>
        <c:lblOffset val="100"/>
        <c:noMultiLvlLbl val="0"/>
      </c:catAx>
      <c:valAx>
        <c:axId val="8577369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57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6337389644477"/>
          <c:y val="4.3088572261800601E-2"/>
          <c:w val="0.88800632307325222"/>
          <c:h val="0.826404199475065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85825024"/>
        <c:axId val="85832064"/>
      </c:barChart>
      <c:catAx>
        <c:axId val="8582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5832064"/>
        <c:crosses val="autoZero"/>
        <c:auto val="1"/>
        <c:lblAlgn val="ctr"/>
        <c:lblOffset val="100"/>
        <c:noMultiLvlLbl val="0"/>
      </c:catAx>
      <c:valAx>
        <c:axId val="858320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582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49EB3-38BD-4124-B009-B4DDB388ECFF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3873-0DB3-4ECC-AB67-9AD84155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77863"/>
            <a:ext cx="4630737" cy="3471862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76816"/>
            <a:ext cx="5029200" cy="407232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490" tIns="43745" rIns="87490" bIns="43745"/>
          <a:lstStyle/>
          <a:p>
            <a:pPr>
              <a:spcBef>
                <a:spcPct val="0"/>
              </a:spcBef>
            </a:pPr>
            <a:endParaRPr lang="en-US" sz="2400" dirty="0"/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ELI 2012 1.30.12</a:t>
            </a:r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5C9DC1-1AAC-46A1-BD5A-74A659B25217}" type="datetime1">
              <a:rPr lang="en-US" smtClean="0">
                <a:solidFill>
                  <a:prstClr val="black"/>
                </a:solidFill>
              </a:rPr>
              <a:pPr/>
              <a:t>3/19/2012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392F7-741A-47BF-BEF7-86D30A83841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9450"/>
            <a:ext cx="4624387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2" y="4376284"/>
            <a:ext cx="5028161" cy="407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13" tIns="44007" rIns="88013" bIns="44007"/>
          <a:lstStyle/>
          <a:p>
            <a:pPr>
              <a:spcBef>
                <a:spcPct val="0"/>
              </a:spcBef>
            </a:pPr>
            <a:endParaRPr lang="en-US" sz="24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Portland </a:t>
            </a:r>
            <a:r>
              <a:rPr lang="en-US" dirty="0" err="1" smtClean="0">
                <a:solidFill>
                  <a:prstClr val="black"/>
                </a:solidFill>
              </a:rPr>
              <a:t>AASCU</a:t>
            </a:r>
            <a:r>
              <a:rPr lang="en-US" smtClean="0">
                <a:solidFill>
                  <a:prstClr val="black"/>
                </a:solidFill>
              </a:rPr>
              <a:t> 2011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6BB4-AD1F-40E2-BD6F-8A3F0D562DF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55590-6A2E-49E8-8D52-9DB8F4CF8AA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991" tIns="44995" rIns="89991" bIns="44995"/>
          <a:lstStyle/>
          <a:p>
            <a:pPr eaLnBrk="1" hangingPunct="1"/>
            <a:endParaRPr lang="en-US" smtClean="0"/>
          </a:p>
        </p:txBody>
      </p:sp>
      <p:sp>
        <p:nvSpPr>
          <p:cNvPr id="87045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AASCU 2011 3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CB09-1FBF-41E7-BC25-6EAD21EEE49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39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F402-7884-4002-9C25-137964ECA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78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449D-5A8F-4798-8C72-08AAF3DE244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376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BE49-7D12-4F41-974A-E21CFAD5863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59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C74F-35F3-47FB-96AC-1B1F141FA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788A-1273-489C-B707-D7E44BF60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7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F402-7884-4002-9C25-137964ECA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859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449D-5A8F-4798-8C72-08AAF3DE2440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BE49-7D12-4F41-974A-E21CFAD5863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032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CB09-1FBF-41E7-BC25-6EAD21EEE49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30559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8753B5-9AF6-43A6-B654-69460E1E3C40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04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1C74F-35F3-47FB-96AC-1B1F141FA1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788A-1273-489C-B707-D7E44BF60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8753B5-9AF6-43A6-B654-69460E1E3C40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2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ended.online.ucf.edu/" TargetMode="External"/><Relationship Id="rId2" Type="http://schemas.openxmlformats.org/officeDocument/2006/relationships/hyperlink" Target="http://www.blendedlearningtoolki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blendkit201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blendki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ite.ucf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97088"/>
            <a:ext cx="8739188" cy="1143000"/>
          </a:xfrm>
          <a:noFill/>
        </p:spPr>
        <p:txBody>
          <a:bodyPr/>
          <a:lstStyle/>
          <a:p>
            <a:pPr algn="ctr"/>
            <a:r>
              <a:rPr lang="en-US" sz="4200" dirty="0"/>
              <a:t>Evaluating Next </a:t>
            </a:r>
            <a:r>
              <a:rPr lang="en-US" sz="4200" dirty="0" smtClean="0"/>
              <a:t>Generation Learning Challenges</a:t>
            </a:r>
            <a:r>
              <a:rPr lang="en-US" sz="4200" dirty="0"/>
              <a:t>: </a:t>
            </a:r>
            <a:r>
              <a:rPr lang="en-US" sz="4200" dirty="0" smtClean="0"/>
              <a:t>Blended Learning in </a:t>
            </a:r>
            <a:r>
              <a:rPr lang="en-US" sz="4200" dirty="0"/>
              <a:t>a </a:t>
            </a:r>
            <a:r>
              <a:rPr lang="en-US" sz="4200" dirty="0" smtClean="0"/>
              <a:t>Scaled-up Environment</a:t>
            </a:r>
            <a:endParaRPr lang="en-US" sz="4200" b="1" dirty="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-95250" y="3657600"/>
            <a:ext cx="92202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Thomas Cavanagh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Chuck Dziuban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Patsy </a:t>
            </a:r>
            <a:r>
              <a:rPr lang="en-US" sz="3200" dirty="0" err="1" smtClean="0">
                <a:solidFill>
                  <a:srgbClr val="FFFF00"/>
                </a:solidFill>
              </a:rPr>
              <a:t>Moskal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University of Central Florida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19800"/>
            <a:ext cx="884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Copyright T. Cavanagh, C. Dziuban, P. Moskal (2012). This </a:t>
            </a:r>
            <a:r>
              <a:rPr lang="en-US" sz="1200" i="1" dirty="0"/>
              <a:t>work is the intellectual property of the </a:t>
            </a:r>
            <a:r>
              <a:rPr lang="en-US" sz="1200" i="1" dirty="0" smtClean="0"/>
              <a:t>authors. Permission </a:t>
            </a:r>
            <a:r>
              <a:rPr lang="en-US" sz="1200" i="1" dirty="0"/>
              <a:t>is granted for this </a:t>
            </a:r>
            <a:endParaRPr lang="en-US" sz="1200" i="1" dirty="0" smtClean="0"/>
          </a:p>
          <a:p>
            <a:r>
              <a:rPr lang="en-US" sz="1200" i="1" dirty="0"/>
              <a:t>material to be shared </a:t>
            </a:r>
            <a:r>
              <a:rPr lang="en-US" sz="1200" i="1" dirty="0" smtClean="0"/>
              <a:t>for </a:t>
            </a:r>
            <a:r>
              <a:rPr lang="en-US" sz="1200" i="1" dirty="0"/>
              <a:t>non-commercial, educational purposes, provided that this copyright statement appears on the reproduced materials </a:t>
            </a:r>
            <a:endParaRPr lang="en-US" sz="1200" i="1" dirty="0" smtClean="0"/>
          </a:p>
          <a:p>
            <a:r>
              <a:rPr lang="en-US" sz="1200" i="1" dirty="0" smtClean="0"/>
              <a:t>and </a:t>
            </a:r>
            <a:r>
              <a:rPr lang="en-US" sz="1200" i="1" dirty="0"/>
              <a:t>notice is given </a:t>
            </a:r>
            <a:r>
              <a:rPr lang="en-US" sz="1200" i="1" dirty="0" smtClean="0"/>
              <a:t>that </a:t>
            </a:r>
            <a:r>
              <a:rPr lang="en-US" sz="1200" i="1" dirty="0"/>
              <a:t>the copying is by permission of the author. To disseminate otherwise or to republish requires written permission </a:t>
            </a:r>
            <a:endParaRPr lang="en-US" sz="1200" i="1" dirty="0" smtClean="0"/>
          </a:p>
          <a:p>
            <a:r>
              <a:rPr lang="en-US" sz="1200" i="1" dirty="0" smtClean="0"/>
              <a:t>from </a:t>
            </a:r>
            <a:r>
              <a:rPr lang="en-US" sz="1200" i="1" dirty="0"/>
              <a:t>the </a:t>
            </a:r>
            <a:r>
              <a:rPr lang="en-US" sz="1200" i="1"/>
              <a:t>author</a:t>
            </a:r>
            <a:r>
              <a:rPr lang="en-US" sz="1200" i="1" smtClean="0"/>
              <a:t>."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532966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5720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Coordinators: Elizabeth Wardle &amp; Debbie Weaver</a:t>
            </a:r>
          </a:p>
          <a:p>
            <a:pPr lvl="1">
              <a:spcBef>
                <a:spcPts val="1200"/>
              </a:spcBef>
            </a:pPr>
            <a:r>
              <a:rPr lang="en-US" sz="2600" b="1" dirty="0"/>
              <a:t>English Composition I: </a:t>
            </a:r>
            <a:r>
              <a:rPr lang="en-US" sz="2600" dirty="0"/>
              <a:t>Expository writing with emphasis on effective communication/critical thinking. Emphasizes the writing process</a:t>
            </a:r>
            <a:r>
              <a:rPr lang="en-US" sz="26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“Flexible Template” model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Prix Fixe or A la carte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6-week online course for participating faculty to understand the blended format applied to the WAW curriculum.</a:t>
            </a:r>
            <a:endParaRPr lang="en-US" sz="2600" dirty="0"/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Monthly webinars starting in Fall.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46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Coordinator: Tammy Muhs</a:t>
            </a:r>
          </a:p>
          <a:p>
            <a:pPr lvl="1">
              <a:spcBef>
                <a:spcPts val="1200"/>
              </a:spcBef>
            </a:pPr>
            <a:r>
              <a:rPr lang="en-US" sz="2400" b="1" dirty="0"/>
              <a:t>College Algebra: </a:t>
            </a:r>
            <a:r>
              <a:rPr lang="en-US" sz="2400" dirty="0"/>
              <a:t>Algebra skills: Inequalities, high degree polynomials, graphs, rational, logarithmic, and exponential functions, and systems of </a:t>
            </a:r>
            <a:r>
              <a:rPr lang="en-US" sz="2400" dirty="0" smtClean="0"/>
              <a:t>equations.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“Flexible Template” will allow for individualized customization.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One or more webinar sessions for participating faculty to understand the blended format applied to the modified emporium model of the Algebra curriculum.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Monthly </a:t>
            </a:r>
            <a:r>
              <a:rPr lang="en-US" sz="2400" dirty="0"/>
              <a:t>webinars starting in Fall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222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Learning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3600" dirty="0" smtClean="0"/>
              <a:t>Now available: </a:t>
            </a:r>
            <a:r>
              <a:rPr lang="en-US" sz="3600" dirty="0" smtClean="0">
                <a:hlinkClick r:id="rId2"/>
              </a:rPr>
              <a:t>www.blendedlearningtoolkit.org</a:t>
            </a:r>
            <a:endParaRPr lang="en-US" sz="3600" dirty="0" smtClean="0"/>
          </a:p>
        </p:txBody>
      </p:sp>
      <p:pic>
        <p:nvPicPr>
          <p:cNvPr id="11266" name="Picture 2" descr="Blended Learning Toolk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1054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28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1" y="0"/>
            <a:ext cx="8635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885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BlendKit2011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10600" cy="46256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Designed and facilitated by Kelvin Thompson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Generic instruction on blended course design and delivery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5 week Quasi-MOOC (facilitated for grant)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Began 7/11/11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“Home Base”: </a:t>
            </a:r>
            <a:r>
              <a:rPr lang="en-US" sz="2800" u="sng" dirty="0" smtClean="0">
                <a:hlinkClick r:id="rId2"/>
              </a:rPr>
              <a:t>http://bit.ly/blendkit2011</a:t>
            </a:r>
            <a:endParaRPr lang="en-US" sz="2800" u="sng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Also accessible via the Blended Learning Toolkit under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857096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BlendKit</a:t>
            </a:r>
            <a:r>
              <a:rPr lang="en-US" dirty="0" smtClean="0"/>
              <a:t> Course Self-Study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Instructional modules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 smtClean="0"/>
              <a:t>BlendKit</a:t>
            </a:r>
            <a:r>
              <a:rPr lang="en-US" sz="2800" dirty="0" smtClean="0"/>
              <a:t> Reader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Do-It-Yourself design tasks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Recordings of interdisciplinary faculty interviews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Recordings of online webinar discussions with faculty group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300" dirty="0" smtClean="0">
                <a:hlinkClick r:id="rId2"/>
              </a:rPr>
              <a:t>http://bit.ly/blendkit</a:t>
            </a:r>
            <a:r>
              <a:rPr lang="en-US" sz="4300" dirty="0" smtClean="0"/>
              <a:t>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8869806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" y="0"/>
            <a:ext cx="9126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58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97088"/>
            <a:ext cx="8739188" cy="1143000"/>
          </a:xfrm>
          <a:noFill/>
          <a:ln/>
        </p:spPr>
        <p:txBody>
          <a:bodyPr/>
          <a:lstStyle/>
          <a:p>
            <a:pPr algn="ctr"/>
            <a:r>
              <a:rPr lang="en-US" sz="4200" b="1" dirty="0" smtClean="0"/>
              <a:t>Next Generation Learning Challenges: Assessment</a:t>
            </a:r>
            <a:endParaRPr lang="en-US" sz="4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89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Distributed Learning Impact Evaluation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2488" y="1406525"/>
            <a:ext cx="15843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FF"/>
                </a:solidFill>
              </a:rPr>
              <a:t>Students</a:t>
            </a:r>
            <a:endParaRPr lang="en-US" sz="2800">
              <a:solidFill>
                <a:srgbClr val="CCFFFF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24500" y="1393825"/>
            <a:ext cx="14033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FF"/>
                </a:solidFill>
              </a:rPr>
              <a:t>Faculty</a:t>
            </a:r>
            <a:endParaRPr lang="en-US">
              <a:solidFill>
                <a:srgbClr val="CCFFFF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31788" y="2000250"/>
            <a:ext cx="5486400" cy="450215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0000" y="3962400"/>
            <a:ext cx="241123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Reactive behavior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patterns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90713" y="2438400"/>
            <a:ext cx="11592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Success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86188" y="2819400"/>
            <a:ext cx="16353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Satisfaction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50044" y="3276600"/>
            <a:ext cx="185820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Demographic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profiles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08063" y="3200400"/>
            <a:ext cx="137890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Retention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79537" y="4125913"/>
            <a:ext cx="183255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Strategies for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success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238500" y="2032000"/>
            <a:ext cx="5575300" cy="4440238"/>
          </a:xfrm>
          <a:prstGeom prst="ellipse">
            <a:avLst/>
          </a:prstGeom>
          <a:noFill/>
          <a:ln w="76200" cmpd="tri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00600" y="2133600"/>
            <a:ext cx="259237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Online and blended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programs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79731" y="2967335"/>
            <a:ext cx="290226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Writing project model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154613" y="5641975"/>
            <a:ext cx="267175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000"/>
                </a:solidFill>
              </a:rPr>
              <a:t>Large online classes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105530" y="3460750"/>
            <a:ext cx="242887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Higher order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evaluation models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683250" y="4799013"/>
            <a:ext cx="281359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Student evaluation of</a:t>
            </a:r>
          </a:p>
          <a:p>
            <a:r>
              <a:rPr lang="en-US" sz="2400">
                <a:solidFill>
                  <a:srgbClr val="FFFF00"/>
                </a:solidFill>
              </a:rPr>
              <a:t>instruction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511925" y="4314825"/>
            <a:ext cx="112242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000"/>
                </a:solidFill>
              </a:rPr>
              <a:t>Theater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83025" y="48418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738347" y="4945063"/>
            <a:ext cx="165301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Information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fluency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49400" y="4972050"/>
            <a:ext cx="177163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000"/>
                </a:solidFill>
              </a:rPr>
              <a:t>Generational</a:t>
            </a:r>
          </a:p>
          <a:p>
            <a:r>
              <a:rPr lang="en-US" sz="2400">
                <a:solidFill>
                  <a:srgbClr val="FFC000"/>
                </a:solidFill>
              </a:rPr>
              <a:t>comparisons</a:t>
            </a:r>
          </a:p>
        </p:txBody>
      </p:sp>
    </p:spTree>
    <p:extLst>
      <p:ext uri="{BB962C8B-B14F-4D97-AF65-F5344CB8AC3E}">
        <p14:creationId xmlns:p14="http://schemas.microsoft.com/office/powerpoint/2010/main" val="26682627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Evaluation as a Matter of Scale</a:t>
            </a:r>
            <a:endParaRPr lang="en-US" dirty="0"/>
          </a:p>
        </p:txBody>
      </p:sp>
      <p:grpSp>
        <p:nvGrpSpPr>
          <p:cNvPr id="3" name="Group 56"/>
          <p:cNvGrpSpPr/>
          <p:nvPr/>
        </p:nvGrpSpPr>
        <p:grpSpPr>
          <a:xfrm>
            <a:off x="152400" y="1905000"/>
            <a:ext cx="7924800" cy="4821198"/>
            <a:chOff x="152400" y="1905000"/>
            <a:chExt cx="7924800" cy="4821198"/>
          </a:xfrm>
        </p:grpSpPr>
        <p:grpSp>
          <p:nvGrpSpPr>
            <p:cNvPr id="4" name="Group 20"/>
            <p:cNvGrpSpPr/>
            <p:nvPr/>
          </p:nvGrpSpPr>
          <p:grpSpPr>
            <a:xfrm>
              <a:off x="152400" y="1905000"/>
              <a:ext cx="7924800" cy="3886200"/>
              <a:chOff x="152400" y="2057400"/>
              <a:chExt cx="7924800" cy="3886200"/>
            </a:xfrm>
          </p:grpSpPr>
          <p:grpSp>
            <p:nvGrpSpPr>
              <p:cNvPr id="5" name="Group 16"/>
              <p:cNvGrpSpPr/>
              <p:nvPr/>
            </p:nvGrpSpPr>
            <p:grpSpPr>
              <a:xfrm>
                <a:off x="1219200" y="2057400"/>
                <a:ext cx="6858000" cy="3886200"/>
                <a:chOff x="838200" y="1828800"/>
                <a:chExt cx="6934200" cy="3810000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 rot="5400000">
                  <a:off x="-1066800" y="3733800"/>
                  <a:ext cx="3810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838200" y="5638800"/>
                  <a:ext cx="69342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152400" y="2057400"/>
                <a:ext cx="646331" cy="3886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CCFFFF"/>
                    </a:solidFill>
                  </a:rPr>
                  <a:t>Opportunity Cost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6757" y="4724400"/>
                <a:ext cx="553998" cy="1219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A little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26757" y="2057400"/>
                <a:ext cx="553998" cy="12192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FF00"/>
                    </a:solidFill>
                  </a:rPr>
                  <a:t>A lot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91000" y="6172200"/>
              <a:ext cx="1219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CCFFFF"/>
                  </a:solidFill>
                </a:rPr>
                <a:t>Level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7800" y="5791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Few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57912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FF00"/>
                  </a:solidFill>
                </a:rPr>
                <a:t> Many</a:t>
              </a:r>
            </a:p>
          </p:txBody>
        </p:sp>
      </p:grpSp>
      <p:sp>
        <p:nvSpPr>
          <p:cNvPr id="35" name="Arc 34"/>
          <p:cNvSpPr/>
          <p:nvPr/>
        </p:nvSpPr>
        <p:spPr bwMode="auto">
          <a:xfrm rot="5400000">
            <a:off x="-1828800" y="-4038600"/>
            <a:ext cx="7772400" cy="10972800"/>
          </a:xfrm>
          <a:prstGeom prst="arc">
            <a:avLst>
              <a:gd name="adj1" fmla="val 16743402"/>
              <a:gd name="adj2" fmla="val 21182900"/>
            </a:avLst>
          </a:prstGeom>
          <a:noFill/>
          <a:ln w="25400" cap="rnd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1388269" y="2748290"/>
            <a:ext cx="5629276" cy="2598221"/>
            <a:chOff x="1371600" y="2735779"/>
            <a:chExt cx="5629276" cy="2598221"/>
          </a:xfrm>
        </p:grpSpPr>
        <p:sp>
          <p:nvSpPr>
            <p:cNvPr id="42" name="Oval 41"/>
            <p:cNvSpPr/>
            <p:nvPr/>
          </p:nvSpPr>
          <p:spPr bwMode="auto">
            <a:xfrm>
              <a:off x="2438400" y="5257800"/>
              <a:ext cx="76200" cy="762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469731" y="4406060"/>
              <a:ext cx="76200" cy="762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307931" y="3797489"/>
              <a:ext cx="76200" cy="762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924676" y="3111689"/>
              <a:ext cx="76200" cy="762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174331" y="4952156"/>
              <a:ext cx="76200" cy="762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71600" y="477268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Individual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64427" y="4386223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CFFFF"/>
                  </a:solidFill>
                </a:rPr>
                <a:t>Program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20148" y="3920940"/>
              <a:ext cx="1974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DADA00">
                      <a:lumMod val="20000"/>
                      <a:lumOff val="80000"/>
                    </a:srgbClr>
                  </a:solidFill>
                </a:rPr>
                <a:t>Department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31531" y="3397720"/>
              <a:ext cx="1745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C000"/>
                  </a:solidFill>
                </a:rPr>
                <a:t>College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214721" y="2735779"/>
              <a:ext cx="1745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C0099">
                      <a:lumMod val="60000"/>
                      <a:lumOff val="40000"/>
                    </a:srgbClr>
                  </a:solidFill>
                </a:rPr>
                <a:t>Institution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248400" y="418712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</a:rPr>
              <a:t>There is added value at every level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370185" y="2286000"/>
            <a:ext cx="76200" cy="76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8896" y="1592580"/>
            <a:ext cx="2988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Beyond</a:t>
            </a:r>
          </a:p>
          <a:p>
            <a:pPr algn="r"/>
            <a:r>
              <a:rPr lang="en-US" sz="2800" dirty="0" smtClean="0">
                <a:solidFill>
                  <a:srgbClr val="00B050"/>
                </a:solidFill>
              </a:rPr>
              <a:t>Institution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839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11480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dirty="0" smtClean="0"/>
              <a:t>Scale the proven UCF Blended Learning model via the national AASCU network of more than 420 institutions and systems</a:t>
            </a:r>
          </a:p>
          <a:p>
            <a:pPr lvl="0">
              <a:spcBef>
                <a:spcPts val="1800"/>
              </a:spcBef>
            </a:pPr>
            <a:r>
              <a:rPr lang="en-US" dirty="0" smtClean="0"/>
              <a:t>Starting with 20 targeted schools selected for their alignment with NGLC objectives (under 26, low income)</a:t>
            </a:r>
            <a:endParaRPr lang="en-US" dirty="0"/>
          </a:p>
        </p:txBody>
      </p:sp>
      <p:pic>
        <p:nvPicPr>
          <p:cNvPr id="5" name="Picture 3" descr="C:\Users\tom\Pictures\UCF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30692" r="4615" b="9308"/>
          <a:stretch/>
        </p:blipFill>
        <p:spPr bwMode="auto">
          <a:xfrm>
            <a:off x="1524000" y="5790602"/>
            <a:ext cx="1434318" cy="5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1"/>
          <a:stretch/>
        </p:blipFill>
        <p:spPr bwMode="auto">
          <a:xfrm>
            <a:off x="5715000" y="5901458"/>
            <a:ext cx="1571625" cy="4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9051" y="0"/>
            <a:ext cx="9191625" cy="7127224"/>
            <a:chOff x="-19050" y="0"/>
            <a:chExt cx="9191625" cy="7127224"/>
          </a:xfrm>
        </p:grpSpPr>
        <p:pic>
          <p:nvPicPr>
            <p:cNvPr id="1030" name="Picture 6" descr="http://www.milonic.com/menuimages/us_map.gif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914400"/>
              <a:ext cx="9144000" cy="621282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ex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9050" y="0"/>
              <a:ext cx="919162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6260306" y="44196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87803" y="3862387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26819" y="4455207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40041" y="2801034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78413" y="3168649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62500" y="3447612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1094" y="3422211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76813" y="4579714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60987" y="3312119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800600" y="1781175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67200" y="53721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060170" y="4546935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829870" y="39624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75186" y="476438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149057" y="2045735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763000" y="142613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400" y="307657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800" y="30480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55420" y="287723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62000" y="395922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986712" y="2697956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743200" y="303609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858000" y="41148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155950" y="295989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38200" y="385286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14400" y="400208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420100" y="24003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610600" y="204573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934200" y="577532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886700" y="228123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435724" y="415925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467600" y="3206749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001941" y="300037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858000" y="385286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267700" y="225266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781800" y="271224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14400" y="3913186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962775" y="56388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273550" y="134358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17704" y="326449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8435975" y="24511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354887" y="229076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373937" y="2281237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590800" y="16764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171825" y="4407581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562600" y="178276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020049" y="269557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910512" y="287723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848600" y="2839134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620000" y="229143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553200" y="2858418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73937" y="272483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55316" y="3923881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986712" y="2617869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796338" y="52578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54879" y="229143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389853" y="219813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397875" y="243305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8365624" y="258545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57200" y="335816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245394" y="436959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19100" y="130607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6266" y="3951286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346304" y="318829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45906" y="31623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992979" y="268673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619999" y="221523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831931" y="239553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883441" y="2579768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419600" y="480248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424069" y="241625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31006" y="3346059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724400" y="30480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49703" y="369093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900613" y="1896268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54831" y="3147811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52500" y="395843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305300" y="372903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040041" y="2896518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404305" y="241617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724400" y="3071812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416925" y="223623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972300" y="3836986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739188" y="487868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697913" y="3944936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071937" y="496816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14337" y="134993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906070" y="485198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753100" y="2243137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287837" y="435480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31006" y="134358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596507" y="2276474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953374" y="2646251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795962" y="2538493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323342" y="3076575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769" y="152400"/>
            <a:ext cx="3428431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2382" y="14287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NGLC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Institution</a:t>
            </a:r>
          </a:p>
        </p:txBody>
      </p:sp>
      <p:sp>
        <p:nvSpPr>
          <p:cNvPr id="133" name="Oval 132"/>
          <p:cNvSpPr/>
          <p:nvPr/>
        </p:nvSpPr>
        <p:spPr>
          <a:xfrm>
            <a:off x="5524500" y="685800"/>
            <a:ext cx="76200" cy="76200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524500" y="342900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8189" y="495300"/>
            <a:ext cx="324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Non-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NGLC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Institution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84" grpId="0" animBg="1"/>
      <p:bldP spid="8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33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Coordinator: Patsy Moskal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IRB consultation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Assessment / Data Collection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Planned centralized online forms</a:t>
            </a:r>
          </a:p>
          <a:p>
            <a:pPr lvl="2">
              <a:spcBef>
                <a:spcPts val="1200"/>
              </a:spcBef>
            </a:pPr>
            <a:r>
              <a:rPr lang="en-US" sz="2800" dirty="0" smtClean="0"/>
              <a:t>Student perception </a:t>
            </a:r>
          </a:p>
          <a:p>
            <a:pPr lvl="2">
              <a:spcBef>
                <a:spcPts val="1200"/>
              </a:spcBef>
            </a:pPr>
            <a:r>
              <a:rPr lang="en-US" sz="2800" dirty="0" smtClean="0"/>
              <a:t>Student success</a:t>
            </a:r>
          </a:p>
          <a:p>
            <a:pPr lvl="2">
              <a:spcBef>
                <a:spcPts val="1200"/>
              </a:spcBef>
            </a:pPr>
            <a:r>
              <a:rPr lang="en-US" sz="2800" dirty="0" smtClean="0"/>
              <a:t>Course retention/withdrawal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468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3118736" y="1981200"/>
            <a:ext cx="1669216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Training</a:t>
            </a:r>
            <a:r>
              <a:rPr lang="en-US" sz="2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Environment</a:t>
            </a:r>
            <a:endParaRPr lang="en-US" sz="22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4961551" y="1981200"/>
            <a:ext cx="2004247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Learning</a:t>
            </a:r>
            <a:r>
              <a:rPr lang="en-US" sz="22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Environment</a:t>
            </a:r>
            <a:endParaRPr lang="en-US" sz="22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7162800" y="1981200"/>
            <a:ext cx="1740348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Teaching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Environment</a:t>
            </a:r>
            <a:endParaRPr lang="en-US" sz="22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2750641"/>
            <a:ext cx="0" cy="228811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140244" y="2750641"/>
            <a:ext cx="0" cy="2278558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029200" y="2752726"/>
            <a:ext cx="0" cy="885764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791200" y="2750641"/>
            <a:ext cx="0" cy="1364159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endCxn id="21" idx="0"/>
          </p:cNvCxnSpPr>
          <p:nvPr/>
        </p:nvCxnSpPr>
        <p:spPr bwMode="auto">
          <a:xfrm>
            <a:off x="6734078" y="2762190"/>
            <a:ext cx="0" cy="503753"/>
          </a:xfrm>
          <a:prstGeom prst="straightConnector1">
            <a:avLst/>
          </a:prstGeom>
          <a:noFill/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05590" y="2752726"/>
            <a:ext cx="0" cy="2071585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629376" y="2752726"/>
            <a:ext cx="0" cy="2071585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44"/>
          <p:cNvSpPr txBox="1"/>
          <p:nvPr/>
        </p:nvSpPr>
        <p:spPr>
          <a:xfrm>
            <a:off x="2514600" y="5029199"/>
            <a:ext cx="1463973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Training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for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a typeface="Times New Roman"/>
                <a:cs typeface="Times New Roman"/>
              </a:rPr>
              <a:t>Blended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a typeface="Times New Roman"/>
                <a:cs typeface="Times New Roman"/>
              </a:rPr>
              <a:t>Learning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3368005" y="457200"/>
            <a:ext cx="30548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ea typeface="Times New Roman"/>
                <a:cs typeface="Times New Roman"/>
              </a:rPr>
              <a:t>UCF-AASCU</a:t>
            </a:r>
            <a:r>
              <a:rPr lang="en-US" sz="2400" dirty="0">
                <a:solidFill>
                  <a:srgbClr val="FFFF00"/>
                </a:solidFill>
                <a:ea typeface="Times New Roman"/>
                <a:cs typeface="Times New Roman"/>
              </a:rPr>
              <a:t> Blended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FF00"/>
                </a:solidFill>
                <a:ea typeface="Times New Roman"/>
                <a:cs typeface="Times New Roman"/>
              </a:rPr>
              <a:t>Learning</a:t>
            </a:r>
            <a:r>
              <a:rPr lang="en-US" sz="24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FF00"/>
                </a:solidFill>
                <a:ea typeface="Times New Roman"/>
                <a:cs typeface="Times New Roman"/>
              </a:rPr>
              <a:t>Program</a:t>
            </a:r>
            <a:endParaRPr lang="en-US" sz="12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899233" y="1285875"/>
            <a:ext cx="0" cy="3117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453971" y="1600200"/>
            <a:ext cx="6667962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453971" y="16002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3848739" y="16002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67531" y="16002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8121933" y="16002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15"/>
          <p:cNvSpPr txBox="1"/>
          <p:nvPr/>
        </p:nvSpPr>
        <p:spPr>
          <a:xfrm>
            <a:off x="457200" y="1981200"/>
            <a:ext cx="25146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ea typeface="Times New Roman"/>
                <a:cs typeface="Times New Roman"/>
              </a:rPr>
              <a:t>Organizational Environment</a:t>
            </a:r>
            <a:endParaRPr lang="en-US" sz="22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500698" y="2752726"/>
            <a:ext cx="0" cy="981074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1524000" y="2750641"/>
            <a:ext cx="0" cy="221159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1"/>
          <p:cNvSpPr txBox="1"/>
          <p:nvPr/>
        </p:nvSpPr>
        <p:spPr>
          <a:xfrm>
            <a:off x="22736" y="3733800"/>
            <a:ext cx="1272664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Scalability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824548" y="2971800"/>
            <a:ext cx="1385252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Participant Feedback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2286000" y="2971800"/>
            <a:ext cx="1219200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Staff Feedback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00698" y="4133910"/>
            <a:ext cx="0" cy="1173032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43"/>
          <p:cNvSpPr txBox="1"/>
          <p:nvPr/>
        </p:nvSpPr>
        <p:spPr>
          <a:xfrm>
            <a:off x="76200" y="5334000"/>
            <a:ext cx="1555929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a typeface="Times New Roman"/>
                <a:cs typeface="Times New Roman"/>
              </a:rPr>
              <a:t>Low SES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Possibilities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819400" y="2750641"/>
            <a:ext cx="0" cy="221159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43"/>
          <p:cNvSpPr txBox="1"/>
          <p:nvPr/>
        </p:nvSpPr>
        <p:spPr>
          <a:xfrm>
            <a:off x="838200" y="4267200"/>
            <a:ext cx="1752600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Consortia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Arrangements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1517174" y="3676650"/>
            <a:ext cx="6826" cy="590550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44"/>
          <p:cNvSpPr txBox="1"/>
          <p:nvPr/>
        </p:nvSpPr>
        <p:spPr>
          <a:xfrm>
            <a:off x="4059886" y="5029199"/>
            <a:ext cx="1274114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Faculty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Feedback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4245421" y="3638490"/>
            <a:ext cx="1012379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Success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5238750" y="4114740"/>
            <a:ext cx="1295400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Analytics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6003827" y="3265943"/>
            <a:ext cx="1460502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Withdrawal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22" name="TextBox 44"/>
          <p:cNvSpPr txBox="1"/>
          <p:nvPr/>
        </p:nvSpPr>
        <p:spPr>
          <a:xfrm>
            <a:off x="6422809" y="4824311"/>
            <a:ext cx="1266825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Faculty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Feedback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23" name="TextBox 44"/>
          <p:cNvSpPr txBox="1"/>
          <p:nvPr/>
        </p:nvSpPr>
        <p:spPr>
          <a:xfrm>
            <a:off x="7848599" y="4824311"/>
            <a:ext cx="1234803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Student</a:t>
            </a:r>
            <a:r>
              <a:rPr lang="en-US" sz="2000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00"/>
                </a:solidFill>
                <a:ea typeface="Times New Roman"/>
                <a:cs typeface="Times New Roman"/>
              </a:rPr>
              <a:t>Feedback</a:t>
            </a:r>
            <a:endParaRPr lang="en-US" sz="2000" dirty="0">
              <a:solidFill>
                <a:srgbClr val="FFFF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833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Outcomes: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87775" cy="4114800"/>
          </a:xfrm>
        </p:spPr>
        <p:txBody>
          <a:bodyPr/>
          <a:lstStyle/>
          <a:p>
            <a:r>
              <a:rPr lang="en-US" sz="3000" dirty="0" smtClean="0"/>
              <a:t>Fall 2011</a:t>
            </a:r>
          </a:p>
          <a:p>
            <a:pPr lvl="1"/>
            <a:r>
              <a:rPr lang="en-US" sz="2600" dirty="0" smtClean="0"/>
              <a:t>95 course sections</a:t>
            </a:r>
          </a:p>
          <a:p>
            <a:pPr lvl="1"/>
            <a:r>
              <a:rPr lang="en-US" sz="2600" dirty="0" smtClean="0"/>
              <a:t>2,600 students</a:t>
            </a:r>
          </a:p>
          <a:p>
            <a:pPr lvl="1"/>
            <a:r>
              <a:rPr lang="en-US" sz="2600" dirty="0" smtClean="0"/>
              <a:t>12 schools</a:t>
            </a:r>
          </a:p>
          <a:p>
            <a:pPr lvl="1"/>
            <a:r>
              <a:rPr lang="en-US" sz="2600" dirty="0" smtClean="0"/>
              <a:t>55 teachers</a:t>
            </a:r>
          </a:p>
          <a:p>
            <a:pPr lvl="1"/>
            <a:r>
              <a:rPr lang="en-US" sz="2600" dirty="0" smtClean="0"/>
              <a:t>50% low income</a:t>
            </a:r>
            <a:endParaRPr lang="en-US" sz="26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03750" y="1676400"/>
            <a:ext cx="3787775" cy="4114800"/>
          </a:xfrm>
        </p:spPr>
        <p:txBody>
          <a:bodyPr/>
          <a:lstStyle/>
          <a:p>
            <a:r>
              <a:rPr lang="en-US" sz="3000" dirty="0" smtClean="0"/>
              <a:t>Spring 2012</a:t>
            </a:r>
          </a:p>
          <a:p>
            <a:pPr lvl="1"/>
            <a:r>
              <a:rPr lang="en-US" sz="2600" dirty="0" smtClean="0"/>
              <a:t>62 course sections</a:t>
            </a:r>
          </a:p>
          <a:p>
            <a:pPr lvl="1"/>
            <a:r>
              <a:rPr lang="en-US" sz="2600" dirty="0" smtClean="0"/>
              <a:t>1,445 </a:t>
            </a:r>
            <a:r>
              <a:rPr lang="en-US" sz="2600" dirty="0"/>
              <a:t>students</a:t>
            </a:r>
          </a:p>
          <a:p>
            <a:pPr lvl="1"/>
            <a:r>
              <a:rPr lang="en-US" sz="2600" dirty="0" smtClean="0"/>
              <a:t>12 schools</a:t>
            </a:r>
          </a:p>
          <a:p>
            <a:pPr lvl="1"/>
            <a:r>
              <a:rPr lang="en-US" sz="2600" dirty="0" smtClean="0"/>
              <a:t>36 teachers</a:t>
            </a:r>
          </a:p>
        </p:txBody>
      </p:sp>
    </p:spTree>
    <p:extLst>
      <p:ext uri="{BB962C8B-B14F-4D97-AF65-F5344CB8AC3E}">
        <p14:creationId xmlns:p14="http://schemas.microsoft.com/office/powerpoint/2010/main" val="207818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Outcomes: The </a:t>
            </a:r>
            <a:r>
              <a:rPr lang="en-US" smtClean="0"/>
              <a:t>Student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76400"/>
            <a:ext cx="7727950" cy="4876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Students in Fall sections surveyed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521 responses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84% freshmen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47% white/Caucasian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86% had never taken a blended course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66% had never taken a course using any web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30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satisfied were you with this  blended course?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60617"/>
              </p:ext>
            </p:extLst>
          </p:nvPr>
        </p:nvGraphicFramePr>
        <p:xfrm>
          <a:off x="147929" y="1524001"/>
          <a:ext cx="875648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n=520)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4" y="5938835"/>
            <a:ext cx="1933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Very Dissatisfied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514598" y="5938835"/>
            <a:ext cx="1933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Somewhat Dissatisfied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6138890"/>
            <a:ext cx="1933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Neither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938835"/>
            <a:ext cx="1933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Somewhat Satisfied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938835"/>
            <a:ext cx="1933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Very Satisfied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2197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did you like most about this blended course?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41963"/>
              </p:ext>
            </p:extLst>
          </p:nvPr>
        </p:nvGraphicFramePr>
        <p:xfrm>
          <a:off x="147929" y="1524000"/>
          <a:ext cx="8756485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n=515)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15392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Convenient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615392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Instructor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596925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Ease of access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969257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Easy to get help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7100" y="596925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Dual-learning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3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did you like least about this blended course?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899989"/>
              </p:ext>
            </p:extLst>
          </p:nvPr>
        </p:nvGraphicFramePr>
        <p:xfrm>
          <a:off x="147929" y="1524000"/>
          <a:ext cx="8756485" cy="510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n=515)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775" y="594434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Technology issues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94434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Less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teaching time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150" y="5944344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Lack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of help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3100" y="5944344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Time consuming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94434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Poor time management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2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advice would you give to a student new to blended courses?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60610"/>
              </p:ext>
            </p:extLst>
          </p:nvPr>
        </p:nvGraphicFramePr>
        <p:xfrm>
          <a:off x="147929" y="1524000"/>
          <a:ext cx="8756485" cy="510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n=515)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075" y="612826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Stay on task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943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Use tutoring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975" y="5943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Review on own time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943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Attend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Class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5943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Better time management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6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Outcomes: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for a success slide???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06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Scale UCF Model of Blended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76400"/>
            <a:ext cx="7727950" cy="4114800"/>
          </a:xfrm>
        </p:spPr>
        <p:txBody>
          <a:bodyPr/>
          <a:lstStyle/>
          <a:p>
            <a:r>
              <a:rPr lang="en-US" sz="3000" dirty="0" smtClean="0"/>
              <a:t>Across 20 AASCU institutions and 11 states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2438400"/>
            <a:ext cx="6150941" cy="397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24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Outcomes: The Faculty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76400"/>
            <a:ext cx="7727950" cy="4953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Faculty in Fall sections surveyed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28 responses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54% math, 32% English, 14% other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75% white/Caucasian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48% had taught a blended course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45% had taught a course using any web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 the future, if you had a choice, would you consider teaching a course in the blended format?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9089"/>
              </p:ext>
            </p:extLst>
          </p:nvPr>
        </p:nvGraphicFramePr>
        <p:xfrm>
          <a:off x="378761" y="1674167"/>
          <a:ext cx="8294819" cy="518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(n=28)</a:t>
            </a:r>
          </a:p>
        </p:txBody>
      </p:sp>
    </p:spTree>
    <p:extLst>
      <p:ext uri="{BB962C8B-B14F-4D97-AF65-F5344CB8AC3E}">
        <p14:creationId xmlns:p14="http://schemas.microsoft.com/office/powerpoint/2010/main" val="1734739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sz="3600" dirty="0" smtClean="0"/>
              <a:t>What are the positive aspects of teaching a blended course?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63093"/>
              </p:ext>
            </p:extLst>
          </p:nvPr>
        </p:nvGraphicFramePr>
        <p:xfrm>
          <a:off x="228600" y="1674167"/>
          <a:ext cx="8610599" cy="484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n=29)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74883"/>
            <a:ext cx="196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Best of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both worlds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974883"/>
            <a:ext cx="20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Individualized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624899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Interaction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89365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Better use of F2F time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89445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Reduced contact hours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53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sz="3600" dirty="0" smtClean="0"/>
              <a:t>What are the negative aspects of teaching a blended course?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88242"/>
              </p:ext>
            </p:extLst>
          </p:nvPr>
        </p:nvGraphicFramePr>
        <p:xfrm>
          <a:off x="228601" y="1674167"/>
          <a:ext cx="8444980" cy="484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n=29)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867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Less F2F time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30" y="5867400"/>
            <a:ext cx="219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Online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assignments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867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Lack of preparation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867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Undisciplined students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867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Technology Issues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0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r>
              <a:rPr lang="en-US" dirty="0" smtClean="0"/>
              <a:t>How has teaching this blended course changed your F2F teaching?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6991"/>
              </p:ext>
            </p:extLst>
          </p:nvPr>
        </p:nvGraphicFramePr>
        <p:xfrm>
          <a:off x="228601" y="1674167"/>
          <a:ext cx="8444980" cy="4955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70383" y="3082751"/>
            <a:ext cx="17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Percent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n=29)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943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Enrich technology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128266"/>
            <a:ext cx="219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Plan better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Differentiate between modes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943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Slow down F2F teaching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59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Evaluation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Kindness of strangers for responses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Different contexts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Local buy-in unknown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Granularity of evaluation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budget for site visits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Cross organization evaluation UCF-AASCU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Unable to assess learning outcomes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Diseconomy of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NGLC Evaluation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Excessive resources for start up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Technology issues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Very short grant period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Blended learning – a boundary object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Difficult to remove obstacle long distance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Grant participation negotiated by provosts</a:t>
            </a:r>
          </a:p>
        </p:txBody>
      </p:sp>
    </p:spTree>
    <p:extLst>
      <p:ext uri="{BB962C8B-B14F-4D97-AF65-F5344CB8AC3E}">
        <p14:creationId xmlns:p14="http://schemas.microsoft.com/office/powerpoint/2010/main" val="2011666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Autocatalytic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 descr="http://www.ascentofhumanity.com/assets/images/book-images/prote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5074"/>
            <a:ext cx="67532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68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474333.TECHRANGERS.NET.021\AppData\Local\Microsoft\Windows\Temporary Internet Files\Content.IE5\PDV5W9TW\MC9000299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80" y="4830013"/>
            <a:ext cx="1628546" cy="11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la474333.TECHRANGERS.NET.021\AppData\Local\Microsoft\Windows\Temporary Internet Files\Content.IE5\ZEPT6HFS\MC900281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18" y="685800"/>
            <a:ext cx="1311482" cy="13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la474333.TECHRANGERS.NET.021\AppData\Local\Microsoft\Windows\Temporary Internet Files\Content.IE5\AM7LSWLH\MC9004155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25" y="1000126"/>
            <a:ext cx="1634626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la474333.TECHRANGERS.NET.021\AppData\Local\Microsoft\Windows\Temporary Internet Files\Content.IE5\UBQFPD5R\MC9004342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554832"/>
            <a:ext cx="1536700" cy="13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a474333.TECHRANGERS.NET.021\AppData\Local\Microsoft\Windows\Temporary Internet Files\Content.IE5\ZEPT6HFS\MC90043484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1" y="50577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la474333.TECHRANGERS.NET.021\AppData\Local\Microsoft\Windows\Temporary Internet Files\Content.IE5\UBQFPD5R\MC9003661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895600"/>
            <a:ext cx="1455114" cy="88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a474333.TECHRANGERS.NET.021\AppData\Local\Microsoft\Windows\Temporary Internet Files\Content.IE5\ZEPT6HFS\MC9004342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35" y="2514600"/>
            <a:ext cx="2296565" cy="13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474333.TECHRANGERS.NET.021\AppData\Local\Microsoft\Windows\Temporary Internet Files\Content.IE5\PDV5W9TW\MC900434813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2381249"/>
            <a:ext cx="1659731" cy="16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474333.TECHRANGERS.NET.021\AppData\Local\Microsoft\Windows\Temporary Internet Files\Content.IE5\PDV5W9TW\MC90003002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8" y="337359"/>
            <a:ext cx="1678782" cy="82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2587625" y="1847850"/>
            <a:ext cx="688979" cy="74295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5000" y="3352800"/>
            <a:ext cx="1371600" cy="15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511425" y="4114800"/>
            <a:ext cx="765177" cy="81915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640388" y="3354388"/>
            <a:ext cx="1370012" cy="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418013" y="4267200"/>
            <a:ext cx="3178" cy="1449388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562600" y="1924050"/>
            <a:ext cx="841376" cy="74295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421188" y="1144588"/>
            <a:ext cx="0" cy="1302543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14800"/>
            <a:ext cx="765176" cy="89535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7399338" y="369887"/>
            <a:ext cx="666750" cy="1146175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590800" y="1846263"/>
            <a:ext cx="762002" cy="82073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905000" y="3351213"/>
            <a:ext cx="1447802" cy="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2503488" y="4038600"/>
            <a:ext cx="849314" cy="900114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419600" y="4114800"/>
            <a:ext cx="1589" cy="16002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4418013" y="1143000"/>
            <a:ext cx="3176" cy="13716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V="1">
            <a:off x="323850" y="2266950"/>
            <a:ext cx="762000" cy="647700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1885950" y="873125"/>
            <a:ext cx="2019300" cy="2292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953000" y="685800"/>
            <a:ext cx="1450975" cy="5905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895850" y="3578225"/>
            <a:ext cx="2171700" cy="23685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6713538" y="4179887"/>
            <a:ext cx="1200150" cy="4603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V="1">
            <a:off x="3371850" y="2054225"/>
            <a:ext cx="1333500" cy="4578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0800000" flipV="1">
            <a:off x="2587625" y="685800"/>
            <a:ext cx="1298575" cy="514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4217988" y="3627437"/>
            <a:ext cx="247650" cy="36607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885950" y="873125"/>
            <a:ext cx="2019300" cy="2292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953000" y="685800"/>
            <a:ext cx="1450975" cy="5905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V="1">
            <a:off x="6865938" y="2217737"/>
            <a:ext cx="971550" cy="3841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6713538" y="4179887"/>
            <a:ext cx="1200150" cy="4603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5383213" y="5227637"/>
            <a:ext cx="514350" cy="13747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0800000" flipV="1">
            <a:off x="2587625" y="685800"/>
            <a:ext cx="1298575" cy="514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2903538" y="5189537"/>
            <a:ext cx="590550" cy="13747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5334000" y="3429000"/>
            <a:ext cx="2819400" cy="7620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V="1">
            <a:off x="1809750" y="3616325"/>
            <a:ext cx="2171700" cy="22923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1077913" y="2141537"/>
            <a:ext cx="1047750" cy="4603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>
            <a:off x="2667000" y="5257800"/>
            <a:ext cx="3505200" cy="7620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1001713" y="4179887"/>
            <a:ext cx="1123950" cy="384175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762000" y="3352800"/>
            <a:ext cx="2819400" cy="7620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743200" y="1524000"/>
            <a:ext cx="3505200" cy="7620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V="1">
            <a:off x="381000" y="5410200"/>
            <a:ext cx="1143000" cy="152400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324725" y="5338763"/>
            <a:ext cx="1057275" cy="376237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2286000" y="228600"/>
            <a:ext cx="1524000" cy="330200"/>
          </a:xfrm>
          <a:prstGeom prst="straightConnector1">
            <a:avLst/>
          </a:prstGeom>
          <a:ln w="539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H="1">
            <a:off x="4972050" y="835025"/>
            <a:ext cx="2019300" cy="23685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5486400" y="4038600"/>
            <a:ext cx="838200" cy="9906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895850" y="3578225"/>
            <a:ext cx="2171700" cy="2368550"/>
          </a:xfrm>
          <a:prstGeom prst="straightConnector1">
            <a:avLst/>
          </a:prstGeom>
          <a:ln w="317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5486400" y="1922463"/>
            <a:ext cx="925514" cy="820737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5486400" y="3352800"/>
            <a:ext cx="1524000" cy="159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07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Coffeehouse</a:t>
            </a:r>
            <a:endParaRPr lang="en-US" dirty="0"/>
          </a:p>
        </p:txBody>
      </p:sp>
      <p:pic>
        <p:nvPicPr>
          <p:cNvPr id="1028" name="Picture 4" descr="http://www.aboutenglish.it/englishpress/w3coffee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9300"/>
            <a:ext cx="621552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82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67497"/>
              </p:ext>
            </p:extLst>
          </p:nvPr>
        </p:nvGraphicFramePr>
        <p:xfrm>
          <a:off x="381000" y="1524000"/>
          <a:ext cx="8272256" cy="518159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429000"/>
                <a:gridCol w="2057400"/>
                <a:gridCol w="2785856"/>
              </a:tblGrid>
              <a:tr h="5454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Individual Institutions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State Coordinating Institutions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State Participating Institutions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Columbus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State University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Missouri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Harris-Stowe 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Fayetteville State University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Southeast Missouri 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Lincoln University of Missouri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Grambling State University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Missouri Southern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Northwestern State University (LA)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Missouri 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Indiana University Kokomo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University of Missouri-St. Louis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Texas A&amp;M University-Corpus Christi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University of North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The College at Brockport, State University of New York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Troy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Thomas Edison State College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effectLst/>
                        </a:rPr>
                        <a:t>Minnesota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St. Cloud 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15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University of Maine at Fort Kent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Winona State University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58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more information: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114800"/>
          </a:xfrm>
        </p:spPr>
        <p:txBody>
          <a:bodyPr numCol="2"/>
          <a:lstStyle/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dirty="0" smtClean="0"/>
              <a:t>Dr. Tom Cavanagh</a:t>
            </a:r>
            <a:endParaRPr lang="en-US" dirty="0" smtClean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(407) 823-4910</a:t>
            </a:r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Cavanagh@ucf.edu</a:t>
            </a:r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u="sng" dirty="0" smtClean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dirty="0" smtClean="0"/>
              <a:t>Dr</a:t>
            </a:r>
            <a:r>
              <a:rPr lang="en-US" u="sng" dirty="0"/>
              <a:t>. Chuck Dziuban</a:t>
            </a:r>
            <a:endParaRPr lang="en-US" dirty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(407) 823-5478 </a:t>
            </a:r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Charles.Dziuban@ucf.edu </a:t>
            </a:r>
            <a:endParaRPr lang="en-US" dirty="0" smtClean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u="sng" dirty="0" smtClean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dirty="0" smtClean="0"/>
              <a:t>Dr. Patsy Moskal</a:t>
            </a:r>
            <a:endParaRPr lang="en-US" dirty="0" smtClean="0"/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(407) 823-0283</a:t>
            </a:r>
          </a:p>
          <a:p>
            <a:pPr lvl="1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Patsy.Moskal@ucf.edu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>
                <a:hlinkClick r:id="rId3"/>
              </a:rPr>
              <a:t>http://rite.ucf.edu</a:t>
            </a:r>
            <a:endParaRPr lang="en-US" i="1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/>
              <a:t>http://www.if.ucf.edu/</a:t>
            </a:r>
            <a:endParaRPr lang="en-US" dirty="0" smtClean="0"/>
          </a:p>
          <a:p>
            <a:pPr lvl="2">
              <a:spcAft>
                <a:spcPct val="500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214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04900"/>
          </a:xfrm>
        </p:spPr>
        <p:txBody>
          <a:bodyPr/>
          <a:lstStyle/>
          <a:p>
            <a:r>
              <a:rPr lang="en-US" dirty="0" smtClean="0"/>
              <a:t>Partners- Individual Institutions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1685"/>
              </p:ext>
            </p:extLst>
          </p:nvPr>
        </p:nvGraphicFramePr>
        <p:xfrm>
          <a:off x="1600200" y="1524000"/>
          <a:ext cx="6172200" cy="5181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172200"/>
              </a:tblGrid>
              <a:tr h="518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Individual Institutions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Columbus </a:t>
                      </a:r>
                      <a:r>
                        <a:rPr lang="en-US" sz="2000" b="0" dirty="0">
                          <a:effectLst/>
                        </a:rPr>
                        <a:t>State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Fayetteville State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University of Maine at Fort Kent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Northwestern State University (LA)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Indiana University Kokomo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Texas A&amp;M University-Corpus Christi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The College at Brockport, State University of New York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Thomas Edison State College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Grambling State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18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dirty="0" smtClean="0"/>
              <a:t>Partners- State Coordinating Institutions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08201"/>
              </p:ext>
            </p:extLst>
          </p:nvPr>
        </p:nvGraphicFramePr>
        <p:xfrm>
          <a:off x="685800" y="1447800"/>
          <a:ext cx="7772400" cy="52578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86200"/>
                <a:gridCol w="3886200"/>
              </a:tblGrid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State Coordinating Institutions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State Participating Institutions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Missouri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Harris-Stowe State 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37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Southeast Missouri State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Lincoln University of Missouri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Missouri Southern State 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Missouri State 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University of Missouri-St. Louis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Alabama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University of North Alabama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Troy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University of South Alabama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Minnesota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>
                          <a:effectLst/>
                        </a:rPr>
                        <a:t>St. Cloud State University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Winona State University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158" marR="951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649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5655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An open educational resource (OER) </a:t>
            </a:r>
            <a:r>
              <a:rPr lang="en-US" dirty="0">
                <a:solidFill>
                  <a:srgbClr val="FF0000"/>
                </a:solidFill>
              </a:rPr>
              <a:t>Blended Learning Toolkit</a:t>
            </a:r>
            <a:r>
              <a:rPr lang="en-US" dirty="0"/>
              <a:t> containing: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Best practices, strategies, models, and course design principles.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Two OER prototype </a:t>
            </a:r>
            <a:r>
              <a:rPr lang="en-US" sz="2600" dirty="0" smtClean="0"/>
              <a:t>courses </a:t>
            </a:r>
            <a:r>
              <a:rPr lang="en-US" sz="2600" dirty="0"/>
              <a:t>in </a:t>
            </a:r>
            <a:r>
              <a:rPr lang="en-US" sz="2600" dirty="0" smtClean="0"/>
              <a:t>Composition </a:t>
            </a:r>
            <a:r>
              <a:rPr lang="en-US" sz="2600" dirty="0"/>
              <a:t>and Algebra. 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Directions </a:t>
            </a:r>
            <a:r>
              <a:rPr lang="en-US" sz="2600" dirty="0" smtClean="0"/>
              <a:t>for </a:t>
            </a:r>
            <a:r>
              <a:rPr lang="en-US" sz="2600" dirty="0"/>
              <a:t>applying the toolkit </a:t>
            </a:r>
            <a:r>
              <a:rPr lang="en-US" sz="2600" dirty="0" smtClean="0"/>
              <a:t>to </a:t>
            </a:r>
            <a:r>
              <a:rPr lang="en-US" sz="2600" dirty="0"/>
              <a:t>create original blended </a:t>
            </a:r>
            <a:r>
              <a:rPr lang="en-US" sz="2600" dirty="0" smtClean="0"/>
              <a:t>courses.</a:t>
            </a:r>
            <a:endParaRPr lang="en-US" sz="2600" dirty="0"/>
          </a:p>
          <a:p>
            <a:pPr lvl="1">
              <a:spcBef>
                <a:spcPts val="1200"/>
              </a:spcBef>
            </a:pPr>
            <a:r>
              <a:rPr lang="en-US" sz="2600" dirty="0"/>
              <a:t>Train-the-trainer </a:t>
            </a:r>
            <a:r>
              <a:rPr lang="en-US" sz="2600" dirty="0" smtClean="0"/>
              <a:t>materials.</a:t>
            </a:r>
            <a:endParaRPr lang="en-US" sz="2600" dirty="0"/>
          </a:p>
          <a:p>
            <a:pPr lvl="1">
              <a:spcBef>
                <a:spcPts val="1200"/>
              </a:spcBef>
            </a:pPr>
            <a:r>
              <a:rPr lang="en-US" sz="2600" dirty="0"/>
              <a:t>Assessment and data collection </a:t>
            </a:r>
            <a:r>
              <a:rPr lang="en-US" sz="2600" dirty="0" smtClean="0"/>
              <a:t>protocols, </a:t>
            </a:r>
            <a:r>
              <a:rPr lang="en-US" sz="2600" dirty="0"/>
              <a:t>including survey instruments and standards.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70"/>
          <a:stretch/>
        </p:blipFill>
        <p:spPr bwMode="auto">
          <a:xfrm>
            <a:off x="7620000" y="542925"/>
            <a:ext cx="83343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5029200"/>
          </a:xfrm>
        </p:spPr>
        <p:txBody>
          <a:bodyPr>
            <a:noAutofit/>
          </a:bodyPr>
          <a:lstStyle/>
          <a:p>
            <a:r>
              <a:rPr lang="en-US" sz="2800" dirty="0"/>
              <a:t>Virtual and in-person workshops for participating institutions and others within the AASCU membership. </a:t>
            </a:r>
            <a:endParaRPr lang="en-US" sz="2800" dirty="0" smtClean="0"/>
          </a:p>
          <a:p>
            <a:pPr marL="0" indent="0">
              <a:buNone/>
            </a:pPr>
            <a:endParaRPr lang="en-US" sz="1000" dirty="0" smtClean="0"/>
          </a:p>
          <a:p>
            <a:pPr lvl="0"/>
            <a:r>
              <a:rPr lang="en-US" sz="2800" dirty="0"/>
              <a:t>Institutional support </a:t>
            </a:r>
            <a:r>
              <a:rPr lang="en-US" sz="2800" dirty="0" smtClean="0"/>
              <a:t>through existing </a:t>
            </a:r>
            <a:r>
              <a:rPr lang="en-US" sz="2800" dirty="0"/>
              <a:t>AASCU meetings and conferences, which will align </a:t>
            </a:r>
            <a:r>
              <a:rPr lang="en-US" sz="2800" dirty="0" smtClean="0"/>
              <a:t>ongoing </a:t>
            </a:r>
            <a:r>
              <a:rPr lang="en-US" sz="2800" dirty="0"/>
              <a:t>activities in technology and educational transformation with NGLC’s goals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endParaRPr lang="en-US" sz="1000" dirty="0"/>
          </a:p>
          <a:p>
            <a:pPr lvl="0"/>
            <a:r>
              <a:rPr lang="en-US" sz="2800" dirty="0" smtClean="0"/>
              <a:t>Clear </a:t>
            </a:r>
            <a:r>
              <a:rPr lang="en-US" sz="2800" dirty="0"/>
              <a:t>access points for additional institution-funded blended courses, </a:t>
            </a:r>
            <a:r>
              <a:rPr lang="en-US" sz="2800" dirty="0" smtClean="0"/>
              <a:t>ensuring </a:t>
            </a:r>
            <a:r>
              <a:rPr lang="en-US" sz="2800" dirty="0"/>
              <a:t>the toolkit materials are openly </a:t>
            </a:r>
            <a:r>
              <a:rPr lang="en-US" sz="2800" dirty="0" smtClean="0"/>
              <a:t>available.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70"/>
          <a:stretch/>
        </p:blipFill>
        <p:spPr bwMode="auto">
          <a:xfrm>
            <a:off x="7620000" y="542925"/>
            <a:ext cx="83343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Overview (</a:t>
            </a:r>
            <a:r>
              <a:rPr lang="en-US" dirty="0"/>
              <a:t>k</a:t>
            </a:r>
            <a:r>
              <a:rPr lang="en-US" dirty="0" smtClean="0"/>
              <a:t>ey measures)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24800" cy="41148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217 funded blended course sections across twenty project </a:t>
            </a:r>
            <a:r>
              <a:rPr lang="en-US" sz="2800" dirty="0" smtClean="0"/>
              <a:t>institutions: target </a:t>
            </a:r>
            <a:r>
              <a:rPr lang="en-US" sz="2800" dirty="0"/>
              <a:t>delivery of at least 85% of those </a:t>
            </a:r>
            <a:r>
              <a:rPr lang="en-US" sz="2800" dirty="0" smtClean="0"/>
              <a:t>sections (185).</a:t>
            </a:r>
            <a:endParaRPr lang="en-US" sz="2800" dirty="0"/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Targeted </a:t>
            </a:r>
            <a:r>
              <a:rPr lang="en-US" sz="2800" dirty="0"/>
              <a:t>low-income students under age 26 (with the total population across the participating institutions being 187,500).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 Germany--color handouts">
  <a:themeElements>
    <a:clrScheme name="">
      <a:dk1>
        <a:srgbClr val="CC0099"/>
      </a:dk1>
      <a:lt1>
        <a:srgbClr val="FFFF00"/>
      </a:lt1>
      <a:dk2>
        <a:srgbClr val="0066FF"/>
      </a:dk2>
      <a:lt2>
        <a:srgbClr val="CCFFFF"/>
      </a:lt2>
      <a:accent1>
        <a:srgbClr val="33CCFF"/>
      </a:accent1>
      <a:accent2>
        <a:srgbClr val="FF0066"/>
      </a:accent2>
      <a:accent3>
        <a:srgbClr val="AAB8FF"/>
      </a:accent3>
      <a:accent4>
        <a:srgbClr val="DADA00"/>
      </a:accent4>
      <a:accent5>
        <a:srgbClr val="ADE2FF"/>
      </a:accent5>
      <a:accent6>
        <a:srgbClr val="E7005C"/>
      </a:accent6>
      <a:hlink>
        <a:srgbClr val="00CC99"/>
      </a:hlink>
      <a:folHlink>
        <a:srgbClr val="FFFF66"/>
      </a:folHlink>
    </a:clrScheme>
    <a:fontScheme name="DL Germany--color handou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L Germany--color handout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 Germany--color handout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L Germany--color handouts">
  <a:themeElements>
    <a:clrScheme name="">
      <a:dk1>
        <a:srgbClr val="CC0099"/>
      </a:dk1>
      <a:lt1>
        <a:srgbClr val="FFFF00"/>
      </a:lt1>
      <a:dk2>
        <a:srgbClr val="0066FF"/>
      </a:dk2>
      <a:lt2>
        <a:srgbClr val="CCFFFF"/>
      </a:lt2>
      <a:accent1>
        <a:srgbClr val="33CCFF"/>
      </a:accent1>
      <a:accent2>
        <a:srgbClr val="FF0066"/>
      </a:accent2>
      <a:accent3>
        <a:srgbClr val="AAB8FF"/>
      </a:accent3>
      <a:accent4>
        <a:srgbClr val="DADA00"/>
      </a:accent4>
      <a:accent5>
        <a:srgbClr val="ADE2FF"/>
      </a:accent5>
      <a:accent6>
        <a:srgbClr val="E7005C"/>
      </a:accent6>
      <a:hlink>
        <a:srgbClr val="00CC99"/>
      </a:hlink>
      <a:folHlink>
        <a:srgbClr val="FFFF66"/>
      </a:folHlink>
    </a:clrScheme>
    <a:fontScheme name="DL Germany--color handou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L Germany--color handout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 Germany--color handout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1310</Words>
  <Application>Microsoft Office PowerPoint</Application>
  <PresentationFormat>On-screen Show (4:3)</PresentationFormat>
  <Paragraphs>317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DL Germany--color handouts</vt:lpstr>
      <vt:lpstr>Office Theme</vt:lpstr>
      <vt:lpstr>1_DL Germany--color handouts</vt:lpstr>
      <vt:lpstr>Evaluating Next Generation Learning Challenges: Blended Learning in a Scaled-up Environment</vt:lpstr>
      <vt:lpstr>Project Overview</vt:lpstr>
      <vt:lpstr>Scale UCF Model of Blended Learning</vt:lpstr>
      <vt:lpstr>Partners</vt:lpstr>
      <vt:lpstr>Partners- Individual Institutions</vt:lpstr>
      <vt:lpstr>Partners- State Coordinating Institutions</vt:lpstr>
      <vt:lpstr>Project Overview</vt:lpstr>
      <vt:lpstr>Project Overview</vt:lpstr>
      <vt:lpstr>Project Overview (key measures)</vt:lpstr>
      <vt:lpstr>Composition</vt:lpstr>
      <vt:lpstr>Algebra</vt:lpstr>
      <vt:lpstr>Blended Learning Toolkit</vt:lpstr>
      <vt:lpstr>PowerPoint Presentation</vt:lpstr>
      <vt:lpstr>BlendKit2011</vt:lpstr>
      <vt:lpstr>BlendKit Course Self-Study Components</vt:lpstr>
      <vt:lpstr>PowerPoint Presentation</vt:lpstr>
      <vt:lpstr>Next Generation Learning Challenges: Assessment</vt:lpstr>
      <vt:lpstr>Distributed Learning Impact Evaluation</vt:lpstr>
      <vt:lpstr>Impact Evaluation as a Matter of Scale</vt:lpstr>
      <vt:lpstr>PowerPoint Presentation</vt:lpstr>
      <vt:lpstr>Assessment</vt:lpstr>
      <vt:lpstr>PowerPoint Presentation</vt:lpstr>
      <vt:lpstr>NGLC Outcomes: Scale</vt:lpstr>
      <vt:lpstr>NGLC Outcomes: The Student Experience</vt:lpstr>
      <vt:lpstr>How satisfied were you with this  blended course?</vt:lpstr>
      <vt:lpstr>What did you like most about this blended course?</vt:lpstr>
      <vt:lpstr>What did you like least about this blended course?</vt:lpstr>
      <vt:lpstr>What advice would you give to a student new to blended courses?</vt:lpstr>
      <vt:lpstr>NGLC Outcomes: Student success</vt:lpstr>
      <vt:lpstr>NGLC Outcomes: The Faculty Experience</vt:lpstr>
      <vt:lpstr>In the future, if you had a choice, would you consider teaching a course in the blended format?</vt:lpstr>
      <vt:lpstr>What are the positive aspects of teaching a blended course?</vt:lpstr>
      <vt:lpstr>What are the negative aspects of teaching a blended course?</vt:lpstr>
      <vt:lpstr>How has teaching this blended course changed your F2F teaching?</vt:lpstr>
      <vt:lpstr>NGLC Evaluation Issues</vt:lpstr>
      <vt:lpstr>NGLC Evaluation Issues</vt:lpstr>
      <vt:lpstr>The Autocatalytic Network</vt:lpstr>
      <vt:lpstr>PowerPoint Presentation</vt:lpstr>
      <vt:lpstr>The Coffeehouse</vt:lpstr>
      <vt:lpstr> For more information: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NGLC Project</dc:title>
  <dc:creator>Jessica Thompson</dc:creator>
  <cp:lastModifiedBy>Patsy Moskal</cp:lastModifiedBy>
  <cp:revision>16</cp:revision>
  <dcterms:created xsi:type="dcterms:W3CDTF">2012-01-24T20:40:14Z</dcterms:created>
  <dcterms:modified xsi:type="dcterms:W3CDTF">2012-03-19T18:05:54Z</dcterms:modified>
</cp:coreProperties>
</file>