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0" r:id="rId8"/>
    <p:sldId id="261" r:id="rId9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A90021"/>
    <a:srgbClr val="45811B"/>
    <a:srgbClr val="DDE8D5"/>
    <a:srgbClr val="FBC82B"/>
    <a:srgbClr val="7BA62B"/>
    <a:srgbClr val="8A8889"/>
    <a:srgbClr val="FD9712"/>
    <a:srgbClr val="1B7B8B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3592" y="-1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264" y="-12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CE335-1B1A-964B-82DC-B141406EE227}" type="datetime1">
              <a:rPr lang="en-US"/>
              <a:pPr>
                <a:defRPr/>
              </a:pPr>
              <a:t>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96B65-2B99-9749-86B2-DBBD8E18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655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9C111D-D8D7-CE47-9FDD-C94C8EB69FD2}" type="datetime1">
              <a:rPr lang="en-US"/>
              <a:pPr>
                <a:defRPr/>
              </a:pPr>
              <a:t>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A281B-0946-C245-AF81-6D816C0F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38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9" descr="logop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65725" y="4349750"/>
            <a:ext cx="33686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90" y="815355"/>
            <a:ext cx="8338410" cy="1470025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755" y="2008445"/>
            <a:ext cx="6400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A81-A55D-B14A-87F9-64399E3EB008}" type="datetime1">
              <a:rPr lang="en-US"/>
              <a:pPr>
                <a:defRPr/>
              </a:pPr>
              <a:t>1/5/12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229-8E32-E645-895C-4316DCBF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C56F-965E-CD42-B692-23F2BC5A4107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499-F08D-D846-85CA-35A359C9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DE71-C90D-5846-AE30-D761D1BAF737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C32-9818-5145-A709-40F4F4DB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765-D575-FA46-A41B-CAB3F8AFCABF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DFE-152E-9040-B076-1029403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587-1E30-3748-9425-D333D6B75DF6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43AD-40DE-3E42-A039-B2059796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7561-D7F7-A643-AD61-BE0180DD63F4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62B7-F15F-9143-92A0-BF392971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6317-50AB-5B4D-AD0D-1403A4463B90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155-73A5-154B-9497-B8A69686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F71-630A-3D4B-9506-21A3AE5DB4F6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E98D-1DF9-DB4F-958A-E2505715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64-5C99-FF47-BF36-56C1D608293A}" type="datetime1">
              <a:rPr lang="en-US"/>
              <a:pPr>
                <a:defRPr/>
              </a:pPr>
              <a:t>1/5/12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3F5-95C5-8346-AD32-ECFB60E1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D53-DC80-0249-87E2-0641C5333359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90BD-9006-5948-9686-25ECA90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C08D-6E9D-E24C-B86C-14C4410FA202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74B-9A86-F04B-A439-03AFB057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F04B88-D7C6-2C4A-8CF8-BC0C27BF4CFE}" type="datetime1">
              <a:rPr lang="en-US"/>
              <a:pPr>
                <a:defRPr/>
              </a:pPr>
              <a:t>1/5/12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8AAC72-D010-9E41-8AA4-85174D9E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dotsp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5091113"/>
            <a:ext cx="231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bluebarpp.jpg"/>
          <p:cNvPicPr>
            <a:picLocks noChangeAspect="1"/>
          </p:cNvPicPr>
          <p:nvPr userDrawn="1"/>
        </p:nvPicPr>
        <p:blipFill>
          <a:blip r:embed="rId14"/>
          <a:srcRect b="26750"/>
          <a:stretch>
            <a:fillRect/>
          </a:stretch>
        </p:blipFill>
        <p:spPr bwMode="auto">
          <a:xfrm>
            <a:off x="0" y="6239000"/>
            <a:ext cx="9144000" cy="6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9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1B7B8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USING SOCIAL MEDIA TO LEVERAGE YOUR PROFESSIONAL NETWORKS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165350" y="2286000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Tanya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Joosten</a:t>
            </a:r>
            <a:r>
              <a:rPr lang="en-US" dirty="0" smtClean="0">
                <a:latin typeface="Arial" charset="0"/>
                <a:ea typeface="ＭＳ Ｐゴシック" charset="-128"/>
              </a:rPr>
              <a:t> and Shannon Ritter |  October 18, 2011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3" descr="joos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0" y="3319462"/>
            <a:ext cx="1715275" cy="1715275"/>
          </a:xfrm>
          <a:prstGeom prst="rect">
            <a:avLst/>
          </a:prstGeom>
        </p:spPr>
      </p:pic>
      <p:pic>
        <p:nvPicPr>
          <p:cNvPr id="5" name="Picture 4" descr="shan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84" y="3319463"/>
            <a:ext cx="1715275" cy="171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Why Use Social Media for Professional Networking?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Connections = Resources</a:t>
            </a:r>
          </a:p>
          <a:p>
            <a:pPr eaLnBrk="1" hangingPunct="1"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$$</a:t>
            </a:r>
          </a:p>
          <a:p>
            <a:pPr eaLnBrk="1" hangingPunct="1"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Community</a:t>
            </a:r>
          </a:p>
          <a:p>
            <a:pPr eaLnBrk="1" hangingPunct="1"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Best Practices</a:t>
            </a:r>
          </a:p>
          <a:p>
            <a:pPr eaLnBrk="1" hangingPunct="1"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Collaborations</a:t>
            </a:r>
          </a:p>
          <a:p>
            <a:pPr eaLnBrk="1" hangingPunct="1"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Shared experiences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4" descr="p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53" y="2668662"/>
            <a:ext cx="4181992" cy="31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Most Popular Ways to Connect: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Twitter (#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edusocmedia</a:t>
            </a:r>
            <a:r>
              <a:rPr lang="en-US" dirty="0" smtClean="0">
                <a:latin typeface="Arial" charset="0"/>
                <a:ea typeface="ＭＳ Ｐゴシック" charset="-128"/>
              </a:rPr>
              <a:t>, #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highered</a:t>
            </a:r>
            <a:r>
              <a:rPr lang="en-US" dirty="0" smtClean="0">
                <a:latin typeface="Arial" charset="0"/>
                <a:ea typeface="ＭＳ Ｐゴシック" charset="-128"/>
              </a:rPr>
              <a:t>, #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sachat</a:t>
            </a:r>
            <a:r>
              <a:rPr lang="en-US" dirty="0" smtClean="0">
                <a:latin typeface="Arial" charset="0"/>
                <a:ea typeface="ＭＳ Ｐゴシック" charset="-128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en-US" dirty="0" err="1" smtClean="0">
                <a:latin typeface="Arial" charset="0"/>
                <a:ea typeface="ＭＳ Ｐゴシック" charset="-128"/>
              </a:rPr>
              <a:t>Facebook</a:t>
            </a:r>
            <a:r>
              <a:rPr lang="en-US" dirty="0" smtClean="0">
                <a:latin typeface="Arial" charset="0"/>
                <a:ea typeface="ＭＳ Ｐゴシック" charset="-128"/>
              </a:rPr>
              <a:t> Groups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YouTube/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Vimeo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LinkedIn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Google+ 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Hangouts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Threaded Discussions</a:t>
            </a:r>
          </a:p>
          <a:p>
            <a:pPr lvl="1"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3" descr="pa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625" y="2466211"/>
            <a:ext cx="3533677" cy="265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Twitter: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791396"/>
            <a:ext cx="8229600" cy="2852707"/>
          </a:xfrm>
        </p:spPr>
        <p:txBody>
          <a:bodyPr/>
          <a:lstStyle/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Connect with others with similar interests (Higher Education, Technology, Academic Advising, Faculty, etc.)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Use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hashtags</a:t>
            </a:r>
            <a:r>
              <a:rPr lang="en-US" dirty="0" smtClean="0">
                <a:latin typeface="Arial" charset="0"/>
                <a:ea typeface="ＭＳ Ｐゴシック" charset="-128"/>
              </a:rPr>
              <a:t> to join larger conversations (#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edusocmedia</a:t>
            </a:r>
            <a:r>
              <a:rPr lang="en-US" dirty="0" smtClean="0">
                <a:latin typeface="Arial" charset="0"/>
                <a:ea typeface="ＭＳ Ｐゴシック" charset="-128"/>
              </a:rPr>
              <a:t>, #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highered</a:t>
            </a:r>
            <a:r>
              <a:rPr lang="en-US" dirty="0" smtClean="0">
                <a:latin typeface="Arial" charset="0"/>
                <a:ea typeface="ＭＳ Ｐゴシック" charset="-128"/>
              </a:rPr>
              <a:t>, #</a:t>
            </a:r>
            <a:r>
              <a:rPr lang="en-US" dirty="0" smtClean="0">
                <a:latin typeface="Arial" charset="0"/>
                <a:ea typeface="ＭＳ Ｐゴシック" charset="-128"/>
              </a:rPr>
              <a:t>eli2012 </a:t>
            </a:r>
            <a:r>
              <a:rPr lang="en-US" dirty="0" smtClean="0">
                <a:latin typeface="Arial" charset="0"/>
                <a:ea typeface="ＭＳ Ｐゴシック" charset="-128"/>
              </a:rPr>
              <a:t>(!!) etc.)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Create twitter “lists” and follow lists others have made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3" descr="educause-backchannel-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56" y="3321362"/>
            <a:ext cx="3724520" cy="2784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052" y="4580565"/>
            <a:ext cx="236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for the photo, 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ericstoller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err="1" smtClean="0">
                <a:latin typeface="Arial" charset="0"/>
                <a:ea typeface="ＭＳ Ｐゴシック" charset="-128"/>
              </a:rPr>
              <a:t>Facebook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>: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67000"/>
            <a:ext cx="8229600" cy="1234103"/>
          </a:xfrm>
        </p:spPr>
        <p:txBody>
          <a:bodyPr/>
          <a:lstStyle/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Extend connections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Search for groups to join or create a group yourself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168824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1B7B8B"/>
                </a:solidFill>
                <a:cs typeface="Arial"/>
              </a:rPr>
              <a:t>LinkedIn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7B8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B7B8B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2963135"/>
            <a:ext cx="8229600" cy="12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Keep up to date</a:t>
            </a: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Tx/>
              <a:buChar char="-"/>
              <a:tabLst/>
              <a:defRPr/>
            </a:pPr>
            <a:r>
              <a:rPr lang="en-US" sz="2400" dirty="0" smtClean="0">
                <a:solidFill>
                  <a:srgbClr val="4C4C4F"/>
                </a:solidFill>
                <a:cs typeface="Arial"/>
              </a:rPr>
              <a:t>Join Groups</a:t>
            </a: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Connect with others</a:t>
            </a:r>
          </a:p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419723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7B8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YouTube/</a:t>
            </a:r>
            <a:r>
              <a:rPr lang="en-US" sz="3000" b="1" dirty="0" err="1" smtClean="0">
                <a:solidFill>
                  <a:srgbClr val="1B7B8B"/>
                </a:solidFill>
                <a:cs typeface="Arial"/>
              </a:rPr>
              <a:t>Vimeo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7B8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B7B8B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005044"/>
            <a:ext cx="8229600" cy="12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Post videos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 or video responses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Use as resource</a:t>
            </a:r>
          </a:p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pic>
        <p:nvPicPr>
          <p:cNvPr id="8" name="Picture 7" descr="stick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38244" y="2099639"/>
            <a:ext cx="2408787" cy="321171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Google+: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67000"/>
            <a:ext cx="8229600" cy="2763599"/>
          </a:xfrm>
        </p:spPr>
        <p:txBody>
          <a:bodyPr/>
          <a:lstStyle/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Hangouts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Threaded discussions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Organize people into “circles” to facilitate better sharing/listening to conversations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Longer posts and discussions than twitter</a:t>
            </a:r>
          </a:p>
          <a:p>
            <a:pPr lvl="1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charset="-128"/>
              </a:rPr>
              <a:t>Follow “circles” that </a:t>
            </a:r>
          </a:p>
          <a:p>
            <a:pPr lvl="1" eaLnBrk="1" hangingPunct="1"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   others have created</a:t>
            </a:r>
          </a:p>
          <a:p>
            <a:pPr lvl="1"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pPr lvl="1" eaLnBrk="1" hangingPunct="1">
              <a:buFontTx/>
              <a:buChar char="-"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  <p:pic>
        <p:nvPicPr>
          <p:cNvPr id="8" name="Picture 7" descr="preco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52" y="3484338"/>
            <a:ext cx="3567085" cy="267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How To Get Started!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</a:rPr>
              <a:t>Create a twitter account at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twitter.com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</a:rPr>
              <a:t>Follow @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tjoosten</a:t>
            </a:r>
            <a:r>
              <a:rPr lang="en-US" dirty="0" smtClean="0">
                <a:latin typeface="Arial" charset="0"/>
                <a:ea typeface="ＭＳ Ｐゴシック" charset="-128"/>
              </a:rPr>
              <a:t> and @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micala</a:t>
            </a:r>
            <a:r>
              <a:rPr lang="en-US" dirty="0" smtClean="0">
                <a:latin typeface="Arial" charset="0"/>
                <a:ea typeface="ＭＳ Ｐゴシック" charset="-128"/>
              </a:rPr>
              <a:t>, and do a “search” for #</a:t>
            </a:r>
            <a:r>
              <a:rPr lang="en-US" dirty="0" smtClean="0">
                <a:latin typeface="Arial" charset="0"/>
                <a:ea typeface="ＭＳ Ｐゴシック" charset="-128"/>
              </a:rPr>
              <a:t>eli2012 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</a:rPr>
              <a:t>Tweet about conference sessions you’re participating in, follow along with the larger conversation about the conference!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5" descr="Twitter _ Search - #edu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60" y="992849"/>
            <a:ext cx="4190440" cy="39576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charset="-128"/>
              </a:rPr>
              <a:t>THANK 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>YOU!!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463450"/>
            <a:ext cx="4038600" cy="56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Tanya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Joosten</a:t>
            </a:r>
            <a:endParaRPr kumimoji="0" lang="en-US" sz="3200" b="0" i="1" u="none" strike="noStrike" kern="1200" cap="none" spc="0" normalizeH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tabLst/>
              <a:defRPr/>
            </a:pPr>
            <a:r>
              <a:rPr lang="en-US" sz="3200" baseline="0" dirty="0" smtClean="0">
                <a:solidFill>
                  <a:srgbClr val="4C4C4F"/>
                </a:solidFill>
                <a:cs typeface="Arial"/>
              </a:rPr>
              <a:t>@</a:t>
            </a:r>
            <a:r>
              <a:rPr lang="en-US" sz="3200" baseline="0" dirty="0" err="1" smtClean="0">
                <a:solidFill>
                  <a:srgbClr val="4C4C4F"/>
                </a:solidFill>
                <a:cs typeface="Arial"/>
              </a:rPr>
              <a:t>tjoosten</a:t>
            </a:r>
            <a:endParaRPr lang="en-US" sz="3200" baseline="0" dirty="0" smtClean="0">
              <a:solidFill>
                <a:srgbClr val="4C4C4F"/>
              </a:solidFill>
              <a:cs typeface="Arial"/>
            </a:endParaRP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tabLst/>
              <a:defRPr/>
            </a:pPr>
            <a:endParaRPr lang="en-US" sz="3200" baseline="0" dirty="0" smtClean="0">
              <a:solidFill>
                <a:srgbClr val="4C4C4F"/>
              </a:solidFill>
              <a:cs typeface="Arial"/>
            </a:endParaRP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tabLst/>
              <a:defRPr/>
            </a:pPr>
            <a:endParaRPr lang="en-US" sz="3200" baseline="0" dirty="0" smtClean="0">
              <a:solidFill>
                <a:srgbClr val="4C4C4F"/>
              </a:solidFill>
              <a:cs typeface="Arial"/>
            </a:endParaRP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tabLst/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Shannon Ritter</a:t>
            </a:r>
          </a:p>
          <a:p>
            <a:pPr marL="511175" marR="0" lvl="1" indent="-2222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tabLst/>
              <a:defRPr/>
            </a:pPr>
            <a:r>
              <a:rPr lang="en-US" sz="3200" baseline="0" dirty="0" smtClean="0">
                <a:solidFill>
                  <a:srgbClr val="4C4C4F"/>
                </a:solidFill>
                <a:cs typeface="Arial"/>
              </a:rPr>
              <a:t>@</a:t>
            </a:r>
            <a:r>
              <a:rPr lang="en-US" sz="3200" baseline="0" dirty="0" err="1" smtClean="0">
                <a:solidFill>
                  <a:srgbClr val="4C4C4F"/>
                </a:solidFill>
                <a:cs typeface="Arial"/>
              </a:rPr>
              <a:t>micala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pic>
        <p:nvPicPr>
          <p:cNvPr id="4" name="Picture 3" descr="joos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74" y="1280156"/>
            <a:ext cx="1337126" cy="1337126"/>
          </a:xfrm>
          <a:prstGeom prst="rect">
            <a:avLst/>
          </a:prstGeom>
        </p:spPr>
      </p:pic>
      <p:pic>
        <p:nvPicPr>
          <p:cNvPr id="5" name="Picture 4" descr="shan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58" y="4076611"/>
            <a:ext cx="1380342" cy="1380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10"/>
  <p:tag name="MMPROD_UIDATA" val="&lt;database version=&quot;7.0&quot;&gt;&lt;object type=&quot;1&quot; unique_id=&quot;10001&quot;&gt;&lt;object type=&quot;8&quot; unique_id=&quot;10690&quot;&gt;&lt;/object&gt;&lt;object type=&quot;2&quot; unique_id=&quot;10691&quot;&gt;&lt;object type=&quot;3&quot; unique_id=&quot;10692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693&quot;&gt;&lt;property id=&quot;20148&quot; value=&quot;5&quot;/&gt;&lt;property id=&quot;20300&quot; value=&quot;Slide 2 - &amp;quot;SLIDE TITLE HERE&amp;quot;&quot;/&gt;&lt;property id=&quot;20307&quot; value=&quot;257&quot;/&gt;&lt;/object&gt;&lt;object type=&quot;3&quot; unique_id=&quot;10694&quot;&gt;&lt;property id=&quot;20148&quot; value=&quot;5&quot;/&gt;&lt;property id=&quot;20300&quot; value=&quot;Slide 3&quot;/&gt;&lt;property id=&quot;20307&quot; value=&quot;258&quot;/&gt;&lt;/object&gt;&lt;object type=&quot;3&quot; unique_id=&quot;10695&quot;&gt;&lt;property id=&quot;20148&quot; value=&quot;5&quot;/&gt;&lt;property id=&quot;20300&quot; value=&quot;Slide 4 - &amp;quot;SLIDE TITLE HERE&amp;quot;&quot;/&gt;&lt;property id=&quot;20307&quot; value=&quot;260&quot;/&gt;&lt;/object&gt;&lt;object type=&quot;3&quot; unique_id=&quot;10696&quot;&gt;&lt;property id=&quot;20148&quot; value=&quot;5&quot;/&gt;&lt;property id=&quot;20300&quot; value=&quot;Slide 5 - &amp;quot;THANK YOU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257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USING SOCIAL MEDIA TO LEVERAGE YOUR PROFESSIONAL NETWORKS</vt:lpstr>
      <vt:lpstr>Why Use Social Media for Professional Networking?</vt:lpstr>
      <vt:lpstr>Most Popular Ways to Connect:</vt:lpstr>
      <vt:lpstr>Twitter:</vt:lpstr>
      <vt:lpstr>Facebook:</vt:lpstr>
      <vt:lpstr>Google+:</vt:lpstr>
      <vt:lpstr>How To Get Started!</vt:lpstr>
      <vt:lpstr>THANK YOU!!</vt:lpstr>
    </vt:vector>
  </TitlesOfParts>
  <Company>brain bolts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AAIT</cp:lastModifiedBy>
  <cp:revision>44</cp:revision>
  <dcterms:created xsi:type="dcterms:W3CDTF">2012-01-05T18:56:31Z</dcterms:created>
  <dcterms:modified xsi:type="dcterms:W3CDTF">2012-01-05T19:00:34Z</dcterms:modified>
</cp:coreProperties>
</file>