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40" r:id="rId3"/>
    <p:sldId id="296" r:id="rId4"/>
    <p:sldId id="297" r:id="rId5"/>
    <p:sldId id="298" r:id="rId6"/>
    <p:sldId id="299" r:id="rId7"/>
    <p:sldId id="300" r:id="rId8"/>
    <p:sldId id="301" r:id="rId9"/>
    <p:sldId id="295" r:id="rId10"/>
    <p:sldId id="303" r:id="rId11"/>
    <p:sldId id="325" r:id="rId12"/>
    <p:sldId id="304" r:id="rId13"/>
    <p:sldId id="305" r:id="rId14"/>
    <p:sldId id="343" r:id="rId15"/>
    <p:sldId id="339" r:id="rId16"/>
    <p:sldId id="341" r:id="rId17"/>
    <p:sldId id="342" r:id="rId18"/>
    <p:sldId id="309" r:id="rId19"/>
    <p:sldId id="326" r:id="rId20"/>
    <p:sldId id="310" r:id="rId21"/>
    <p:sldId id="313" r:id="rId22"/>
    <p:sldId id="328" r:id="rId23"/>
    <p:sldId id="314" r:id="rId24"/>
    <p:sldId id="315" r:id="rId25"/>
    <p:sldId id="329" r:id="rId26"/>
    <p:sldId id="330" r:id="rId27"/>
    <p:sldId id="318" r:id="rId28"/>
    <p:sldId id="327" r:id="rId29"/>
    <p:sldId id="317" r:id="rId30"/>
    <p:sldId id="281" r:id="rId31"/>
    <p:sldId id="334" r:id="rId32"/>
    <p:sldId id="282" r:id="rId33"/>
    <p:sldId id="283" r:id="rId34"/>
    <p:sldId id="284" r:id="rId35"/>
    <p:sldId id="285" r:id="rId36"/>
    <p:sldId id="331" r:id="rId37"/>
    <p:sldId id="286" r:id="rId38"/>
    <p:sldId id="287" r:id="rId39"/>
    <p:sldId id="289" r:id="rId40"/>
    <p:sldId id="324" r:id="rId41"/>
    <p:sldId id="336" r:id="rId42"/>
    <p:sldId id="337" r:id="rId43"/>
    <p:sldId id="338" r:id="rId44"/>
    <p:sldId id="308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21"/>
    <a:srgbClr val="45811B"/>
    <a:srgbClr val="DDE8D5"/>
    <a:srgbClr val="FBC82B"/>
    <a:srgbClr val="7BA62B"/>
    <a:srgbClr val="8A8889"/>
    <a:srgbClr val="FD9712"/>
    <a:srgbClr val="1B7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83193" autoAdjust="0"/>
  </p:normalViewPr>
  <p:slideViewPr>
    <p:cSldViewPr snapToGrid="0" snapToObjects="1">
      <p:cViewPr>
        <p:scale>
          <a:sx n="70" d="100"/>
          <a:sy n="70" d="100"/>
        </p:scale>
        <p:origin x="-100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26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CE335-1B1A-964B-82DC-B141406EE227}" type="datetime1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96B65-2B99-9749-86B2-DBBD8E18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9C111D-D8D7-CE47-9FDD-C94C8EB69FD2}" type="datetime1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A281B-0946-C245-AF81-6D816C0F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88D5A-3827-44B8-87AF-79AFF1D46333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 terms of evidence of prior success, probably the most well known is the work out of Purdue University’s Course Signals project…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were able to show an increase in A and B letter grades and a decrease in C’s, D’s and F’s as well as an increase in semester-to-semester persistence…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Similarly, there is early evidence the intervention strategies that utilize “support groups”…which we are also deploying…can have a similar impact on GPAs and persistence….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D800AF-CB77-428D-8BF8-396E6191998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OAAI is building on this prior success through two primary “thrusts”…the first is the creation of an “open ecosystem” for academic analytics…this ecosystem contains the Sakai…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will also be open sourcing our predictive model and releasing it using a standard mark-up language which will allow…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other major “trust” is researching critical scaling factors…so we are looking at this issue of “portability”…how can you effective take a model developed for one academic context (e.g. liberal arts school) and “port” it to another context (e.g. community college).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are also looking at what are the most effective intervention strategies, particularly those which use…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659E96-D600-41EF-81B7-2846E24E480D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At the conclusion of our project…we will have released what we are now calling the….and piloted it at community colleges and HBCUs….</a:t>
            </a:r>
          </a:p>
          <a:p>
            <a:pPr eaLnBrk="1" hangingPunct="1"/>
            <a:r>
              <a:rPr lang="en-US" smtClean="0"/>
              <a:t>We will also be releasing research findings related to the “portability” issue as well as the degree to which the use of…impacts on…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8C1DEE-8185-4EDE-8851-D3823B53F340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6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approach we have taken</a:t>
            </a:r>
            <a:r>
              <a:rPr lang="en-US" baseline="0" dirty="0" smtClean="0"/>
              <a:t> is to create a “design framework” for the OASE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0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</a:t>
            </a:r>
            <a:r>
              <a:rPr lang="en-US" baseline="0" dirty="0" smtClean="0"/>
              <a:t> some screenshots of examples from Khan,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23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28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goal is not to replace tutoring services</a:t>
            </a:r>
            <a:r>
              <a:rPr lang="en-US" baseline="0" dirty="0" smtClean="0"/>
              <a:t> or answer a lot of subject matter questions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23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goal is not to replace tutoring services</a:t>
            </a:r>
            <a:r>
              <a:rPr lang="en-US" baseline="0" dirty="0" smtClean="0"/>
              <a:t> or answer a lot of subject matter questions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2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At a time when a college degree is more important than ever before…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45D819-81B3-40E4-A76F-BA78492FE5F6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06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Looking over the horizon a bit, we would like to develop….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also want to enhance our predictive models through additional data mining of new data sets and also take advantage of a new NSF funded EC research lab at Marist.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Finally, we’d love to leverage the outcomes…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77C57A-8EF6-4C74-93B9-90737EE52B30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 national 4-year graduation rate is only 32%...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0B6C0-B0EA-47B1-91BB-EB8219B66EF0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As shocking as that number was…the rate for HBCUs…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D1757D-5C08-48D0-A88E-757C072304B8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(pause for a few seconds to let this sink in)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6BF449-1680-4F8C-8BB0-0B875EAFE5BB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Of class of 20 at an HBCU, only 3 will graduate within 4-years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880671-0540-4227-B909-22AEFDF2A533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As a result, the United States is now ranked 12</a:t>
            </a:r>
            <a:r>
              <a:rPr lang="en-US" baseline="30000" dirty="0" smtClean="0"/>
              <a:t>th</a:t>
            </a:r>
            <a:r>
              <a:rPr lang="en-US" dirty="0" smtClean="0"/>
              <a:t> internationally in terms of the percentage of 25-34 year-olds with an </a:t>
            </a:r>
            <a:r>
              <a:rPr lang="en-US" b="1" dirty="0" smtClean="0"/>
              <a:t>Associates Degree</a:t>
            </a:r>
            <a:r>
              <a:rPr lang="en-US" dirty="0" smtClean="0"/>
              <a:t> or higher.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8F2A1C-7156-4079-919B-793763D89F1B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281B-0946-C245-AF81-6D816C0F4E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5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(Josh presents…) I’m going to introduce you to the Open Academic Analytics Initiative…</a:t>
            </a:r>
          </a:p>
          <a:p>
            <a:pPr eaLnBrk="1" hangingPunct="1"/>
            <a:r>
              <a:rPr lang="en-US" smtClean="0"/>
              <a:t>OAAI is using two primary data sources…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FB3DF8-24AC-4750-A412-C055C77C015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35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90" y="815355"/>
            <a:ext cx="8338410" cy="1470025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755" y="2008445"/>
            <a:ext cx="6400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2A81-A55D-B14A-87F9-64399E3EB008}" type="datetime1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5229-8E32-E645-895C-4316DCBF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C56F-965E-CD42-B692-23F2BC5A4107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0499-F08D-D846-85CA-35A359C9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DE71-C90D-5846-AE30-D761D1BAF737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C32-9818-5145-A709-40F4F4DB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765-D575-FA46-A41B-CAB3F8AFCABF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DFE-152E-9040-B076-1029403C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587-1E30-3748-9425-D333D6B75DF6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43AD-40DE-3E42-A039-B2059796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7561-D7F7-A643-AD61-BE0180DD63F4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62B7-F15F-9143-92A0-BF392971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6317-50AB-5B4D-AD0D-1403A4463B90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4155-73A5-154B-9497-B8A69686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EF71-630A-3D4B-9506-21A3AE5DB4F6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E98D-1DF9-DB4F-958A-E2505715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B64-5C99-FF47-BF36-56C1D608293A}" type="datetime1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3F5-95C5-8346-AD32-ECFB60E12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1D53-DC80-0249-87E2-0641C5333359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90BD-9006-5948-9686-25ECA901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C08D-6E9D-E24C-B86C-14C4410FA202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374B-9A86-F04B-A439-03AFB057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CF04B88-D7C6-2C4A-8CF8-BC0C27BF4CFE}" type="datetime1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8AAC72-D010-9E41-8AA4-85174D9E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dotsp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5091113"/>
            <a:ext cx="231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bluebarpp.jpg"/>
          <p:cNvPicPr>
            <a:picLocks noChangeAspect="1"/>
          </p:cNvPicPr>
          <p:nvPr userDrawn="1"/>
        </p:nvPicPr>
        <p:blipFill>
          <a:blip r:embed="rId14"/>
          <a:srcRect b="26750"/>
          <a:stretch>
            <a:fillRect/>
          </a:stretch>
        </p:blipFill>
        <p:spPr bwMode="auto">
          <a:xfrm>
            <a:off x="0" y="6239000"/>
            <a:ext cx="9144000" cy="6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9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1B7B8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Open Academic Analytics Initiative (OAAI)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852382" y="2008188"/>
            <a:ext cx="5713768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Next Generation Learning Challenges (NGLC)</a:t>
            </a:r>
            <a:br>
              <a:rPr lang="en-US" dirty="0" smtClean="0">
                <a:latin typeface="Arial" charset="0"/>
                <a:ea typeface="ＭＳ Ｐゴシック" charset="-128"/>
              </a:rPr>
            </a:br>
            <a:r>
              <a:rPr lang="en-US" dirty="0" smtClean="0">
                <a:latin typeface="Arial" charset="0"/>
                <a:ea typeface="ＭＳ Ｐゴシック" charset="-128"/>
              </a:rPr>
              <a:t>Wave 1</a:t>
            </a:r>
            <a:endParaRPr 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10" y="4841330"/>
            <a:ext cx="20764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83629"/>
            <a:ext cx="129785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academic analytics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8424"/>
            <a:ext cx="8382000" cy="47477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Using analytical software to find patterns in “big data” sets as means to predict student success</a:t>
            </a:r>
            <a:br>
              <a:rPr lang="en-US" sz="2400" i="1" dirty="0" smtClean="0"/>
            </a:br>
            <a:endParaRPr lang="en-US" sz="1400" dirty="0" smtClean="0"/>
          </a:p>
          <a:p>
            <a:r>
              <a:rPr lang="en-US" dirty="0" smtClean="0"/>
              <a:t>OAAI is using two primary data sources:</a:t>
            </a:r>
          </a:p>
          <a:p>
            <a:pPr lvl="1"/>
            <a:r>
              <a:rPr lang="en-US" dirty="0" smtClean="0"/>
              <a:t>Student Information System (SIS)</a:t>
            </a:r>
          </a:p>
          <a:p>
            <a:pPr lvl="2"/>
            <a:r>
              <a:rPr lang="en-US" dirty="0" smtClean="0"/>
              <a:t>Demographics, Aptitude (SATs, GPA)</a:t>
            </a:r>
          </a:p>
          <a:p>
            <a:pPr lvl="1"/>
            <a:r>
              <a:rPr lang="en-US" dirty="0" smtClean="0"/>
              <a:t>Learning Management System (LMS)</a:t>
            </a:r>
          </a:p>
          <a:p>
            <a:pPr lvl="2"/>
            <a:r>
              <a:rPr lang="en-US" dirty="0" smtClean="0"/>
              <a:t>Event logs, </a:t>
            </a:r>
            <a:r>
              <a:rPr lang="en-US" dirty="0" err="1" smtClean="0"/>
              <a:t>Gradebook</a:t>
            </a:r>
            <a:endParaRPr lang="en-US" dirty="0" smtClean="0"/>
          </a:p>
          <a:p>
            <a:r>
              <a:rPr lang="en-US" dirty="0" smtClean="0"/>
              <a:t>Goal is to create </a:t>
            </a:r>
            <a:r>
              <a:rPr lang="en-US" b="1" dirty="0" smtClean="0"/>
              <a:t>open-source</a:t>
            </a:r>
            <a:r>
              <a:rPr lang="en-US" dirty="0" smtClean="0"/>
              <a:t> “early alert” system</a:t>
            </a:r>
          </a:p>
          <a:p>
            <a:pPr lvl="1"/>
            <a:r>
              <a:rPr lang="en-US" dirty="0" smtClean="0"/>
              <a:t>Predict “at risk” students in first 2-3 weeks of a course</a:t>
            </a:r>
          </a:p>
          <a:p>
            <a:pPr lvl="1"/>
            <a:r>
              <a:rPr lang="en-US" dirty="0" smtClean="0"/>
              <a:t>Deploy intervention to ensure student succeeds</a:t>
            </a:r>
            <a:endParaRPr lang="en-US" dirty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114">
            <a:off x="6121032" y="3539988"/>
            <a:ext cx="2337627" cy="5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5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3225" y="1156188"/>
            <a:ext cx="26886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 Attitude Data (SATs, current GPA, etc.)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3225" y="2065699"/>
            <a:ext cx="26886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 Demographic Data (Age, gender, etc.)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0521" y="3876806"/>
            <a:ext cx="223823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 smtClean="0"/>
              <a:t>Sakai Event Log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0521" y="4531899"/>
            <a:ext cx="223823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Sakai </a:t>
            </a:r>
            <a:r>
              <a:rPr lang="en-US" dirty="0" err="1" smtClean="0"/>
              <a:t>Gradebook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4339980" y="2612444"/>
            <a:ext cx="1897039" cy="1581626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Predictive Model</a:t>
            </a:r>
            <a:br>
              <a:rPr lang="en-US" b="1" dirty="0" smtClean="0"/>
            </a:br>
            <a:r>
              <a:rPr lang="en-US" b="1" dirty="0" smtClean="0"/>
              <a:t>Scoring</a:t>
            </a:r>
            <a:endParaRPr lang="en-US" b="1" dirty="0"/>
          </a:p>
        </p:txBody>
      </p:sp>
      <p:sp>
        <p:nvSpPr>
          <p:cNvPr id="12" name="Can 11"/>
          <p:cNvSpPr/>
          <p:nvPr/>
        </p:nvSpPr>
        <p:spPr>
          <a:xfrm>
            <a:off x="7246960" y="2265523"/>
            <a:ext cx="1592239" cy="201531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Identified Students “at risk” to not complete course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10800000">
            <a:off x="627787" y="1037230"/>
            <a:ext cx="552734" cy="1787857"/>
          </a:xfrm>
          <a:prstGeom prst="rightBrace">
            <a:avLst>
              <a:gd name="adj1" fmla="val 114364"/>
              <a:gd name="adj2" fmla="val 495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75" y="1251725"/>
            <a:ext cx="461665" cy="1375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/>
              <a:t>Static data</a:t>
            </a:r>
            <a:endParaRPr lang="en-US" b="1" dirty="0"/>
          </a:p>
        </p:txBody>
      </p:sp>
      <p:sp>
        <p:nvSpPr>
          <p:cNvPr id="16" name="Right Brace 15"/>
          <p:cNvSpPr/>
          <p:nvPr/>
        </p:nvSpPr>
        <p:spPr>
          <a:xfrm rot="10800000">
            <a:off x="627787" y="3709154"/>
            <a:ext cx="552734" cy="1301247"/>
          </a:xfrm>
          <a:prstGeom prst="rightBrace">
            <a:avLst>
              <a:gd name="adj1" fmla="val 114364"/>
              <a:gd name="adj2" fmla="val 495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6121" y="3448923"/>
            <a:ext cx="461665" cy="17389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/>
              <a:t>Dynamic Data</a:t>
            </a:r>
            <a:endParaRPr lang="en-US" b="1" dirty="0"/>
          </a:p>
        </p:txBody>
      </p:sp>
      <p:sp>
        <p:nvSpPr>
          <p:cNvPr id="19" name="Circular Arrow 18"/>
          <p:cNvSpPr/>
          <p:nvPr/>
        </p:nvSpPr>
        <p:spPr>
          <a:xfrm rot="1871461">
            <a:off x="3882006" y="1261930"/>
            <a:ext cx="1679254" cy="1585519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 rot="20610954" flipV="1">
            <a:off x="3606498" y="3797845"/>
            <a:ext cx="1714834" cy="1571714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387153" y="3167689"/>
            <a:ext cx="709682" cy="419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203576"/>
            <a:ext cx="8382000" cy="1143000"/>
          </a:xfrm>
        </p:spPr>
        <p:txBody>
          <a:bodyPr/>
          <a:lstStyle/>
          <a:p>
            <a:r>
              <a:rPr lang="en-US" dirty="0" smtClean="0"/>
              <a:t>How does this actually work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7099948">
            <a:off x="7326491" y="4542917"/>
            <a:ext cx="763141" cy="4191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86901" y="5158849"/>
            <a:ext cx="251119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Intervention</a:t>
            </a:r>
          </a:p>
          <a:p>
            <a:pPr algn="ctr"/>
            <a:r>
              <a:rPr lang="en-US" dirty="0" smtClean="0"/>
              <a:t>(Online Academic Support Environment)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Prior success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Purdue University’s Course Signals Project</a:t>
            </a:r>
          </a:p>
          <a:p>
            <a:pPr lvl="1"/>
            <a:r>
              <a:rPr lang="en-US" dirty="0" smtClean="0"/>
              <a:t>Built on dissertation research by Dr. John Campbell</a:t>
            </a:r>
          </a:p>
          <a:p>
            <a:pPr lvl="1"/>
            <a:r>
              <a:rPr lang="en-US" dirty="0" smtClean="0"/>
              <a:t>Now a SunGard product the integrates with Blackboard</a:t>
            </a:r>
          </a:p>
          <a:p>
            <a:pPr lvl="1"/>
            <a:r>
              <a:rPr lang="en-US" dirty="0" smtClean="0"/>
              <a:t>Students in courses using Course Signals*…</a:t>
            </a:r>
          </a:p>
          <a:p>
            <a:pPr lvl="2"/>
            <a:r>
              <a:rPr lang="en-US" dirty="0" smtClean="0"/>
              <a:t>scored up to 26% more A or B grades </a:t>
            </a:r>
          </a:p>
          <a:p>
            <a:pPr lvl="2"/>
            <a:r>
              <a:rPr lang="en-US" dirty="0" smtClean="0"/>
              <a:t>up to 12% fewer C's; up to 17% fewer D's and F‘s</a:t>
            </a:r>
          </a:p>
          <a:p>
            <a:pPr lvl="1"/>
            <a:r>
              <a:rPr lang="en-US" dirty="0" smtClean="0"/>
              <a:t>6-10% increase in semester-to-semester persistence</a:t>
            </a:r>
          </a:p>
          <a:p>
            <a:r>
              <a:rPr lang="en-US" dirty="0" smtClean="0"/>
              <a:t>Interventions that utilize “support groups”*</a:t>
            </a:r>
          </a:p>
          <a:p>
            <a:pPr lvl="1"/>
            <a:r>
              <a:rPr lang="en-US" dirty="0" smtClean="0"/>
              <a:t>Improved 1st and 2nd semester GPAs</a:t>
            </a:r>
          </a:p>
          <a:p>
            <a:pPr lvl="1"/>
            <a:r>
              <a:rPr lang="en-US" dirty="0" smtClean="0"/>
              <a:t>Increase semester persistence rates (79% vs. 39%)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638800" y="6376988"/>
            <a:ext cx="2595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/>
              <a:t>* - see reference </a:t>
            </a:r>
            <a:r>
              <a:rPr lang="en-US" sz="1200" dirty="0" smtClean="0"/>
              <a:t> on final slide</a:t>
            </a:r>
            <a:endParaRPr lang="en-US" sz="12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535">
            <a:off x="7163211" y="3441344"/>
            <a:ext cx="1827524" cy="56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C:\Users\JOSH~1.BAR\AppData\Local\Temp\_PA221\pentaho_logo_jpg\pentaho_logo_wtag\pentaho_logo_k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34" y="3162676"/>
            <a:ext cx="1628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OAAI: Building on prior success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Building “open ecosystem” for academic analytics</a:t>
            </a:r>
          </a:p>
          <a:p>
            <a:pPr lvl="1"/>
            <a:r>
              <a:rPr lang="en-US" dirty="0" smtClean="0"/>
              <a:t>Sakai Collaboration and Learning Environment</a:t>
            </a:r>
          </a:p>
          <a:p>
            <a:pPr lvl="2"/>
            <a:r>
              <a:rPr lang="en-US" dirty="0" smtClean="0"/>
              <a:t>Sakai API to automate secure data capture</a:t>
            </a:r>
          </a:p>
          <a:p>
            <a:pPr lvl="2"/>
            <a:r>
              <a:rPr lang="en-US" dirty="0" smtClean="0"/>
              <a:t>Will also facilitate use of Course Signals &amp; IBM SPSS</a:t>
            </a:r>
          </a:p>
          <a:p>
            <a:pPr lvl="1"/>
            <a:r>
              <a:rPr lang="en-US" dirty="0" err="1" smtClean="0"/>
              <a:t>Pentaho</a:t>
            </a:r>
            <a:r>
              <a:rPr lang="en-US" dirty="0" smtClean="0"/>
              <a:t> Business Intelligence Suite</a:t>
            </a:r>
          </a:p>
          <a:p>
            <a:pPr lvl="2"/>
            <a:r>
              <a:rPr lang="en-US" dirty="0" smtClean="0"/>
              <a:t>OS data mining, integration, analysis and reporting tools</a:t>
            </a:r>
          </a:p>
          <a:p>
            <a:pPr lvl="1"/>
            <a:r>
              <a:rPr lang="en-US" dirty="0" smtClean="0"/>
              <a:t>OAAI Predictive Model released under OS license</a:t>
            </a:r>
          </a:p>
          <a:p>
            <a:pPr lvl="2"/>
            <a:r>
              <a:rPr lang="en-US" dirty="0" smtClean="0"/>
              <a:t>Predictive Modeling Markup Language (PMML)</a:t>
            </a:r>
          </a:p>
          <a:p>
            <a:r>
              <a:rPr lang="en-US" dirty="0" smtClean="0"/>
              <a:t>Researching critical analytics scaling factors </a:t>
            </a:r>
          </a:p>
          <a:p>
            <a:pPr lvl="1"/>
            <a:r>
              <a:rPr lang="en-US" dirty="0" smtClean="0"/>
              <a:t>How “portable” are predictive models?</a:t>
            </a:r>
          </a:p>
          <a:p>
            <a:pPr lvl="1"/>
            <a:r>
              <a:rPr lang="en-US" dirty="0" smtClean="0"/>
              <a:t>What intervention strategies are most effective?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72" y="2074460"/>
            <a:ext cx="100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56" y="4494874"/>
            <a:ext cx="13525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8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OAAI’s Outcomes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62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Released the Sakai Academic Alert System (</a:t>
            </a:r>
            <a:r>
              <a:rPr lang="en-US" i="1" dirty="0" smtClean="0"/>
              <a:t>beta</a:t>
            </a:r>
            <a:r>
              <a:rPr lang="en-US" dirty="0" smtClean="0"/>
              <a:t>)</a:t>
            </a:r>
          </a:p>
          <a:p>
            <a:pPr marL="799783" lvl="1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en-US" dirty="0" smtClean="0"/>
              <a:t>Will be included as part of Sakai CLE release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Conducted real world pilots with:</a:t>
            </a:r>
          </a:p>
          <a:p>
            <a:pPr marL="799783" lvl="1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en-US" dirty="0" smtClean="0"/>
              <a:t>36 courses at community colleges</a:t>
            </a:r>
          </a:p>
          <a:p>
            <a:pPr marL="799783" lvl="1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en-US" dirty="0" smtClean="0"/>
              <a:t>36 courses at HBCUs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Research finding related to…</a:t>
            </a:r>
          </a:p>
          <a:p>
            <a:pPr marL="799783" lvl="1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en-US" dirty="0" smtClean="0"/>
              <a:t>Strategies for effectively “porting” predictive models</a:t>
            </a:r>
          </a:p>
          <a:p>
            <a:pPr marL="799783" lvl="1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en-US" dirty="0" smtClean="0"/>
              <a:t>The use of online </a:t>
            </a:r>
            <a:r>
              <a:rPr lang="en-US" dirty="0"/>
              <a:t>communities and </a:t>
            </a:r>
            <a:r>
              <a:rPr lang="en-US" dirty="0" smtClean="0"/>
              <a:t>OER to impact on course completion, persistence and content mastery.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19800" y="2895600"/>
            <a:ext cx="990600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391400" y="2743200"/>
            <a:ext cx="963613" cy="779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524500" y="3848100"/>
            <a:ext cx="990600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8100"/>
            <a:ext cx="9683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Academic Analytics Initiative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Wave I EDUCAUSE</a:t>
            </a:r>
            <a:br>
              <a:rPr lang="en-US" dirty="0" smtClean="0"/>
            </a:br>
            <a:r>
              <a:rPr lang="en-US" dirty="0" smtClean="0"/>
              <a:t>Next Generation Learning </a:t>
            </a:r>
            <a:br>
              <a:rPr lang="en-US" dirty="0" smtClean="0"/>
            </a:br>
            <a:r>
              <a:rPr lang="en-US" dirty="0" smtClean="0"/>
              <a:t>Challenges (NGLC) grant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Funded </a:t>
            </a:r>
            <a:r>
              <a:rPr lang="en-US" dirty="0"/>
              <a:t>by </a:t>
            </a:r>
            <a:r>
              <a:rPr lang="en-US" dirty="0" smtClean="0"/>
              <a:t>Bill and Melinda </a:t>
            </a:r>
            <a:br>
              <a:rPr lang="en-US" dirty="0" smtClean="0"/>
            </a:br>
            <a:r>
              <a:rPr lang="en-US" dirty="0" smtClean="0"/>
              <a:t>Gates </a:t>
            </a:r>
            <a:r>
              <a:rPr lang="en-US" dirty="0"/>
              <a:t>and </a:t>
            </a:r>
            <a:r>
              <a:rPr lang="en-US" dirty="0" smtClean="0"/>
              <a:t>Hewlett Foundations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$250,000 over a 15 month period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Began May 1, 2011, ends January 2013 (extended)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5"/>
          <a:stretch/>
        </p:blipFill>
        <p:spPr bwMode="auto">
          <a:xfrm>
            <a:off x="5486606" y="1763968"/>
            <a:ext cx="3338945" cy="164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9367" y="848857"/>
            <a:ext cx="6632813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many people have deployed LMS-based learner analytics solutions?</a:t>
            </a:r>
          </a:p>
        </p:txBody>
      </p:sp>
      <p:pic>
        <p:nvPicPr>
          <p:cNvPr id="6147" name="Picture 3" descr="C:\Users\josh.baron\AppData\Local\Microsoft\Windows\Temporary Internet Files\Content.IE5\NW3JIOVA\MC9004393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63" y="3562065"/>
            <a:ext cx="2274820" cy="21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9367" y="848857"/>
            <a:ext cx="6632813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many people are considering doing so in </a:t>
            </a:r>
            <a:br>
              <a:rPr lang="en-US" sz="4400" dirty="0" smtClean="0"/>
            </a:br>
            <a:r>
              <a:rPr lang="en-US" sz="4400" dirty="0" smtClean="0"/>
              <a:t>next 1-2 years?</a:t>
            </a:r>
          </a:p>
        </p:txBody>
      </p:sp>
      <p:pic>
        <p:nvPicPr>
          <p:cNvPr id="6147" name="Picture 3" descr="C:\Users\josh.baron\AppData\Local\Microsoft\Windows\Temporary Internet Files\Content.IE5\NW3JIOVA\MC9004393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63" y="3562065"/>
            <a:ext cx="2274820" cy="21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Academic Support Environment (OASE)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Online academic support environment (OASE)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9" y="1720000"/>
            <a:ext cx="8694975" cy="4705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Higher Education is in crisis…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5206"/>
            <a:ext cx="5562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07758"/>
            <a:ext cx="7772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…but technology can play a role in in meeting this challenge…</a:t>
            </a:r>
          </a:p>
        </p:txBody>
      </p:sp>
    </p:spTree>
    <p:extLst>
      <p:ext uri="{BB962C8B-B14F-4D97-AF65-F5344CB8AC3E}">
        <p14:creationId xmlns:p14="http://schemas.microsoft.com/office/powerpoint/2010/main" val="34986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OASE Design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Guiding design principals that allow for localization</a:t>
            </a:r>
          </a:p>
          <a:p>
            <a:pPr lvl="1"/>
            <a:r>
              <a:rPr lang="en-US" dirty="0" smtClean="0"/>
              <a:t>Will be releasing under a CC license</a:t>
            </a:r>
          </a:p>
          <a:p>
            <a:r>
              <a:rPr lang="en-US" dirty="0" smtClean="0"/>
              <a:t>Follows online course design concepts</a:t>
            </a:r>
          </a:p>
          <a:p>
            <a:pPr lvl="1"/>
            <a:r>
              <a:rPr lang="en-US" dirty="0" smtClean="0"/>
              <a:t>Learner – Content Interactions</a:t>
            </a:r>
          </a:p>
          <a:p>
            <a:pPr lvl="1"/>
            <a:r>
              <a:rPr lang="en-US" dirty="0" smtClean="0"/>
              <a:t>Learner – Facilitator Interactions</a:t>
            </a:r>
          </a:p>
          <a:p>
            <a:pPr lvl="1"/>
            <a:r>
              <a:rPr lang="en-US" dirty="0" smtClean="0"/>
              <a:t>Learner – Mentor Interactions</a:t>
            </a:r>
          </a:p>
          <a:p>
            <a:r>
              <a:rPr lang="en-US" dirty="0" smtClean="0"/>
              <a:t>Leverages Open Educational Resources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8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Frame #1</a:t>
            </a:r>
            <a:br>
              <a:rPr lang="en-US" dirty="0" smtClean="0"/>
            </a:br>
            <a:r>
              <a:rPr lang="en-US" i="1" dirty="0" smtClean="0"/>
              <a:t>Learner-Content Interactions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Self-Assessment Instruments</a:t>
            </a:r>
          </a:p>
          <a:p>
            <a:pPr lvl="1"/>
            <a:r>
              <a:rPr lang="en-US" dirty="0" smtClean="0"/>
              <a:t>Assist students in identify areas of weakness related to  subject matter and learning skill</a:t>
            </a:r>
          </a:p>
          <a:p>
            <a:r>
              <a:rPr lang="en-US" dirty="0" smtClean="0"/>
              <a:t>OER Content for Remediation</a:t>
            </a:r>
          </a:p>
          <a:p>
            <a:pPr lvl="1"/>
            <a:r>
              <a:rPr lang="en-US" dirty="0" smtClean="0"/>
              <a:t>Focus on core subjects (math, writing)</a:t>
            </a:r>
          </a:p>
          <a:p>
            <a:pPr lvl="1"/>
            <a:r>
              <a:rPr lang="en-US" dirty="0" smtClean="0"/>
              <a:t>Organized to prevent information overload</a:t>
            </a:r>
          </a:p>
          <a:p>
            <a:pPr lvl="2"/>
            <a:r>
              <a:rPr lang="en-US" dirty="0" smtClean="0"/>
              <a:t>“Top rated math resources”</a:t>
            </a:r>
          </a:p>
          <a:p>
            <a:r>
              <a:rPr lang="en-US" dirty="0" smtClean="0"/>
              <a:t>OER Content for Improving </a:t>
            </a:r>
            <a:r>
              <a:rPr lang="en-US" dirty="0" smtClean="0"/>
              <a:t>Learning Skills</a:t>
            </a:r>
            <a:endParaRPr lang="en-US" dirty="0" smtClean="0"/>
          </a:p>
          <a:p>
            <a:pPr lvl="1"/>
            <a:r>
              <a:rPr lang="en-US" dirty="0" smtClean="0"/>
              <a:t>Focus on skills </a:t>
            </a:r>
            <a:r>
              <a:rPr lang="en-US" dirty="0"/>
              <a:t>and strategies </a:t>
            </a:r>
            <a:r>
              <a:rPr lang="en-US" dirty="0" smtClean="0"/>
              <a:t>for learner success</a:t>
            </a:r>
          </a:p>
          <a:p>
            <a:pPr lvl="2"/>
            <a:r>
              <a:rPr lang="en-US" dirty="0" smtClean="0"/>
              <a:t>Time management, test taking strategies,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OER Content for </a:t>
            </a:r>
            <a:br>
              <a:rPr lang="en-US" dirty="0" smtClean="0"/>
            </a:br>
            <a:r>
              <a:rPr lang="en-US" dirty="0" smtClean="0"/>
              <a:t>remediation and study skills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" y="1733264"/>
            <a:ext cx="4419822" cy="2885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03" y="3535559"/>
            <a:ext cx="4258100" cy="2652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Frame #2</a:t>
            </a:r>
            <a:br>
              <a:rPr lang="en-US" dirty="0" smtClean="0"/>
            </a:br>
            <a:r>
              <a:rPr lang="en-US" i="1" dirty="0" smtClean="0"/>
              <a:t>Learner - Facilitator Interactions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Academic Learning Specialist role would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Connecting learners to people and services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Promoting services and special events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Moderates discussions on pertinent topics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Example: “Your first semester at college”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Guest motivational speakers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Occasional webinars with upperclassman, alumni, etc.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Allows learners to hear from those who “made it”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Frame #3</a:t>
            </a:r>
            <a:br>
              <a:rPr lang="en-US" dirty="0" smtClean="0"/>
            </a:br>
            <a:r>
              <a:rPr lang="en-US" i="1" dirty="0" smtClean="0"/>
              <a:t>Learner - Mentor Interactions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Online interactions facilitated by student “mentor”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Facilitates weekly “student perspective” discussions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Example: “Your first semester of college – the real story”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Online “student lounge” for informal interactions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Let others know about study groups, etc.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Help build a sense of community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Blogs for students to reflect on experiences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Could be public, private or private to a group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Engaging student in </a:t>
            </a:r>
            <a:br>
              <a:rPr lang="en-US" dirty="0" smtClean="0"/>
            </a:br>
            <a:r>
              <a:rPr lang="en-US" dirty="0" smtClean="0"/>
              <a:t>online interactions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1296"/>
            <a:ext cx="5976013" cy="4087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06" y="4092622"/>
            <a:ext cx="5591175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3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effectiveness of OASE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josh.baron\AppData\Local\Microsoft\Windows\Temporary Internet Files\Content.IE5\TCG95ZTI\MP9003139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73" y="776603"/>
            <a:ext cx="35966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study Design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293424" y="2784142"/>
            <a:ext cx="1592239" cy="201531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Identified Students “at risk” to not complete course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43197" y="1951628"/>
            <a:ext cx="2033516" cy="10781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Section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8547" y="1849269"/>
            <a:ext cx="3336876" cy="12828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Intervention (instructor not informed)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43196" y="3325502"/>
            <a:ext cx="2033517" cy="11805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“Awareness” Section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38546" y="3223143"/>
            <a:ext cx="3336877" cy="12828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Instructor sends “identified students” message encouraging them to seek help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43195" y="4799458"/>
            <a:ext cx="2033517" cy="11805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“OASE” Section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8545" y="4697099"/>
            <a:ext cx="3336877" cy="128288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Instructor sends “identified students” message encouraging them to join OASE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047163" y="3725842"/>
            <a:ext cx="586856" cy="428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9794243">
            <a:off x="1997609" y="2915986"/>
            <a:ext cx="815602" cy="428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35251">
            <a:off x="1938007" y="4482719"/>
            <a:ext cx="815602" cy="428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915468" y="3644524"/>
            <a:ext cx="293428" cy="428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916604" y="5175342"/>
            <a:ext cx="293428" cy="428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914329" y="2276332"/>
            <a:ext cx="293428" cy="428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OASE research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627" y="3289108"/>
            <a:ext cx="7629098" cy="10508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Online Academic Support Environment (OASE)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 student aware that they may be struggling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Provide students access to a support community and remediation resources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3567" y="4885901"/>
            <a:ext cx="2156346" cy="1173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increase students likelihood of seeking help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58403" y="4885902"/>
            <a:ext cx="2620370" cy="11737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increase students feelings of engagement with faculty and institution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68787" y="4885902"/>
            <a:ext cx="2156346" cy="11464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increase basic skill remediation and study skills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23180" y="2963831"/>
            <a:ext cx="1" cy="32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1811740" y="4339987"/>
            <a:ext cx="2753436" cy="545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>
            <a:off x="4565176" y="4339987"/>
            <a:ext cx="3412" cy="54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4" idx="2"/>
            <a:endCxn id="7" idx="0"/>
          </p:cNvCxnSpPr>
          <p:nvPr/>
        </p:nvCxnSpPr>
        <p:spPr>
          <a:xfrm>
            <a:off x="4565176" y="4339987"/>
            <a:ext cx="2681784" cy="54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2" name="Oval 11"/>
          <p:cNvSpPr/>
          <p:nvPr/>
        </p:nvSpPr>
        <p:spPr>
          <a:xfrm>
            <a:off x="2954741" y="1669563"/>
            <a:ext cx="3336877" cy="128288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Instructor sends “identified students” message encouraging them to join OASE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OAAI Predictive Model and “Portability”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58203" y="1676400"/>
            <a:ext cx="6172200" cy="18938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National 4-year </a:t>
            </a:r>
            <a:br>
              <a:rPr lang="en-US" dirty="0" smtClean="0"/>
            </a:br>
            <a:r>
              <a:rPr lang="en-US" dirty="0" smtClean="0"/>
              <a:t>Graduation Rate (2009)…</a:t>
            </a:r>
            <a:endParaRPr lang="en-US" dirty="0"/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4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phased research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Phase 1: Replicate Purdue’s research at Marist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on Dr. John Campbell’s dissertation research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Analyzed large data sets related to: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LMS “events” (reading content, submitting assignments, etc.)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Student demographic and aptitude data (SATs, GPA)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Identified correlations to student success in courses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Two primary research questions: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 the same correlations exist at other institutions?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so, are the “strengths” of these correlations the same?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Marist and Purdue 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Some </a:t>
            </a:r>
            <a:r>
              <a:rPr lang="en-US" b="1" dirty="0"/>
              <a:t>similarities</a:t>
            </a:r>
            <a:r>
              <a:rPr lang="en-US" dirty="0"/>
              <a:t> between institutions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Pell Grants (Marist 11%, Purdue 14%),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Minority students (Marist 11%, Purdue 11%)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ACT composite 25th/75th percentile (Marist 23/27, Purdue 23/29)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Some </a:t>
            </a:r>
            <a:r>
              <a:rPr lang="en-US" b="1" dirty="0"/>
              <a:t>differences</a:t>
            </a:r>
            <a:r>
              <a:rPr lang="en-US" dirty="0"/>
              <a:t> between institutions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Institution type (liberal arts vs. land-grant research)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Size (6000 FTE vs. 40,000 FTE) [impacts class size]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LMS (Sakai vs. WebCT/</a:t>
            </a:r>
            <a:r>
              <a:rPr lang="en-US" dirty="0" err="1"/>
              <a:t>BlackBoard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one: same student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429398"/>
              </p:ext>
            </p:extLst>
          </p:nvPr>
        </p:nvGraphicFramePr>
        <p:xfrm>
          <a:off x="838200" y="1905000"/>
          <a:ext cx="7543800" cy="3954780"/>
        </p:xfrm>
        <a:graphic>
          <a:graphicData uri="http://schemas.openxmlformats.org/drawingml/2006/table">
            <a:tbl>
              <a:tblPr/>
              <a:tblGrid>
                <a:gridCol w="2357439"/>
                <a:gridCol w="5186361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High School Rank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high school rank as expressed as a percentile.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SAT Verbal Score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numeric SAT verbal score.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SAT Math Score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numeric SAT mathematics score.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SAT Composite 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score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Defined as the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sum of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SAT verbal and SAT math scores.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ACT Composite Score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ACT composite score.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Aptitude score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Defined as  the SAT composite score or the  converted ACT to SAT score.  In  the cases in which students have  both SAT and ACT scores, the  SAT score will remain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Birth Date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birth date of the student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Age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Converted from the birth date,  expressed in years.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Race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race of the student (self-reported)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Gender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gender of the student (self-reported).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Full-time or Part-time Status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Code for full-time or part-time student based on the number of credit hours currently enrolled.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Class Code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current academic standing of the student as expressed by the number of semesters of completed coursework. Ranges from one to eight for undergraduate students.  One (1) indicates a first semester freshman.  Four (4) would indicate a second semester sophomore.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Cumulative GPA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Cumulative university grade point average (four point scale).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Semester GPA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Semester university grade point average (four point scale).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University Standing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Current university standing such as probation, dean’s list, or semester honors.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57265"/>
              </p:ext>
            </p:extLst>
          </p:nvPr>
        </p:nvGraphicFramePr>
        <p:xfrm>
          <a:off x="838200" y="1524000"/>
          <a:ext cx="7543800" cy="342900"/>
        </p:xfrm>
        <a:graphic>
          <a:graphicData uri="http://schemas.openxmlformats.org/drawingml/2006/table">
            <a:tbl>
              <a:tblPr/>
              <a:tblGrid>
                <a:gridCol w="2357438"/>
                <a:gridCol w="5186362"/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Feature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Description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3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one: same Course 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52998"/>
              </p:ext>
            </p:extLst>
          </p:nvPr>
        </p:nvGraphicFramePr>
        <p:xfrm>
          <a:off x="1295400" y="1905000"/>
          <a:ext cx="6553200" cy="3809999"/>
        </p:xfrm>
        <a:graphic>
          <a:graphicData uri="http://schemas.openxmlformats.org/drawingml/2006/table">
            <a:tbl>
              <a:tblPr/>
              <a:tblGrid>
                <a:gridCol w="2047875"/>
                <a:gridCol w="4505325"/>
              </a:tblGrid>
              <a:tr h="302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Subject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Dept from which the course is offered.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2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Course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course identification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2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Course size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number of students in the course/ section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2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Course length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length of the course, measured in weeks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45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Course Grade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final course grade of the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student.  Entries are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A,A-, B+,B,B- ,C+C,C- D+D,F, row is discarded.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56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At Risk</a:t>
                      </a: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Defined as students completing the course within the normal timeframe and receiving a grade below  C</a:t>
                      </a: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43383"/>
              </p:ext>
            </p:extLst>
          </p:nvPr>
        </p:nvGraphicFramePr>
        <p:xfrm>
          <a:off x="1295400" y="1524000"/>
          <a:ext cx="6534293" cy="330407"/>
        </p:xfrm>
        <a:graphic>
          <a:graphicData uri="http://schemas.openxmlformats.org/drawingml/2006/table">
            <a:tbl>
              <a:tblPr/>
              <a:tblGrid>
                <a:gridCol w="2041967"/>
                <a:gridCol w="4492326"/>
              </a:tblGrid>
              <a:tr h="3304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Feature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Description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one: same LMS Event Log Data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107889"/>
              </p:ext>
            </p:extLst>
          </p:nvPr>
        </p:nvGraphicFramePr>
        <p:xfrm>
          <a:off x="457201" y="1378426"/>
          <a:ext cx="8195480" cy="4636387"/>
        </p:xfrm>
        <a:graphic>
          <a:graphicData uri="http://schemas.openxmlformats.org/drawingml/2006/table">
            <a:tbl>
              <a:tblPr/>
              <a:tblGrid>
                <a:gridCol w="3104865"/>
                <a:gridCol w="5090615"/>
              </a:tblGrid>
              <a:tr h="339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Feature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Description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6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Qty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 Content  viewed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total number of times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the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views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content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9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Qty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 Lessons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Accessed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total number of times a section in the Lessons tool is accessed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6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Qty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Discussion Postings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total number of discussion postings by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9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Qty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Discussion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Postings read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total number of discussion postings opened by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9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Qty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Assessments completed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number of assessments completed by the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3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Qty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Assessments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opened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total number of assessments opened by the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9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Qty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Assignments completed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number of assignments completed by the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3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Qty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Assignments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opened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total number of assignments opened by the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student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One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 found very similar correlations with LMS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“Reads” – Resources and Lesson (</a:t>
            </a:r>
            <a:r>
              <a:rPr lang="en-US" dirty="0" err="1" smtClean="0"/>
              <a:t>Melete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Assignment Submissions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Site Visits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 found similar correlations “strengths”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LMS elements are somewhat predictive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Student attitude and demographics are much stronger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“Missing data” was a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enhance model and deploy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Enhance the initial Marist predictive model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New analytical techniques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Additional data sets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Pilot </a:t>
            </a:r>
            <a:r>
              <a:rPr lang="en-US" dirty="0" smtClean="0"/>
              <a:t>in very different academic contexts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Community colleges and HBCUs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Question: </a:t>
            </a:r>
            <a:r>
              <a:rPr lang="en-US" dirty="0" smtClean="0"/>
              <a:t>How well does the predictive model perform?</a:t>
            </a:r>
          </a:p>
        </p:txBody>
      </p:sp>
    </p:spTree>
    <p:extLst>
      <p:ext uri="{BB962C8B-B14F-4D97-AF65-F5344CB8AC3E}">
        <p14:creationId xmlns:p14="http://schemas.microsoft.com/office/powerpoint/2010/main" val="21211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Analysis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835245"/>
            <a:ext cx="306288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376" y="762896"/>
            <a:ext cx="2922131" cy="152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67027" y="2439296"/>
            <a:ext cx="3330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C4.5/C5.0  Boosted Decision Tree</a:t>
            </a:r>
          </a:p>
          <a:p>
            <a:pPr algn="ctr"/>
            <a:r>
              <a:rPr lang="en-US" b="1" dirty="0" smtClean="0"/>
              <a:t>Random Forests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511645"/>
            <a:ext cx="258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Support Vector machines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71448" y="5411096"/>
            <a:ext cx="20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Bayesian Networks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46" y="3977712"/>
            <a:ext cx="2811946" cy="13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885298"/>
            <a:ext cx="319107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Moved from “absolute” to “relative” measures within a course.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7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 Set: </a:t>
            </a:r>
            <a:r>
              <a:rPr lang="en-US" dirty="0" err="1" smtClean="0"/>
              <a:t>Gradebook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931147"/>
              </p:ext>
            </p:extLst>
          </p:nvPr>
        </p:nvGraphicFramePr>
        <p:xfrm>
          <a:off x="1255594" y="1910686"/>
          <a:ext cx="6591869" cy="3880514"/>
        </p:xfrm>
        <a:graphic>
          <a:graphicData uri="http://schemas.openxmlformats.org/drawingml/2006/table">
            <a:tbl>
              <a:tblPr/>
              <a:tblGrid>
                <a:gridCol w="1924334"/>
                <a:gridCol w="4667535"/>
              </a:tblGrid>
              <a:tr h="352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Feature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Description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2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Gradable Event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 test, assignment,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project,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etc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58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Max points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maximum number of points a student can receive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in that gradable event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58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Actual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Points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The actual number of points a student received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in that gradable event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2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Score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Actual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points / Max Points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05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Weight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contribution of the gradable object to the overall grade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6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Two model predictors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" y="1201003"/>
            <a:ext cx="9028352" cy="476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0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276600" y="2667000"/>
            <a:ext cx="26717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800" b="1" dirty="0"/>
              <a:t>32%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8107" y="4749421"/>
            <a:ext cx="522709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5-year graduation rate: 43%</a:t>
            </a:r>
          </a:p>
          <a:p>
            <a:pPr algn="ctr"/>
            <a:r>
              <a:rPr lang="en-US" sz="2800" dirty="0" smtClean="0"/>
              <a:t>6-year graduation rate: 47%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33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two: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Looking at “data snapshots” over semester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Help determine how early predications are valid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May allow us to improve model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Run pilots and collect data from control groups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Results will indicate “portability” of our model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Analyze full semester data from partners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Allow us to build customize models and compare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OAAI Scaling Plans and Interests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Expand Sakai Academic Alert System</a:t>
            </a:r>
          </a:p>
          <a:p>
            <a:pPr lvl="1"/>
            <a:r>
              <a:rPr lang="en-US" smtClean="0"/>
              <a:t>Develop “Academic Alert” Dashboard</a:t>
            </a:r>
          </a:p>
          <a:p>
            <a:pPr lvl="1"/>
            <a:r>
              <a:rPr lang="en-US" smtClean="0"/>
              <a:t>Develop a configurable API </a:t>
            </a:r>
          </a:p>
          <a:p>
            <a:r>
              <a:rPr lang="en-US" smtClean="0"/>
              <a:t>Enhance OAAI Predictive Model</a:t>
            </a:r>
          </a:p>
          <a:p>
            <a:pPr lvl="1"/>
            <a:r>
              <a:rPr lang="en-US" smtClean="0"/>
              <a:t>Data mining of extracurricular activities &amp; </a:t>
            </a:r>
            <a:br>
              <a:rPr lang="en-US" smtClean="0"/>
            </a:br>
            <a:r>
              <a:rPr lang="en-US" smtClean="0"/>
              <a:t>ePortfolios data sets</a:t>
            </a:r>
          </a:p>
          <a:p>
            <a:pPr lvl="1"/>
            <a:r>
              <a:rPr lang="en-US" smtClean="0"/>
              <a:t>Sakai Open Academic Environment (OAE)</a:t>
            </a:r>
          </a:p>
          <a:p>
            <a:pPr lvl="1"/>
            <a:r>
              <a:rPr lang="en-US" smtClean="0"/>
              <a:t>Marist NSF Enterprise Computing Research Lab</a:t>
            </a:r>
          </a:p>
          <a:p>
            <a:r>
              <a:rPr lang="en-US" smtClean="0"/>
              <a:t>Leverage outcomes from other NGLC projects</a:t>
            </a:r>
            <a:br>
              <a:rPr lang="en-US" smtClean="0"/>
            </a:br>
            <a:r>
              <a:rPr lang="en-US" smtClean="0"/>
              <a:t>to enhance intervention strategies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73" y="3737445"/>
            <a:ext cx="803255" cy="153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2158596"/>
            <a:ext cx="1958454" cy="134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josh.baron\AppData\Local\Microsoft\Windows\Temporary Internet Files\Content.IE5\TCG95ZTI\MC90038330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939360"/>
            <a:ext cx="6412128" cy="409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Josh Baron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Senior Academic Technology Officer, Marist College</a:t>
            </a:r>
          </a:p>
          <a:p>
            <a:pPr marL="0" indent="0">
              <a:buNone/>
            </a:pPr>
            <a:r>
              <a:rPr lang="en-US" dirty="0" smtClean="0"/>
              <a:t>Josh.Baron@marist.edu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Ramon Harris</a:t>
            </a:r>
          </a:p>
          <a:p>
            <a:pPr marL="0" indent="0" algn="ctr">
              <a:buNone/>
            </a:pPr>
            <a:r>
              <a:rPr lang="en-US" dirty="0" smtClean="0"/>
              <a:t>Director, Technology Transfer Project</a:t>
            </a:r>
          </a:p>
          <a:p>
            <a:pPr marL="0" indent="0" algn="ctr">
              <a:buNone/>
            </a:pPr>
            <a:r>
              <a:rPr lang="en-US" dirty="0" smtClean="0"/>
              <a:t>Ramon@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Arnold, Kimberly E. “Signals: Applying Academic Analytics”, EDUCAUSE Quarterly, Volume 33, Number 1, </a:t>
            </a:r>
            <a:r>
              <a:rPr lang="en-US" sz="1400" dirty="0" smtClean="0"/>
              <a:t>2010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Campbell, J. P. (2011, February). Opening the Door to New Possibilities Through the Use of Analytics. </a:t>
            </a:r>
          </a:p>
          <a:p>
            <a:pPr marL="0" indent="0">
              <a:buNone/>
            </a:pPr>
            <a:r>
              <a:rPr lang="en-US" sz="1400" dirty="0"/>
              <a:t>Presented at the EDUCAUSE Learning Initiative 2011 Annual Meeting, Washington, DC.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Cuseo</a:t>
            </a:r>
            <a:r>
              <a:rPr lang="en-US" sz="1400" dirty="0"/>
              <a:t>, J. (</a:t>
            </a:r>
            <a:r>
              <a:rPr lang="en-US" sz="1400" dirty="0" err="1"/>
              <a:t>n.d.</a:t>
            </a:r>
            <a:r>
              <a:rPr lang="en-US" sz="1400" dirty="0"/>
              <a:t>) Academic Advisement and Student Retention: Empirical Connections &amp; Systemic </a:t>
            </a:r>
            <a:r>
              <a:rPr lang="en-US" sz="1400" dirty="0" smtClean="0"/>
              <a:t> Interventions</a:t>
            </a:r>
            <a:r>
              <a:rPr lang="en-US" sz="1400" dirty="0"/>
              <a:t>. (Marymount College) Retrieve February 13, 2011 from </a:t>
            </a:r>
            <a:r>
              <a:rPr lang="en-US" sz="1400" dirty="0" smtClean="0"/>
              <a:t> https</a:t>
            </a:r>
            <a:r>
              <a:rPr lang="en-US" sz="1400" dirty="0"/>
              <a:t>://</a:t>
            </a:r>
            <a:r>
              <a:rPr lang="en-US" sz="1400" dirty="0" smtClean="0"/>
              <a:t>apps.uwc.edu/administration/academicaffairs/esfy/CuseoCollection/Academic%20Advisement% 0and%20Student%20Retention.doc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/>
              <a:t>Folger</a:t>
            </a:r>
            <a:r>
              <a:rPr lang="en-US" sz="1400" dirty="0"/>
              <a:t> W., Carter, J. A., Chase, P. B. (2004) "Supporting first generation college freshmen with small group intervention". College Student Journal. FindArticles.com. 22 Feb, 2011. http://findarticles.com/p/articles/mi_m0FCR/is_3_38/ai_n6249233/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98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4430" y="1580866"/>
            <a:ext cx="6172200" cy="18938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National 4-year </a:t>
            </a:r>
            <a:br>
              <a:rPr lang="en-US" dirty="0" smtClean="0"/>
            </a:br>
            <a:r>
              <a:rPr lang="en-US" dirty="0" smtClean="0"/>
              <a:t>Graduation Rate (2009)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 Black Colleges and Universities </a:t>
            </a:r>
            <a:r>
              <a:rPr lang="en-US" dirty="0" smtClean="0"/>
              <a:t>(HBCUs)…</a:t>
            </a:r>
            <a:endParaRPr lang="en-US" dirty="0"/>
          </a:p>
        </p:txBody>
      </p:sp>
      <p:sp>
        <p:nvSpPr>
          <p:cNvPr id="11267" name="Subtitle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34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3276600" y="2667000"/>
            <a:ext cx="26717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800" b="1" dirty="0"/>
              <a:t>14%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8107" y="4749421"/>
            <a:ext cx="522709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5-year graduation rate: 25%</a:t>
            </a:r>
          </a:p>
          <a:p>
            <a:pPr algn="ctr"/>
            <a:r>
              <a:rPr lang="en-US" sz="2800" dirty="0" smtClean="0"/>
              <a:t>6-year graduation rate: 30%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6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sh.baron\AppData\Local\Microsoft\Windows\Temporary Internet Files\Content.IE5\TCG95ZTI\MC90044018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392238"/>
            <a:ext cx="96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josh.baron\AppData\Local\Microsoft\Windows\Temporary Internet Files\Content.IE5\NW3JIOVA\MC90044017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705100"/>
            <a:ext cx="873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Users\josh.baron\AppData\Local\Microsoft\Windows\Temporary Internet Files\Content.IE5\B8GRWHL8\MC900440183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815975"/>
            <a:ext cx="933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josh.baron\AppData\Local\Microsoft\Windows\Temporary Internet Files\Content.IE5\KZ1XHLEW\MC90044018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373438"/>
            <a:ext cx="9207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josh.baron\AppData\Local\Microsoft\Windows\Temporary Internet Files\Content.IE5\TCG95ZTI\MC90044018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36600"/>
            <a:ext cx="96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josh.baron\AppData\Local\Microsoft\Windows\Temporary Internet Files\Content.IE5\NW3JIOVA\MC90044017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316163"/>
            <a:ext cx="873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josh.baron\AppData\Local\Microsoft\Windows\Temporary Internet Files\Content.IE5\B8GRWHL8\MC900440183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0963"/>
            <a:ext cx="933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josh.baron\AppData\Local\Microsoft\Windows\Temporary Internet Files\Content.IE5\KZ1XHLEW\MC90044018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820988"/>
            <a:ext cx="9207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josh.baron\AppData\Local\Microsoft\Windows\Temporary Internet Files\Content.IE5\TCG95ZTI\MC90044018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763588"/>
            <a:ext cx="96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josh.baron\AppData\Local\Microsoft\Windows\Temporary Internet Files\Content.IE5\NW3JIOVA\MC90044017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343150"/>
            <a:ext cx="873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josh.baron\AppData\Local\Microsoft\Windows\Temporary Internet Files\Content.IE5\B8GRWHL8\MC900440183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07950"/>
            <a:ext cx="933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josh.baron\AppData\Local\Microsoft\Windows\Temporary Internet Files\Content.IE5\KZ1XHLEW\MC90044018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13025"/>
            <a:ext cx="9207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josh.baron\AppData\Local\Microsoft\Windows\Temporary Internet Files\Content.IE5\TCG95ZTI\MC90044018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80963"/>
            <a:ext cx="96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josh.baron\AppData\Local\Microsoft\Windows\Temporary Internet Files\Content.IE5\NW3JIOVA\MC90044017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4238625"/>
            <a:ext cx="873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josh.baron\AppData\Local\Microsoft\Windows\Temporary Internet Files\Content.IE5\B8GRWHL8\MC900440183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949450"/>
            <a:ext cx="933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josh.baron\AppData\Local\Microsoft\Windows\Temporary Internet Files\Content.IE5\KZ1XHLEW\MC90044018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4660900"/>
            <a:ext cx="9207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josh.baron\AppData\Local\Microsoft\Windows\Temporary Internet Files\Content.IE5\TCG95ZTI\MC90044018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27000"/>
            <a:ext cx="96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josh.baron\AppData\Local\Microsoft\Windows\Temporary Internet Files\Content.IE5\NW3JIOVA\MC90044017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470400"/>
            <a:ext cx="873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Users\josh.baron\AppData\Local\Microsoft\Windows\Temporary Internet Files\Content.IE5\B8GRWHL8\MC900440183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57700"/>
            <a:ext cx="9334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C:\Users\josh.baron\AppData\Local\Microsoft\Windows\Temporary Internet Files\Content.IE5\KZ1XHLEW\MC90044018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610100"/>
            <a:ext cx="9207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7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124700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Academic Analytics Initiative (OAAI)</a:t>
            </a:r>
          </a:p>
          <a:p>
            <a:r>
              <a:rPr lang="en-US" dirty="0" smtClean="0"/>
              <a:t>Online Academic Support Environment (OASE)</a:t>
            </a:r>
          </a:p>
          <a:p>
            <a:pPr lvl="1"/>
            <a:r>
              <a:rPr lang="en-US" dirty="0" smtClean="0"/>
              <a:t>Conceptual Overview</a:t>
            </a:r>
          </a:p>
          <a:p>
            <a:pPr lvl="1"/>
            <a:r>
              <a:rPr lang="en-US" dirty="0" smtClean="0"/>
              <a:t>Design Framework</a:t>
            </a:r>
          </a:p>
          <a:p>
            <a:pPr lvl="1"/>
            <a:r>
              <a:rPr lang="en-US" dirty="0" smtClean="0"/>
              <a:t>Demonstration</a:t>
            </a:r>
          </a:p>
          <a:p>
            <a:r>
              <a:rPr lang="en-US" dirty="0" smtClean="0"/>
              <a:t>OAAI Predictive Model and “Portability”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Initial Findings</a:t>
            </a:r>
          </a:p>
          <a:p>
            <a:r>
              <a:rPr lang="en-US" dirty="0" smtClean="0"/>
              <a:t>Next steps and looking beyond the grant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2369</Words>
  <Application>Microsoft Office PowerPoint</Application>
  <PresentationFormat>On-screen Show (4:3)</PresentationFormat>
  <Paragraphs>350</Paragraphs>
  <Slides>44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Open Academic Analytics Initiative (OAAI)</vt:lpstr>
      <vt:lpstr>Higher Education is in crisis…</vt:lpstr>
      <vt:lpstr>National 4-year  Graduation Rate (2009)…</vt:lpstr>
      <vt:lpstr>PowerPoint Presentation</vt:lpstr>
      <vt:lpstr>National 4-year  Graduation Rate (2009) for Historically Black Colleges and Universities (HBCUs)…</vt:lpstr>
      <vt:lpstr>PowerPoint Presentation</vt:lpstr>
      <vt:lpstr>PowerPoint Presentation</vt:lpstr>
      <vt:lpstr>PowerPoint Presentation</vt:lpstr>
      <vt:lpstr>Presentation Outline</vt:lpstr>
      <vt:lpstr>open academic analytics initiative</vt:lpstr>
      <vt:lpstr>How does this actually work</vt:lpstr>
      <vt:lpstr>Evidence of Prior success</vt:lpstr>
      <vt:lpstr>OAAI: Building on prior success</vt:lpstr>
      <vt:lpstr>OAAI’s Outcomes</vt:lpstr>
      <vt:lpstr>Open Academic Analytics Initiative</vt:lpstr>
      <vt:lpstr>PowerPoint Presentation</vt:lpstr>
      <vt:lpstr>PowerPoint Presentation</vt:lpstr>
      <vt:lpstr>Online Academic Support Environment (OASE)</vt:lpstr>
      <vt:lpstr>Online academic support environment (OASE)</vt:lpstr>
      <vt:lpstr>OASE Design Framework</vt:lpstr>
      <vt:lpstr>Design Frame #1 Learner-Content Interactions</vt:lpstr>
      <vt:lpstr>OER Content for  remediation and study skills</vt:lpstr>
      <vt:lpstr>Design Frame #2 Learner - Facilitator Interactions</vt:lpstr>
      <vt:lpstr>Design Frame #3 Learner - Mentor Interactions</vt:lpstr>
      <vt:lpstr>Engaging student in  online interactions</vt:lpstr>
      <vt:lpstr>Researching effectiveness of OASE</vt:lpstr>
      <vt:lpstr>Exploratory study Design</vt:lpstr>
      <vt:lpstr>OASE research Overview</vt:lpstr>
      <vt:lpstr>OAAI Predictive Model and “Portability”</vt:lpstr>
      <vt:lpstr>Two phased research approach</vt:lpstr>
      <vt:lpstr>How Marist and Purdue compare</vt:lpstr>
      <vt:lpstr>Phase one: same student data</vt:lpstr>
      <vt:lpstr>Phase one: same Course Data</vt:lpstr>
      <vt:lpstr>Phase one: same LMS Event Log Data</vt:lpstr>
      <vt:lpstr>Phase One results</vt:lpstr>
      <vt:lpstr>Phase 2: enhance model and deploy</vt:lpstr>
      <vt:lpstr>Advanced Analysis</vt:lpstr>
      <vt:lpstr>Additional Data Set: Gradebook</vt:lpstr>
      <vt:lpstr>Phase Two model predictors</vt:lpstr>
      <vt:lpstr>Phase two: next steps</vt:lpstr>
      <vt:lpstr>OAAI Scaling Plans and Interests</vt:lpstr>
      <vt:lpstr>PowerPoint Presentation</vt:lpstr>
      <vt:lpstr>Contact information</vt:lpstr>
      <vt:lpstr>References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Josh Baron</cp:lastModifiedBy>
  <cp:revision>186</cp:revision>
  <dcterms:created xsi:type="dcterms:W3CDTF">2011-09-02T16:26:56Z</dcterms:created>
  <dcterms:modified xsi:type="dcterms:W3CDTF">2012-02-13T20:05:08Z</dcterms:modified>
</cp:coreProperties>
</file>