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62" r:id="rId3"/>
    <p:sldId id="270" r:id="rId4"/>
    <p:sldId id="264" r:id="rId5"/>
    <p:sldId id="268" r:id="rId6"/>
    <p:sldId id="269" r:id="rId7"/>
    <p:sldId id="277" r:id="rId8"/>
    <p:sldId id="288" r:id="rId9"/>
    <p:sldId id="289" r:id="rId10"/>
    <p:sldId id="278" r:id="rId11"/>
    <p:sldId id="279" r:id="rId12"/>
    <p:sldId id="280" r:id="rId13"/>
    <p:sldId id="281" r:id="rId14"/>
    <p:sldId id="282" r:id="rId15"/>
    <p:sldId id="283" r:id="rId16"/>
    <p:sldId id="285" r:id="rId17"/>
    <p:sldId id="286" r:id="rId18"/>
    <p:sldId id="293" r:id="rId19"/>
    <p:sldId id="290" r:id="rId20"/>
    <p:sldId id="291" r:id="rId21"/>
    <p:sldId id="292"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54" autoAdjust="0"/>
  </p:normalViewPr>
  <p:slideViewPr>
    <p:cSldViewPr>
      <p:cViewPr>
        <p:scale>
          <a:sx n="95" d="100"/>
          <a:sy n="95" d="100"/>
        </p:scale>
        <p:origin x="240" y="111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192"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20M%20Gross:Documents:3%20Admin:Career:teaching:Enrollments_Gross_clas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LectureTools</c:v>
          </c:tx>
          <c:spPr>
            <a:gradFill flip="none" rotWithShape="1">
              <a:gsLst>
                <a:gs pos="0">
                  <a:srgbClr val="8CC63F"/>
                </a:gs>
                <a:gs pos="100000">
                  <a:srgbClr val="639C1A"/>
                </a:gs>
              </a:gsLst>
              <a:lin ang="5400000" scaled="0"/>
              <a:tileRect/>
            </a:gradFill>
          </c:spPr>
          <c:invertIfNegative val="0"/>
          <c:cat>
            <c:strRef>
              <c:f>Sheet1!$A$6:$A$8</c:f>
              <c:strCache>
                <c:ptCount val="3"/>
                <c:pt idx="0">
                  <c:v>Engagement</c:v>
                </c:pt>
                <c:pt idx="1">
                  <c:v>Learning</c:v>
                </c:pt>
                <c:pt idx="2">
                  <c:v>Attentiveness</c:v>
                </c:pt>
              </c:strCache>
            </c:strRef>
          </c:cat>
          <c:val>
            <c:numRef>
              <c:f>Sheet1!$B$6:$B$8</c:f>
              <c:numCache>
                <c:formatCode>General</c:formatCode>
                <c:ptCount val="3"/>
                <c:pt idx="0">
                  <c:v>60.2</c:v>
                </c:pt>
                <c:pt idx="1">
                  <c:v>52.6</c:v>
                </c:pt>
                <c:pt idx="2">
                  <c:v>37.1</c:v>
                </c:pt>
              </c:numCache>
            </c:numRef>
          </c:val>
        </c:ser>
        <c:ser>
          <c:idx val="1"/>
          <c:order val="1"/>
          <c:tx>
            <c:v>Control</c:v>
          </c:tx>
          <c:spPr>
            <a:gradFill flip="none" rotWithShape="1">
              <a:gsLst>
                <a:gs pos="0">
                  <a:schemeClr val="accent5">
                    <a:lumMod val="40000"/>
                    <a:lumOff val="60000"/>
                  </a:schemeClr>
                </a:gs>
                <a:gs pos="100000">
                  <a:schemeClr val="accent5">
                    <a:lumMod val="60000"/>
                    <a:lumOff val="40000"/>
                  </a:schemeClr>
                </a:gs>
              </a:gsLst>
              <a:lin ang="5400000" scaled="0"/>
              <a:tileRect/>
            </a:gradFill>
          </c:spPr>
          <c:invertIfNegative val="0"/>
          <c:cat>
            <c:strRef>
              <c:f>Sheet1!$A$6:$A$8</c:f>
              <c:strCache>
                <c:ptCount val="3"/>
                <c:pt idx="0">
                  <c:v>Engagement</c:v>
                </c:pt>
                <c:pt idx="1">
                  <c:v>Learning</c:v>
                </c:pt>
                <c:pt idx="2">
                  <c:v>Attentiveness</c:v>
                </c:pt>
              </c:strCache>
            </c:strRef>
          </c:cat>
          <c:val>
            <c:numRef>
              <c:f>Sheet1!$C$6:$C$8</c:f>
              <c:numCache>
                <c:formatCode>General</c:formatCode>
                <c:ptCount val="3"/>
                <c:pt idx="0">
                  <c:v>38.6</c:v>
                </c:pt>
                <c:pt idx="1">
                  <c:v>39.700000000000003</c:v>
                </c:pt>
                <c:pt idx="2">
                  <c:v>24.8</c:v>
                </c:pt>
              </c:numCache>
            </c:numRef>
          </c:val>
        </c:ser>
        <c:dLbls>
          <c:showLegendKey val="0"/>
          <c:showVal val="0"/>
          <c:showCatName val="0"/>
          <c:showSerName val="0"/>
          <c:showPercent val="0"/>
          <c:showBubbleSize val="0"/>
        </c:dLbls>
        <c:gapWidth val="150"/>
        <c:axId val="44062208"/>
        <c:axId val="44063744"/>
      </c:barChart>
      <c:catAx>
        <c:axId val="44062208"/>
        <c:scaling>
          <c:orientation val="minMax"/>
        </c:scaling>
        <c:delete val="0"/>
        <c:axPos val="b"/>
        <c:majorTickMark val="out"/>
        <c:minorTickMark val="none"/>
        <c:tickLblPos val="nextTo"/>
        <c:spPr>
          <a:ln>
            <a:solidFill>
              <a:schemeClr val="tx1">
                <a:lumMod val="50000"/>
                <a:lumOff val="50000"/>
              </a:schemeClr>
            </a:solidFill>
          </a:ln>
        </c:spPr>
        <c:txPr>
          <a:bodyPr/>
          <a:lstStyle/>
          <a:p>
            <a:pPr>
              <a:defRPr sz="1800">
                <a:latin typeface="Myriad Pro"/>
              </a:defRPr>
            </a:pPr>
            <a:endParaRPr lang="en-US"/>
          </a:p>
        </c:txPr>
        <c:crossAx val="44063744"/>
        <c:crosses val="autoZero"/>
        <c:auto val="1"/>
        <c:lblAlgn val="ctr"/>
        <c:lblOffset val="100"/>
        <c:noMultiLvlLbl val="0"/>
      </c:catAx>
      <c:valAx>
        <c:axId val="44063744"/>
        <c:scaling>
          <c:orientation val="minMax"/>
        </c:scaling>
        <c:delete val="0"/>
        <c:axPos val="l"/>
        <c:majorGridlines>
          <c:spPr>
            <a:ln>
              <a:prstDash val="dash"/>
            </a:ln>
          </c:spPr>
        </c:majorGridlines>
        <c:numFmt formatCode="General" sourceLinked="1"/>
        <c:majorTickMark val="out"/>
        <c:minorTickMark val="none"/>
        <c:tickLblPos val="nextTo"/>
        <c:spPr>
          <a:ln>
            <a:solidFill>
              <a:schemeClr val="tx1">
                <a:lumMod val="50000"/>
                <a:lumOff val="50000"/>
              </a:schemeClr>
            </a:solidFill>
          </a:ln>
        </c:spPr>
        <c:txPr>
          <a:bodyPr/>
          <a:lstStyle/>
          <a:p>
            <a:pPr>
              <a:defRPr sz="1400">
                <a:latin typeface="Myriad Web Pro"/>
              </a:defRPr>
            </a:pPr>
            <a:endParaRPr lang="en-US"/>
          </a:p>
        </c:txPr>
        <c:crossAx val="44062208"/>
        <c:crosses val="autoZero"/>
        <c:crossBetween val="between"/>
      </c:valAx>
      <c:spPr>
        <a:ln>
          <a:solidFill>
            <a:schemeClr val="tx1"/>
          </a:solidFill>
        </a:ln>
      </c:spPr>
    </c:plotArea>
    <c:legend>
      <c:legendPos val="b"/>
      <c:layout>
        <c:manualLayout>
          <c:xMode val="edge"/>
          <c:yMode val="edge"/>
          <c:x val="0.49499653925739201"/>
          <c:y val="0.89055844673760098"/>
          <c:w val="0.338634728974746"/>
          <c:h val="7.1196785890821304E-2"/>
        </c:manualLayout>
      </c:layout>
      <c:overlay val="0"/>
      <c:txPr>
        <a:bodyPr/>
        <a:lstStyle/>
        <a:p>
          <a:pPr>
            <a:defRPr sz="1600" baseline="0">
              <a:latin typeface="Myriad Web Pro"/>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'230-E&amp;E'!$D$14</c:f>
              <c:strCache>
                <c:ptCount val="1"/>
                <c:pt idx="0">
                  <c:v>W10-F10</c:v>
                </c:pt>
              </c:strCache>
            </c:strRef>
          </c:tx>
          <c:spPr>
            <a:gradFill flip="none" rotWithShape="1">
              <a:gsLst>
                <a:gs pos="0">
                  <a:schemeClr val="accent5">
                    <a:lumMod val="40000"/>
                    <a:lumOff val="60000"/>
                  </a:schemeClr>
                </a:gs>
                <a:gs pos="100000">
                  <a:schemeClr val="accent5">
                    <a:lumMod val="60000"/>
                    <a:lumOff val="40000"/>
                  </a:schemeClr>
                </a:gs>
              </a:gsLst>
              <a:lin ang="5400000" scaled="0"/>
              <a:tileRect/>
            </a:gradFill>
          </c:spPr>
          <c:invertIfNegative val="0"/>
          <c:val>
            <c:numRef>
              <c:f>'230-E&amp;E'!$D$15:$D$23</c:f>
              <c:numCache>
                <c:formatCode>0.00</c:formatCode>
                <c:ptCount val="9"/>
                <c:pt idx="0">
                  <c:v>4.1099999999999994</c:v>
                </c:pt>
                <c:pt idx="1">
                  <c:v>3.7549999999999999</c:v>
                </c:pt>
                <c:pt idx="2">
                  <c:v>4.47</c:v>
                </c:pt>
                <c:pt idx="3">
                  <c:v>4.51</c:v>
                </c:pt>
                <c:pt idx="4">
                  <c:v>4.3599999999999977</c:v>
                </c:pt>
                <c:pt idx="5">
                  <c:v>4.5749999999999984</c:v>
                </c:pt>
                <c:pt idx="6">
                  <c:v>4.1949999999999736</c:v>
                </c:pt>
                <c:pt idx="7">
                  <c:v>4.0750000000000002</c:v>
                </c:pt>
                <c:pt idx="8">
                  <c:v>4.1949999999999736</c:v>
                </c:pt>
              </c:numCache>
            </c:numRef>
          </c:val>
        </c:ser>
        <c:ser>
          <c:idx val="1"/>
          <c:order val="1"/>
          <c:tx>
            <c:strRef>
              <c:f>'230-E&amp;E'!$E$14</c:f>
              <c:strCache>
                <c:ptCount val="1"/>
                <c:pt idx="0">
                  <c:v>F11</c:v>
                </c:pt>
              </c:strCache>
            </c:strRef>
          </c:tx>
          <c:spPr>
            <a:gradFill flip="none" rotWithShape="1">
              <a:gsLst>
                <a:gs pos="0">
                  <a:srgbClr val="8CC63F"/>
                </a:gs>
                <a:gs pos="100000">
                  <a:srgbClr val="639C1A"/>
                </a:gs>
              </a:gsLst>
              <a:lin ang="5400000" scaled="0"/>
              <a:tileRect/>
            </a:gradFill>
          </c:spPr>
          <c:invertIfNegative val="0"/>
          <c:val>
            <c:numRef>
              <c:f>'230-E&amp;E'!$E$15:$E$23</c:f>
              <c:numCache>
                <c:formatCode>General</c:formatCode>
                <c:ptCount val="9"/>
                <c:pt idx="0">
                  <c:v>4.2699999999999996</c:v>
                </c:pt>
                <c:pt idx="1">
                  <c:v>4.25</c:v>
                </c:pt>
                <c:pt idx="2">
                  <c:v>4.76</c:v>
                </c:pt>
                <c:pt idx="3">
                  <c:v>4.6599999999999957</c:v>
                </c:pt>
                <c:pt idx="4">
                  <c:v>4.6599999999999957</c:v>
                </c:pt>
                <c:pt idx="5">
                  <c:v>4.83</c:v>
                </c:pt>
                <c:pt idx="6">
                  <c:v>4.6599999999999957</c:v>
                </c:pt>
                <c:pt idx="7">
                  <c:v>4.5199999999999996</c:v>
                </c:pt>
                <c:pt idx="8">
                  <c:v>4.63</c:v>
                </c:pt>
              </c:numCache>
            </c:numRef>
          </c:val>
        </c:ser>
        <c:dLbls>
          <c:showLegendKey val="0"/>
          <c:showVal val="0"/>
          <c:showCatName val="0"/>
          <c:showSerName val="0"/>
          <c:showPercent val="0"/>
          <c:showBubbleSize val="0"/>
        </c:dLbls>
        <c:gapWidth val="75"/>
        <c:overlap val="-25"/>
        <c:axId val="44368256"/>
        <c:axId val="44369792"/>
      </c:barChart>
      <c:catAx>
        <c:axId val="44368256"/>
        <c:scaling>
          <c:orientation val="minMax"/>
        </c:scaling>
        <c:delete val="0"/>
        <c:axPos val="b"/>
        <c:majorTickMark val="none"/>
        <c:minorTickMark val="none"/>
        <c:tickLblPos val="nextTo"/>
        <c:spPr>
          <a:ln>
            <a:solidFill>
              <a:schemeClr val="tx1">
                <a:lumMod val="50000"/>
                <a:lumOff val="50000"/>
              </a:schemeClr>
            </a:solidFill>
          </a:ln>
        </c:spPr>
        <c:txPr>
          <a:bodyPr/>
          <a:lstStyle/>
          <a:p>
            <a:pPr>
              <a:defRPr sz="1400">
                <a:latin typeface="Myriad Pro"/>
                <a:cs typeface="Myriad Pro"/>
              </a:defRPr>
            </a:pPr>
            <a:endParaRPr lang="en-US"/>
          </a:p>
        </c:txPr>
        <c:crossAx val="44369792"/>
        <c:crosses val="autoZero"/>
        <c:auto val="1"/>
        <c:lblAlgn val="ctr"/>
        <c:lblOffset val="100"/>
        <c:noMultiLvlLbl val="0"/>
      </c:catAx>
      <c:valAx>
        <c:axId val="44369792"/>
        <c:scaling>
          <c:orientation val="minMax"/>
          <c:max val="5"/>
          <c:min val="3"/>
        </c:scaling>
        <c:delete val="0"/>
        <c:axPos val="l"/>
        <c:majorGridlines>
          <c:spPr>
            <a:ln>
              <a:prstDash val="dash"/>
            </a:ln>
          </c:spPr>
        </c:majorGridlines>
        <c:numFmt formatCode="0.00" sourceLinked="1"/>
        <c:majorTickMark val="none"/>
        <c:minorTickMark val="none"/>
        <c:tickLblPos val="nextTo"/>
        <c:spPr>
          <a:ln w="9525">
            <a:noFill/>
          </a:ln>
        </c:spPr>
        <c:txPr>
          <a:bodyPr/>
          <a:lstStyle/>
          <a:p>
            <a:pPr>
              <a:defRPr sz="1400">
                <a:latin typeface="Myriad Pro"/>
                <a:cs typeface="Myriad Pro"/>
              </a:defRPr>
            </a:pPr>
            <a:endParaRPr lang="en-US"/>
          </a:p>
        </c:txPr>
        <c:crossAx val="44368256"/>
        <c:crosses val="autoZero"/>
        <c:crossBetween val="between"/>
        <c:majorUnit val="0.5"/>
      </c:valAx>
      <c:spPr>
        <a:ln>
          <a:solidFill>
            <a:schemeClr val="tx1">
              <a:lumMod val="50000"/>
              <a:lumOff val="50000"/>
            </a:schemeClr>
          </a:solidFill>
        </a:ln>
      </c:spPr>
    </c:plotArea>
    <c:legend>
      <c:legendPos val="b"/>
      <c:layout>
        <c:manualLayout>
          <c:xMode val="edge"/>
          <c:yMode val="edge"/>
          <c:x val="0.794160561451558"/>
          <c:y val="7.0853854605014005E-2"/>
          <c:w val="0.171099052835787"/>
          <c:h val="8.3633100297844001E-2"/>
        </c:manualLayout>
      </c:layout>
      <c:overlay val="0"/>
      <c:txPr>
        <a:bodyPr/>
        <a:lstStyle/>
        <a:p>
          <a:pPr>
            <a:defRPr sz="1400">
              <a:latin typeface="Myriad Pro"/>
              <a:cs typeface="Myriad Pro"/>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0.87112</cdr:x>
      <cdr:y>0.42633</cdr:y>
    </cdr:from>
    <cdr:to>
      <cdr:x>0.98913</cdr:x>
      <cdr:y>0.52563</cdr:y>
    </cdr:to>
    <cdr:sp macro="" textlink="">
      <cdr:nvSpPr>
        <cdr:cNvPr id="2" name="TextBox 1"/>
        <cdr:cNvSpPr txBox="1"/>
      </cdr:nvSpPr>
      <cdr:spPr>
        <a:xfrm xmlns:a="http://schemas.openxmlformats.org/drawingml/2006/main">
          <a:off x="6749716" y="1982009"/>
          <a:ext cx="914397" cy="4616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latin typeface="Myriad Web Pro"/>
              <a:cs typeface="Myriad Web Pro"/>
            </a:rPr>
            <a:t>12%</a:t>
          </a:r>
          <a:endParaRPr lang="en-US" sz="2400" dirty="0">
            <a:latin typeface="Myriad Web Pro"/>
            <a:cs typeface="Myriad Web Pro"/>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A7FFC-06C1-41E6-86CC-97471DD2AF90}" type="datetimeFigureOut">
              <a:rPr lang="en-US" smtClean="0"/>
              <a:t>10/3/2012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E4038-98EC-441F-BCAD-6B864ED359E1}" type="slidenum">
              <a:rPr lang="en-US" smtClean="0"/>
              <a:t>‹#›</a:t>
            </a:fld>
            <a:endParaRPr lang="en-US"/>
          </a:p>
        </p:txBody>
      </p:sp>
    </p:spTree>
    <p:extLst>
      <p:ext uri="{BB962C8B-B14F-4D97-AF65-F5344CB8AC3E}">
        <p14:creationId xmlns:p14="http://schemas.microsoft.com/office/powerpoint/2010/main" val="314226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CCDC5-55A2-4C49-8D1B-F0A0B4CD1393}" type="datetimeFigureOut">
              <a:rPr lang="en-US" smtClean="0"/>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921FF-61D2-4803-8494-4519EE275740}" type="slidenum">
              <a:rPr lang="en-US" smtClean="0"/>
              <a:t>‹#›</a:t>
            </a:fld>
            <a:endParaRPr lang="en-US"/>
          </a:p>
        </p:txBody>
      </p:sp>
    </p:spTree>
    <p:extLst>
      <p:ext uri="{BB962C8B-B14F-4D97-AF65-F5344CB8AC3E}">
        <p14:creationId xmlns:p14="http://schemas.microsoft.com/office/powerpoint/2010/main" val="41309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Title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1</a:t>
            </a:fld>
            <a:endParaRPr lang="en-US"/>
          </a:p>
        </p:txBody>
      </p:sp>
    </p:spTree>
    <p:extLst>
      <p:ext uri="{BB962C8B-B14F-4D97-AF65-F5344CB8AC3E}">
        <p14:creationId xmlns:p14="http://schemas.microsoft.com/office/powerpoint/2010/main" val="227467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13</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14</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15</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16</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17</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18</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19</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20</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21</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End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22</a:t>
            </a:fld>
            <a:endParaRPr lang="en-US"/>
          </a:p>
        </p:txBody>
      </p:sp>
    </p:spTree>
    <p:extLst>
      <p:ext uri="{BB962C8B-B14F-4D97-AF65-F5344CB8AC3E}">
        <p14:creationId xmlns:p14="http://schemas.microsoft.com/office/powerpoint/2010/main" val="154866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aseline="0" dirty="0" smtClean="0"/>
              <a:t> – Quote Template</a:t>
            </a:r>
          </a:p>
          <a:p>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2</a:t>
            </a:fld>
            <a:endParaRPr lang="en-US"/>
          </a:p>
        </p:txBody>
      </p:sp>
    </p:spTree>
    <p:extLst>
      <p:ext uri="{BB962C8B-B14F-4D97-AF65-F5344CB8AC3E}">
        <p14:creationId xmlns:p14="http://schemas.microsoft.com/office/powerpoint/2010/main" val="109058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3</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4</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5</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6</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10</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11</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12</a:t>
            </a:fld>
            <a:endParaRPr lang="en-US"/>
          </a:p>
        </p:txBody>
      </p:sp>
    </p:spTree>
    <p:extLst>
      <p:ext uri="{BB962C8B-B14F-4D97-AF65-F5344CB8AC3E}">
        <p14:creationId xmlns:p14="http://schemas.microsoft.com/office/powerpoint/2010/main" val="1283544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White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9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5" name="Text Placeholder 2"/>
          <p:cNvSpPr>
            <a:spLocks noGrp="1"/>
          </p:cNvSpPr>
          <p:nvPr>
            <p:ph type="body" idx="1"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Agenda Item One</a:t>
            </a:r>
          </a:p>
          <a:p>
            <a:r>
              <a:rPr lang="en-US" dirty="0" smtClean="0"/>
              <a:t>Agenda Item Two</a:t>
            </a:r>
          </a:p>
          <a:p>
            <a:r>
              <a:rPr lang="en-US" dirty="0" smtClean="0"/>
              <a:t>Agenda Item Three</a:t>
            </a:r>
          </a:p>
          <a:p>
            <a:r>
              <a:rPr lang="en-US" dirty="0" smtClean="0"/>
              <a:t>Agenda Item Four</a:t>
            </a:r>
          </a:p>
          <a:p>
            <a:r>
              <a:rPr lang="en-US" dirty="0" smtClean="0"/>
              <a:t>Agenda Item Five</a:t>
            </a:r>
          </a:p>
        </p:txBody>
      </p:sp>
    </p:spTree>
    <p:extLst>
      <p:ext uri="{BB962C8B-B14F-4D97-AF65-F5344CB8AC3E}">
        <p14:creationId xmlns:p14="http://schemas.microsoft.com/office/powerpoint/2010/main" val="166041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 or Sub Heading</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4" y="2656971"/>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13280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 or Sub Heading</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0263"/>
            <a:ext cx="9143999" cy="739681"/>
          </a:xfrm>
          <a:prstGeom prst="rect">
            <a:avLst/>
          </a:prstGeom>
        </p:spPr>
      </p:pic>
      <p:sp>
        <p:nvSpPr>
          <p:cNvPr id="13" name="Text Placeholder 2"/>
          <p:cNvSpPr>
            <a:spLocks noGrp="1"/>
          </p:cNvSpPr>
          <p:nvPr>
            <p:ph type="body" idx="13" hasCustomPrompt="1"/>
          </p:nvPr>
        </p:nvSpPr>
        <p:spPr>
          <a:xfrm>
            <a:off x="600594" y="599571"/>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4866225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7988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870261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I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335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9" r:id="rId4"/>
    <p:sldLayoutId id="2147483664" r:id="rId5"/>
    <p:sldLayoutId id="2147483668" r:id="rId6"/>
    <p:sldLayoutId id="2147483667" r:id="rId7"/>
    <p:sldLayoutId id="2147483654" r:id="rId8"/>
    <p:sldLayoutId id="2147483656" r:id="rId9"/>
    <p:sldLayoutId id="2147483657" r:id="rId10"/>
    <p:sldLayoutId id="2147483658" r:id="rId11"/>
    <p:sldLayoutId id="214748366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my.lecturetools.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4191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itle 4"/>
          <p:cNvSpPr>
            <a:spLocks noGrp="1"/>
          </p:cNvSpPr>
          <p:nvPr>
            <p:ph type="title"/>
          </p:nvPr>
        </p:nvSpPr>
        <p:spPr>
          <a:xfrm>
            <a:off x="381000" y="1066800"/>
            <a:ext cx="4800601" cy="2362200"/>
          </a:xfrm>
        </p:spPr>
        <p:txBody>
          <a:bodyPr/>
          <a:lstStyle/>
          <a:p>
            <a:r>
              <a:rPr lang="en-US" dirty="0" err="1">
                <a:latin typeface="Century Gothic"/>
                <a:cs typeface="Century Gothic"/>
              </a:rPr>
              <a:t>Edupreneurship</a:t>
            </a:r>
            <a:r>
              <a:rPr lang="en-US" dirty="0">
                <a:latin typeface="Century Gothic"/>
                <a:cs typeface="Century Gothic"/>
              </a:rPr>
              <a:t>: </a:t>
            </a:r>
            <a:r>
              <a:rPr lang="en-US" dirty="0" smtClean="0">
                <a:latin typeface="Century Gothic"/>
                <a:cs typeface="Century Gothic"/>
              </a:rPr>
              <a:t>Engaging </a:t>
            </a:r>
            <a:r>
              <a:rPr lang="en-US" dirty="0">
                <a:latin typeface="Century Gothic"/>
                <a:cs typeface="Century Gothic"/>
              </a:rPr>
              <a:t>Students in Mobile Learning</a:t>
            </a:r>
          </a:p>
        </p:txBody>
      </p:sp>
      <p:sp>
        <p:nvSpPr>
          <p:cNvPr id="7" name="Text Placeholder 6"/>
          <p:cNvSpPr>
            <a:spLocks noGrp="1"/>
          </p:cNvSpPr>
          <p:nvPr>
            <p:ph type="body" idx="12"/>
          </p:nvPr>
        </p:nvSpPr>
        <p:spPr>
          <a:xfrm>
            <a:off x="609600" y="5823868"/>
            <a:ext cx="8096595" cy="500732"/>
          </a:xfrm>
        </p:spPr>
        <p:txBody>
          <a:bodyPr/>
          <a:lstStyle/>
          <a:p>
            <a:pPr algn="l"/>
            <a:r>
              <a:rPr lang="en-US" dirty="0" smtClean="0"/>
              <a:t>October 2, 2012</a:t>
            </a:r>
            <a:endParaRPr lang="en-US" dirty="0"/>
          </a:p>
        </p:txBody>
      </p:sp>
      <p:sp>
        <p:nvSpPr>
          <p:cNvPr id="6" name="Text Placeholder 5"/>
          <p:cNvSpPr>
            <a:spLocks noGrp="1"/>
          </p:cNvSpPr>
          <p:nvPr>
            <p:ph type="body" idx="1"/>
          </p:nvPr>
        </p:nvSpPr>
        <p:spPr>
          <a:xfrm>
            <a:off x="1905000" y="4191000"/>
            <a:ext cx="3429000" cy="1295400"/>
          </a:xfrm>
        </p:spPr>
        <p:txBody>
          <a:bodyPr/>
          <a:lstStyle/>
          <a:p>
            <a:r>
              <a:rPr lang="en-US" dirty="0" smtClean="0">
                <a:latin typeface="Century Gothic"/>
                <a:cs typeface="Century Gothic"/>
              </a:rPr>
              <a:t>Perry Samson</a:t>
            </a:r>
            <a:endParaRPr lang="en-US" dirty="0">
              <a:latin typeface="Century Gothic"/>
              <a:cs typeface="Century Gothic"/>
            </a:endParaRPr>
          </a:p>
          <a:p>
            <a:r>
              <a:rPr lang="en-US" sz="1800" dirty="0" smtClean="0">
                <a:latin typeface="Century Gothic"/>
                <a:cs typeface="Century Gothic"/>
              </a:rPr>
              <a:t>University of Michigan</a:t>
            </a:r>
            <a:endParaRPr lang="en-US" sz="1800" dirty="0">
              <a:latin typeface="Century Gothic"/>
              <a:cs typeface="Century Gothic"/>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00" y="4267200"/>
            <a:ext cx="1193800" cy="82867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22739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28" y="9652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7" descr="LT-12-3-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838200"/>
            <a:ext cx="7924800" cy="4846836"/>
          </a:xfrm>
          <a:prstGeom prst="rect">
            <a:avLst/>
          </a:prstGeom>
        </p:spPr>
      </p:pic>
      <p:sp>
        <p:nvSpPr>
          <p:cNvPr id="9" name="Rounded Rectangle 8"/>
          <p:cNvSpPr/>
          <p:nvPr/>
        </p:nvSpPr>
        <p:spPr>
          <a:xfrm>
            <a:off x="2473459" y="5867400"/>
            <a:ext cx="2138994" cy="496262"/>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Browse slides</a:t>
            </a:r>
            <a:endParaRPr lang="en-US" dirty="0"/>
          </a:p>
        </p:txBody>
      </p:sp>
      <p:sp>
        <p:nvSpPr>
          <p:cNvPr id="10" name="Rounded Rectangle 9"/>
          <p:cNvSpPr/>
          <p:nvPr/>
        </p:nvSpPr>
        <p:spPr>
          <a:xfrm>
            <a:off x="6288853" y="4038600"/>
            <a:ext cx="2138994" cy="496262"/>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Take notes</a:t>
            </a:r>
            <a:endParaRPr lang="en-US" dirty="0"/>
          </a:p>
        </p:txBody>
      </p:sp>
      <p:sp>
        <p:nvSpPr>
          <p:cNvPr id="11" name="Rounded Rectangle 10"/>
          <p:cNvSpPr/>
          <p:nvPr/>
        </p:nvSpPr>
        <p:spPr>
          <a:xfrm>
            <a:off x="334338" y="1828800"/>
            <a:ext cx="1534915" cy="685800"/>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Bookmark slides</a:t>
            </a:r>
            <a:endParaRPr lang="en-US" dirty="0"/>
          </a:p>
        </p:txBody>
      </p:sp>
      <p:sp>
        <p:nvSpPr>
          <p:cNvPr id="12" name="Rounded Rectangle 11"/>
          <p:cNvSpPr/>
          <p:nvPr/>
        </p:nvSpPr>
        <p:spPr>
          <a:xfrm>
            <a:off x="2250253" y="457201"/>
            <a:ext cx="1534915" cy="706253"/>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Draw on slides</a:t>
            </a:r>
            <a:endParaRPr lang="en-US" dirty="0"/>
          </a:p>
        </p:txBody>
      </p:sp>
      <p:sp>
        <p:nvSpPr>
          <p:cNvPr id="13" name="Rounded Rectangle 12"/>
          <p:cNvSpPr/>
          <p:nvPr/>
        </p:nvSpPr>
        <p:spPr>
          <a:xfrm>
            <a:off x="4079053" y="838200"/>
            <a:ext cx="1534915" cy="665346"/>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Ask questions</a:t>
            </a:r>
            <a:endParaRPr lang="en-US" dirty="0"/>
          </a:p>
        </p:txBody>
      </p:sp>
      <p:sp>
        <p:nvSpPr>
          <p:cNvPr id="14" name="Rounded Rectangle 13"/>
          <p:cNvSpPr/>
          <p:nvPr/>
        </p:nvSpPr>
        <p:spPr>
          <a:xfrm>
            <a:off x="4460053" y="1640772"/>
            <a:ext cx="1534915" cy="665346"/>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Get feedback</a:t>
            </a:r>
            <a:endParaRPr lang="en-US" dirty="0"/>
          </a:p>
        </p:txBody>
      </p:sp>
      <p:cxnSp>
        <p:nvCxnSpPr>
          <p:cNvPr id="15" name="Straight Arrow Connector 14"/>
          <p:cNvCxnSpPr/>
          <p:nvPr/>
        </p:nvCxnSpPr>
        <p:spPr>
          <a:xfrm flipV="1">
            <a:off x="1101796" y="1503546"/>
            <a:ext cx="157857" cy="3252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1"/>
          </p:cNvCxnSpPr>
          <p:nvPr/>
        </p:nvCxnSpPr>
        <p:spPr>
          <a:xfrm flipH="1">
            <a:off x="1640653" y="810328"/>
            <a:ext cx="609600" cy="485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785168" y="1163454"/>
            <a:ext cx="293885" cy="131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3785168" y="1503546"/>
            <a:ext cx="674885" cy="477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0"/>
          </p:cNvCxnSpPr>
          <p:nvPr/>
        </p:nvCxnSpPr>
        <p:spPr>
          <a:xfrm flipV="1">
            <a:off x="3542956" y="54864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334338" y="228600"/>
            <a:ext cx="1534915" cy="685800"/>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dirty="0" smtClean="0"/>
              <a:t>I’m confused!</a:t>
            </a:r>
            <a:endParaRPr lang="en-US" dirty="0"/>
          </a:p>
        </p:txBody>
      </p:sp>
      <p:cxnSp>
        <p:nvCxnSpPr>
          <p:cNvPr id="22" name="Straight Arrow Connector 21"/>
          <p:cNvCxnSpPr/>
          <p:nvPr/>
        </p:nvCxnSpPr>
        <p:spPr>
          <a:xfrm flipH="1">
            <a:off x="1048233" y="914400"/>
            <a:ext cx="13522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itle 3"/>
          <p:cNvSpPr>
            <a:spLocks noGrp="1"/>
          </p:cNvSpPr>
          <p:nvPr>
            <p:ph type="title"/>
          </p:nvPr>
        </p:nvSpPr>
        <p:spPr>
          <a:xfrm>
            <a:off x="609600" y="21629"/>
            <a:ext cx="8021782" cy="729971"/>
          </a:xfrm>
        </p:spPr>
        <p:txBody>
          <a:bodyPr/>
          <a:lstStyle/>
          <a:p>
            <a:pPr algn="r"/>
            <a:r>
              <a:rPr lang="en-US" dirty="0" smtClean="0">
                <a:latin typeface="Century Gothic"/>
                <a:cs typeface="Century Gothic"/>
              </a:rPr>
              <a:t>LectureTools</a:t>
            </a:r>
            <a:endParaRPr lang="en-US" dirty="0"/>
          </a:p>
        </p:txBody>
      </p:sp>
    </p:spTree>
    <p:extLst>
      <p:ext uri="{BB962C8B-B14F-4D97-AF65-F5344CB8AC3E}">
        <p14:creationId xmlns:p14="http://schemas.microsoft.com/office/powerpoint/2010/main" val="390610324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7" descr="whatisthefutureofthesovereignst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447800"/>
            <a:ext cx="6802217" cy="51054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rot="16200000">
            <a:off x="-1987840" y="3974811"/>
            <a:ext cx="5181603" cy="584776"/>
          </a:xfrm>
          <a:prstGeom prst="rect">
            <a:avLst/>
          </a:prstGeom>
          <a:noFill/>
        </p:spPr>
        <p:txBody>
          <a:bodyPr wrap="square" rtlCol="0">
            <a:spAutoFit/>
          </a:bodyPr>
          <a:lstStyle/>
          <a:p>
            <a:pPr algn="ctr"/>
            <a:r>
              <a:rPr lang="en-US" sz="3200" dirty="0" smtClean="0">
                <a:solidFill>
                  <a:srgbClr val="FF6600"/>
                </a:solidFill>
                <a:latin typeface="Century Gothic"/>
                <a:cs typeface="Century Gothic"/>
              </a:rPr>
              <a:t>Multiple Choice</a:t>
            </a:r>
            <a:endParaRPr lang="en-US" sz="3200" dirty="0">
              <a:solidFill>
                <a:srgbClr val="FF6600"/>
              </a:solidFill>
              <a:latin typeface="Century Gothic"/>
              <a:cs typeface="Century Gothic"/>
            </a:endParaRPr>
          </a:p>
        </p:txBody>
      </p:sp>
      <p:sp>
        <p:nvSpPr>
          <p:cNvPr id="11" name="Title 3"/>
          <p:cNvSpPr>
            <a:spLocks noGrp="1"/>
          </p:cNvSpPr>
          <p:nvPr>
            <p:ph type="title"/>
          </p:nvPr>
        </p:nvSpPr>
        <p:spPr>
          <a:xfrm>
            <a:off x="0" y="186275"/>
            <a:ext cx="9143999" cy="72812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spTree>
    <p:extLst>
      <p:ext uri="{BB962C8B-B14F-4D97-AF65-F5344CB8AC3E}">
        <p14:creationId xmlns:p14="http://schemas.microsoft.com/office/powerpoint/2010/main" val="993254177"/>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Title 3"/>
          <p:cNvSpPr>
            <a:spLocks noGrp="1"/>
          </p:cNvSpPr>
          <p:nvPr>
            <p:ph type="title"/>
          </p:nvPr>
        </p:nvSpPr>
        <p:spPr/>
        <p:txBody>
          <a:bodyPr/>
          <a:lstStyle/>
          <a:p>
            <a:r>
              <a:rPr lang="en-US" dirty="0" err="1" smtClean="0">
                <a:latin typeface="Century Gothic"/>
                <a:cs typeface="Century Gothic"/>
              </a:rPr>
              <a:t>Edupreneurship</a:t>
            </a:r>
            <a:r>
              <a:rPr lang="en-US" dirty="0" smtClean="0">
                <a:latin typeface="Century Gothic"/>
                <a:cs typeface="Century Gothic"/>
              </a:rPr>
              <a:t>: LectureTools</a:t>
            </a:r>
            <a:endParaRPr lang="en-US" dirty="0"/>
          </a:p>
        </p:txBody>
      </p:sp>
      <p:pic>
        <p:nvPicPr>
          <p:cNvPr id="5" name="Content Placeholder 4" descr="nameonethingsimilardifferenttendonsligaments.png"/>
          <p:cNvPicPr>
            <a:picLocks noChangeAspect="1"/>
          </p:cNvPicPr>
          <p:nvPr/>
        </p:nvPicPr>
        <p:blipFill rotWithShape="1">
          <a:blip r:embed="rId4">
            <a:extLst>
              <a:ext uri="{28A0092B-C50C-407E-A947-70E740481C1C}">
                <a14:useLocalDpi xmlns:a14="http://schemas.microsoft.com/office/drawing/2010/main" val="0"/>
              </a:ext>
            </a:extLst>
          </a:blip>
          <a:srcRect t="-21" b="57"/>
          <a:stretch/>
        </p:blipFill>
        <p:spPr>
          <a:xfrm>
            <a:off x="990600" y="1371600"/>
            <a:ext cx="7010400" cy="5257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rot="16200000">
            <a:off x="-1987840" y="3974811"/>
            <a:ext cx="5181603" cy="584776"/>
          </a:xfrm>
          <a:prstGeom prst="rect">
            <a:avLst/>
          </a:prstGeom>
          <a:noFill/>
        </p:spPr>
        <p:txBody>
          <a:bodyPr wrap="square" rtlCol="0">
            <a:spAutoFit/>
          </a:bodyPr>
          <a:lstStyle/>
          <a:p>
            <a:pPr algn="ctr"/>
            <a:r>
              <a:rPr lang="en-US" sz="3200" dirty="0" smtClean="0">
                <a:solidFill>
                  <a:srgbClr val="FF6600"/>
                </a:solidFill>
                <a:latin typeface="Century Gothic"/>
                <a:cs typeface="Century Gothic"/>
              </a:rPr>
              <a:t>Free Response</a:t>
            </a:r>
            <a:endParaRPr lang="en-US" sz="3200" dirty="0">
              <a:solidFill>
                <a:srgbClr val="FF6600"/>
              </a:solidFill>
              <a:latin typeface="Century Gothic"/>
              <a:cs typeface="Century Gothic"/>
            </a:endParaRPr>
          </a:p>
        </p:txBody>
      </p:sp>
    </p:spTree>
    <p:extLst>
      <p:ext uri="{BB962C8B-B14F-4D97-AF65-F5344CB8AC3E}">
        <p14:creationId xmlns:p14="http://schemas.microsoft.com/office/powerpoint/2010/main" val="7251677"/>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3462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 name="TextBox 5"/>
          <p:cNvSpPr txBox="1"/>
          <p:nvPr/>
        </p:nvSpPr>
        <p:spPr>
          <a:xfrm rot="16200000">
            <a:off x="-1987840" y="3974811"/>
            <a:ext cx="5181603" cy="584776"/>
          </a:xfrm>
          <a:prstGeom prst="rect">
            <a:avLst/>
          </a:prstGeom>
          <a:noFill/>
        </p:spPr>
        <p:txBody>
          <a:bodyPr wrap="square" rtlCol="0">
            <a:spAutoFit/>
          </a:bodyPr>
          <a:lstStyle/>
          <a:p>
            <a:pPr algn="ctr"/>
            <a:r>
              <a:rPr lang="en-US" sz="3200" dirty="0" smtClean="0">
                <a:solidFill>
                  <a:srgbClr val="FF6600"/>
                </a:solidFill>
                <a:latin typeface="Century Gothic"/>
                <a:cs typeface="Century Gothic"/>
              </a:rPr>
              <a:t>Image-Based</a:t>
            </a:r>
            <a:endParaRPr lang="en-US" sz="3200" dirty="0">
              <a:solidFill>
                <a:srgbClr val="FF6600"/>
              </a:solidFill>
              <a:latin typeface="Century Gothic"/>
              <a:cs typeface="Century Gothic"/>
            </a:endParaRPr>
          </a:p>
        </p:txBody>
      </p:sp>
      <p:pic>
        <p:nvPicPr>
          <p:cNvPr id="7" name="Picture 6" descr="wherewouldyouexpectthegreateststormsu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143000"/>
            <a:ext cx="6934200" cy="5191136"/>
          </a:xfrm>
          <a:prstGeom prst="rect">
            <a:avLst/>
          </a:prstGeom>
          <a:ln>
            <a:noFill/>
          </a:ln>
          <a:effectLst>
            <a:outerShdw blurRad="292100" dist="139700" dir="2700000" algn="tl" rotWithShape="0">
              <a:srgbClr val="333333">
                <a:alpha val="65000"/>
              </a:srgbClr>
            </a:outerShdw>
          </a:effectLst>
        </p:spPr>
      </p:pic>
      <p:sp>
        <p:nvSpPr>
          <p:cNvPr id="8" name="Title 3"/>
          <p:cNvSpPr>
            <a:spLocks noGrp="1"/>
          </p:cNvSpPr>
          <p:nvPr>
            <p:ph type="title"/>
          </p:nvPr>
        </p:nvSpPr>
        <p:spPr>
          <a:xfrm>
            <a:off x="0" y="186275"/>
            <a:ext cx="9143999" cy="72812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spTree>
    <p:extLst>
      <p:ext uri="{BB962C8B-B14F-4D97-AF65-F5344CB8AC3E}">
        <p14:creationId xmlns:p14="http://schemas.microsoft.com/office/powerpoint/2010/main" val="3050171659"/>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 name="TextBox 5"/>
          <p:cNvSpPr txBox="1"/>
          <p:nvPr/>
        </p:nvSpPr>
        <p:spPr>
          <a:xfrm rot="16200000">
            <a:off x="-1987840" y="3974811"/>
            <a:ext cx="5181603" cy="584776"/>
          </a:xfrm>
          <a:prstGeom prst="rect">
            <a:avLst/>
          </a:prstGeom>
          <a:noFill/>
        </p:spPr>
        <p:txBody>
          <a:bodyPr wrap="square" rtlCol="0">
            <a:spAutoFit/>
          </a:bodyPr>
          <a:lstStyle/>
          <a:p>
            <a:pPr algn="ctr"/>
            <a:r>
              <a:rPr lang="en-US" sz="3200" dirty="0" smtClean="0">
                <a:solidFill>
                  <a:srgbClr val="FF6600"/>
                </a:solidFill>
                <a:latin typeface="Century Gothic"/>
                <a:cs typeface="Century Gothic"/>
              </a:rPr>
              <a:t>Student Questions</a:t>
            </a:r>
            <a:endParaRPr lang="en-US" sz="3200" dirty="0">
              <a:solidFill>
                <a:srgbClr val="FF6600"/>
              </a:solidFill>
              <a:latin typeface="Century Gothic"/>
              <a:cs typeface="Century Gothic"/>
            </a:endParaRPr>
          </a:p>
        </p:txBody>
      </p:sp>
      <p:pic>
        <p:nvPicPr>
          <p:cNvPr id="8" name="Picture 7" descr="Screen shot 2012-03-13 at 3.17.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422178"/>
            <a:ext cx="6112287" cy="5410200"/>
          </a:xfrm>
          <a:prstGeom prst="rect">
            <a:avLst/>
          </a:prstGeom>
          <a:ln>
            <a:noFill/>
          </a:ln>
          <a:effectLst>
            <a:outerShdw blurRad="292100" dist="152400" dir="2700000" sx="98000" sy="98000" algn="tl" rotWithShape="0">
              <a:srgbClr val="333333">
                <a:alpha val="65000"/>
              </a:srgbClr>
            </a:outerShdw>
          </a:effectLst>
        </p:spPr>
      </p:pic>
      <p:sp>
        <p:nvSpPr>
          <p:cNvPr id="9" name="Title 3"/>
          <p:cNvSpPr>
            <a:spLocks noGrp="1"/>
          </p:cNvSpPr>
          <p:nvPr>
            <p:ph type="title"/>
          </p:nvPr>
        </p:nvSpPr>
        <p:spPr>
          <a:xfrm>
            <a:off x="0" y="186275"/>
            <a:ext cx="9143999" cy="72812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spTree>
    <p:extLst>
      <p:ext uri="{BB962C8B-B14F-4D97-AF65-F5344CB8AC3E}">
        <p14:creationId xmlns:p14="http://schemas.microsoft.com/office/powerpoint/2010/main" val="3769508026"/>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2168814" y="3774786"/>
            <a:ext cx="5562601" cy="603827"/>
          </a:xfrm>
          <a:prstGeom prst="rect">
            <a:avLst/>
          </a:prstGeom>
          <a:noFill/>
        </p:spPr>
        <p:txBody>
          <a:bodyPr wrap="square" rtlCol="0">
            <a:spAutoFit/>
          </a:bodyPr>
          <a:lstStyle/>
          <a:p>
            <a:pPr algn="ctr"/>
            <a:r>
              <a:rPr lang="en-US" sz="3200" dirty="0" smtClean="0">
                <a:solidFill>
                  <a:srgbClr val="FF6600"/>
                </a:solidFill>
                <a:latin typeface="Century Gothic"/>
                <a:cs typeface="Century Gothic"/>
              </a:rPr>
              <a:t>Instructor Feedback</a:t>
            </a:r>
            <a:endParaRPr lang="en-US" sz="3200" dirty="0">
              <a:solidFill>
                <a:srgbClr val="FF6600"/>
              </a:solidFill>
              <a:latin typeface="Century Gothic"/>
              <a:cs typeface="Century Gothic"/>
            </a:endParaRPr>
          </a:p>
        </p:txBody>
      </p:sp>
      <p:pic>
        <p:nvPicPr>
          <p:cNvPr id="7" name="Picture 6" descr="email_stats_wdirec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95023"/>
            <a:ext cx="4800600" cy="5739684"/>
          </a:xfrm>
          <a:prstGeom prst="rect">
            <a:avLst/>
          </a:prstGeom>
          <a:ln w="6350" cmpd="sng">
            <a:solidFill>
              <a:schemeClr val="tx1"/>
            </a:solidFill>
          </a:ln>
          <a:effectLst>
            <a:outerShdw blurRad="50800" dist="38100" dir="2700000" algn="tl" rotWithShape="0">
              <a:prstClr val="black">
                <a:alpha val="40000"/>
              </a:prstClr>
            </a:outerShdw>
          </a:effectLst>
        </p:spPr>
      </p:pic>
      <p:sp>
        <p:nvSpPr>
          <p:cNvPr id="11" name="Title 3"/>
          <p:cNvSpPr>
            <a:spLocks noGrp="1"/>
          </p:cNvSpPr>
          <p:nvPr>
            <p:ph type="title"/>
          </p:nvPr>
        </p:nvSpPr>
        <p:spPr>
          <a:xfrm>
            <a:off x="0" y="218170"/>
            <a:ext cx="9143999" cy="96913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spTree>
    <p:extLst>
      <p:ext uri="{BB962C8B-B14F-4D97-AF65-F5344CB8AC3E}">
        <p14:creationId xmlns:p14="http://schemas.microsoft.com/office/powerpoint/2010/main" val="3048860941"/>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338675"/>
            <a:ext cx="9143999" cy="72812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521061361"/>
              </p:ext>
            </p:extLst>
          </p:nvPr>
        </p:nvGraphicFramePr>
        <p:xfrm>
          <a:off x="794084" y="1447800"/>
          <a:ext cx="7748337" cy="46490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62000" y="6096802"/>
            <a:ext cx="4800600" cy="430887"/>
          </a:xfrm>
          <a:prstGeom prst="rect">
            <a:avLst/>
          </a:prstGeom>
          <a:noFill/>
        </p:spPr>
        <p:txBody>
          <a:bodyPr wrap="square" rtlCol="0">
            <a:spAutoFit/>
          </a:bodyPr>
          <a:lstStyle/>
          <a:p>
            <a:r>
              <a:rPr lang="en-US" sz="1100" i="1" dirty="0" smtClean="0">
                <a:solidFill>
                  <a:schemeClr val="tx1">
                    <a:lumMod val="85000"/>
                  </a:schemeClr>
                </a:solidFill>
              </a:rPr>
              <a:t>Source: Use of Laptops in the Classroom: Research and Best Practices, </a:t>
            </a:r>
          </a:p>
          <a:p>
            <a:r>
              <a:rPr lang="en-US" sz="1100" i="1" dirty="0" smtClean="0">
                <a:solidFill>
                  <a:schemeClr val="tx1">
                    <a:lumMod val="85000"/>
                  </a:schemeClr>
                </a:solidFill>
              </a:rPr>
              <a:t>University of Michigan CRLT, 2010</a:t>
            </a:r>
            <a:endParaRPr lang="en-US" sz="1100" i="1" dirty="0">
              <a:solidFill>
                <a:schemeClr val="tx1">
                  <a:lumMod val="85000"/>
                </a:schemeClr>
              </a:solidFill>
            </a:endParaRPr>
          </a:p>
        </p:txBody>
      </p:sp>
      <p:sp>
        <p:nvSpPr>
          <p:cNvPr id="9" name="TextBox 8"/>
          <p:cNvSpPr txBox="1"/>
          <p:nvPr/>
        </p:nvSpPr>
        <p:spPr>
          <a:xfrm>
            <a:off x="5278967" y="2656134"/>
            <a:ext cx="969433" cy="461665"/>
          </a:xfrm>
          <a:prstGeom prst="rect">
            <a:avLst/>
          </a:prstGeom>
          <a:noFill/>
        </p:spPr>
        <p:txBody>
          <a:bodyPr wrap="square" rtlCol="0">
            <a:spAutoFit/>
          </a:bodyPr>
          <a:lstStyle/>
          <a:p>
            <a:r>
              <a:rPr lang="en-US" sz="2400" dirty="0" smtClean="0">
                <a:latin typeface="Myriad Web Pro"/>
                <a:cs typeface="Myriad Web Pro"/>
              </a:rPr>
              <a:t>13%</a:t>
            </a:r>
            <a:endParaRPr lang="en-US" sz="2400" dirty="0">
              <a:latin typeface="Myriad Web Pro"/>
              <a:cs typeface="Myriad Web Pro"/>
            </a:endParaRPr>
          </a:p>
        </p:txBody>
      </p:sp>
      <p:sp>
        <p:nvSpPr>
          <p:cNvPr id="11" name="TextBox 10"/>
          <p:cNvSpPr txBox="1"/>
          <p:nvPr/>
        </p:nvSpPr>
        <p:spPr>
          <a:xfrm>
            <a:off x="2874433" y="2591602"/>
            <a:ext cx="859367" cy="461665"/>
          </a:xfrm>
          <a:prstGeom prst="rect">
            <a:avLst/>
          </a:prstGeom>
          <a:noFill/>
        </p:spPr>
        <p:txBody>
          <a:bodyPr wrap="square" rtlCol="0">
            <a:spAutoFit/>
          </a:bodyPr>
          <a:lstStyle/>
          <a:p>
            <a:r>
              <a:rPr lang="en-US" sz="2400" dirty="0" smtClean="0">
                <a:latin typeface="Myriad Web Pro"/>
                <a:cs typeface="Myriad Web Pro"/>
              </a:rPr>
              <a:t>21%</a:t>
            </a:r>
            <a:endParaRPr lang="en-US" sz="2400" dirty="0">
              <a:latin typeface="Myriad Web Pro"/>
              <a:cs typeface="Myriad Web Pro"/>
            </a:endParaRPr>
          </a:p>
        </p:txBody>
      </p:sp>
      <p:sp>
        <p:nvSpPr>
          <p:cNvPr id="12" name="Up Arrow 11"/>
          <p:cNvSpPr/>
          <p:nvPr/>
        </p:nvSpPr>
        <p:spPr>
          <a:xfrm>
            <a:off x="2514600" y="2210602"/>
            <a:ext cx="457200" cy="842665"/>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 name="Up Arrow 12"/>
          <p:cNvSpPr/>
          <p:nvPr/>
        </p:nvSpPr>
        <p:spPr>
          <a:xfrm>
            <a:off x="4876800" y="2515402"/>
            <a:ext cx="457200" cy="56206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Up Arrow 13"/>
          <p:cNvSpPr/>
          <p:nvPr/>
        </p:nvSpPr>
        <p:spPr>
          <a:xfrm>
            <a:off x="7239000" y="3277402"/>
            <a:ext cx="457200" cy="537865"/>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5"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790860816"/>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338675"/>
            <a:ext cx="9143999" cy="72812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sp>
        <p:nvSpPr>
          <p:cNvPr id="8" name="TextBox 7"/>
          <p:cNvSpPr txBox="1"/>
          <p:nvPr/>
        </p:nvSpPr>
        <p:spPr>
          <a:xfrm>
            <a:off x="762000" y="6350913"/>
            <a:ext cx="4800600" cy="430887"/>
          </a:xfrm>
          <a:prstGeom prst="rect">
            <a:avLst/>
          </a:prstGeom>
          <a:noFill/>
        </p:spPr>
        <p:txBody>
          <a:bodyPr wrap="square" rtlCol="0">
            <a:spAutoFit/>
          </a:bodyPr>
          <a:lstStyle/>
          <a:p>
            <a:r>
              <a:rPr lang="en-US" sz="1100" i="1" dirty="0" smtClean="0">
                <a:solidFill>
                  <a:schemeClr val="tx1">
                    <a:lumMod val="85000"/>
                  </a:schemeClr>
                </a:solidFill>
              </a:rPr>
              <a:t>Source: Use of Laptops in the Classroom: Research and Best Practices, </a:t>
            </a:r>
          </a:p>
          <a:p>
            <a:r>
              <a:rPr lang="en-US" sz="1100" i="1" dirty="0" smtClean="0">
                <a:solidFill>
                  <a:schemeClr val="tx1">
                    <a:lumMod val="85000"/>
                  </a:schemeClr>
                </a:solidFill>
              </a:rPr>
              <a:t>University of Michigan CRLT, 2010</a:t>
            </a:r>
            <a:endParaRPr lang="en-US" sz="1100" i="1" dirty="0">
              <a:solidFill>
                <a:schemeClr val="tx1">
                  <a:lumMod val="85000"/>
                </a:schemeClr>
              </a:solidFill>
            </a:endParaRPr>
          </a:p>
        </p:txBody>
      </p:sp>
      <p:pic>
        <p:nvPicPr>
          <p:cNvPr id="1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16" name="Content Placeholder 3"/>
          <p:cNvGraphicFramePr>
            <a:graphicFrameLocks noGrp="1"/>
          </p:cNvGraphicFramePr>
          <p:nvPr>
            <p:ph idx="1"/>
            <p:extLst>
              <p:ext uri="{D42A27DB-BD31-4B8C-83A1-F6EECF244321}">
                <p14:modId xmlns:p14="http://schemas.microsoft.com/office/powerpoint/2010/main" val="1142687055"/>
              </p:ext>
            </p:extLst>
          </p:nvPr>
        </p:nvGraphicFramePr>
        <p:xfrm>
          <a:off x="219434" y="1981200"/>
          <a:ext cx="8763000" cy="33195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2971800" y="1447800"/>
            <a:ext cx="5927177" cy="400110"/>
          </a:xfrm>
          <a:prstGeom prst="rect">
            <a:avLst/>
          </a:prstGeom>
          <a:noFill/>
        </p:spPr>
        <p:txBody>
          <a:bodyPr wrap="square" rtlCol="0">
            <a:spAutoFit/>
          </a:bodyPr>
          <a:lstStyle/>
          <a:p>
            <a:pPr>
              <a:buClr>
                <a:srgbClr val="8CC63F"/>
              </a:buClr>
            </a:pPr>
            <a:r>
              <a:rPr lang="en-US" sz="2000" dirty="0" smtClean="0">
                <a:latin typeface="Myriad Pro"/>
                <a:cs typeface="Myriad Pro"/>
              </a:rPr>
              <a:t>“Overall the instructor was an excellent teacher.”</a:t>
            </a:r>
            <a:endParaRPr lang="en-US" sz="2000" dirty="0">
              <a:latin typeface="Myriad Pro"/>
              <a:cs typeface="Myriad Pro"/>
            </a:endParaRPr>
          </a:p>
        </p:txBody>
      </p:sp>
      <p:sp>
        <p:nvSpPr>
          <p:cNvPr id="18" name="Up Arrow 17"/>
          <p:cNvSpPr/>
          <p:nvPr/>
        </p:nvSpPr>
        <p:spPr>
          <a:xfrm>
            <a:off x="1753541" y="1479835"/>
            <a:ext cx="280745" cy="39988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9" name="Straight Connector 18"/>
          <p:cNvCxnSpPr/>
          <p:nvPr/>
        </p:nvCxnSpPr>
        <p:spPr>
          <a:xfrm>
            <a:off x="2667000" y="1676400"/>
            <a:ext cx="304800" cy="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1981200" y="1502509"/>
            <a:ext cx="744368" cy="400110"/>
          </a:xfrm>
          <a:prstGeom prst="rect">
            <a:avLst/>
          </a:prstGeom>
          <a:noFill/>
        </p:spPr>
        <p:txBody>
          <a:bodyPr wrap="square" rtlCol="0">
            <a:spAutoFit/>
          </a:bodyPr>
          <a:lstStyle/>
          <a:p>
            <a:r>
              <a:rPr lang="en-US" sz="2000" dirty="0" smtClean="0">
                <a:solidFill>
                  <a:srgbClr val="595959"/>
                </a:solidFill>
                <a:latin typeface="Myriad Web Pro"/>
                <a:cs typeface="Myriad Web Pro"/>
              </a:rPr>
              <a:t>+.5</a:t>
            </a:r>
            <a:endParaRPr lang="en-US" sz="2000" dirty="0">
              <a:solidFill>
                <a:srgbClr val="595959"/>
              </a:solidFill>
              <a:latin typeface="Myriad Web Pro"/>
              <a:cs typeface="Myriad Web Pro"/>
            </a:endParaRPr>
          </a:p>
        </p:txBody>
      </p:sp>
      <p:cxnSp>
        <p:nvCxnSpPr>
          <p:cNvPr id="21" name="Straight Connector 20"/>
          <p:cNvCxnSpPr/>
          <p:nvPr/>
        </p:nvCxnSpPr>
        <p:spPr>
          <a:xfrm>
            <a:off x="2133600" y="1981200"/>
            <a:ext cx="0" cy="91440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sp>
        <p:nvSpPr>
          <p:cNvPr id="22" name="Rounded Rectangle 21"/>
          <p:cNvSpPr/>
          <p:nvPr/>
        </p:nvSpPr>
        <p:spPr>
          <a:xfrm>
            <a:off x="1524000" y="1400145"/>
            <a:ext cx="1143000" cy="581055"/>
          </a:xfrm>
          <a:prstGeom prst="roundRect">
            <a:avLst/>
          </a:prstGeom>
          <a:noFill/>
          <a:ln>
            <a:solidFill>
              <a:schemeClr val="tx1">
                <a:lumMod val="50000"/>
                <a:lumOff val="50000"/>
              </a:schemeClr>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23" name="Straight Connector 22"/>
          <p:cNvCxnSpPr/>
          <p:nvPr/>
        </p:nvCxnSpPr>
        <p:spPr>
          <a:xfrm>
            <a:off x="1753541" y="2895600"/>
            <a:ext cx="761059" cy="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1753541" y="2895600"/>
            <a:ext cx="0" cy="15240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cxnSp>
        <p:nvCxnSpPr>
          <p:cNvPr id="25" name="Straight Connector 24"/>
          <p:cNvCxnSpPr/>
          <p:nvPr/>
        </p:nvCxnSpPr>
        <p:spPr>
          <a:xfrm>
            <a:off x="2514600" y="2895600"/>
            <a:ext cx="0" cy="15240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a:xfrm>
            <a:off x="2514600" y="4800600"/>
            <a:ext cx="0" cy="22860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2514600" y="5029200"/>
            <a:ext cx="6172200" cy="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8686800" y="4800600"/>
            <a:ext cx="0" cy="22860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sp>
        <p:nvSpPr>
          <p:cNvPr id="29" name="TextBox 28"/>
          <p:cNvSpPr txBox="1"/>
          <p:nvPr/>
        </p:nvSpPr>
        <p:spPr>
          <a:xfrm>
            <a:off x="2638778" y="5334590"/>
            <a:ext cx="5927177" cy="1015663"/>
          </a:xfrm>
          <a:prstGeom prst="rect">
            <a:avLst/>
          </a:prstGeom>
          <a:noFill/>
        </p:spPr>
        <p:txBody>
          <a:bodyPr wrap="square" rtlCol="0">
            <a:spAutoFit/>
          </a:bodyPr>
          <a:lstStyle/>
          <a:p>
            <a:pPr>
              <a:buClr>
                <a:srgbClr val="8CC63F"/>
              </a:buClr>
            </a:pPr>
            <a:r>
              <a:rPr lang="en-US" sz="2000" dirty="0" smtClean="0">
                <a:latin typeface="Myriad Pro"/>
                <a:cs typeface="Myriad Pro"/>
              </a:rPr>
              <a:t>Scores above 4.5: </a:t>
            </a:r>
          </a:p>
          <a:p>
            <a:pPr marL="342900" indent="-342900">
              <a:buClr>
                <a:srgbClr val="8CC63F"/>
              </a:buClr>
              <a:buFont typeface="Arial"/>
              <a:buChar char="•"/>
            </a:pPr>
            <a:r>
              <a:rPr lang="en-US" sz="2000" dirty="0" smtClean="0">
                <a:latin typeface="Myriad Pro"/>
                <a:cs typeface="Myriad Pro"/>
              </a:rPr>
              <a:t>2/9 in 2010 </a:t>
            </a:r>
          </a:p>
          <a:p>
            <a:pPr marL="342900" indent="-342900">
              <a:buClr>
                <a:srgbClr val="8CC63F"/>
              </a:buClr>
              <a:buFont typeface="Arial"/>
              <a:buChar char="•"/>
            </a:pPr>
            <a:r>
              <a:rPr lang="en-US" sz="2000" dirty="0" smtClean="0">
                <a:latin typeface="Myriad Pro"/>
                <a:cs typeface="Myriad Pro"/>
              </a:rPr>
              <a:t>7/9 in 2011</a:t>
            </a:r>
            <a:endParaRPr lang="en-US" sz="2000" dirty="0">
              <a:latin typeface="Myriad Pro"/>
              <a:cs typeface="Myriad Pro"/>
            </a:endParaRPr>
          </a:p>
        </p:txBody>
      </p:sp>
      <p:sp>
        <p:nvSpPr>
          <p:cNvPr id="30" name="Rounded Rectangle 29"/>
          <p:cNvSpPr/>
          <p:nvPr/>
        </p:nvSpPr>
        <p:spPr>
          <a:xfrm>
            <a:off x="2514600" y="5334590"/>
            <a:ext cx="2438400" cy="1066210"/>
          </a:xfrm>
          <a:prstGeom prst="roundRect">
            <a:avLst/>
          </a:prstGeom>
          <a:noFill/>
          <a:ln>
            <a:solidFill>
              <a:schemeClr val="tx1">
                <a:lumMod val="50000"/>
                <a:lumOff val="50000"/>
              </a:schemeClr>
            </a:solidFill>
          </a:ln>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1" name="Straight Connector 30"/>
          <p:cNvCxnSpPr/>
          <p:nvPr/>
        </p:nvCxnSpPr>
        <p:spPr>
          <a:xfrm>
            <a:off x="3657600" y="5029200"/>
            <a:ext cx="0" cy="305390"/>
          </a:xfrm>
          <a:prstGeom prst="line">
            <a:avLst/>
          </a:prstGeom>
          <a:ln>
            <a:solidFill>
              <a:schemeClr val="tx1">
                <a:lumMod val="50000"/>
                <a:lumOff val="50000"/>
              </a:schemeClr>
            </a:solidFill>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776938275"/>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218170"/>
            <a:ext cx="9143999" cy="96913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pic>
        <p:nvPicPr>
          <p:cNvPr id="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4" descr="IMG_9845.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0"/>
            <a:ext cx="9144000" cy="6096000"/>
          </a:xfrm>
          <a:prstGeom prst="rect">
            <a:avLst/>
          </a:prstGeom>
        </p:spPr>
      </p:pic>
    </p:spTree>
    <p:extLst>
      <p:ext uri="{BB962C8B-B14F-4D97-AF65-F5344CB8AC3E}">
        <p14:creationId xmlns:p14="http://schemas.microsoft.com/office/powerpoint/2010/main" val="2806617427"/>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218170"/>
            <a:ext cx="9143999" cy="96913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pic>
        <p:nvPicPr>
          <p:cNvPr id="2" name="Picture 1" descr="IMG_9981.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7800"/>
            <a:ext cx="9144000" cy="6096000"/>
          </a:xfrm>
          <a:prstGeom prst="rect">
            <a:avLst/>
          </a:prstGeom>
        </p:spPr>
      </p:pic>
      <p:pic>
        <p:nvPicPr>
          <p:cNvPr id="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89582600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latin typeface="Century Gothic"/>
                <a:cs typeface="Century Gothic"/>
              </a:rPr>
              <a:t>In times of rapid change, experience could be your worst enemy.</a:t>
            </a:r>
            <a:br>
              <a:rPr lang="en-US" dirty="0" smtClean="0">
                <a:latin typeface="Century Gothic"/>
                <a:cs typeface="Century Gothic"/>
              </a:rPr>
            </a:br>
            <a:endParaRPr lang="en-US" dirty="0" smtClean="0">
              <a:latin typeface="Century Gothic"/>
              <a:cs typeface="Century Gothic"/>
            </a:endParaRPr>
          </a:p>
          <a:p>
            <a:pPr algn="r"/>
            <a:r>
              <a:rPr lang="en-US" sz="2400" i="1" dirty="0" smtClean="0">
                <a:latin typeface="Century Gothic"/>
                <a:cs typeface="Century Gothic"/>
              </a:rPr>
              <a:t>J. Paul Getty</a:t>
            </a:r>
            <a:endParaRPr lang="en-US" sz="2400" i="1" dirty="0">
              <a:latin typeface="Century Gothic"/>
              <a:cs typeface="Century Gothic"/>
            </a:endParaRPr>
          </a:p>
        </p:txBody>
      </p:sp>
    </p:spTree>
    <p:extLst>
      <p:ext uri="{BB962C8B-B14F-4D97-AF65-F5344CB8AC3E}">
        <p14:creationId xmlns:p14="http://schemas.microsoft.com/office/powerpoint/2010/main" val="29150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218170"/>
            <a:ext cx="9143999" cy="96913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pic>
        <p:nvPicPr>
          <p:cNvPr id="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 name="Picture 2" descr="IMG_9903.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47800"/>
            <a:ext cx="9144000" cy="6096000"/>
          </a:xfrm>
          <a:prstGeom prst="rect">
            <a:avLst/>
          </a:prstGeom>
        </p:spPr>
      </p:pic>
    </p:spTree>
    <p:extLst>
      <p:ext uri="{BB962C8B-B14F-4D97-AF65-F5344CB8AC3E}">
        <p14:creationId xmlns:p14="http://schemas.microsoft.com/office/powerpoint/2010/main" val="406744667"/>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218170"/>
            <a:ext cx="9143999" cy="969135"/>
          </a:xfrm>
        </p:spPr>
        <p:txBody>
          <a:bodyPr/>
          <a:lstStyle/>
          <a:p>
            <a:pPr algn="ctr"/>
            <a:r>
              <a:rPr lang="en-US" dirty="0" err="1" smtClean="0">
                <a:latin typeface="Century Gothic"/>
                <a:cs typeface="Century Gothic"/>
              </a:rPr>
              <a:t>Edupreneurship</a:t>
            </a:r>
            <a:r>
              <a:rPr lang="en-US" dirty="0" smtClean="0">
                <a:latin typeface="Century Gothic"/>
                <a:cs typeface="Century Gothic"/>
              </a:rPr>
              <a:t>: Building from Research</a:t>
            </a:r>
            <a:endParaRPr lang="en-US" dirty="0"/>
          </a:p>
        </p:txBody>
      </p:sp>
      <p:pic>
        <p:nvPicPr>
          <p:cNvPr id="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descr="IMG_9843.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0"/>
            <a:ext cx="9144000" cy="6096000"/>
          </a:xfrm>
          <a:prstGeom prst="rect">
            <a:avLst/>
          </a:prstGeom>
        </p:spPr>
      </p:pic>
    </p:spTree>
    <p:extLst>
      <p:ext uri="{BB962C8B-B14F-4D97-AF65-F5344CB8AC3E}">
        <p14:creationId xmlns:p14="http://schemas.microsoft.com/office/powerpoint/2010/main" val="1629175634"/>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600200"/>
            <a:ext cx="7866612" cy="905924"/>
          </a:xfrm>
        </p:spPr>
        <p:txBody>
          <a:bodyPr/>
          <a:lstStyle/>
          <a:p>
            <a:r>
              <a:rPr lang="en-US" dirty="0" smtClean="0">
                <a:latin typeface="Century Gothic"/>
                <a:cs typeface="Century Gothic"/>
              </a:rPr>
              <a:t>http://</a:t>
            </a:r>
            <a:r>
              <a:rPr lang="en-US" dirty="0" err="1" smtClean="0">
                <a:latin typeface="Century Gothic"/>
                <a:cs typeface="Century Gothic"/>
              </a:rPr>
              <a:t>www.sageonstage.com</a:t>
            </a:r>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http://</a:t>
            </a:r>
            <a:r>
              <a:rPr lang="en-US" dirty="0" err="1" smtClean="0">
                <a:latin typeface="Century Gothic"/>
                <a:cs typeface="Century Gothic"/>
              </a:rPr>
              <a:t>www.lecturetools.com</a:t>
            </a:r>
            <a:endParaRPr lang="en-US" dirty="0">
              <a:latin typeface="Century Gothic"/>
              <a:cs typeface="Century Gothic"/>
            </a:endParaRPr>
          </a:p>
        </p:txBody>
      </p:sp>
      <p:sp>
        <p:nvSpPr>
          <p:cNvPr id="4" name="Text Placeholder 3"/>
          <p:cNvSpPr>
            <a:spLocks noGrp="1"/>
          </p:cNvSpPr>
          <p:nvPr>
            <p:ph type="body" idx="1"/>
          </p:nvPr>
        </p:nvSpPr>
        <p:spPr>
          <a:xfrm>
            <a:off x="1963189" y="3429000"/>
            <a:ext cx="7180811" cy="609600"/>
          </a:xfrm>
        </p:spPr>
        <p:txBody>
          <a:bodyPr/>
          <a:lstStyle/>
          <a:p>
            <a:r>
              <a:rPr lang="en-US" dirty="0" smtClean="0">
                <a:latin typeface="Century Gothic"/>
                <a:cs typeface="Century Gothic"/>
              </a:rPr>
              <a:t>Perry Samson </a:t>
            </a:r>
          </a:p>
          <a:p>
            <a:r>
              <a:rPr lang="en-US" dirty="0" smtClean="0">
                <a:latin typeface="Century Gothic"/>
                <a:cs typeface="Century Gothic"/>
              </a:rPr>
              <a:t>University of Michigan</a:t>
            </a:r>
          </a:p>
          <a:p>
            <a:r>
              <a:rPr lang="en-US" i="1" dirty="0" err="1" smtClean="0">
                <a:latin typeface="Century Gothic"/>
                <a:cs typeface="Century Gothic"/>
              </a:rPr>
              <a:t>samson@umich.edu</a:t>
            </a:r>
            <a:endParaRPr lang="en-US" i="1" dirty="0">
              <a:latin typeface="Century Gothic"/>
              <a:cs typeface="Century Gothic"/>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10000"/>
            <a:ext cx="1193800" cy="82867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1889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1219200" y="3505200"/>
            <a:ext cx="7564582" cy="1262732"/>
          </a:xfrm>
        </p:spPr>
        <p:txBody>
          <a:bodyPr/>
          <a:lstStyle/>
          <a:p>
            <a:pPr>
              <a:lnSpc>
                <a:spcPct val="120000"/>
              </a:lnSpc>
            </a:pPr>
            <a:r>
              <a:rPr lang="en-US" sz="2400" dirty="0" smtClean="0">
                <a:latin typeface="Century Gothic"/>
                <a:cs typeface="Century Gothic"/>
              </a:rPr>
              <a:t>Who is better qualified to envision and design mobile tools</a:t>
            </a:r>
            <a:r>
              <a:rPr lang="en-US" sz="2400" dirty="0">
                <a:latin typeface="Century Gothic"/>
                <a:cs typeface="Century Gothic"/>
              </a:rPr>
              <a:t> </a:t>
            </a:r>
            <a:r>
              <a:rPr lang="en-US" sz="2400" dirty="0" smtClean="0">
                <a:latin typeface="Century Gothic"/>
                <a:cs typeface="Century Gothic"/>
              </a:rPr>
              <a:t>for learning than those who use mobile tools for living?</a:t>
            </a:r>
            <a:endParaRPr lang="en-US" sz="2400" dirty="0">
              <a:latin typeface="Century Gothic"/>
              <a:cs typeface="Century Gothic"/>
            </a:endParaRPr>
          </a:p>
        </p:txBody>
      </p:sp>
      <p:sp>
        <p:nvSpPr>
          <p:cNvPr id="5" name="Text Placeholder 4"/>
          <p:cNvSpPr>
            <a:spLocks noGrp="1"/>
          </p:cNvSpPr>
          <p:nvPr>
            <p:ph type="body" idx="13"/>
          </p:nvPr>
        </p:nvSpPr>
        <p:spPr/>
        <p:txBody>
          <a:bodyPr/>
          <a:lstStyle/>
          <a:p>
            <a:r>
              <a:rPr lang="en-US" dirty="0" smtClean="0">
                <a:latin typeface="Century Gothic"/>
                <a:cs typeface="Century Gothic"/>
              </a:rPr>
              <a:t>Motivation</a:t>
            </a:r>
            <a:endParaRPr lang="en-US" dirty="0">
              <a:latin typeface="Century Gothic"/>
              <a:cs typeface="Century Gothic"/>
            </a:endParaRPr>
          </a:p>
        </p:txBody>
      </p:sp>
    </p:spTree>
    <p:extLst>
      <p:ext uri="{BB962C8B-B14F-4D97-AF65-F5344CB8AC3E}">
        <p14:creationId xmlns:p14="http://schemas.microsoft.com/office/powerpoint/2010/main" val="342163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100_0171_crop.jpg"/>
          <p:cNvPicPr>
            <a:picLocks noGrp="1" noChangeAspect="1"/>
          </p:cNvPicPr>
          <p:nvPr>
            <p:ph idx="1"/>
          </p:nvPr>
        </p:nvPicPr>
        <p:blipFill>
          <a:blip r:embed="rId3" cstate="print">
            <a:extLst>
              <a:ext uri="{28A0092B-C50C-407E-A947-70E740481C1C}">
                <a14:useLocalDpi xmlns:a14="http://schemas.microsoft.com/office/drawing/2010/main" val="0"/>
              </a:ext>
            </a:extLst>
          </a:blip>
          <a:srcRect t="10270" b="10270"/>
          <a:stretch>
            <a:fillRect/>
          </a:stretch>
        </p:blipFill>
        <p:spPr>
          <a:prstGeom prst="rect">
            <a:avLst/>
          </a:prstGeom>
          <a:ln>
            <a:noFill/>
          </a:ln>
          <a:effectLst>
            <a:softEdge rad="112500"/>
          </a:effectLst>
        </p:spPr>
      </p:pic>
      <p:sp>
        <p:nvSpPr>
          <p:cNvPr id="6" name="Title 3"/>
          <p:cNvSpPr>
            <a:spLocks noGrp="1"/>
          </p:cNvSpPr>
          <p:nvPr>
            <p:ph type="title"/>
          </p:nvPr>
        </p:nvSpPr>
        <p:spPr>
          <a:xfrm>
            <a:off x="606829" y="338675"/>
            <a:ext cx="8021782" cy="729971"/>
          </a:xfrm>
        </p:spPr>
        <p:txBody>
          <a:bodyPr/>
          <a:lstStyle/>
          <a:p>
            <a:r>
              <a:rPr lang="en-US" dirty="0" err="1" smtClean="0">
                <a:latin typeface="Century Gothic"/>
                <a:cs typeface="Century Gothic"/>
              </a:rPr>
              <a:t>Edupreneurship</a:t>
            </a:r>
            <a:r>
              <a:rPr lang="en-US" dirty="0" smtClean="0">
                <a:latin typeface="Century Gothic"/>
                <a:cs typeface="Century Gothic"/>
              </a:rPr>
              <a:t>: Motivation</a:t>
            </a:r>
            <a:endParaRPr lang="en-US" dirty="0"/>
          </a:p>
        </p:txBody>
      </p:sp>
      <p:sp>
        <p:nvSpPr>
          <p:cNvPr id="7" name="Title 3"/>
          <p:cNvSpPr txBox="1">
            <a:spLocks/>
          </p:cNvSpPr>
          <p:nvPr/>
        </p:nvSpPr>
        <p:spPr>
          <a:xfrm>
            <a:off x="609600" y="5867400"/>
            <a:ext cx="8021782"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sz="3200" i="1" smtClean="0">
                <a:solidFill>
                  <a:srgbClr val="008080"/>
                </a:solidFill>
              </a:rPr>
              <a:t>Learning is a Contact Sport</a:t>
            </a:r>
            <a:endParaRPr lang="en-US" sz="3200" i="1" dirty="0">
              <a:solidFill>
                <a:srgbClr val="008080"/>
              </a:solidFill>
            </a:endParaRPr>
          </a:p>
        </p:txBody>
      </p:sp>
    </p:spTree>
    <p:extLst>
      <p:ext uri="{BB962C8B-B14F-4D97-AF65-F5344CB8AC3E}">
        <p14:creationId xmlns:p14="http://schemas.microsoft.com/office/powerpoint/2010/main" val="350246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67400"/>
            <a:ext cx="8021782" cy="729971"/>
          </a:xfrm>
        </p:spPr>
        <p:txBody>
          <a:bodyPr/>
          <a:lstStyle/>
          <a:p>
            <a:r>
              <a:rPr lang="en-US" sz="3200" i="1" dirty="0" smtClean="0">
                <a:solidFill>
                  <a:srgbClr val="008080"/>
                </a:solidFill>
              </a:rPr>
              <a:t>Learning is a Contact Sport</a:t>
            </a:r>
            <a:endParaRPr lang="en-US" sz="3200" i="1" dirty="0">
              <a:solidFill>
                <a:srgbClr val="008080"/>
              </a:solidFill>
            </a:endParaRPr>
          </a:p>
        </p:txBody>
      </p:sp>
      <p:pic>
        <p:nvPicPr>
          <p:cNvPr id="2" name="Content Placeholder 1" descr="100_0171_crop.jpg"/>
          <p:cNvPicPr>
            <a:picLocks noGrp="1" noChangeAspect="1"/>
          </p:cNvPicPr>
          <p:nvPr>
            <p:ph idx="1"/>
          </p:nvPr>
        </p:nvPicPr>
        <p:blipFill>
          <a:blip r:embed="rId3" cstate="print">
            <a:extLst>
              <a:ext uri="{28A0092B-C50C-407E-A947-70E740481C1C}">
                <a14:useLocalDpi xmlns:a14="http://schemas.microsoft.com/office/drawing/2010/main" val="0"/>
              </a:ext>
            </a:extLst>
          </a:blip>
          <a:srcRect t="10270" b="10270"/>
          <a:stretch>
            <a:fillRect/>
          </a:stretch>
        </p:blipFill>
        <p:spPr>
          <a:prstGeom prst="rect">
            <a:avLst/>
          </a:prstGeom>
          <a:ln>
            <a:noFill/>
          </a:ln>
          <a:effectLst>
            <a:softEdge rad="112500"/>
          </a:effectLst>
        </p:spPr>
      </p:pic>
      <p:pic>
        <p:nvPicPr>
          <p:cNvPr id="3" name="Picture 2" descr="large_class_psu.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85800" y="1524000"/>
            <a:ext cx="7891398" cy="4267200"/>
          </a:xfrm>
          <a:prstGeom prst="rect">
            <a:avLst/>
          </a:prstGeom>
          <a:ln>
            <a:noFill/>
          </a:ln>
          <a:effectLst>
            <a:softEdge rad="112500"/>
          </a:effectLst>
        </p:spPr>
      </p:pic>
      <p:sp>
        <p:nvSpPr>
          <p:cNvPr id="6" name="Title 3"/>
          <p:cNvSpPr txBox="1">
            <a:spLocks/>
          </p:cNvSpPr>
          <p:nvPr/>
        </p:nvSpPr>
        <p:spPr>
          <a:xfrm>
            <a:off x="606829" y="338675"/>
            <a:ext cx="8021782"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smtClean="0">
                <a:latin typeface="Century Gothic"/>
                <a:cs typeface="Century Gothic"/>
              </a:rPr>
              <a:t>Edupreneurship: Motivation</a:t>
            </a:r>
            <a:endParaRPr lang="en-US" dirty="0"/>
          </a:p>
        </p:txBody>
      </p:sp>
    </p:spTree>
    <p:extLst>
      <p:ext uri="{BB962C8B-B14F-4D97-AF65-F5344CB8AC3E}">
        <p14:creationId xmlns:p14="http://schemas.microsoft.com/office/powerpoint/2010/main" val="259960188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Century Gothic"/>
                <a:cs typeface="Century Gothic"/>
              </a:rPr>
              <a:t>Edupreneurship</a:t>
            </a:r>
            <a:r>
              <a:rPr lang="en-US" dirty="0" smtClean="0">
                <a:latin typeface="Century Gothic"/>
                <a:cs typeface="Century Gothic"/>
              </a:rPr>
              <a:t>: Motivation</a:t>
            </a:r>
            <a:endParaRPr lang="en-US" dirty="0"/>
          </a:p>
        </p:txBody>
      </p:sp>
      <p:sp>
        <p:nvSpPr>
          <p:cNvPr id="21" name="Rectangle 20"/>
          <p:cNvSpPr/>
          <p:nvPr/>
        </p:nvSpPr>
        <p:spPr>
          <a:xfrm>
            <a:off x="381000" y="1752600"/>
            <a:ext cx="7924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Instructor</a:t>
            </a:r>
            <a:endParaRPr lang="en-US" sz="2400" dirty="0">
              <a:latin typeface="Century Gothic"/>
              <a:cs typeface="Century Gothic"/>
            </a:endParaRPr>
          </a:p>
        </p:txBody>
      </p:sp>
      <p:sp>
        <p:nvSpPr>
          <p:cNvPr id="22" name="Rectangle 21"/>
          <p:cNvSpPr/>
          <p:nvPr/>
        </p:nvSpPr>
        <p:spPr>
          <a:xfrm>
            <a:off x="381000" y="3733800"/>
            <a:ext cx="792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Students Notes</a:t>
            </a:r>
            <a:endParaRPr lang="en-US" sz="2400" dirty="0">
              <a:latin typeface="Century Gothic"/>
              <a:cs typeface="Century Gothic"/>
            </a:endParaRPr>
          </a:p>
        </p:txBody>
      </p:sp>
      <p:sp>
        <p:nvSpPr>
          <p:cNvPr id="23" name="Rectangle 22"/>
          <p:cNvSpPr/>
          <p:nvPr/>
        </p:nvSpPr>
        <p:spPr>
          <a:xfrm>
            <a:off x="1219200" y="2209800"/>
            <a:ext cx="1981200" cy="381000"/>
          </a:xfrm>
          <a:prstGeom prst="rect">
            <a:avLst/>
          </a:prstGeom>
          <a:solidFill>
            <a:schemeClr val="accent6"/>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Questions</a:t>
            </a:r>
            <a:endParaRPr lang="en-US" sz="2400" dirty="0">
              <a:latin typeface="Century Gothic"/>
              <a:cs typeface="Century Gothic"/>
            </a:endParaRPr>
          </a:p>
        </p:txBody>
      </p:sp>
      <p:sp>
        <p:nvSpPr>
          <p:cNvPr id="24" name="Rectangle 23"/>
          <p:cNvSpPr/>
          <p:nvPr/>
        </p:nvSpPr>
        <p:spPr>
          <a:xfrm>
            <a:off x="1219200" y="3276600"/>
            <a:ext cx="1981200" cy="457200"/>
          </a:xfrm>
          <a:prstGeom prst="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entury Gothic"/>
                <a:cs typeface="Century Gothic"/>
              </a:rPr>
              <a:t>Answers</a:t>
            </a:r>
            <a:endParaRPr lang="en-US" sz="2400" dirty="0">
              <a:solidFill>
                <a:schemeClr val="tx1"/>
              </a:solidFill>
              <a:latin typeface="Century Gothic"/>
              <a:cs typeface="Century Gothic"/>
            </a:endParaRPr>
          </a:p>
        </p:txBody>
      </p:sp>
      <p:sp>
        <p:nvSpPr>
          <p:cNvPr id="25" name="Rectangle 24"/>
          <p:cNvSpPr/>
          <p:nvPr/>
        </p:nvSpPr>
        <p:spPr>
          <a:xfrm>
            <a:off x="5486400" y="2209800"/>
            <a:ext cx="1981200" cy="381000"/>
          </a:xfrm>
          <a:prstGeom prst="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entury Gothic"/>
                <a:cs typeface="Century Gothic"/>
              </a:rPr>
              <a:t>Answers</a:t>
            </a:r>
            <a:endParaRPr lang="en-US" sz="2400" dirty="0">
              <a:solidFill>
                <a:schemeClr val="tx1"/>
              </a:solidFill>
              <a:latin typeface="Century Gothic"/>
              <a:cs typeface="Century Gothic"/>
            </a:endParaRPr>
          </a:p>
        </p:txBody>
      </p:sp>
      <p:sp>
        <p:nvSpPr>
          <p:cNvPr id="26" name="Rectangle 25"/>
          <p:cNvSpPr/>
          <p:nvPr/>
        </p:nvSpPr>
        <p:spPr>
          <a:xfrm>
            <a:off x="5486400" y="3276600"/>
            <a:ext cx="1981200" cy="457200"/>
          </a:xfrm>
          <a:prstGeom prst="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Questions</a:t>
            </a:r>
            <a:endParaRPr lang="en-US" sz="2400" dirty="0">
              <a:latin typeface="Century Gothic"/>
              <a:cs typeface="Century Gothic"/>
            </a:endParaRPr>
          </a:p>
        </p:txBody>
      </p:sp>
      <p:cxnSp>
        <p:nvCxnSpPr>
          <p:cNvPr id="27" name="Straight Arrow Connector 26"/>
          <p:cNvCxnSpPr>
            <a:stCxn id="23" idx="2"/>
            <a:endCxn id="24" idx="0"/>
          </p:cNvCxnSpPr>
          <p:nvPr/>
        </p:nvCxnSpPr>
        <p:spPr>
          <a:xfrm>
            <a:off x="2209800" y="2590800"/>
            <a:ext cx="0" cy="685800"/>
          </a:xfrm>
          <a:prstGeom prst="straightConnector1">
            <a:avLst/>
          </a:prstGeom>
          <a:ln w="381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5" idx="2"/>
            <a:endCxn id="26" idx="0"/>
          </p:cNvCxnSpPr>
          <p:nvPr/>
        </p:nvCxnSpPr>
        <p:spPr>
          <a:xfrm>
            <a:off x="6477000" y="2590800"/>
            <a:ext cx="0" cy="685800"/>
          </a:xfrm>
          <a:prstGeom prst="straightConnector1">
            <a:avLst/>
          </a:prstGeom>
          <a:ln w="38100" cmpd="sng">
            <a:solidFill>
              <a:srgbClr val="F79646"/>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81000" y="5181600"/>
            <a:ext cx="7924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Feedback</a:t>
            </a:r>
            <a:endParaRPr lang="en-US" sz="2400" dirty="0">
              <a:latin typeface="Century Gothic"/>
              <a:cs typeface="Century Gothic"/>
            </a:endParaRPr>
          </a:p>
        </p:txBody>
      </p:sp>
      <p:cxnSp>
        <p:nvCxnSpPr>
          <p:cNvPr id="30" name="Straight Arrow Connector 29"/>
          <p:cNvCxnSpPr>
            <a:stCxn id="22" idx="2"/>
            <a:endCxn id="29" idx="0"/>
          </p:cNvCxnSpPr>
          <p:nvPr/>
        </p:nvCxnSpPr>
        <p:spPr>
          <a:xfrm>
            <a:off x="4343400" y="4114800"/>
            <a:ext cx="0" cy="1066800"/>
          </a:xfrm>
          <a:prstGeom prst="straightConnector1">
            <a:avLst/>
          </a:prstGeom>
          <a:ln w="3810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8763000" y="2010833"/>
            <a:ext cx="0" cy="3399367"/>
          </a:xfrm>
          <a:prstGeom prst="straightConnector1">
            <a:avLst/>
          </a:prstGeom>
          <a:ln w="38100" cmpd="sng">
            <a:solidFill>
              <a:srgbClr val="F79646"/>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3"/>
          </p:cNvCxnSpPr>
          <p:nvPr/>
        </p:nvCxnSpPr>
        <p:spPr>
          <a:xfrm>
            <a:off x="8305800" y="5410200"/>
            <a:ext cx="419100" cy="0"/>
          </a:xfrm>
          <a:prstGeom prst="line">
            <a:avLst/>
          </a:prstGeom>
          <a:ln w="38100" cmpd="sng">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1" idx="3"/>
          </p:cNvCxnSpPr>
          <p:nvPr/>
        </p:nvCxnSpPr>
        <p:spPr>
          <a:xfrm flipH="1">
            <a:off x="8305800" y="1981200"/>
            <a:ext cx="419100" cy="0"/>
          </a:xfrm>
          <a:prstGeom prst="straightConnector1">
            <a:avLst/>
          </a:prstGeom>
          <a:ln w="3810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200400" y="3259666"/>
            <a:ext cx="2286000" cy="47413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Century Gothic"/>
                <a:cs typeface="Century Gothic"/>
              </a:rPr>
              <a:t>Confusion</a:t>
            </a:r>
            <a:endParaRPr lang="en-US" sz="2400" dirty="0">
              <a:solidFill>
                <a:srgbClr val="000000"/>
              </a:solidFill>
              <a:latin typeface="Century Gothic"/>
              <a:cs typeface="Century Gothic"/>
            </a:endParaRPr>
          </a:p>
        </p:txBody>
      </p:sp>
      <p:cxnSp>
        <p:nvCxnSpPr>
          <p:cNvPr id="35" name="Straight Arrow Connector 34"/>
          <p:cNvCxnSpPr>
            <a:stCxn id="34" idx="0"/>
            <a:endCxn id="21" idx="2"/>
          </p:cNvCxnSpPr>
          <p:nvPr/>
        </p:nvCxnSpPr>
        <p:spPr>
          <a:xfrm flipV="1">
            <a:off x="4343400" y="2209800"/>
            <a:ext cx="0" cy="1049866"/>
          </a:xfrm>
          <a:prstGeom prst="straightConnector1">
            <a:avLst/>
          </a:prstGeom>
          <a:ln w="3810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pic>
        <p:nvPicPr>
          <p:cNvPr id="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43000"/>
            <a:ext cx="62611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60770068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p:txBody>
          <a:bodyPr/>
          <a:lstStyle/>
          <a:p>
            <a:r>
              <a:rPr lang="en-US" sz="2400" dirty="0" smtClean="0">
                <a:latin typeface="Century Gothic"/>
                <a:cs typeface="Century Gothic"/>
              </a:rPr>
              <a:t>Challenges to Innovation</a:t>
            </a:r>
            <a:endParaRPr lang="en-US" sz="2400" dirty="0">
              <a:latin typeface="Century Gothic"/>
              <a:cs typeface="Century Gothic"/>
            </a:endParaRPr>
          </a:p>
        </p:txBody>
      </p:sp>
      <p:sp>
        <p:nvSpPr>
          <p:cNvPr id="3" name="Text Placeholder 2"/>
          <p:cNvSpPr>
            <a:spLocks noGrp="1"/>
          </p:cNvSpPr>
          <p:nvPr>
            <p:ph type="body" idx="13"/>
          </p:nvPr>
        </p:nvSpPr>
        <p:spPr/>
        <p:txBody>
          <a:bodyPr/>
          <a:lstStyle/>
          <a:p>
            <a:r>
              <a:rPr lang="en-US" dirty="0" err="1" smtClean="0">
                <a:latin typeface="Century Gothic"/>
                <a:cs typeface="Century Gothic"/>
              </a:rPr>
              <a:t>EDUpreneurship</a:t>
            </a:r>
            <a:endParaRPr lang="en-US" dirty="0">
              <a:latin typeface="Century Gothic"/>
              <a:cs typeface="Century Gothic"/>
            </a:endParaRPr>
          </a:p>
        </p:txBody>
      </p:sp>
      <p:sp>
        <p:nvSpPr>
          <p:cNvPr id="7" name="Rectangle 6"/>
          <p:cNvSpPr/>
          <p:nvPr/>
        </p:nvSpPr>
        <p:spPr>
          <a:xfrm>
            <a:off x="1143000" y="2133600"/>
            <a:ext cx="990600" cy="342900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200" dirty="0" smtClean="0">
                <a:latin typeface="Century Gothic"/>
                <a:cs typeface="Century Gothic"/>
              </a:rPr>
              <a:t>NEED</a:t>
            </a:r>
            <a:endParaRPr lang="en-US" sz="3200" dirty="0">
              <a:latin typeface="Century Gothic"/>
              <a:cs typeface="Century Gothic"/>
            </a:endParaRPr>
          </a:p>
        </p:txBody>
      </p:sp>
      <p:sp>
        <p:nvSpPr>
          <p:cNvPr id="8" name="Rectangle 7"/>
          <p:cNvSpPr/>
          <p:nvPr/>
        </p:nvSpPr>
        <p:spPr>
          <a:xfrm>
            <a:off x="3505200" y="2895600"/>
            <a:ext cx="990600" cy="190500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400" dirty="0" smtClean="0">
                <a:latin typeface="Century Gothic"/>
                <a:cs typeface="Century Gothic"/>
              </a:rPr>
              <a:t>RESEARCH</a:t>
            </a:r>
            <a:endParaRPr lang="en-US" sz="2400" dirty="0">
              <a:latin typeface="Century Gothic"/>
              <a:cs typeface="Century Gothic"/>
            </a:endParaRPr>
          </a:p>
        </p:txBody>
      </p:sp>
      <p:sp>
        <p:nvSpPr>
          <p:cNvPr id="9" name="Rectangle 8"/>
          <p:cNvSpPr/>
          <p:nvPr/>
        </p:nvSpPr>
        <p:spPr>
          <a:xfrm>
            <a:off x="7315200" y="3276600"/>
            <a:ext cx="990600" cy="1143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dirty="0" smtClean="0">
                <a:latin typeface="Century Gothic"/>
                <a:cs typeface="Century Gothic"/>
              </a:rPr>
              <a:t>SUSTAINABILITY</a:t>
            </a:r>
            <a:endParaRPr lang="en-US" sz="1000" dirty="0">
              <a:latin typeface="Century Gothic"/>
              <a:cs typeface="Century Gothic"/>
            </a:endParaRPr>
          </a:p>
        </p:txBody>
      </p:sp>
      <p:sp>
        <p:nvSpPr>
          <p:cNvPr id="11" name="Pentagon 10"/>
          <p:cNvSpPr/>
          <p:nvPr/>
        </p:nvSpPr>
        <p:spPr>
          <a:xfrm>
            <a:off x="2120232" y="2133600"/>
            <a:ext cx="1295400" cy="3429000"/>
          </a:xfrm>
          <a:prstGeom prst="homePlate">
            <a:avLst/>
          </a:prstGeom>
          <a:solidFill>
            <a:srgbClr val="00808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a:cs typeface="Century Gothic"/>
            </a:endParaRPr>
          </a:p>
        </p:txBody>
      </p:sp>
      <p:sp>
        <p:nvSpPr>
          <p:cNvPr id="12" name="Pentagon 11"/>
          <p:cNvSpPr/>
          <p:nvPr/>
        </p:nvSpPr>
        <p:spPr>
          <a:xfrm>
            <a:off x="4495800" y="3581400"/>
            <a:ext cx="901032" cy="533400"/>
          </a:xfrm>
          <a:prstGeom prst="homePlate">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a:cs typeface="Century Gothic"/>
            </a:endParaRPr>
          </a:p>
        </p:txBody>
      </p:sp>
      <p:sp>
        <p:nvSpPr>
          <p:cNvPr id="10" name="Rectangle 9"/>
          <p:cNvSpPr/>
          <p:nvPr/>
        </p:nvSpPr>
        <p:spPr>
          <a:xfrm>
            <a:off x="5396832" y="3124200"/>
            <a:ext cx="990600" cy="144780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Century Gothic"/>
                <a:cs typeface="Century Gothic"/>
              </a:rPr>
              <a:t>ASSESSMENT</a:t>
            </a:r>
            <a:endParaRPr lang="en-US" sz="1600" dirty="0">
              <a:latin typeface="Century Gothic"/>
              <a:cs typeface="Century Gothic"/>
            </a:endParaRPr>
          </a:p>
        </p:txBody>
      </p:sp>
      <p:sp>
        <p:nvSpPr>
          <p:cNvPr id="13" name="Pentagon 12"/>
          <p:cNvSpPr/>
          <p:nvPr/>
        </p:nvSpPr>
        <p:spPr>
          <a:xfrm>
            <a:off x="6387432" y="3810000"/>
            <a:ext cx="914400" cy="76200"/>
          </a:xfrm>
          <a:prstGeom prst="homePlate">
            <a:avLst/>
          </a:prstGeom>
          <a:solidFill>
            <a:srgbClr val="00808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a:cs typeface="Century Gothic"/>
            </a:endParaRPr>
          </a:p>
        </p:txBody>
      </p:sp>
      <p:sp>
        <p:nvSpPr>
          <p:cNvPr id="4" name="Rounded Rectangle 3"/>
          <p:cNvSpPr/>
          <p:nvPr/>
        </p:nvSpPr>
        <p:spPr>
          <a:xfrm>
            <a:off x="1143000" y="5715000"/>
            <a:ext cx="5257800" cy="304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i="1" dirty="0" smtClean="0">
                <a:latin typeface="Century Gothic"/>
                <a:cs typeface="Century Gothic"/>
              </a:rPr>
              <a:t>TRADITIONAL NIH/NSF SUPPORT</a:t>
            </a:r>
            <a:endParaRPr lang="en-US" sz="1600" i="1" dirty="0">
              <a:latin typeface="Century Gothic"/>
              <a:cs typeface="Century Gothic"/>
            </a:endParaRPr>
          </a:p>
        </p:txBody>
      </p:sp>
      <p:sp>
        <p:nvSpPr>
          <p:cNvPr id="14" name="Rounded Rectangle 13"/>
          <p:cNvSpPr/>
          <p:nvPr/>
        </p:nvSpPr>
        <p:spPr>
          <a:xfrm>
            <a:off x="6477000" y="5715000"/>
            <a:ext cx="1828800" cy="304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i="1" dirty="0" smtClean="0">
                <a:latin typeface="Century Gothic"/>
                <a:cs typeface="Century Gothic"/>
              </a:rPr>
              <a:t>SBIR/Angel</a:t>
            </a:r>
            <a:endParaRPr lang="en-US" sz="1600" i="1" dirty="0">
              <a:latin typeface="Century Gothic"/>
              <a:cs typeface="Century Gothic"/>
            </a:endParaRPr>
          </a:p>
        </p:txBody>
      </p:sp>
    </p:spTree>
    <p:extLst>
      <p:ext uri="{BB962C8B-B14F-4D97-AF65-F5344CB8AC3E}">
        <p14:creationId xmlns:p14="http://schemas.microsoft.com/office/powerpoint/2010/main" val="245540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latin typeface="Century Gothic"/>
                <a:cs typeface="Century Gothic"/>
              </a:rPr>
              <a:t>Play Along</a:t>
            </a:r>
            <a:endParaRPr lang="en-US" dirty="0">
              <a:latin typeface="Century Gothic"/>
              <a:cs typeface="Century Gothic"/>
            </a:endParaRPr>
          </a:p>
        </p:txBody>
      </p:sp>
      <p:sp>
        <p:nvSpPr>
          <p:cNvPr id="13" name="Rectangle 3"/>
          <p:cNvSpPr>
            <a:spLocks/>
          </p:cNvSpPr>
          <p:nvPr/>
        </p:nvSpPr>
        <p:spPr bwMode="auto">
          <a:xfrm>
            <a:off x="1371600" y="17526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474663" indent="-474663" algn="l">
              <a:lnSpc>
                <a:spcPct val="110000"/>
              </a:lnSpc>
              <a:spcBef>
                <a:spcPts val="2400"/>
              </a:spcBef>
              <a:buFontTx/>
              <a:buAutoNum type="arabicPeriod"/>
            </a:pPr>
            <a:r>
              <a:rPr lang="en-US" sz="2800" dirty="0" smtClean="0">
                <a:solidFill>
                  <a:schemeClr val="tx1"/>
                </a:solidFill>
                <a:latin typeface="Century Gothic"/>
                <a:ea typeface="ＭＳ Ｐゴシック" charset="0"/>
                <a:cs typeface="Century Gothic"/>
                <a:sym typeface="Century Gothic" charset="0"/>
              </a:rPr>
              <a:t>Go </a:t>
            </a:r>
            <a:r>
              <a:rPr lang="en-US" sz="2800" dirty="0">
                <a:solidFill>
                  <a:schemeClr val="tx1"/>
                </a:solidFill>
                <a:latin typeface="Century Gothic"/>
                <a:ea typeface="ＭＳ Ｐゴシック" charset="0"/>
                <a:cs typeface="Century Gothic"/>
                <a:sym typeface="Century Gothic" charset="0"/>
              </a:rPr>
              <a:t>to </a:t>
            </a:r>
            <a:r>
              <a:rPr lang="en-US" sz="2800" u="sng" dirty="0">
                <a:solidFill>
                  <a:schemeClr val="tx1"/>
                </a:solidFill>
                <a:latin typeface="Century Gothic"/>
                <a:ea typeface="ＭＳ Ｐゴシック" charset="0"/>
                <a:cs typeface="Century Gothic"/>
                <a:sym typeface="Century Gothic" charset="0"/>
                <a:hlinkClick r:id="rId2"/>
              </a:rPr>
              <a:t>http://my.lecturetools.com</a:t>
            </a:r>
            <a:endParaRPr lang="en-US" sz="2800" dirty="0">
              <a:solidFill>
                <a:schemeClr val="tx1"/>
              </a:solidFill>
              <a:latin typeface="Century Gothic"/>
              <a:ea typeface="ＭＳ Ｐゴシック" charset="0"/>
              <a:cs typeface="Century Gothic"/>
              <a:sym typeface="Century Gothic" charset="0"/>
            </a:endParaRPr>
          </a:p>
          <a:p>
            <a:pPr marL="474663" indent="-474663" algn="l">
              <a:lnSpc>
                <a:spcPct val="110000"/>
              </a:lnSpc>
              <a:spcBef>
                <a:spcPts val="2400"/>
              </a:spcBef>
              <a:buFont typeface="+mj-lt"/>
              <a:buAutoNum type="arabicPeriod"/>
            </a:pPr>
            <a:r>
              <a:rPr lang="en-US" sz="2800" dirty="0" smtClean="0">
                <a:solidFill>
                  <a:schemeClr val="tx1"/>
                </a:solidFill>
                <a:latin typeface="Century Gothic"/>
                <a:ea typeface="ＭＳ Ｐゴシック" charset="0"/>
                <a:cs typeface="Century Gothic"/>
                <a:sym typeface="Century Gothic" charset="0"/>
              </a:rPr>
              <a:t>Log </a:t>
            </a:r>
            <a:r>
              <a:rPr lang="en-US" sz="2800" dirty="0">
                <a:solidFill>
                  <a:schemeClr val="tx1"/>
                </a:solidFill>
                <a:latin typeface="Century Gothic"/>
                <a:ea typeface="ＭＳ Ｐゴシック" charset="0"/>
                <a:cs typeface="Century Gothic"/>
                <a:sym typeface="Century Gothic" charset="0"/>
              </a:rPr>
              <a:t>in with username </a:t>
            </a:r>
            <a:r>
              <a:rPr lang="ja-JP" altLang="en-US" sz="2800" dirty="0">
                <a:solidFill>
                  <a:schemeClr val="tx1"/>
                </a:solidFill>
                <a:latin typeface="Century Gothic"/>
                <a:ea typeface="ＭＳ Ｐゴシック" charset="0"/>
                <a:cs typeface="Century Gothic"/>
                <a:sym typeface="Century Gothic" charset="0"/>
              </a:rPr>
              <a:t>“</a:t>
            </a:r>
            <a:r>
              <a:rPr lang="en-US" sz="2800" dirty="0">
                <a:solidFill>
                  <a:schemeClr val="tx1"/>
                </a:solidFill>
                <a:latin typeface="Century Gothic"/>
                <a:ea typeface="ＭＳ Ｐゴシック" charset="0"/>
                <a:cs typeface="Century Gothic"/>
                <a:sym typeface="Century Gothic" charset="0"/>
              </a:rPr>
              <a:t>demo284</a:t>
            </a:r>
            <a:r>
              <a:rPr lang="ja-JP" altLang="en-US" sz="2800" dirty="0">
                <a:solidFill>
                  <a:schemeClr val="tx1"/>
                </a:solidFill>
                <a:latin typeface="Century Gothic"/>
                <a:ea typeface="ＭＳ Ｐゴシック" charset="0"/>
                <a:cs typeface="Century Gothic"/>
                <a:sym typeface="Century Gothic" charset="0"/>
              </a:rPr>
              <a:t>”</a:t>
            </a:r>
            <a:r>
              <a:rPr lang="en-US" sz="2800" dirty="0">
                <a:solidFill>
                  <a:schemeClr val="tx1"/>
                </a:solidFill>
                <a:latin typeface="Century Gothic"/>
                <a:ea typeface="ＭＳ Ｐゴシック" charset="0"/>
                <a:cs typeface="Century Gothic"/>
                <a:sym typeface="Century Gothic" charset="0"/>
              </a:rPr>
              <a:t/>
            </a:r>
            <a:br>
              <a:rPr lang="en-US" sz="2800" dirty="0">
                <a:solidFill>
                  <a:schemeClr val="tx1"/>
                </a:solidFill>
                <a:latin typeface="Century Gothic"/>
                <a:ea typeface="ＭＳ Ｐゴシック" charset="0"/>
                <a:cs typeface="Century Gothic"/>
                <a:sym typeface="Century Gothic" charset="0"/>
              </a:rPr>
            </a:br>
            <a:r>
              <a:rPr lang="en-US" sz="2800" i="1" dirty="0">
                <a:solidFill>
                  <a:srgbClr val="005A7C"/>
                </a:solidFill>
                <a:latin typeface="Century Gothic"/>
                <a:ea typeface="ＭＳ Ｐゴシック" charset="0"/>
                <a:cs typeface="Century Gothic"/>
                <a:sym typeface="Century Gothic" charset="0"/>
              </a:rPr>
              <a:t>(no password required)</a:t>
            </a:r>
          </a:p>
          <a:p>
            <a:pPr marL="474663" indent="-474663" algn="l">
              <a:lnSpc>
                <a:spcPct val="110000"/>
              </a:lnSpc>
              <a:spcBef>
                <a:spcPts val="2400"/>
              </a:spcBef>
              <a:buFont typeface="+mj-lt"/>
              <a:buAutoNum type="arabicPeriod"/>
            </a:pPr>
            <a:r>
              <a:rPr lang="en-US" sz="2800" dirty="0" smtClean="0">
                <a:solidFill>
                  <a:srgbClr val="005A7C"/>
                </a:solidFill>
                <a:latin typeface="Century Gothic"/>
                <a:ea typeface="ＭＳ Ｐゴシック" charset="0"/>
                <a:cs typeface="Century Gothic"/>
                <a:sym typeface="Century Gothic" charset="0"/>
              </a:rPr>
              <a:t>NOTE</a:t>
            </a:r>
            <a:r>
              <a:rPr lang="en-US" sz="2800" dirty="0">
                <a:solidFill>
                  <a:srgbClr val="005A7C"/>
                </a:solidFill>
                <a:latin typeface="Century Gothic"/>
                <a:ea typeface="ＭＳ Ｐゴシック" charset="0"/>
                <a:cs typeface="Century Gothic"/>
                <a:sym typeface="Century Gothic" charset="0"/>
              </a:rPr>
              <a:t>:</a:t>
            </a:r>
            <a:r>
              <a:rPr lang="en-US" sz="2800" dirty="0">
                <a:solidFill>
                  <a:schemeClr val="tx1"/>
                </a:solidFill>
                <a:latin typeface="Century Gothic"/>
                <a:ea typeface="ＭＳ Ｐゴシック" charset="0"/>
                <a:cs typeface="Century Gothic"/>
                <a:sym typeface="Century Gothic" charset="0"/>
              </a:rPr>
              <a:t> If you</a:t>
            </a:r>
            <a:r>
              <a:rPr lang="ja-JP" altLang="en-US" sz="2800" dirty="0">
                <a:solidFill>
                  <a:schemeClr val="tx1"/>
                </a:solidFill>
                <a:latin typeface="Century Gothic"/>
                <a:ea typeface="ＭＳ Ｐゴシック" charset="0"/>
                <a:cs typeface="Century Gothic"/>
                <a:sym typeface="Century Gothic" charset="0"/>
              </a:rPr>
              <a:t>’</a:t>
            </a:r>
            <a:r>
              <a:rPr lang="en-US" sz="2800" dirty="0">
                <a:solidFill>
                  <a:schemeClr val="tx1"/>
                </a:solidFill>
                <a:latin typeface="Century Gothic"/>
                <a:ea typeface="ＭＳ Ｐゴシック" charset="0"/>
                <a:cs typeface="Century Gothic"/>
                <a:sym typeface="Century Gothic" charset="0"/>
              </a:rPr>
              <a:t>re using an iPad, first download the LectureTools iPad app from iPad store.</a:t>
            </a:r>
          </a:p>
        </p:txBody>
      </p:sp>
    </p:spTree>
    <p:extLst>
      <p:ext uri="{BB962C8B-B14F-4D97-AF65-F5344CB8AC3E}">
        <p14:creationId xmlns:p14="http://schemas.microsoft.com/office/powerpoint/2010/main" val="191065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latin typeface="Century Gothic"/>
                <a:cs typeface="Century Gothic"/>
              </a:rPr>
              <a:t>Play Along</a:t>
            </a:r>
            <a:endParaRPr lang="en-US" dirty="0">
              <a:latin typeface="Century Gothic"/>
              <a:cs typeface="Century Gothic"/>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96" y="1676400"/>
            <a:ext cx="7851504"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 name="Line 4"/>
          <p:cNvSpPr>
            <a:spLocks noChangeShapeType="1"/>
          </p:cNvSpPr>
          <p:nvPr/>
        </p:nvSpPr>
        <p:spPr bwMode="auto">
          <a:xfrm flipH="1">
            <a:off x="3708083" y="5715000"/>
            <a:ext cx="1089660" cy="0"/>
          </a:xfrm>
          <a:prstGeom prst="line">
            <a:avLst/>
          </a:prstGeom>
          <a:noFill/>
          <a:ln w="1524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22071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408</Words>
  <Application>Microsoft Office PowerPoint</Application>
  <PresentationFormat>On-screen Show (4:3)</PresentationFormat>
  <Paragraphs>113</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Edupreneurship: Engaging Students in Mobile Learning</vt:lpstr>
      <vt:lpstr>PowerPoint Presentation</vt:lpstr>
      <vt:lpstr>PowerPoint Presentation</vt:lpstr>
      <vt:lpstr>Edupreneurship: Motivation</vt:lpstr>
      <vt:lpstr>Learning is a Contact Sport</vt:lpstr>
      <vt:lpstr>Edupreneurship: Motivation</vt:lpstr>
      <vt:lpstr>PowerPoint Presentation</vt:lpstr>
      <vt:lpstr>PowerPoint Presentation</vt:lpstr>
      <vt:lpstr>PowerPoint Presentation</vt:lpstr>
      <vt:lpstr>LectureTools</vt:lpstr>
      <vt:lpstr>Edupreneurship: Building from Research</vt:lpstr>
      <vt:lpstr>Edupreneurship: LectureTools</vt:lpstr>
      <vt:lpstr>Edupreneurship: Building from Research</vt:lpstr>
      <vt:lpstr>Edupreneurship: Building from Research</vt:lpstr>
      <vt:lpstr>Edupreneurship: Building from Research</vt:lpstr>
      <vt:lpstr>Edupreneurship: Building from Research</vt:lpstr>
      <vt:lpstr>Edupreneurship: Building from Research</vt:lpstr>
      <vt:lpstr>Edupreneurship: Building from Research</vt:lpstr>
      <vt:lpstr>Edupreneurship: Building from Research</vt:lpstr>
      <vt:lpstr>Edupreneurship: Building from Research</vt:lpstr>
      <vt:lpstr>Edupreneurship: Building from Research</vt:lpstr>
      <vt:lpstr>http://www.sageonstage.com http://www.lecturetools.com</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Loren Benavente</cp:lastModifiedBy>
  <cp:revision>37</cp:revision>
  <dcterms:created xsi:type="dcterms:W3CDTF">2012-08-08T18:23:13Z</dcterms:created>
  <dcterms:modified xsi:type="dcterms:W3CDTF">2012-10-03T17:13:22Z</dcterms:modified>
</cp:coreProperties>
</file>