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69" r:id="rId3"/>
    <p:sldId id="270" r:id="rId4"/>
    <p:sldId id="286" r:id="rId5"/>
    <p:sldId id="271" r:id="rId6"/>
    <p:sldId id="272" r:id="rId7"/>
    <p:sldId id="273" r:id="rId8"/>
    <p:sldId id="274" r:id="rId9"/>
    <p:sldId id="275" r:id="rId10"/>
    <p:sldId id="276" r:id="rId11"/>
    <p:sldId id="278" r:id="rId12"/>
    <p:sldId id="279" r:id="rId13"/>
    <p:sldId id="280" r:id="rId14"/>
    <p:sldId id="281" r:id="rId15"/>
    <p:sldId id="282" r:id="rId16"/>
    <p:sldId id="283" r:id="rId17"/>
    <p:sldId id="284" r:id="rId18"/>
    <p:sldId id="285" r:id="rId19"/>
    <p:sldId id="287" r:id="rId20"/>
    <p:sldId id="288" r:id="rId21"/>
    <p:sldId id="289"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375" autoAdjust="0"/>
  </p:normalViewPr>
  <p:slideViewPr>
    <p:cSldViewPr>
      <p:cViewPr>
        <p:scale>
          <a:sx n="70" d="100"/>
          <a:sy n="70" d="100"/>
        </p:scale>
        <p:origin x="-58" y="-5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2192"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A7FFC-06C1-41E6-86CC-97471DD2AF90}" type="datetimeFigureOut">
              <a:rPr lang="en-US" smtClean="0"/>
              <a:pPr/>
              <a:t>10/3/2012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7E4038-98EC-441F-BCAD-6B864ED359E1}" type="slidenum">
              <a:rPr lang="en-US" smtClean="0"/>
              <a:pPr/>
              <a:t>‹#›</a:t>
            </a:fld>
            <a:endParaRPr lang="en-US" dirty="0"/>
          </a:p>
        </p:txBody>
      </p:sp>
    </p:spTree>
    <p:extLst>
      <p:ext uri="{BB962C8B-B14F-4D97-AF65-F5344CB8AC3E}">
        <p14:creationId xmlns:p14="http://schemas.microsoft.com/office/powerpoint/2010/main" val="314226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CCDC5-55A2-4C49-8D1B-F0A0B4CD1393}" type="datetimeFigureOut">
              <a:rPr lang="en-US" smtClean="0"/>
              <a:pPr/>
              <a:t>10/3/2012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921FF-61D2-4803-8494-4519EE275740}" type="slidenum">
              <a:rPr lang="en-US" smtClean="0"/>
              <a:pPr/>
              <a:t>‹#›</a:t>
            </a:fld>
            <a:endParaRPr lang="en-US" dirty="0"/>
          </a:p>
        </p:txBody>
      </p:sp>
    </p:spTree>
    <p:extLst>
      <p:ext uri="{BB962C8B-B14F-4D97-AF65-F5344CB8AC3E}">
        <p14:creationId xmlns:p14="http://schemas.microsoft.com/office/powerpoint/2010/main" val="41309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Title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1</a:t>
            </a:fld>
            <a:endParaRPr lang="en-US" dirty="0"/>
          </a:p>
        </p:txBody>
      </p:sp>
    </p:spTree>
    <p:extLst>
      <p:ext uri="{BB962C8B-B14F-4D97-AF65-F5344CB8AC3E}">
        <p14:creationId xmlns:p14="http://schemas.microsoft.com/office/powerpoint/2010/main" val="227467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pPr/>
              <a:t>19</a:t>
            </a:fld>
            <a:endParaRPr lang="en-US" dirty="0"/>
          </a:p>
        </p:txBody>
      </p:sp>
    </p:spTree>
    <p:extLst>
      <p:ext uri="{BB962C8B-B14F-4D97-AF65-F5344CB8AC3E}">
        <p14:creationId xmlns:p14="http://schemas.microsoft.com/office/powerpoint/2010/main" val="352781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End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22</a:t>
            </a:fld>
            <a:endParaRPr lang="en-US" dirty="0"/>
          </a:p>
        </p:txBody>
      </p:sp>
    </p:spTree>
    <p:extLst>
      <p:ext uri="{BB962C8B-B14F-4D97-AF65-F5344CB8AC3E}">
        <p14:creationId xmlns:p14="http://schemas.microsoft.com/office/powerpoint/2010/main" val="154866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2</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3</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4</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pPr/>
              <a:t>5</a:t>
            </a:fld>
            <a:endParaRPr lang="en-US" dirty="0"/>
          </a:p>
        </p:txBody>
      </p:sp>
    </p:spTree>
    <p:extLst>
      <p:ext uri="{BB962C8B-B14F-4D97-AF65-F5344CB8AC3E}">
        <p14:creationId xmlns:p14="http://schemas.microsoft.com/office/powerpoint/2010/main" val="352781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pPr/>
              <a:t>10</a:t>
            </a:fld>
            <a:endParaRPr lang="en-US" dirty="0"/>
          </a:p>
        </p:txBody>
      </p:sp>
    </p:spTree>
    <p:extLst>
      <p:ext uri="{BB962C8B-B14F-4D97-AF65-F5344CB8AC3E}">
        <p14:creationId xmlns:p14="http://schemas.microsoft.com/office/powerpoint/2010/main" val="3527818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11</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12</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pPr/>
              <a:t>13</a:t>
            </a:fld>
            <a:endParaRPr lang="en-US" dirty="0"/>
          </a:p>
        </p:txBody>
      </p:sp>
    </p:spTree>
    <p:extLst>
      <p:ext uri="{BB962C8B-B14F-4D97-AF65-F5344CB8AC3E}">
        <p14:creationId xmlns:p14="http://schemas.microsoft.com/office/powerpoint/2010/main" val="1283544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White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90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5" name="Text Placeholder 2"/>
          <p:cNvSpPr>
            <a:spLocks noGrp="1"/>
          </p:cNvSpPr>
          <p:nvPr>
            <p:ph type="body" idx="1"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Agenda Item One</a:t>
            </a:r>
          </a:p>
          <a:p>
            <a:r>
              <a:rPr lang="en-US" dirty="0" smtClean="0"/>
              <a:t>Agenda Item Two</a:t>
            </a:r>
          </a:p>
          <a:p>
            <a:r>
              <a:rPr lang="en-US" dirty="0" smtClean="0"/>
              <a:t>Agenda Item Three</a:t>
            </a:r>
          </a:p>
          <a:p>
            <a:r>
              <a:rPr lang="en-US" dirty="0" smtClean="0"/>
              <a:t>Agenda Item Four</a:t>
            </a:r>
          </a:p>
          <a:p>
            <a:r>
              <a:rPr lang="en-US" dirty="0" smtClean="0"/>
              <a:t>Agenda Item Five</a:t>
            </a:r>
          </a:p>
        </p:txBody>
      </p:sp>
    </p:spTree>
    <p:extLst>
      <p:ext uri="{BB962C8B-B14F-4D97-AF65-F5344CB8AC3E}">
        <p14:creationId xmlns:p14="http://schemas.microsoft.com/office/powerpoint/2010/main" val="166041673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 or Sub Heading</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4" y="2656971"/>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798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8702612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LI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335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4" r:id="rId4"/>
    <p:sldLayoutId id="2147483668" r:id="rId5"/>
    <p:sldLayoutId id="2147483667" r:id="rId6"/>
    <p:sldLayoutId id="2147483654" r:id="rId7"/>
    <p:sldLayoutId id="2147483656" r:id="rId8"/>
    <p:sldLayoutId id="2147483657" r:id="rId9"/>
    <p:sldLayoutId id="2147483658" r:id="rId10"/>
    <p:sldLayoutId id="21474836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mailto:dcbrooks@umn.edu"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mailto:allan@psu.edu" TargetMode="External"/><Relationship Id="rId4" Type="http://schemas.openxmlformats.org/officeDocument/2006/relationships/hyperlink" Target="mailto:jmorrill@wis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143000"/>
            <a:ext cx="7866612" cy="1981200"/>
          </a:xfrm>
        </p:spPr>
        <p:txBody>
          <a:bodyPr/>
          <a:lstStyle/>
          <a:p>
            <a:r>
              <a:rPr lang="en-US" dirty="0" smtClean="0">
                <a:latin typeface="Gill Sans"/>
                <a:cs typeface="Gill Sans"/>
              </a:rPr>
              <a:t>Developing and Testing a Framework for Analyzing Innovation</a:t>
            </a:r>
            <a:endParaRPr lang="en-US" dirty="0">
              <a:latin typeface="Gill Sans"/>
              <a:cs typeface="Gill Sans"/>
            </a:endParaRPr>
          </a:p>
        </p:txBody>
      </p:sp>
      <p:sp>
        <p:nvSpPr>
          <p:cNvPr id="7" name="Text Placeholder 6"/>
          <p:cNvSpPr>
            <a:spLocks noGrp="1"/>
          </p:cNvSpPr>
          <p:nvPr>
            <p:ph type="body" idx="12"/>
          </p:nvPr>
        </p:nvSpPr>
        <p:spPr/>
        <p:txBody>
          <a:bodyPr/>
          <a:lstStyle/>
          <a:p>
            <a:r>
              <a:rPr lang="en-US" dirty="0" smtClean="0">
                <a:latin typeface="Gill Sans"/>
                <a:cs typeface="Gill Sans"/>
              </a:rPr>
              <a:t>3 October 2012</a:t>
            </a:r>
            <a:endParaRPr lang="en-US" dirty="0">
              <a:latin typeface="Gill Sans"/>
              <a:cs typeface="Gill Sans"/>
            </a:endParaRPr>
          </a:p>
        </p:txBody>
      </p:sp>
      <p:sp>
        <p:nvSpPr>
          <p:cNvPr id="6" name="Text Placeholder 5"/>
          <p:cNvSpPr>
            <a:spLocks noGrp="1"/>
          </p:cNvSpPr>
          <p:nvPr>
            <p:ph type="body" idx="1"/>
          </p:nvPr>
        </p:nvSpPr>
        <p:spPr>
          <a:xfrm>
            <a:off x="609600" y="3276600"/>
            <a:ext cx="7866611" cy="1600200"/>
          </a:xfrm>
        </p:spPr>
        <p:txBody>
          <a:bodyPr/>
          <a:lstStyle/>
          <a:p>
            <a:r>
              <a:rPr lang="en-US" dirty="0" smtClean="0">
                <a:latin typeface="Gill Sans"/>
                <a:cs typeface="Gill Sans"/>
              </a:rPr>
              <a:t>D. Christopher Brooks, </a:t>
            </a:r>
            <a:r>
              <a:rPr lang="en-US" i="1" dirty="0" smtClean="0">
                <a:latin typeface="Gill Sans"/>
                <a:cs typeface="Gill Sans"/>
              </a:rPr>
              <a:t>University of Minnesota</a:t>
            </a:r>
            <a:endParaRPr lang="en-US" dirty="0" smtClean="0">
              <a:latin typeface="Gill Sans"/>
              <a:cs typeface="Gill Sans"/>
            </a:endParaRPr>
          </a:p>
          <a:p>
            <a:r>
              <a:rPr lang="en-US" dirty="0" smtClean="0">
                <a:latin typeface="Gill Sans"/>
                <a:cs typeface="Gill Sans"/>
              </a:rPr>
              <a:t>Allan Gyorke, </a:t>
            </a:r>
            <a:r>
              <a:rPr lang="en-US" i="1" dirty="0" smtClean="0">
                <a:latin typeface="Gill Sans"/>
                <a:cs typeface="Gill Sans"/>
              </a:rPr>
              <a:t>The Pennsylvania State University</a:t>
            </a:r>
          </a:p>
          <a:p>
            <a:r>
              <a:rPr lang="en-US" dirty="0" smtClean="0">
                <a:latin typeface="Gill Sans"/>
                <a:cs typeface="Gill Sans"/>
              </a:rPr>
              <a:t>Josh Morrill, </a:t>
            </a:r>
            <a:r>
              <a:rPr lang="en-US" i="1" dirty="0" smtClean="0">
                <a:latin typeface="Gill Sans"/>
                <a:cs typeface="Gill Sans"/>
              </a:rPr>
              <a:t>University of Wisconsin - Madison</a:t>
            </a:r>
            <a:endParaRPr lang="en-US" dirty="0" smtClean="0">
              <a:latin typeface="Gill Sans"/>
              <a:cs typeface="Gill Sans"/>
            </a:endParaRPr>
          </a:p>
        </p:txBody>
      </p:sp>
    </p:spTree>
    <p:extLst>
      <p:ext uri="{BB962C8B-B14F-4D97-AF65-F5344CB8AC3E}">
        <p14:creationId xmlns:p14="http://schemas.microsoft.com/office/powerpoint/2010/main" val="42273969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r>
              <a:rPr lang="en-US" dirty="0" smtClean="0">
                <a:latin typeface="Gill Sans"/>
                <a:cs typeface="Gill Sans"/>
              </a:rPr>
              <a:t>D. Christopher Brooks</a:t>
            </a:r>
          </a:p>
          <a:p>
            <a:r>
              <a:rPr lang="en-US" dirty="0" smtClean="0">
                <a:latin typeface="Gill Sans"/>
                <a:cs typeface="Gill Sans"/>
              </a:rPr>
              <a:t>Research Fellow</a:t>
            </a:r>
          </a:p>
          <a:p>
            <a:r>
              <a:rPr lang="en-US" dirty="0" smtClean="0">
                <a:latin typeface="Gill Sans"/>
                <a:cs typeface="Gill Sans"/>
              </a:rPr>
              <a:t>University of Minnesota</a:t>
            </a:r>
            <a:endParaRPr lang="en-US" dirty="0">
              <a:latin typeface="Gill Sans"/>
              <a:cs typeface="Gill Sans"/>
            </a:endParaRPr>
          </a:p>
        </p:txBody>
      </p:sp>
      <p:sp>
        <p:nvSpPr>
          <p:cNvPr id="5" name="Text Placeholder 4"/>
          <p:cNvSpPr>
            <a:spLocks noGrp="1"/>
          </p:cNvSpPr>
          <p:nvPr>
            <p:ph type="body" idx="13"/>
          </p:nvPr>
        </p:nvSpPr>
        <p:spPr>
          <a:xfrm>
            <a:off x="0" y="2590800"/>
            <a:ext cx="9144000" cy="762000"/>
          </a:xfrm>
        </p:spPr>
        <p:txBody>
          <a:bodyPr anchor="ctr"/>
          <a:lstStyle/>
          <a:p>
            <a:pPr algn="ctr"/>
            <a:r>
              <a:rPr lang="en-US" sz="2700" dirty="0" smtClean="0">
                <a:latin typeface="Gill Sans"/>
                <a:cs typeface="Gill Sans"/>
              </a:rPr>
              <a:t>Reviewing Innovative Proposals:  A Quantitative Approach</a:t>
            </a:r>
            <a:endParaRPr lang="en-US" sz="2700" dirty="0">
              <a:latin typeface="Gill Sans"/>
              <a:cs typeface="Gill Sans"/>
            </a:endParaRPr>
          </a:p>
        </p:txBody>
      </p:sp>
    </p:spTree>
    <p:extLst>
      <p:ext uri="{BB962C8B-B14F-4D97-AF65-F5344CB8AC3E}">
        <p14:creationId xmlns:p14="http://schemas.microsoft.com/office/powerpoint/2010/main" val="171641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smtClean="0">
                <a:latin typeface="Gill Sans"/>
                <a:cs typeface="Gill Sans"/>
              </a:rPr>
              <a:t>Faculty Fellowship Program: Innovation Pilot</a:t>
            </a:r>
            <a:endParaRPr lang="en-US" sz="3400" dirty="0">
              <a:latin typeface="Gill Sans"/>
              <a:cs typeface="Gill Sans"/>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468659294"/>
              </p:ext>
            </p:extLst>
          </p:nvPr>
        </p:nvGraphicFramePr>
        <p:xfrm>
          <a:off x="304800" y="990600"/>
          <a:ext cx="8534400" cy="4953001"/>
        </p:xfrm>
        <a:graphic>
          <a:graphicData uri="http://schemas.openxmlformats.org/drawingml/2006/table">
            <a:tbl>
              <a:tblPr firstRow="1" bandRow="1">
                <a:tableStyleId>{5C22544A-7EE6-4342-B048-85BDC9FD1C3A}</a:tableStyleId>
              </a:tblPr>
              <a:tblGrid>
                <a:gridCol w="1473356"/>
                <a:gridCol w="1769356"/>
                <a:gridCol w="406185"/>
                <a:gridCol w="406185"/>
                <a:gridCol w="406185"/>
                <a:gridCol w="406185"/>
                <a:gridCol w="406185"/>
                <a:gridCol w="406185"/>
                <a:gridCol w="406185"/>
                <a:gridCol w="2448393"/>
              </a:tblGrid>
              <a:tr h="465940">
                <a:tc>
                  <a:txBody>
                    <a:bodyPr/>
                    <a:lstStyle/>
                    <a:p>
                      <a:endParaRPr lang="en-US" sz="1500" dirty="0">
                        <a:latin typeface="Gill Sans"/>
                        <a:cs typeface="Gill Sans"/>
                      </a:endParaRPr>
                    </a:p>
                  </a:txBody>
                  <a:tcPr anchor="ctr"/>
                </a:tc>
                <a:tc>
                  <a:txBody>
                    <a:bodyPr/>
                    <a:lstStyle/>
                    <a:p>
                      <a:pPr algn="ctr"/>
                      <a:r>
                        <a:rPr lang="en-US" sz="1500" dirty="0" smtClean="0"/>
                        <a:t>Deficiency</a:t>
                      </a:r>
                      <a:endParaRPr lang="en-US" sz="1500" b="1" dirty="0">
                        <a:solidFill>
                          <a:srgbClr val="000000"/>
                        </a:solidFill>
                        <a:latin typeface="Gill Sans"/>
                        <a:cs typeface="Gill Sans"/>
                      </a:endParaRPr>
                    </a:p>
                  </a:txBody>
                  <a:tcPr anchor="ctr"/>
                </a:tc>
                <a:tc gridSpan="7">
                  <a:txBody>
                    <a:bodyPr/>
                    <a:lstStyle/>
                    <a:p>
                      <a:pPr algn="ctr"/>
                      <a:r>
                        <a:rPr lang="en-US" sz="1500" dirty="0" smtClean="0"/>
                        <a:t>Mean</a:t>
                      </a:r>
                      <a:endParaRPr lang="en-US" sz="1500" b="1" dirty="0">
                        <a:solidFill>
                          <a:srgbClr val="000000"/>
                        </a:solidFill>
                        <a:latin typeface="Gill Sans"/>
                        <a:cs typeface="Gill Sans"/>
                      </a:endParaRPr>
                    </a:p>
                  </a:txBody>
                  <a:tcPr anchor="ctr"/>
                </a:tc>
                <a:tc hMerge="1">
                  <a:txBody>
                    <a:bodyPr/>
                    <a:lstStyle/>
                    <a:p>
                      <a:endParaRPr lang="en-US" dirty="0">
                        <a:latin typeface="Gill Sans"/>
                        <a:cs typeface="Gill Sans"/>
                      </a:endParaRPr>
                    </a:p>
                  </a:txBody>
                  <a:tcPr/>
                </a:tc>
                <a:tc hMerge="1">
                  <a:txBody>
                    <a:bodyPr/>
                    <a:lstStyle/>
                    <a:p>
                      <a:pPr algn="ctr"/>
                      <a:endParaRPr lang="en-US" b="1" dirty="0">
                        <a:solidFill>
                          <a:srgbClr val="000000"/>
                        </a:solidFill>
                        <a:latin typeface="Gill Sans"/>
                        <a:cs typeface="Gill Sans"/>
                      </a:endParaRPr>
                    </a:p>
                  </a:txBody>
                  <a:tcPr/>
                </a:tc>
                <a:tc hMerge="1">
                  <a:txBody>
                    <a:bodyPr/>
                    <a:lstStyle/>
                    <a:p>
                      <a:endParaRPr lang="en-US" dirty="0">
                        <a:latin typeface="Gill Sans"/>
                        <a:cs typeface="Gill Sans"/>
                      </a:endParaRPr>
                    </a:p>
                  </a:txBody>
                  <a:tcPr/>
                </a:tc>
                <a:tc hMerge="1">
                  <a:txBody>
                    <a:bodyPr/>
                    <a:lstStyle/>
                    <a:p>
                      <a:endParaRPr lang="en-US" dirty="0">
                        <a:latin typeface="Gill Sans"/>
                        <a:cs typeface="Gill Sans"/>
                      </a:endParaRPr>
                    </a:p>
                  </a:txBody>
                  <a:tcPr/>
                </a:tc>
                <a:tc hMerge="1">
                  <a:txBody>
                    <a:bodyPr/>
                    <a:lstStyle/>
                    <a:p>
                      <a:pPr algn="r"/>
                      <a:endParaRPr lang="en-US" b="1" dirty="0">
                        <a:solidFill>
                          <a:srgbClr val="000000"/>
                        </a:solidFill>
                        <a:latin typeface="Gill Sans"/>
                        <a:cs typeface="Gill Sans"/>
                      </a:endParaRPr>
                    </a:p>
                  </a:txBody>
                  <a:tcPr/>
                </a:tc>
                <a:tc hMerge="1">
                  <a:txBody>
                    <a:bodyPr/>
                    <a:lstStyle/>
                    <a:p>
                      <a:endParaRPr lang="en-US" dirty="0">
                        <a:latin typeface="Gill Sans"/>
                        <a:cs typeface="Gill Sans"/>
                      </a:endParaRPr>
                    </a:p>
                  </a:txBody>
                  <a:tcPr/>
                </a:tc>
                <a:tc>
                  <a:txBody>
                    <a:bodyPr/>
                    <a:lstStyle/>
                    <a:p>
                      <a:pPr algn="ctr"/>
                      <a:r>
                        <a:rPr lang="en-US" sz="1500" dirty="0" smtClean="0"/>
                        <a:t>Excess</a:t>
                      </a:r>
                      <a:endParaRPr lang="en-US" sz="1500" b="1" dirty="0">
                        <a:solidFill>
                          <a:srgbClr val="000000"/>
                        </a:solidFill>
                        <a:latin typeface="Gill Sans"/>
                        <a:cs typeface="Gill Sans"/>
                      </a:endParaRPr>
                    </a:p>
                  </a:txBody>
                  <a:tcPr anchor="ctr"/>
                </a:tc>
              </a:tr>
              <a:tr h="689335">
                <a:tc>
                  <a:txBody>
                    <a:bodyPr/>
                    <a:lstStyle/>
                    <a:p>
                      <a:pPr algn="l"/>
                      <a:r>
                        <a:rPr lang="en-US" sz="1500" dirty="0" smtClean="0"/>
                        <a:t>Utility</a:t>
                      </a:r>
                      <a:endParaRPr lang="en-US" sz="1500" b="1" dirty="0">
                        <a:latin typeface="Gill Sans"/>
                        <a:cs typeface="Gill Sans"/>
                      </a:endParaRPr>
                    </a:p>
                  </a:txBody>
                  <a:tcPr anchor="ctr"/>
                </a:tc>
                <a:tc>
                  <a:txBody>
                    <a:bodyPr/>
                    <a:lstStyle/>
                    <a:p>
                      <a:pPr algn="ctr"/>
                      <a:r>
                        <a:rPr lang="en-US" sz="1500" kern="1200" dirty="0" smtClean="0"/>
                        <a:t>Does not solve a problem</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0</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kern="1200" dirty="0" smtClean="0"/>
                        <a:t>Creates more problems than it solves</a:t>
                      </a:r>
                      <a:endParaRPr lang="en-US" sz="1500" dirty="0">
                        <a:latin typeface="Gill Sans"/>
                        <a:cs typeface="Gill Sans"/>
                      </a:endParaRPr>
                    </a:p>
                  </a:txBody>
                  <a:tcPr anchor="ctr"/>
                </a:tc>
              </a:tr>
              <a:tr h="689335">
                <a:tc>
                  <a:txBody>
                    <a:bodyPr/>
                    <a:lstStyle/>
                    <a:p>
                      <a:pPr algn="l"/>
                      <a:r>
                        <a:rPr lang="en-US" sz="1500" dirty="0" smtClean="0"/>
                        <a:t>Creativity</a:t>
                      </a:r>
                      <a:endParaRPr lang="en-US" sz="1500" b="1" dirty="0">
                        <a:latin typeface="Gill Sans"/>
                        <a:cs typeface="Gill Sans"/>
                      </a:endParaRPr>
                    </a:p>
                  </a:txBody>
                  <a:tcPr anchor="ctr"/>
                </a:tc>
                <a:tc>
                  <a:txBody>
                    <a:bodyPr/>
                    <a:lstStyle/>
                    <a:p>
                      <a:pPr algn="ctr"/>
                      <a:r>
                        <a:rPr lang="en-US" sz="1500" kern="1200" dirty="0" smtClean="0"/>
                        <a:t>Standard solution/approach</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0</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kern="1200" dirty="0" smtClean="0"/>
                        <a:t>Revolutionary solution/approach</a:t>
                      </a:r>
                      <a:endParaRPr lang="en-US" sz="1500" dirty="0">
                        <a:latin typeface="Gill Sans"/>
                        <a:cs typeface="Gill Sans"/>
                      </a:endParaRPr>
                    </a:p>
                  </a:txBody>
                  <a:tcPr anchor="ctr"/>
                </a:tc>
              </a:tr>
              <a:tr h="976558">
                <a:tc>
                  <a:txBody>
                    <a:bodyPr/>
                    <a:lstStyle/>
                    <a:p>
                      <a:pPr algn="l"/>
                      <a:r>
                        <a:rPr lang="en-US" sz="1500" dirty="0" smtClean="0"/>
                        <a:t>Efficacy</a:t>
                      </a:r>
                      <a:endParaRPr lang="en-US" sz="1500" b="1" dirty="0">
                        <a:latin typeface="Gill Sans"/>
                        <a:cs typeface="Gill Sans"/>
                      </a:endParaRPr>
                    </a:p>
                  </a:txBody>
                  <a:tcPr anchor="ctr"/>
                </a:tc>
                <a:tc>
                  <a:txBody>
                    <a:bodyPr/>
                    <a:lstStyle/>
                    <a:p>
                      <a:pPr algn="ctr"/>
                      <a:r>
                        <a:rPr lang="en-US" sz="1500" kern="1200" dirty="0" smtClean="0"/>
                        <a:t>No evidence that solution/ approach will work</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0</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kern="1200" dirty="0" smtClean="0"/>
                        <a:t>Overwhelming evidence that solution/approach will work</a:t>
                      </a:r>
                      <a:endParaRPr lang="en-US" sz="1500" dirty="0">
                        <a:latin typeface="Gill Sans"/>
                        <a:cs typeface="Gill Sans"/>
                      </a:endParaRPr>
                    </a:p>
                  </a:txBody>
                  <a:tcPr anchor="ctr"/>
                </a:tc>
              </a:tr>
              <a:tr h="689335">
                <a:tc>
                  <a:txBody>
                    <a:bodyPr/>
                    <a:lstStyle/>
                    <a:p>
                      <a:pPr algn="l"/>
                      <a:r>
                        <a:rPr lang="en-US" sz="1500" dirty="0" smtClean="0"/>
                        <a:t>Feasibility</a:t>
                      </a:r>
                      <a:endParaRPr lang="en-US" sz="1500" b="1" dirty="0">
                        <a:latin typeface="Gill Sans"/>
                        <a:cs typeface="Gill Sans"/>
                      </a:endParaRPr>
                    </a:p>
                  </a:txBody>
                  <a:tcPr anchor="ctr"/>
                </a:tc>
                <a:tc>
                  <a:txBody>
                    <a:bodyPr/>
                    <a:lstStyle/>
                    <a:p>
                      <a:pPr algn="ctr"/>
                      <a:r>
                        <a:rPr lang="en-US" sz="1500" kern="1200" dirty="0" smtClean="0"/>
                        <a:t>Unfeasible/ Unrealistic</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0</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kern="1200" dirty="0" smtClean="0"/>
                        <a:t>Feasible/Realistic</a:t>
                      </a:r>
                      <a:endParaRPr lang="en-US" sz="1500" dirty="0">
                        <a:latin typeface="Gill Sans"/>
                        <a:cs typeface="Gill Sans"/>
                      </a:endParaRPr>
                    </a:p>
                  </a:txBody>
                  <a:tcPr anchor="ctr"/>
                </a:tc>
              </a:tr>
              <a:tr h="465940">
                <a:tc>
                  <a:txBody>
                    <a:bodyPr/>
                    <a:lstStyle/>
                    <a:p>
                      <a:pPr algn="l"/>
                      <a:r>
                        <a:rPr lang="en-US" sz="1500" dirty="0" smtClean="0"/>
                        <a:t>Risk</a:t>
                      </a:r>
                      <a:endParaRPr lang="en-US" sz="1500" b="1" dirty="0">
                        <a:latin typeface="Gill Sans"/>
                        <a:cs typeface="Gill Sans"/>
                      </a:endParaRPr>
                    </a:p>
                  </a:txBody>
                  <a:tcPr anchor="ctr"/>
                </a:tc>
                <a:tc>
                  <a:txBody>
                    <a:bodyPr/>
                    <a:lstStyle/>
                    <a:p>
                      <a:pPr algn="ctr"/>
                      <a:r>
                        <a:rPr lang="en-US" sz="1500" kern="1200" dirty="0" smtClean="0"/>
                        <a:t>Low Risk</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0</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kern="1200" dirty="0" smtClean="0"/>
                        <a:t>High Risk</a:t>
                      </a:r>
                      <a:endParaRPr lang="en-US" sz="1500" dirty="0">
                        <a:latin typeface="Gill Sans"/>
                        <a:cs typeface="Gill Sans"/>
                      </a:endParaRPr>
                    </a:p>
                  </a:txBody>
                  <a:tcPr anchor="ctr"/>
                </a:tc>
              </a:tr>
              <a:tr h="976558">
                <a:tc>
                  <a:txBody>
                    <a:bodyPr/>
                    <a:lstStyle/>
                    <a:p>
                      <a:pPr algn="l"/>
                      <a:r>
                        <a:rPr lang="en-US" sz="1500" dirty="0" smtClean="0"/>
                        <a:t>Resistance</a:t>
                      </a:r>
                      <a:endParaRPr lang="en-US" sz="1500" b="1" dirty="0">
                        <a:latin typeface="Gill Sans"/>
                        <a:cs typeface="Gill Sans"/>
                      </a:endParaRPr>
                    </a:p>
                  </a:txBody>
                  <a:tcPr anchor="ctr"/>
                </a:tc>
                <a:tc>
                  <a:txBody>
                    <a:bodyPr/>
                    <a:lstStyle/>
                    <a:p>
                      <a:pPr algn="ctr"/>
                      <a:r>
                        <a:rPr lang="en-US" sz="1500" kern="1200" dirty="0" smtClean="0"/>
                        <a:t>No resistance; Complete acceptance</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0</a:t>
                      </a:r>
                      <a:endParaRPr lang="en-US" sz="1500" dirty="0">
                        <a:latin typeface="Gill Sans"/>
                        <a:cs typeface="Gill Sans"/>
                      </a:endParaRPr>
                    </a:p>
                  </a:txBody>
                  <a:tcPr anchor="ctr"/>
                </a:tc>
                <a:tc>
                  <a:txBody>
                    <a:bodyPr/>
                    <a:lstStyle/>
                    <a:p>
                      <a:pPr algn="ctr"/>
                      <a:r>
                        <a:rPr lang="en-US" sz="1500" dirty="0" smtClean="0"/>
                        <a:t>1</a:t>
                      </a:r>
                      <a:endParaRPr lang="en-US" sz="1500" dirty="0">
                        <a:latin typeface="Gill Sans"/>
                        <a:cs typeface="Gill Sans"/>
                      </a:endParaRPr>
                    </a:p>
                  </a:txBody>
                  <a:tcPr anchor="ctr"/>
                </a:tc>
                <a:tc>
                  <a:txBody>
                    <a:bodyPr/>
                    <a:lstStyle/>
                    <a:p>
                      <a:pPr algn="ctr"/>
                      <a:r>
                        <a:rPr lang="en-US" sz="1500" dirty="0" smtClean="0"/>
                        <a:t>2</a:t>
                      </a:r>
                      <a:endParaRPr lang="en-US" sz="1500" dirty="0">
                        <a:latin typeface="Gill Sans"/>
                        <a:cs typeface="Gill Sans"/>
                      </a:endParaRPr>
                    </a:p>
                  </a:txBody>
                  <a:tcPr anchor="ctr"/>
                </a:tc>
                <a:tc>
                  <a:txBody>
                    <a:bodyPr/>
                    <a:lstStyle/>
                    <a:p>
                      <a:pPr algn="ctr"/>
                      <a:r>
                        <a:rPr lang="en-US" sz="1500" dirty="0" smtClean="0"/>
                        <a:t>3</a:t>
                      </a:r>
                      <a:endParaRPr lang="en-US" sz="1500" dirty="0">
                        <a:latin typeface="Gill Sans"/>
                        <a:cs typeface="Gill Sans"/>
                      </a:endParaRPr>
                    </a:p>
                  </a:txBody>
                  <a:tcPr anchor="ctr"/>
                </a:tc>
                <a:tc>
                  <a:txBody>
                    <a:bodyPr/>
                    <a:lstStyle/>
                    <a:p>
                      <a:pPr algn="ctr"/>
                      <a:r>
                        <a:rPr lang="en-US" sz="1500" kern="1200" dirty="0" smtClean="0"/>
                        <a:t>Total resistance; No acceptance</a:t>
                      </a:r>
                      <a:endParaRPr lang="en-US" sz="1500" dirty="0">
                        <a:latin typeface="Gill Sans"/>
                        <a:cs typeface="Gill Sans"/>
                      </a:endParaRPr>
                    </a:p>
                  </a:txBody>
                  <a:tcPr anchor="ctr"/>
                </a:tc>
              </a:tr>
            </a:tbl>
          </a:graphicData>
        </a:graphic>
      </p:graphicFrame>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smtClean="0">
                <a:latin typeface="Gill Sans"/>
                <a:cs typeface="Gill Sans"/>
              </a:rPr>
              <a:t>A Problem of Scale: Raw Scores</a:t>
            </a:r>
            <a:endParaRPr lang="en-US" sz="3400" dirty="0">
              <a:latin typeface="Gill Sans"/>
              <a:cs typeface="Gill Sans"/>
            </a:endParaRPr>
          </a:p>
        </p:txBody>
      </p:sp>
      <p:graphicFrame>
        <p:nvGraphicFramePr>
          <p:cNvPr id="5" name="Content Placeholder 3"/>
          <p:cNvGraphicFramePr>
            <a:graphicFrameLocks/>
          </p:cNvGraphicFramePr>
          <p:nvPr/>
        </p:nvGraphicFramePr>
        <p:xfrm>
          <a:off x="457200" y="1295400"/>
          <a:ext cx="8229600" cy="4389120"/>
        </p:xfrm>
        <a:graphic>
          <a:graphicData uri="http://schemas.openxmlformats.org/drawingml/2006/table">
            <a:tbl>
              <a:tblPr firstRow="1" bandRow="1">
                <a:tableStyleId>{5C22544A-7EE6-4342-B048-85BDC9FD1C3A}</a:tableStyleId>
              </a:tblPr>
              <a:tblGrid>
                <a:gridCol w="2438400"/>
                <a:gridCol w="1447800"/>
                <a:gridCol w="1447800"/>
                <a:gridCol w="1447800"/>
                <a:gridCol w="1447800"/>
              </a:tblGrid>
              <a:tr h="370840">
                <a:tc>
                  <a:txBody>
                    <a:bodyPr/>
                    <a:lstStyle/>
                    <a:p>
                      <a:endParaRPr lang="en-US" sz="2400" b="0" dirty="0">
                        <a:latin typeface="Gill Sans"/>
                        <a:cs typeface="Gill Sans"/>
                      </a:endParaRPr>
                    </a:p>
                  </a:txBody>
                  <a:tcPr/>
                </a:tc>
                <a:tc>
                  <a:txBody>
                    <a:bodyPr/>
                    <a:lstStyle/>
                    <a:p>
                      <a:pPr algn="ctr"/>
                      <a:r>
                        <a:rPr lang="en-US" sz="2400" b="0" dirty="0" smtClean="0">
                          <a:latin typeface="Gill Sans"/>
                          <a:cs typeface="Gill Sans"/>
                        </a:rPr>
                        <a:t>Example</a:t>
                      </a:r>
                      <a:r>
                        <a:rPr lang="en-US" sz="2400" b="0" baseline="0" dirty="0" smtClean="0">
                          <a:latin typeface="Gill Sans"/>
                          <a:cs typeface="Gill Sans"/>
                        </a:rPr>
                        <a:t> 1</a:t>
                      </a:r>
                      <a:endParaRPr lang="en-US" sz="2400" b="0" dirty="0">
                        <a:solidFill>
                          <a:schemeClr val="tx1"/>
                        </a:solidFill>
                        <a:latin typeface="Gill Sans"/>
                        <a:cs typeface="Gill Sans"/>
                      </a:endParaRPr>
                    </a:p>
                  </a:txBody>
                  <a:tcPr anchor="ctr"/>
                </a:tc>
                <a:tc>
                  <a:txBody>
                    <a:bodyPr/>
                    <a:lstStyle/>
                    <a:p>
                      <a:pPr algn="ctr"/>
                      <a:r>
                        <a:rPr lang="en-US" sz="2400" b="0" dirty="0" smtClean="0">
                          <a:latin typeface="Gill Sans"/>
                          <a:cs typeface="Gill Sans"/>
                        </a:rPr>
                        <a:t>Example</a:t>
                      </a:r>
                      <a:r>
                        <a:rPr lang="en-US" sz="2400" b="0" baseline="0" dirty="0" smtClean="0">
                          <a:latin typeface="Gill Sans"/>
                          <a:cs typeface="Gill Sans"/>
                        </a:rPr>
                        <a:t> 2</a:t>
                      </a:r>
                      <a:endParaRPr lang="en-US" sz="2400" b="0" dirty="0">
                        <a:solidFill>
                          <a:schemeClr val="tx1"/>
                        </a:solidFill>
                        <a:latin typeface="Gill Sans"/>
                        <a:cs typeface="Gill Sans"/>
                      </a:endParaRPr>
                    </a:p>
                  </a:txBody>
                  <a:tcPr anchor="ctr"/>
                </a:tc>
                <a:tc>
                  <a:txBody>
                    <a:bodyPr/>
                    <a:lstStyle/>
                    <a:p>
                      <a:pPr algn="ctr"/>
                      <a:r>
                        <a:rPr lang="en-US" sz="2400" b="0" dirty="0" smtClean="0">
                          <a:latin typeface="Gill Sans"/>
                          <a:cs typeface="Gill Sans"/>
                        </a:rPr>
                        <a:t>Example 3</a:t>
                      </a:r>
                      <a:endParaRPr lang="en-US" sz="2400" b="0" dirty="0">
                        <a:solidFill>
                          <a:schemeClr val="tx1"/>
                        </a:solidFill>
                        <a:latin typeface="Gill Sans"/>
                        <a:cs typeface="Gill Sans"/>
                      </a:endParaRPr>
                    </a:p>
                  </a:txBody>
                  <a:tcPr anchor="ctr"/>
                </a:tc>
                <a:tc>
                  <a:txBody>
                    <a:bodyPr/>
                    <a:lstStyle/>
                    <a:p>
                      <a:pPr algn="ctr"/>
                      <a:r>
                        <a:rPr lang="en-US" sz="2400" b="0" dirty="0" smtClean="0">
                          <a:latin typeface="Gill Sans"/>
                          <a:cs typeface="Gill Sans"/>
                        </a:rPr>
                        <a:t>Example 4</a:t>
                      </a:r>
                      <a:endParaRPr lang="en-US" sz="2400" b="0" dirty="0">
                        <a:solidFill>
                          <a:schemeClr val="tx1"/>
                        </a:solidFill>
                        <a:latin typeface="Gill Sans"/>
                        <a:cs typeface="Gill Sans"/>
                      </a:endParaRPr>
                    </a:p>
                  </a:txBody>
                  <a:tcPr anchor="ctr"/>
                </a:tc>
              </a:tr>
              <a:tr h="370840">
                <a:tc>
                  <a:txBody>
                    <a:bodyPr/>
                    <a:lstStyle/>
                    <a:p>
                      <a:pPr algn="l"/>
                      <a:r>
                        <a:rPr lang="en-US" sz="2400" b="0" dirty="0" smtClean="0">
                          <a:latin typeface="Gill Sans"/>
                          <a:cs typeface="Gill Sans"/>
                        </a:rPr>
                        <a:t>Utility</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Creativity</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Efficacy</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Feasibility</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Risk</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Resistance</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3</a:t>
                      </a:r>
                      <a:endParaRPr lang="en-US" sz="2400" b="0" dirty="0">
                        <a:latin typeface="Gill Sans"/>
                        <a:cs typeface="Gill Sans"/>
                      </a:endParaRPr>
                    </a:p>
                  </a:txBody>
                  <a:tcPr anchor="ctr"/>
                </a:tc>
              </a:tr>
              <a:tr h="370840">
                <a:tc>
                  <a:txBody>
                    <a:bodyPr/>
                    <a:lstStyle/>
                    <a:p>
                      <a:pPr algn="ctr"/>
                      <a:r>
                        <a:rPr lang="en-US" sz="2400" b="0" dirty="0" smtClean="0">
                          <a:latin typeface="Gill Sans"/>
                          <a:cs typeface="Gill Sans"/>
                        </a:rPr>
                        <a:t>AVERAGE INNOVATION</a:t>
                      </a:r>
                      <a:endParaRPr lang="en-US" sz="2400" b="0" i="1" dirty="0" smtClean="0">
                        <a:latin typeface="Gill Sans"/>
                        <a:cs typeface="Gill Sans"/>
                      </a:endParaRPr>
                    </a:p>
                  </a:txBody>
                  <a:tcPr anchor="ctr"/>
                </a:tc>
                <a:tc>
                  <a:txBody>
                    <a:bodyPr/>
                    <a:lstStyle/>
                    <a:p>
                      <a:pPr algn="ctr"/>
                      <a:r>
                        <a:rPr lang="en-US" sz="2400" b="0" dirty="0" smtClean="0">
                          <a:solidFill>
                            <a:srgbClr val="FF0000"/>
                          </a:solidFill>
                          <a:latin typeface="Gill Sans"/>
                          <a:cs typeface="Gill Sans"/>
                        </a:rPr>
                        <a:t>-3</a:t>
                      </a:r>
                      <a:endParaRPr lang="en-US" sz="2400" b="0" i="1" dirty="0" smtClean="0">
                        <a:solidFill>
                          <a:srgbClr val="FF0000"/>
                        </a:solidFill>
                        <a:latin typeface="Gill Sans"/>
                        <a:cs typeface="Gill Sans"/>
                      </a:endParaRPr>
                    </a:p>
                  </a:txBody>
                  <a:tcPr anchor="ctr"/>
                </a:tc>
                <a:tc>
                  <a:txBody>
                    <a:bodyPr/>
                    <a:lstStyle/>
                    <a:p>
                      <a:pPr algn="ctr"/>
                      <a:r>
                        <a:rPr lang="en-US" sz="2400" b="0" dirty="0" smtClean="0">
                          <a:solidFill>
                            <a:srgbClr val="FF0000"/>
                          </a:solidFill>
                          <a:latin typeface="Gill Sans"/>
                          <a:cs typeface="Gill Sans"/>
                        </a:rPr>
                        <a:t>3</a:t>
                      </a:r>
                      <a:endParaRPr lang="en-US" sz="2400" b="0" i="1" dirty="0">
                        <a:solidFill>
                          <a:srgbClr val="FF0000"/>
                        </a:solidFill>
                        <a:latin typeface="Gill Sans"/>
                        <a:cs typeface="Gill Sans"/>
                      </a:endParaRPr>
                    </a:p>
                  </a:txBody>
                  <a:tcPr anchor="ctr"/>
                </a:tc>
                <a:tc>
                  <a:txBody>
                    <a:bodyPr/>
                    <a:lstStyle/>
                    <a:p>
                      <a:pPr algn="ctr"/>
                      <a:r>
                        <a:rPr lang="en-US" sz="2400" b="0" dirty="0" smtClean="0">
                          <a:solidFill>
                            <a:srgbClr val="008000"/>
                          </a:solidFill>
                          <a:latin typeface="Gill Sans"/>
                          <a:cs typeface="Gill Sans"/>
                        </a:rPr>
                        <a:t>0</a:t>
                      </a:r>
                      <a:endParaRPr lang="en-US" sz="2400" b="0" i="1" dirty="0">
                        <a:solidFill>
                          <a:srgbClr val="008000"/>
                        </a:solidFill>
                        <a:latin typeface="Gill Sans"/>
                        <a:cs typeface="Gill Sans"/>
                      </a:endParaRPr>
                    </a:p>
                  </a:txBody>
                  <a:tcPr anchor="ctr"/>
                </a:tc>
                <a:tc>
                  <a:txBody>
                    <a:bodyPr/>
                    <a:lstStyle/>
                    <a:p>
                      <a:pPr algn="ctr"/>
                      <a:r>
                        <a:rPr lang="en-US" sz="2400" b="0" dirty="0" smtClean="0">
                          <a:solidFill>
                            <a:srgbClr val="FF0000"/>
                          </a:solidFill>
                          <a:latin typeface="Gill Sans"/>
                          <a:cs typeface="Gill Sans"/>
                        </a:rPr>
                        <a:t>0</a:t>
                      </a:r>
                      <a:endParaRPr lang="en-US" sz="2400" b="0" i="1" dirty="0">
                        <a:solidFill>
                          <a:srgbClr val="FF0000"/>
                        </a:solidFill>
                        <a:latin typeface="Gill Sans"/>
                        <a:cs typeface="Gill Sans"/>
                      </a:endParaRPr>
                    </a:p>
                  </a:txBody>
                  <a:tcPr anchor="ctr"/>
                </a:tc>
              </a:tr>
            </a:tbl>
          </a:graphicData>
        </a:graphic>
      </p:graphicFrame>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300" dirty="0" smtClean="0">
                <a:latin typeface="Gill Sans"/>
                <a:cs typeface="Gill Sans"/>
              </a:rPr>
              <a:t>A Problem of Scale: Transformed Scores</a:t>
            </a:r>
            <a:endParaRPr lang="en-US" sz="3300" dirty="0">
              <a:latin typeface="Gill Sans"/>
              <a:cs typeface="Gill Sans"/>
            </a:endParaRPr>
          </a:p>
        </p:txBody>
      </p:sp>
      <p:graphicFrame>
        <p:nvGraphicFramePr>
          <p:cNvPr id="5" name="Content Placeholder 3"/>
          <p:cNvGraphicFramePr>
            <a:graphicFrameLocks/>
          </p:cNvGraphicFramePr>
          <p:nvPr/>
        </p:nvGraphicFramePr>
        <p:xfrm>
          <a:off x="457200" y="1295400"/>
          <a:ext cx="8229600" cy="4389120"/>
        </p:xfrm>
        <a:graphic>
          <a:graphicData uri="http://schemas.openxmlformats.org/drawingml/2006/table">
            <a:tbl>
              <a:tblPr firstRow="1" bandRow="1">
                <a:tableStyleId>{5C22544A-7EE6-4342-B048-85BDC9FD1C3A}</a:tableStyleId>
              </a:tblPr>
              <a:tblGrid>
                <a:gridCol w="2438400"/>
                <a:gridCol w="1447800"/>
                <a:gridCol w="1447800"/>
                <a:gridCol w="1447800"/>
                <a:gridCol w="1447800"/>
              </a:tblGrid>
              <a:tr h="370840">
                <a:tc>
                  <a:txBody>
                    <a:bodyPr/>
                    <a:lstStyle/>
                    <a:p>
                      <a:endParaRPr lang="en-US" sz="2400" b="0" dirty="0">
                        <a:latin typeface="Gill Sans"/>
                        <a:cs typeface="Gill Sans"/>
                      </a:endParaRPr>
                    </a:p>
                  </a:txBody>
                  <a:tcPr/>
                </a:tc>
                <a:tc>
                  <a:txBody>
                    <a:bodyPr/>
                    <a:lstStyle/>
                    <a:p>
                      <a:pPr algn="ctr"/>
                      <a:r>
                        <a:rPr lang="en-US" sz="2400" b="0" dirty="0" smtClean="0">
                          <a:latin typeface="Gill Sans"/>
                          <a:cs typeface="Gill Sans"/>
                        </a:rPr>
                        <a:t>Example</a:t>
                      </a:r>
                      <a:r>
                        <a:rPr lang="en-US" sz="2400" b="0" baseline="0" dirty="0" smtClean="0">
                          <a:latin typeface="Gill Sans"/>
                          <a:cs typeface="Gill Sans"/>
                        </a:rPr>
                        <a:t> 1</a:t>
                      </a:r>
                      <a:endParaRPr lang="en-US" sz="2400" b="0" dirty="0">
                        <a:solidFill>
                          <a:schemeClr val="tx1"/>
                        </a:solidFill>
                        <a:latin typeface="Gill Sans"/>
                        <a:cs typeface="Gill Sans"/>
                      </a:endParaRPr>
                    </a:p>
                  </a:txBody>
                  <a:tcPr anchor="ctr"/>
                </a:tc>
                <a:tc>
                  <a:txBody>
                    <a:bodyPr/>
                    <a:lstStyle/>
                    <a:p>
                      <a:pPr algn="ctr"/>
                      <a:r>
                        <a:rPr lang="en-US" sz="2400" b="0" dirty="0" smtClean="0">
                          <a:latin typeface="Gill Sans"/>
                          <a:cs typeface="Gill Sans"/>
                        </a:rPr>
                        <a:t>Example</a:t>
                      </a:r>
                      <a:r>
                        <a:rPr lang="en-US" sz="2400" b="0" baseline="0" dirty="0" smtClean="0">
                          <a:latin typeface="Gill Sans"/>
                          <a:cs typeface="Gill Sans"/>
                        </a:rPr>
                        <a:t> 2</a:t>
                      </a:r>
                      <a:endParaRPr lang="en-US" sz="2400" b="0" dirty="0">
                        <a:solidFill>
                          <a:schemeClr val="tx1"/>
                        </a:solidFill>
                        <a:latin typeface="Gill Sans"/>
                        <a:cs typeface="Gill Sans"/>
                      </a:endParaRPr>
                    </a:p>
                  </a:txBody>
                  <a:tcPr anchor="ctr"/>
                </a:tc>
                <a:tc>
                  <a:txBody>
                    <a:bodyPr/>
                    <a:lstStyle/>
                    <a:p>
                      <a:pPr algn="ctr"/>
                      <a:r>
                        <a:rPr lang="en-US" sz="2400" b="0" dirty="0" smtClean="0">
                          <a:latin typeface="Gill Sans"/>
                          <a:cs typeface="Gill Sans"/>
                        </a:rPr>
                        <a:t>Example 3</a:t>
                      </a:r>
                      <a:endParaRPr lang="en-US" sz="2400" b="0" dirty="0">
                        <a:solidFill>
                          <a:schemeClr val="tx1"/>
                        </a:solidFill>
                        <a:latin typeface="Gill Sans"/>
                        <a:cs typeface="Gill Sans"/>
                      </a:endParaRPr>
                    </a:p>
                  </a:txBody>
                  <a:tcPr anchor="ctr"/>
                </a:tc>
                <a:tc>
                  <a:txBody>
                    <a:bodyPr/>
                    <a:lstStyle/>
                    <a:p>
                      <a:pPr algn="ctr"/>
                      <a:r>
                        <a:rPr lang="en-US" sz="2400" b="0" dirty="0" smtClean="0">
                          <a:latin typeface="Gill Sans"/>
                          <a:cs typeface="Gill Sans"/>
                        </a:rPr>
                        <a:t>Example 4</a:t>
                      </a:r>
                      <a:endParaRPr lang="en-US" sz="2400" b="0" dirty="0">
                        <a:solidFill>
                          <a:schemeClr val="tx1"/>
                        </a:solidFill>
                        <a:latin typeface="Gill Sans"/>
                        <a:cs typeface="Gill Sans"/>
                      </a:endParaRPr>
                    </a:p>
                  </a:txBody>
                  <a:tcPr anchor="ctr"/>
                </a:tc>
              </a:tr>
              <a:tr h="370840">
                <a:tc>
                  <a:txBody>
                    <a:bodyPr/>
                    <a:lstStyle/>
                    <a:p>
                      <a:pPr algn="l"/>
                      <a:r>
                        <a:rPr lang="en-US" sz="2400" b="0" dirty="0" smtClean="0">
                          <a:latin typeface="Gill Sans"/>
                          <a:cs typeface="Gill Sans"/>
                        </a:rPr>
                        <a:t>Utility</a:t>
                      </a:r>
                      <a:r>
                        <a:rPr lang="en-US" sz="2400" b="0" baseline="30000" dirty="0" smtClean="0">
                          <a:latin typeface="Gill Sans"/>
                          <a:cs typeface="Gill Sans"/>
                        </a:rPr>
                        <a:t>2</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Creativity</a:t>
                      </a:r>
                      <a:r>
                        <a:rPr lang="en-US" sz="2400" b="0" baseline="30000" dirty="0" smtClean="0">
                          <a:latin typeface="Gill Sans"/>
                          <a:cs typeface="Gill Sans"/>
                        </a:rPr>
                        <a:t>2</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Efficacy</a:t>
                      </a:r>
                      <a:r>
                        <a:rPr lang="en-US" sz="2400" b="0" baseline="30000" dirty="0" smtClean="0">
                          <a:latin typeface="Gill Sans"/>
                          <a:cs typeface="Gill Sans"/>
                        </a:rPr>
                        <a:t>2</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Feasibility</a:t>
                      </a:r>
                      <a:r>
                        <a:rPr lang="en-US" sz="2400" b="0" baseline="30000" dirty="0" smtClean="0">
                          <a:latin typeface="Gill Sans"/>
                          <a:cs typeface="Gill Sans"/>
                        </a:rPr>
                        <a:t>2</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Risk</a:t>
                      </a:r>
                      <a:r>
                        <a:rPr lang="en-US" sz="2400" b="0" baseline="30000" dirty="0" smtClean="0">
                          <a:latin typeface="Gill Sans"/>
                          <a:cs typeface="Gill Sans"/>
                        </a:rPr>
                        <a:t>2</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r>
              <a:tr h="370840">
                <a:tc>
                  <a:txBody>
                    <a:bodyPr/>
                    <a:lstStyle/>
                    <a:p>
                      <a:pPr algn="l"/>
                      <a:r>
                        <a:rPr lang="en-US" sz="2400" b="0" dirty="0" smtClean="0">
                          <a:latin typeface="Gill Sans"/>
                          <a:cs typeface="Gill Sans"/>
                        </a:rPr>
                        <a:t>Resistance</a:t>
                      </a:r>
                      <a:r>
                        <a:rPr lang="en-US" sz="2400" b="0" baseline="30000" dirty="0" smtClean="0">
                          <a:latin typeface="Gill Sans"/>
                          <a:cs typeface="Gill Sans"/>
                        </a:rPr>
                        <a:t>2</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c>
                  <a:txBody>
                    <a:bodyPr/>
                    <a:lstStyle/>
                    <a:p>
                      <a:pPr algn="ctr"/>
                      <a:r>
                        <a:rPr lang="en-US" sz="2400" b="0" dirty="0" smtClean="0">
                          <a:latin typeface="Gill Sans"/>
                          <a:cs typeface="Gill Sans"/>
                        </a:rPr>
                        <a:t>0</a:t>
                      </a:r>
                      <a:endParaRPr lang="en-US" sz="2400" b="0" dirty="0">
                        <a:latin typeface="Gill Sans"/>
                        <a:cs typeface="Gill Sans"/>
                      </a:endParaRPr>
                    </a:p>
                  </a:txBody>
                  <a:tcPr anchor="ctr"/>
                </a:tc>
                <a:tc>
                  <a:txBody>
                    <a:bodyPr/>
                    <a:lstStyle/>
                    <a:p>
                      <a:pPr algn="ctr"/>
                      <a:r>
                        <a:rPr lang="en-US" sz="2400" b="0" dirty="0" smtClean="0">
                          <a:latin typeface="Gill Sans"/>
                          <a:cs typeface="Gill Sans"/>
                        </a:rPr>
                        <a:t>9</a:t>
                      </a:r>
                      <a:endParaRPr lang="en-US" sz="2400" b="0" dirty="0">
                        <a:latin typeface="Gill Sans"/>
                        <a:cs typeface="Gill Sans"/>
                      </a:endParaRPr>
                    </a:p>
                  </a:txBody>
                  <a:tcPr anchor="ctr"/>
                </a:tc>
              </a:tr>
              <a:tr h="370840">
                <a:tc>
                  <a:txBody>
                    <a:bodyPr/>
                    <a:lstStyle/>
                    <a:p>
                      <a:pPr algn="ctr"/>
                      <a:r>
                        <a:rPr lang="en-US" sz="2400" b="0" dirty="0" smtClean="0">
                          <a:latin typeface="Gill Sans"/>
                          <a:cs typeface="Gill Sans"/>
                        </a:rPr>
                        <a:t>AVERAGE INNOVATION</a:t>
                      </a:r>
                      <a:r>
                        <a:rPr lang="en-US" sz="2400" b="0" baseline="30000" dirty="0" smtClean="0">
                          <a:latin typeface="Gill Sans"/>
                          <a:cs typeface="Gill Sans"/>
                        </a:rPr>
                        <a:t>2</a:t>
                      </a:r>
                      <a:endParaRPr lang="en-US" sz="2400" b="0" i="1" dirty="0" smtClean="0">
                        <a:latin typeface="Gill Sans"/>
                        <a:cs typeface="Gill Sans"/>
                      </a:endParaRPr>
                    </a:p>
                  </a:txBody>
                  <a:tcPr anchor="ctr"/>
                </a:tc>
                <a:tc>
                  <a:txBody>
                    <a:bodyPr/>
                    <a:lstStyle/>
                    <a:p>
                      <a:pPr algn="ctr"/>
                      <a:r>
                        <a:rPr lang="en-US" sz="2400" b="0" dirty="0" smtClean="0">
                          <a:solidFill>
                            <a:srgbClr val="FF0000"/>
                          </a:solidFill>
                          <a:latin typeface="Gill Sans"/>
                          <a:cs typeface="Gill Sans"/>
                        </a:rPr>
                        <a:t>9</a:t>
                      </a:r>
                    </a:p>
                  </a:txBody>
                  <a:tcPr anchor="ctr"/>
                </a:tc>
                <a:tc>
                  <a:txBody>
                    <a:bodyPr/>
                    <a:lstStyle/>
                    <a:p>
                      <a:pPr algn="ctr"/>
                      <a:r>
                        <a:rPr lang="en-US" sz="2400" b="0" dirty="0" smtClean="0">
                          <a:solidFill>
                            <a:srgbClr val="FF0000"/>
                          </a:solidFill>
                          <a:latin typeface="Gill Sans"/>
                          <a:cs typeface="Gill Sans"/>
                        </a:rPr>
                        <a:t>9</a:t>
                      </a:r>
                      <a:endParaRPr lang="en-US" sz="2400" b="0" dirty="0">
                        <a:solidFill>
                          <a:srgbClr val="FF0000"/>
                        </a:solidFill>
                        <a:latin typeface="Gill Sans"/>
                        <a:cs typeface="Gill Sans"/>
                      </a:endParaRPr>
                    </a:p>
                  </a:txBody>
                  <a:tcPr anchor="ctr"/>
                </a:tc>
                <a:tc>
                  <a:txBody>
                    <a:bodyPr/>
                    <a:lstStyle/>
                    <a:p>
                      <a:pPr algn="ctr"/>
                      <a:r>
                        <a:rPr lang="en-US" sz="2400" b="0" dirty="0" smtClean="0">
                          <a:solidFill>
                            <a:srgbClr val="008000"/>
                          </a:solidFill>
                          <a:latin typeface="Gill Sans"/>
                          <a:cs typeface="Gill Sans"/>
                        </a:rPr>
                        <a:t>0</a:t>
                      </a:r>
                      <a:endParaRPr lang="en-US" sz="2400" b="0" dirty="0">
                        <a:solidFill>
                          <a:srgbClr val="008000"/>
                        </a:solidFill>
                        <a:latin typeface="Gill Sans"/>
                        <a:cs typeface="Gill Sans"/>
                      </a:endParaRPr>
                    </a:p>
                  </a:txBody>
                  <a:tcPr anchor="ctr"/>
                </a:tc>
                <a:tc>
                  <a:txBody>
                    <a:bodyPr/>
                    <a:lstStyle/>
                    <a:p>
                      <a:pPr algn="ctr"/>
                      <a:r>
                        <a:rPr lang="en-US" sz="2400" b="0" dirty="0" smtClean="0">
                          <a:solidFill>
                            <a:srgbClr val="FF0000"/>
                          </a:solidFill>
                          <a:latin typeface="Gill Sans"/>
                          <a:cs typeface="Gill Sans"/>
                        </a:rPr>
                        <a:t>9</a:t>
                      </a:r>
                      <a:endParaRPr lang="en-US" sz="2400" b="0" dirty="0">
                        <a:solidFill>
                          <a:srgbClr val="FF0000"/>
                        </a:solidFill>
                        <a:latin typeface="Gill Sans"/>
                        <a:cs typeface="Gill Sans"/>
                      </a:endParaRPr>
                    </a:p>
                  </a:txBody>
                  <a:tcPr anchor="ctr"/>
                </a:tc>
              </a:tr>
            </a:tbl>
          </a:graphicData>
        </a:graphic>
      </p:graphicFrame>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9" y="338675"/>
            <a:ext cx="4056611" cy="1794925"/>
          </a:xfrm>
        </p:spPr>
        <p:txBody>
          <a:bodyPr/>
          <a:lstStyle/>
          <a:p>
            <a:pPr algn="r"/>
            <a:r>
              <a:rPr lang="en-US" dirty="0" smtClean="0">
                <a:latin typeface="Gill Sans"/>
                <a:cs typeface="Gill Sans"/>
              </a:rPr>
              <a:t>Theoretical Probability of Acceptance to FFP</a:t>
            </a:r>
            <a:endParaRPr lang="en-US" dirty="0">
              <a:latin typeface="Gill Sans"/>
              <a:cs typeface="Gill Sans"/>
            </a:endParaRPr>
          </a:p>
        </p:txBody>
      </p:sp>
      <p:grpSp>
        <p:nvGrpSpPr>
          <p:cNvPr id="47" name="Group 46"/>
          <p:cNvGrpSpPr/>
          <p:nvPr/>
        </p:nvGrpSpPr>
        <p:grpSpPr>
          <a:xfrm>
            <a:off x="490351" y="457202"/>
            <a:ext cx="8194679" cy="6085799"/>
            <a:chOff x="490351" y="457202"/>
            <a:chExt cx="8194679" cy="6085799"/>
          </a:xfrm>
        </p:grpSpPr>
        <p:grpSp>
          <p:nvGrpSpPr>
            <p:cNvPr id="7" name="Group 121"/>
            <p:cNvGrpSpPr>
              <a:grpSpLocks noChangeAspect="1"/>
            </p:cNvGrpSpPr>
            <p:nvPr/>
          </p:nvGrpSpPr>
          <p:grpSpPr>
            <a:xfrm>
              <a:off x="490351" y="457202"/>
              <a:ext cx="7591760" cy="6085799"/>
              <a:chOff x="1063681" y="1143002"/>
              <a:chExt cx="6562341" cy="5260581"/>
            </a:xfrm>
          </p:grpSpPr>
          <p:grpSp>
            <p:nvGrpSpPr>
              <p:cNvPr id="10" name="Group 82"/>
              <p:cNvGrpSpPr/>
              <p:nvPr/>
            </p:nvGrpSpPr>
            <p:grpSpPr>
              <a:xfrm>
                <a:off x="1063681" y="1143002"/>
                <a:ext cx="6562341" cy="4572000"/>
                <a:chOff x="145589" y="534294"/>
                <a:chExt cx="7559817" cy="5264653"/>
              </a:xfrm>
            </p:grpSpPr>
            <p:grpSp>
              <p:nvGrpSpPr>
                <p:cNvPr id="13" name="Group 54"/>
                <p:cNvGrpSpPr/>
                <p:nvPr/>
              </p:nvGrpSpPr>
              <p:grpSpPr>
                <a:xfrm>
                  <a:off x="1143001" y="5257800"/>
                  <a:ext cx="6402386" cy="232574"/>
                  <a:chOff x="1143003" y="4340222"/>
                  <a:chExt cx="6402386" cy="232574"/>
                </a:xfrm>
              </p:grpSpPr>
              <p:cxnSp>
                <p:nvCxnSpPr>
                  <p:cNvPr id="37" name="Straight Connector 36"/>
                  <p:cNvCxnSpPr/>
                  <p:nvPr/>
                </p:nvCxnSpPr>
                <p:spPr>
                  <a:xfrm rot="10800000">
                    <a:off x="1143003" y="4344195"/>
                    <a:ext cx="6402386" cy="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7430294" y="4457703"/>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rot="5400000">
                    <a:off x="1943894" y="4455316"/>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rot="5400000">
                    <a:off x="2629694" y="4453728"/>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3313904" y="4457701"/>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5400000">
                    <a:off x="4001294" y="4457702"/>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5400000">
                    <a:off x="4687094" y="4457700"/>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5372894" y="4453728"/>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5400000">
                    <a:off x="6058694" y="4453728"/>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5400000">
                    <a:off x="6744494" y="4457703"/>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grpSp>
            <p:cxnSp>
              <p:nvCxnSpPr>
                <p:cNvPr id="14" name="Straight Connector 13"/>
                <p:cNvCxnSpPr/>
                <p:nvPr/>
              </p:nvCxnSpPr>
              <p:spPr>
                <a:xfrm rot="5400000" flipH="1" flipV="1">
                  <a:off x="-1033868" y="3088088"/>
                  <a:ext cx="480457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1143000" y="686594"/>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0800000">
                  <a:off x="1141410" y="16002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1143000" y="25146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a:off x="1141409" y="34290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0800000">
                  <a:off x="1143000" y="43434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45589" y="2043651"/>
                  <a:ext cx="398427" cy="2245938"/>
                </a:xfrm>
                <a:prstGeom prst="rect">
                  <a:avLst/>
                </a:prstGeom>
                <a:noFill/>
              </p:spPr>
              <p:txBody>
                <a:bodyPr vert="vert270" wrap="square" rtlCol="0" anchor="ctr">
                  <a:spAutoFit/>
                </a:bodyPr>
                <a:lstStyle/>
                <a:p>
                  <a:pPr algn="ctr"/>
                  <a:r>
                    <a:rPr lang="en-US" sz="1400" b="1" dirty="0" smtClean="0">
                      <a:latin typeface="Gill Sans"/>
                      <a:cs typeface="Gill Sans"/>
                    </a:rPr>
                    <a:t>Pr(Accept to FFP)</a:t>
                  </a:r>
                  <a:endParaRPr lang="en-US" sz="1400" b="1" dirty="0">
                    <a:latin typeface="Gill Sans"/>
                    <a:cs typeface="Gill Sans"/>
                  </a:endParaRPr>
                </a:p>
              </p:txBody>
            </p:sp>
            <p:sp>
              <p:nvSpPr>
                <p:cNvPr id="21" name="TextBox 20"/>
                <p:cNvSpPr txBox="1"/>
                <p:nvPr/>
              </p:nvSpPr>
              <p:spPr>
                <a:xfrm>
                  <a:off x="411050" y="534294"/>
                  <a:ext cx="730359" cy="354405"/>
                </a:xfrm>
                <a:prstGeom prst="rect">
                  <a:avLst/>
                </a:prstGeom>
                <a:noFill/>
              </p:spPr>
              <p:txBody>
                <a:bodyPr wrap="square" rtlCol="0">
                  <a:spAutoFit/>
                </a:bodyPr>
                <a:lstStyle/>
                <a:p>
                  <a:r>
                    <a:rPr lang="en-US" sz="1400" dirty="0" smtClean="0">
                      <a:latin typeface="Gill Sans"/>
                      <a:cs typeface="Gill Sans"/>
                    </a:rPr>
                    <a:t>100%</a:t>
                  </a:r>
                  <a:endParaRPr lang="en-US" sz="1400" dirty="0">
                    <a:latin typeface="Gill Sans"/>
                    <a:cs typeface="Gill Sans"/>
                  </a:endParaRPr>
                </a:p>
              </p:txBody>
            </p:sp>
            <p:sp>
              <p:nvSpPr>
                <p:cNvPr id="22" name="TextBox 21"/>
                <p:cNvSpPr txBox="1"/>
                <p:nvPr/>
              </p:nvSpPr>
              <p:spPr>
                <a:xfrm>
                  <a:off x="539341" y="1446311"/>
                  <a:ext cx="602068" cy="307777"/>
                </a:xfrm>
                <a:prstGeom prst="rect">
                  <a:avLst/>
                </a:prstGeom>
                <a:noFill/>
              </p:spPr>
              <p:txBody>
                <a:bodyPr wrap="square" rtlCol="0">
                  <a:spAutoFit/>
                </a:bodyPr>
                <a:lstStyle/>
                <a:p>
                  <a:pPr algn="ctr"/>
                  <a:r>
                    <a:rPr lang="en-US" sz="1400" dirty="0" smtClean="0">
                      <a:latin typeface="Gill Sans"/>
                      <a:cs typeface="Gill Sans"/>
                    </a:rPr>
                    <a:t>80%</a:t>
                  </a:r>
                  <a:endParaRPr lang="en-US" sz="1400" dirty="0">
                    <a:latin typeface="Gill Sans"/>
                    <a:cs typeface="Gill Sans"/>
                  </a:endParaRPr>
                </a:p>
              </p:txBody>
            </p:sp>
            <p:sp>
              <p:nvSpPr>
                <p:cNvPr id="23" name="TextBox 22"/>
                <p:cNvSpPr txBox="1"/>
                <p:nvPr/>
              </p:nvSpPr>
              <p:spPr>
                <a:xfrm>
                  <a:off x="539341" y="2362299"/>
                  <a:ext cx="602068" cy="307777"/>
                </a:xfrm>
                <a:prstGeom prst="rect">
                  <a:avLst/>
                </a:prstGeom>
                <a:noFill/>
              </p:spPr>
              <p:txBody>
                <a:bodyPr wrap="square" rtlCol="0">
                  <a:spAutoFit/>
                </a:bodyPr>
                <a:lstStyle/>
                <a:p>
                  <a:pPr algn="ctr"/>
                  <a:r>
                    <a:rPr lang="en-US" sz="1400" dirty="0">
                      <a:latin typeface="Gill Sans"/>
                      <a:cs typeface="Gill Sans"/>
                    </a:rPr>
                    <a:t>6</a:t>
                  </a:r>
                  <a:r>
                    <a:rPr lang="en-US" sz="1400" dirty="0" smtClean="0">
                      <a:latin typeface="Gill Sans"/>
                      <a:cs typeface="Gill Sans"/>
                    </a:rPr>
                    <a:t>0%</a:t>
                  </a:r>
                  <a:endParaRPr lang="en-US" sz="1400" dirty="0">
                    <a:latin typeface="Gill Sans"/>
                    <a:cs typeface="Gill Sans"/>
                  </a:endParaRPr>
                </a:p>
              </p:txBody>
            </p:sp>
            <p:sp>
              <p:nvSpPr>
                <p:cNvPr id="24" name="TextBox 23"/>
                <p:cNvSpPr txBox="1"/>
                <p:nvPr/>
              </p:nvSpPr>
              <p:spPr>
                <a:xfrm>
                  <a:off x="540932" y="3276699"/>
                  <a:ext cx="602068" cy="307777"/>
                </a:xfrm>
                <a:prstGeom prst="rect">
                  <a:avLst/>
                </a:prstGeom>
                <a:noFill/>
              </p:spPr>
              <p:txBody>
                <a:bodyPr wrap="square" rtlCol="0">
                  <a:spAutoFit/>
                </a:bodyPr>
                <a:lstStyle/>
                <a:p>
                  <a:pPr algn="ctr"/>
                  <a:r>
                    <a:rPr lang="en-US" sz="1400" dirty="0" smtClean="0">
                      <a:latin typeface="Gill Sans"/>
                      <a:cs typeface="Gill Sans"/>
                    </a:rPr>
                    <a:t>40%</a:t>
                  </a:r>
                  <a:endParaRPr lang="en-US" sz="1400" dirty="0">
                    <a:latin typeface="Gill Sans"/>
                    <a:cs typeface="Gill Sans"/>
                  </a:endParaRPr>
                </a:p>
              </p:txBody>
            </p:sp>
            <p:sp>
              <p:nvSpPr>
                <p:cNvPr id="25" name="TextBox 24"/>
                <p:cNvSpPr txBox="1"/>
                <p:nvPr/>
              </p:nvSpPr>
              <p:spPr>
                <a:xfrm>
                  <a:off x="539341" y="4191099"/>
                  <a:ext cx="602068" cy="307777"/>
                </a:xfrm>
                <a:prstGeom prst="rect">
                  <a:avLst/>
                </a:prstGeom>
                <a:noFill/>
              </p:spPr>
              <p:txBody>
                <a:bodyPr wrap="square" rtlCol="0">
                  <a:spAutoFit/>
                </a:bodyPr>
                <a:lstStyle/>
                <a:p>
                  <a:pPr algn="ctr"/>
                  <a:r>
                    <a:rPr lang="en-US" sz="1400" dirty="0">
                      <a:latin typeface="Gill Sans"/>
                      <a:cs typeface="Gill Sans"/>
                    </a:rPr>
                    <a:t>2</a:t>
                  </a:r>
                  <a:r>
                    <a:rPr lang="en-US" sz="1400" dirty="0" smtClean="0">
                      <a:latin typeface="Gill Sans"/>
                      <a:cs typeface="Gill Sans"/>
                    </a:rPr>
                    <a:t>0%</a:t>
                  </a:r>
                  <a:endParaRPr lang="en-US" sz="1400" dirty="0">
                    <a:latin typeface="Gill Sans"/>
                    <a:cs typeface="Gill Sans"/>
                  </a:endParaRPr>
                </a:p>
              </p:txBody>
            </p:sp>
            <p:sp>
              <p:nvSpPr>
                <p:cNvPr id="26" name="TextBox 25"/>
                <p:cNvSpPr txBox="1"/>
                <p:nvPr/>
              </p:nvSpPr>
              <p:spPr>
                <a:xfrm>
                  <a:off x="539341" y="5107886"/>
                  <a:ext cx="602068" cy="307777"/>
                </a:xfrm>
                <a:prstGeom prst="rect">
                  <a:avLst/>
                </a:prstGeom>
                <a:noFill/>
              </p:spPr>
              <p:txBody>
                <a:bodyPr wrap="square" rtlCol="0">
                  <a:spAutoFit/>
                </a:bodyPr>
                <a:lstStyle/>
                <a:p>
                  <a:pPr algn="ctr"/>
                  <a:r>
                    <a:rPr lang="en-US" sz="1400" dirty="0" smtClean="0">
                      <a:latin typeface="Gill Sans"/>
                      <a:cs typeface="Gill Sans"/>
                    </a:rPr>
                    <a:t>0%</a:t>
                  </a:r>
                  <a:endParaRPr lang="en-US" sz="1400" dirty="0">
                    <a:latin typeface="Gill Sans"/>
                    <a:cs typeface="Gill Sans"/>
                  </a:endParaRPr>
                </a:p>
              </p:txBody>
            </p:sp>
            <p:sp>
              <p:nvSpPr>
                <p:cNvPr id="27" name="TextBox 26"/>
                <p:cNvSpPr txBox="1"/>
                <p:nvPr/>
              </p:nvSpPr>
              <p:spPr>
                <a:xfrm>
                  <a:off x="1209195" y="5491170"/>
                  <a:ext cx="320040" cy="307777"/>
                </a:xfrm>
                <a:prstGeom prst="rect">
                  <a:avLst/>
                </a:prstGeom>
                <a:noFill/>
              </p:spPr>
              <p:txBody>
                <a:bodyPr wrap="square" rtlCol="0">
                  <a:spAutoFit/>
                </a:bodyPr>
                <a:lstStyle/>
                <a:p>
                  <a:pPr algn="ctr"/>
                  <a:r>
                    <a:rPr lang="en-US" sz="1400" dirty="0" smtClean="0">
                      <a:latin typeface="Gill Sans"/>
                      <a:cs typeface="Gill Sans"/>
                    </a:rPr>
                    <a:t>0</a:t>
                  </a:r>
                  <a:endParaRPr lang="en-US" sz="1400" dirty="0">
                    <a:latin typeface="Gill Sans"/>
                    <a:cs typeface="Gill Sans"/>
                  </a:endParaRPr>
                </a:p>
              </p:txBody>
            </p:sp>
            <p:sp>
              <p:nvSpPr>
                <p:cNvPr id="28" name="TextBox 27"/>
                <p:cNvSpPr txBox="1"/>
                <p:nvPr/>
              </p:nvSpPr>
              <p:spPr>
                <a:xfrm>
                  <a:off x="1898966" y="5491170"/>
                  <a:ext cx="320040" cy="307777"/>
                </a:xfrm>
                <a:prstGeom prst="rect">
                  <a:avLst/>
                </a:prstGeom>
                <a:noFill/>
              </p:spPr>
              <p:txBody>
                <a:bodyPr wrap="square" rtlCol="0">
                  <a:spAutoFit/>
                </a:bodyPr>
                <a:lstStyle/>
                <a:p>
                  <a:pPr algn="ctr"/>
                  <a:r>
                    <a:rPr lang="en-US" sz="1400" dirty="0" smtClean="0">
                      <a:latin typeface="Gill Sans"/>
                      <a:cs typeface="Gill Sans"/>
                    </a:rPr>
                    <a:t>1</a:t>
                  </a:r>
                  <a:endParaRPr lang="en-US" sz="1400" dirty="0">
                    <a:latin typeface="Gill Sans"/>
                    <a:cs typeface="Gill Sans"/>
                  </a:endParaRPr>
                </a:p>
              </p:txBody>
            </p:sp>
            <p:sp>
              <p:nvSpPr>
                <p:cNvPr id="29" name="TextBox 28"/>
                <p:cNvSpPr txBox="1"/>
                <p:nvPr/>
              </p:nvSpPr>
              <p:spPr>
                <a:xfrm>
                  <a:off x="2584766" y="5491170"/>
                  <a:ext cx="320040" cy="307777"/>
                </a:xfrm>
                <a:prstGeom prst="rect">
                  <a:avLst/>
                </a:prstGeom>
                <a:noFill/>
              </p:spPr>
              <p:txBody>
                <a:bodyPr wrap="square" rtlCol="0">
                  <a:spAutoFit/>
                </a:bodyPr>
                <a:lstStyle/>
                <a:p>
                  <a:pPr algn="ctr"/>
                  <a:r>
                    <a:rPr lang="en-US" sz="1400" dirty="0" smtClean="0">
                      <a:latin typeface="Gill Sans"/>
                      <a:cs typeface="Gill Sans"/>
                    </a:rPr>
                    <a:t>2</a:t>
                  </a:r>
                  <a:endParaRPr lang="en-US" sz="1400" dirty="0">
                    <a:latin typeface="Gill Sans"/>
                    <a:cs typeface="Gill Sans"/>
                  </a:endParaRPr>
                </a:p>
              </p:txBody>
            </p:sp>
            <p:sp>
              <p:nvSpPr>
                <p:cNvPr id="30" name="TextBox 29"/>
                <p:cNvSpPr txBox="1"/>
                <p:nvPr/>
              </p:nvSpPr>
              <p:spPr>
                <a:xfrm>
                  <a:off x="3268976" y="5491170"/>
                  <a:ext cx="320040" cy="307777"/>
                </a:xfrm>
                <a:prstGeom prst="rect">
                  <a:avLst/>
                </a:prstGeom>
                <a:noFill/>
              </p:spPr>
              <p:txBody>
                <a:bodyPr wrap="square" rtlCol="0">
                  <a:spAutoFit/>
                </a:bodyPr>
                <a:lstStyle/>
                <a:p>
                  <a:pPr algn="ctr"/>
                  <a:r>
                    <a:rPr lang="en-US" sz="1400" dirty="0" smtClean="0">
                      <a:latin typeface="Gill Sans"/>
                      <a:cs typeface="Gill Sans"/>
                    </a:rPr>
                    <a:t>3</a:t>
                  </a:r>
                  <a:endParaRPr lang="en-US" sz="1400" dirty="0">
                    <a:latin typeface="Gill Sans"/>
                    <a:cs typeface="Gill Sans"/>
                  </a:endParaRPr>
                </a:p>
              </p:txBody>
            </p:sp>
            <p:sp>
              <p:nvSpPr>
                <p:cNvPr id="31" name="TextBox 30"/>
                <p:cNvSpPr txBox="1"/>
                <p:nvPr/>
              </p:nvSpPr>
              <p:spPr>
                <a:xfrm>
                  <a:off x="3956366" y="5491170"/>
                  <a:ext cx="320040" cy="307777"/>
                </a:xfrm>
                <a:prstGeom prst="rect">
                  <a:avLst/>
                </a:prstGeom>
                <a:noFill/>
              </p:spPr>
              <p:txBody>
                <a:bodyPr wrap="square" rtlCol="0">
                  <a:spAutoFit/>
                </a:bodyPr>
                <a:lstStyle/>
                <a:p>
                  <a:pPr algn="ctr"/>
                  <a:r>
                    <a:rPr lang="en-US" sz="1400" dirty="0" smtClean="0">
                      <a:latin typeface="Gill Sans"/>
                      <a:cs typeface="Gill Sans"/>
                    </a:rPr>
                    <a:t>4</a:t>
                  </a:r>
                  <a:endParaRPr lang="en-US" sz="1400" dirty="0">
                    <a:latin typeface="Gill Sans"/>
                    <a:cs typeface="Gill Sans"/>
                  </a:endParaRPr>
                </a:p>
              </p:txBody>
            </p:sp>
            <p:sp>
              <p:nvSpPr>
                <p:cNvPr id="32" name="TextBox 31"/>
                <p:cNvSpPr txBox="1"/>
                <p:nvPr/>
              </p:nvSpPr>
              <p:spPr>
                <a:xfrm>
                  <a:off x="4642166" y="5491170"/>
                  <a:ext cx="320040" cy="307777"/>
                </a:xfrm>
                <a:prstGeom prst="rect">
                  <a:avLst/>
                </a:prstGeom>
                <a:noFill/>
              </p:spPr>
              <p:txBody>
                <a:bodyPr wrap="square" rtlCol="0">
                  <a:spAutoFit/>
                </a:bodyPr>
                <a:lstStyle/>
                <a:p>
                  <a:pPr algn="ctr"/>
                  <a:r>
                    <a:rPr lang="en-US" sz="1400" dirty="0" smtClean="0">
                      <a:latin typeface="Gill Sans"/>
                      <a:cs typeface="Gill Sans"/>
                    </a:rPr>
                    <a:t>5</a:t>
                  </a:r>
                  <a:endParaRPr lang="en-US" sz="1400" dirty="0">
                    <a:latin typeface="Gill Sans"/>
                    <a:cs typeface="Gill Sans"/>
                  </a:endParaRPr>
                </a:p>
              </p:txBody>
            </p:sp>
            <p:sp>
              <p:nvSpPr>
                <p:cNvPr id="33" name="TextBox 32"/>
                <p:cNvSpPr txBox="1"/>
                <p:nvPr/>
              </p:nvSpPr>
              <p:spPr>
                <a:xfrm>
                  <a:off x="5327966" y="5491170"/>
                  <a:ext cx="320040" cy="307777"/>
                </a:xfrm>
                <a:prstGeom prst="rect">
                  <a:avLst/>
                </a:prstGeom>
                <a:noFill/>
              </p:spPr>
              <p:txBody>
                <a:bodyPr wrap="square" rtlCol="0">
                  <a:spAutoFit/>
                </a:bodyPr>
                <a:lstStyle/>
                <a:p>
                  <a:pPr algn="ctr"/>
                  <a:r>
                    <a:rPr lang="en-US" sz="1400" dirty="0" smtClean="0">
                      <a:latin typeface="Gill Sans"/>
                      <a:cs typeface="Gill Sans"/>
                    </a:rPr>
                    <a:t>6</a:t>
                  </a:r>
                  <a:endParaRPr lang="en-US" sz="1400" dirty="0">
                    <a:latin typeface="Gill Sans"/>
                    <a:cs typeface="Gill Sans"/>
                  </a:endParaRPr>
                </a:p>
              </p:txBody>
            </p:sp>
            <p:sp>
              <p:nvSpPr>
                <p:cNvPr id="34" name="TextBox 33"/>
                <p:cNvSpPr txBox="1"/>
                <p:nvPr/>
              </p:nvSpPr>
              <p:spPr>
                <a:xfrm>
                  <a:off x="6012177" y="5491170"/>
                  <a:ext cx="320040" cy="307777"/>
                </a:xfrm>
                <a:prstGeom prst="rect">
                  <a:avLst/>
                </a:prstGeom>
                <a:noFill/>
              </p:spPr>
              <p:txBody>
                <a:bodyPr wrap="square" rtlCol="0">
                  <a:spAutoFit/>
                </a:bodyPr>
                <a:lstStyle/>
                <a:p>
                  <a:pPr algn="ctr"/>
                  <a:r>
                    <a:rPr lang="en-US" sz="1400" dirty="0" smtClean="0">
                      <a:latin typeface="Gill Sans"/>
                      <a:cs typeface="Gill Sans"/>
                    </a:rPr>
                    <a:t>7</a:t>
                  </a:r>
                  <a:endParaRPr lang="en-US" sz="1400" dirty="0">
                    <a:latin typeface="Gill Sans"/>
                    <a:cs typeface="Gill Sans"/>
                  </a:endParaRPr>
                </a:p>
              </p:txBody>
            </p:sp>
            <p:sp>
              <p:nvSpPr>
                <p:cNvPr id="35" name="TextBox 34"/>
                <p:cNvSpPr txBox="1"/>
                <p:nvPr/>
              </p:nvSpPr>
              <p:spPr>
                <a:xfrm>
                  <a:off x="6697977" y="5491170"/>
                  <a:ext cx="320040" cy="307777"/>
                </a:xfrm>
                <a:prstGeom prst="rect">
                  <a:avLst/>
                </a:prstGeom>
                <a:noFill/>
              </p:spPr>
              <p:txBody>
                <a:bodyPr wrap="square" rtlCol="0">
                  <a:spAutoFit/>
                </a:bodyPr>
                <a:lstStyle/>
                <a:p>
                  <a:pPr algn="ctr"/>
                  <a:r>
                    <a:rPr lang="en-US" sz="1400" dirty="0">
                      <a:latin typeface="Gill Sans"/>
                      <a:cs typeface="Gill Sans"/>
                    </a:rPr>
                    <a:t>8</a:t>
                  </a:r>
                </a:p>
              </p:txBody>
            </p:sp>
            <p:sp>
              <p:nvSpPr>
                <p:cNvPr id="36" name="TextBox 35"/>
                <p:cNvSpPr txBox="1"/>
                <p:nvPr/>
              </p:nvSpPr>
              <p:spPr>
                <a:xfrm>
                  <a:off x="7385366" y="5491170"/>
                  <a:ext cx="320040" cy="307777"/>
                </a:xfrm>
                <a:prstGeom prst="rect">
                  <a:avLst/>
                </a:prstGeom>
                <a:noFill/>
              </p:spPr>
              <p:txBody>
                <a:bodyPr wrap="square" rtlCol="0">
                  <a:spAutoFit/>
                </a:bodyPr>
                <a:lstStyle/>
                <a:p>
                  <a:pPr algn="ctr"/>
                  <a:r>
                    <a:rPr lang="en-US" sz="1400" dirty="0" smtClean="0">
                      <a:latin typeface="Gill Sans"/>
                      <a:cs typeface="Gill Sans"/>
                    </a:rPr>
                    <a:t>9</a:t>
                  </a:r>
                </a:p>
              </p:txBody>
            </p:sp>
          </p:grpSp>
          <p:cxnSp>
            <p:nvCxnSpPr>
              <p:cNvPr id="11" name="Straight Connector 10"/>
              <p:cNvCxnSpPr/>
              <p:nvPr/>
            </p:nvCxnSpPr>
            <p:spPr>
              <a:xfrm>
                <a:off x="2124475" y="1276642"/>
                <a:ext cx="5362641" cy="396662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700759" y="6034251"/>
                <a:ext cx="1544012" cy="369332"/>
              </a:xfrm>
              <a:prstGeom prst="rect">
                <a:avLst/>
              </a:prstGeom>
              <a:noFill/>
            </p:spPr>
            <p:txBody>
              <a:bodyPr wrap="none" rtlCol="0">
                <a:spAutoFit/>
              </a:bodyPr>
              <a:lstStyle/>
              <a:p>
                <a:r>
                  <a:rPr lang="en-US" b="1" dirty="0" smtClean="0">
                    <a:latin typeface="Gill Sans"/>
                    <a:cs typeface="Gill Sans"/>
                  </a:rPr>
                  <a:t>Innovation</a:t>
                </a:r>
                <a:r>
                  <a:rPr lang="en-US" b="1" baseline="30000" dirty="0" smtClean="0">
                    <a:latin typeface="Gill Sans"/>
                    <a:cs typeface="Gill Sans"/>
                  </a:rPr>
                  <a:t>2</a:t>
                </a:r>
                <a:endParaRPr lang="en-US" b="1" dirty="0">
                  <a:latin typeface="Gill Sans"/>
                  <a:cs typeface="Gill Sans"/>
                </a:endParaRPr>
              </a:p>
            </p:txBody>
          </p:sp>
        </p:grpSp>
        <p:sp>
          <p:nvSpPr>
            <p:cNvPr id="8" name="TextBox 7"/>
            <p:cNvSpPr txBox="1"/>
            <p:nvPr/>
          </p:nvSpPr>
          <p:spPr>
            <a:xfrm>
              <a:off x="6836409" y="5746399"/>
              <a:ext cx="1848621" cy="369332"/>
            </a:xfrm>
            <a:prstGeom prst="rect">
              <a:avLst/>
            </a:prstGeom>
            <a:noFill/>
          </p:spPr>
          <p:txBody>
            <a:bodyPr wrap="none" rtlCol="0">
              <a:spAutoFit/>
            </a:bodyPr>
            <a:lstStyle/>
            <a:p>
              <a:r>
                <a:rPr lang="en-US" dirty="0" smtClean="0">
                  <a:latin typeface="Gill Sans"/>
                  <a:cs typeface="Gill Sans"/>
                </a:rPr>
                <a:t>Deficiency/Excess</a:t>
              </a:r>
            </a:p>
          </p:txBody>
        </p:sp>
        <p:sp>
          <p:nvSpPr>
            <p:cNvPr id="9" name="TextBox 8"/>
            <p:cNvSpPr txBox="1"/>
            <p:nvPr/>
          </p:nvSpPr>
          <p:spPr>
            <a:xfrm>
              <a:off x="1372857" y="5746399"/>
              <a:ext cx="689386" cy="369332"/>
            </a:xfrm>
            <a:prstGeom prst="rect">
              <a:avLst/>
            </a:prstGeom>
            <a:noFill/>
          </p:spPr>
          <p:txBody>
            <a:bodyPr wrap="none" rtlCol="0">
              <a:spAutoFit/>
            </a:bodyPr>
            <a:lstStyle/>
            <a:p>
              <a:r>
                <a:rPr lang="en-US" dirty="0" smtClean="0">
                  <a:latin typeface="Gill Sans"/>
                  <a:cs typeface="Gill Sans"/>
                </a:rPr>
                <a:t>Mean</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a:cs typeface="Gill Sans"/>
              </a:rPr>
              <a:t>Validity and Reliability of Innovation</a:t>
            </a:r>
            <a:endParaRPr lang="en-US" dirty="0">
              <a:latin typeface="Gill Sans"/>
              <a:cs typeface="Gill Sans"/>
            </a:endParaRPr>
          </a:p>
        </p:txBody>
      </p:sp>
      <p:graphicFrame>
        <p:nvGraphicFramePr>
          <p:cNvPr id="7" name="Content Placeholder 4"/>
          <p:cNvGraphicFramePr>
            <a:graphicFrameLocks noGrp="1"/>
          </p:cNvGraphicFramePr>
          <p:nvPr>
            <p:ph idx="1"/>
          </p:nvPr>
        </p:nvGraphicFramePr>
        <p:xfrm>
          <a:off x="609600" y="1188720"/>
          <a:ext cx="8001000" cy="4023360"/>
        </p:xfrm>
        <a:graphic>
          <a:graphicData uri="http://schemas.openxmlformats.org/drawingml/2006/table">
            <a:tbl>
              <a:tblPr firstRow="1" bandRow="1">
                <a:tableStyleId>{5C22544A-7EE6-4342-B048-85BDC9FD1C3A}</a:tableStyleId>
              </a:tblPr>
              <a:tblGrid>
                <a:gridCol w="2667000"/>
                <a:gridCol w="2667000"/>
                <a:gridCol w="2667000"/>
              </a:tblGrid>
              <a:tr h="599440">
                <a:tc>
                  <a:txBody>
                    <a:bodyPr/>
                    <a:lstStyle/>
                    <a:p>
                      <a:pPr algn="ctr"/>
                      <a:r>
                        <a:rPr lang="en-US" sz="2400" b="0" dirty="0" smtClean="0">
                          <a:latin typeface="Gill Sans"/>
                          <a:cs typeface="Gill Sans"/>
                        </a:rPr>
                        <a:t>Variable</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Factor Analysis (</a:t>
                      </a:r>
                      <a:r>
                        <a:rPr lang="en-US" sz="2400" b="0" baseline="0" dirty="0" smtClean="0">
                          <a:latin typeface="Gill Sans"/>
                          <a:cs typeface="Gill Sans"/>
                        </a:rPr>
                        <a:t>Validity)</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Cronbach’s </a:t>
                      </a:r>
                      <a:r>
                        <a:rPr lang="en-US" sz="2400" b="0" i="0" dirty="0" smtClean="0">
                          <a:latin typeface="Gill Sans"/>
                          <a:cs typeface="Gill Sans"/>
                        </a:rPr>
                        <a:t>α</a:t>
                      </a:r>
                    </a:p>
                    <a:p>
                      <a:pPr algn="ctr"/>
                      <a:r>
                        <a:rPr lang="en-US" sz="2400" b="0" dirty="0" smtClean="0">
                          <a:latin typeface="Gill Sans"/>
                          <a:cs typeface="Gill Sans"/>
                        </a:rPr>
                        <a:t>(Reliability)</a:t>
                      </a:r>
                      <a:endParaRPr lang="en-US" sz="2400" b="0" dirty="0">
                        <a:solidFill>
                          <a:srgbClr val="000000"/>
                        </a:solidFill>
                        <a:latin typeface="Gill Sans"/>
                        <a:cs typeface="Gill Sans"/>
                      </a:endParaRPr>
                    </a:p>
                  </a:txBody>
                  <a:tcPr anchor="ctr"/>
                </a:tc>
              </a:tr>
              <a:tr h="370840">
                <a:tc>
                  <a:txBody>
                    <a:bodyPr/>
                    <a:lstStyle/>
                    <a:p>
                      <a:pPr algn="ctr"/>
                      <a:r>
                        <a:rPr lang="en-US" sz="2400" b="0" dirty="0" smtClean="0">
                          <a:latin typeface="Gill Sans"/>
                          <a:cs typeface="Gill Sans"/>
                        </a:rPr>
                        <a:t>Utility</a:t>
                      </a:r>
                      <a:r>
                        <a:rPr lang="en-US" sz="2400" b="0" baseline="30000" dirty="0" smtClean="0">
                          <a:latin typeface="Gill Sans"/>
                          <a:cs typeface="Gill Sans"/>
                        </a:rPr>
                        <a:t>2</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0.7072</a:t>
                      </a:r>
                      <a:endParaRPr lang="en-US" sz="2400" b="0" dirty="0">
                        <a:solidFill>
                          <a:srgbClr val="000000"/>
                        </a:solidFill>
                        <a:latin typeface="Gill Sans"/>
                        <a:cs typeface="Gill Sans"/>
                      </a:endParaRPr>
                    </a:p>
                  </a:txBody>
                  <a:tcPr anchor="ctr"/>
                </a:tc>
                <a:tc rowSpan="6">
                  <a:txBody>
                    <a:bodyPr/>
                    <a:lstStyle/>
                    <a:p>
                      <a:pPr algn="ctr"/>
                      <a:r>
                        <a:rPr lang="en-US" sz="2400" b="0" dirty="0" smtClean="0">
                          <a:solidFill>
                            <a:srgbClr val="000000"/>
                          </a:solidFill>
                          <a:latin typeface="Gill Sans"/>
                          <a:cs typeface="Gill Sans"/>
                        </a:rPr>
                        <a:t>0.8289</a:t>
                      </a:r>
                      <a:endParaRPr lang="en-US" sz="2400" b="0" dirty="0">
                        <a:solidFill>
                          <a:srgbClr val="000000"/>
                        </a:solidFill>
                        <a:latin typeface="Gill Sans"/>
                        <a:cs typeface="Gill Sans"/>
                      </a:endParaRPr>
                    </a:p>
                  </a:txBody>
                  <a:tcPr anchor="ctr"/>
                </a:tc>
              </a:tr>
              <a:tr h="370840">
                <a:tc>
                  <a:txBody>
                    <a:bodyPr/>
                    <a:lstStyle/>
                    <a:p>
                      <a:pPr algn="ctr"/>
                      <a:r>
                        <a:rPr lang="en-US" sz="2400" b="0" dirty="0" smtClean="0">
                          <a:latin typeface="Gill Sans"/>
                          <a:cs typeface="Gill Sans"/>
                        </a:rPr>
                        <a:t>Creativity</a:t>
                      </a:r>
                      <a:r>
                        <a:rPr lang="en-US" sz="2400" b="0" baseline="30000" dirty="0" smtClean="0">
                          <a:latin typeface="Gill Sans"/>
                          <a:cs typeface="Gill Sans"/>
                        </a:rPr>
                        <a:t>2</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0.7557</a:t>
                      </a:r>
                      <a:endParaRPr lang="en-US" sz="2400" b="0" dirty="0">
                        <a:solidFill>
                          <a:srgbClr val="000000"/>
                        </a:solidFill>
                        <a:latin typeface="Gill Sans"/>
                        <a:cs typeface="Gill Sans"/>
                      </a:endParaRPr>
                    </a:p>
                  </a:txBody>
                  <a:tcPr anchor="ctr"/>
                </a:tc>
                <a:tc vMerge="1">
                  <a:txBody>
                    <a:bodyPr/>
                    <a:lstStyle/>
                    <a:p>
                      <a:pPr algn="ctr"/>
                      <a:endParaRPr lang="en-US" sz="2400" b="0" dirty="0">
                        <a:solidFill>
                          <a:srgbClr val="000000"/>
                        </a:solidFill>
                        <a:latin typeface="Gill Sans"/>
                        <a:cs typeface="Gill Sans"/>
                      </a:endParaRPr>
                    </a:p>
                  </a:txBody>
                  <a:tcPr anchor="ctr"/>
                </a:tc>
              </a:tr>
              <a:tr h="370840">
                <a:tc>
                  <a:txBody>
                    <a:bodyPr/>
                    <a:lstStyle/>
                    <a:p>
                      <a:pPr algn="ctr"/>
                      <a:r>
                        <a:rPr lang="en-US" sz="2400" b="0" dirty="0" smtClean="0">
                          <a:latin typeface="Gill Sans"/>
                          <a:cs typeface="Gill Sans"/>
                        </a:rPr>
                        <a:t>Efficacy</a:t>
                      </a:r>
                      <a:r>
                        <a:rPr lang="en-US" sz="2400" b="0" baseline="30000" dirty="0" smtClean="0">
                          <a:latin typeface="Gill Sans"/>
                          <a:cs typeface="Gill Sans"/>
                        </a:rPr>
                        <a:t>2</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0.7724</a:t>
                      </a:r>
                      <a:endParaRPr lang="en-US" sz="2400" b="0" dirty="0">
                        <a:solidFill>
                          <a:srgbClr val="000000"/>
                        </a:solidFill>
                        <a:latin typeface="Gill Sans"/>
                        <a:cs typeface="Gill Sans"/>
                      </a:endParaRPr>
                    </a:p>
                  </a:txBody>
                  <a:tcPr anchor="ctr"/>
                </a:tc>
                <a:tc vMerge="1">
                  <a:txBody>
                    <a:bodyPr/>
                    <a:lstStyle/>
                    <a:p>
                      <a:pPr algn="ctr"/>
                      <a:endParaRPr lang="en-US" sz="2400" b="0" dirty="0">
                        <a:solidFill>
                          <a:srgbClr val="000000"/>
                        </a:solidFill>
                        <a:latin typeface="Gill Sans"/>
                        <a:cs typeface="Gill Sans"/>
                      </a:endParaRPr>
                    </a:p>
                  </a:txBody>
                  <a:tcPr anchor="ctr"/>
                </a:tc>
              </a:tr>
              <a:tr h="370840">
                <a:tc>
                  <a:txBody>
                    <a:bodyPr/>
                    <a:lstStyle/>
                    <a:p>
                      <a:pPr algn="ctr"/>
                      <a:r>
                        <a:rPr lang="en-US" sz="2400" b="0" dirty="0" smtClean="0">
                          <a:latin typeface="Gill Sans"/>
                          <a:cs typeface="Gill Sans"/>
                        </a:rPr>
                        <a:t>Feasibility</a:t>
                      </a:r>
                      <a:r>
                        <a:rPr lang="en-US" sz="2400" b="0" baseline="30000" dirty="0" smtClean="0">
                          <a:latin typeface="Gill Sans"/>
                          <a:cs typeface="Gill Sans"/>
                        </a:rPr>
                        <a:t>2</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0.6215</a:t>
                      </a:r>
                      <a:endParaRPr lang="en-US" sz="2400" b="0" dirty="0">
                        <a:solidFill>
                          <a:srgbClr val="000000"/>
                        </a:solidFill>
                        <a:latin typeface="Gill Sans"/>
                        <a:cs typeface="Gill Sans"/>
                      </a:endParaRPr>
                    </a:p>
                  </a:txBody>
                  <a:tcPr anchor="ctr"/>
                </a:tc>
                <a:tc vMerge="1">
                  <a:txBody>
                    <a:bodyPr/>
                    <a:lstStyle/>
                    <a:p>
                      <a:pPr algn="ctr"/>
                      <a:endParaRPr lang="en-US" sz="2400" b="0" dirty="0">
                        <a:solidFill>
                          <a:srgbClr val="000000"/>
                        </a:solidFill>
                        <a:latin typeface="Gill Sans"/>
                        <a:cs typeface="Gill Sans"/>
                      </a:endParaRPr>
                    </a:p>
                  </a:txBody>
                  <a:tcPr anchor="ctr"/>
                </a:tc>
              </a:tr>
              <a:tr h="370840">
                <a:tc>
                  <a:txBody>
                    <a:bodyPr/>
                    <a:lstStyle/>
                    <a:p>
                      <a:pPr algn="ctr"/>
                      <a:r>
                        <a:rPr lang="en-US" sz="2400" b="0" dirty="0" smtClean="0">
                          <a:latin typeface="Gill Sans"/>
                          <a:cs typeface="Gill Sans"/>
                        </a:rPr>
                        <a:t>Risk</a:t>
                      </a:r>
                      <a:r>
                        <a:rPr lang="en-US" sz="2400" b="0" baseline="30000" dirty="0" smtClean="0">
                          <a:latin typeface="Gill Sans"/>
                          <a:cs typeface="Gill Sans"/>
                        </a:rPr>
                        <a:t>2</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0.7873</a:t>
                      </a:r>
                      <a:endParaRPr lang="en-US" sz="2400" b="0" dirty="0">
                        <a:solidFill>
                          <a:srgbClr val="000000"/>
                        </a:solidFill>
                        <a:latin typeface="Gill Sans"/>
                        <a:cs typeface="Gill Sans"/>
                      </a:endParaRPr>
                    </a:p>
                  </a:txBody>
                  <a:tcPr anchor="ctr"/>
                </a:tc>
                <a:tc vMerge="1">
                  <a:txBody>
                    <a:bodyPr/>
                    <a:lstStyle/>
                    <a:p>
                      <a:pPr algn="ctr"/>
                      <a:endParaRPr lang="en-US" sz="2400" b="0" dirty="0">
                        <a:solidFill>
                          <a:srgbClr val="000000"/>
                        </a:solidFill>
                        <a:latin typeface="Gill Sans"/>
                        <a:cs typeface="Gill Sans"/>
                      </a:endParaRPr>
                    </a:p>
                  </a:txBody>
                  <a:tcPr anchor="ctr"/>
                </a:tc>
              </a:tr>
              <a:tr h="370840">
                <a:tc>
                  <a:txBody>
                    <a:bodyPr/>
                    <a:lstStyle/>
                    <a:p>
                      <a:pPr algn="ctr"/>
                      <a:r>
                        <a:rPr lang="en-US" sz="2400" b="0" dirty="0" smtClean="0">
                          <a:latin typeface="Gill Sans"/>
                          <a:cs typeface="Gill Sans"/>
                        </a:rPr>
                        <a:t>Resistance</a:t>
                      </a:r>
                      <a:r>
                        <a:rPr lang="en-US" sz="2400" b="0" baseline="30000" dirty="0" smtClean="0">
                          <a:latin typeface="Gill Sans"/>
                          <a:cs typeface="Gill Sans"/>
                        </a:rPr>
                        <a:t>2</a:t>
                      </a:r>
                      <a:endParaRPr lang="en-US" sz="2400" b="0" dirty="0">
                        <a:solidFill>
                          <a:srgbClr val="000000"/>
                        </a:solidFill>
                        <a:latin typeface="Gill Sans"/>
                        <a:cs typeface="Gill Sans"/>
                      </a:endParaRPr>
                    </a:p>
                  </a:txBody>
                  <a:tcPr anchor="ctr"/>
                </a:tc>
                <a:tc>
                  <a:txBody>
                    <a:bodyPr/>
                    <a:lstStyle/>
                    <a:p>
                      <a:pPr algn="ctr"/>
                      <a:r>
                        <a:rPr lang="en-US" sz="2400" b="0" dirty="0" smtClean="0">
                          <a:latin typeface="Gill Sans"/>
                          <a:cs typeface="Gill Sans"/>
                        </a:rPr>
                        <a:t>0.8224</a:t>
                      </a:r>
                      <a:endParaRPr lang="en-US" sz="2400" b="0" dirty="0">
                        <a:solidFill>
                          <a:srgbClr val="000000"/>
                        </a:solidFill>
                        <a:latin typeface="Gill Sans"/>
                        <a:cs typeface="Gill Sans"/>
                      </a:endParaRPr>
                    </a:p>
                  </a:txBody>
                  <a:tcPr anchor="ctr"/>
                </a:tc>
                <a:tc vMerge="1">
                  <a:txBody>
                    <a:bodyPr/>
                    <a:lstStyle/>
                    <a:p>
                      <a:pPr algn="ctr"/>
                      <a:endParaRPr lang="en-US" sz="2400" b="0" dirty="0">
                        <a:solidFill>
                          <a:srgbClr val="000000"/>
                        </a:solidFill>
                        <a:latin typeface="Gill Sans"/>
                        <a:cs typeface="Gill Sans"/>
                      </a:endParaRPr>
                    </a:p>
                  </a:txBody>
                  <a:tcPr anchor="ctr"/>
                </a:tc>
              </a:tr>
              <a:tr h="370840">
                <a:tc>
                  <a:txBody>
                    <a:bodyPr/>
                    <a:lstStyle/>
                    <a:p>
                      <a:pPr algn="ctr"/>
                      <a:r>
                        <a:rPr lang="en-US" sz="2400" b="0" dirty="0" smtClean="0">
                          <a:latin typeface="Gill Sans"/>
                          <a:cs typeface="Gill Sans"/>
                        </a:rPr>
                        <a:t>N</a:t>
                      </a:r>
                      <a:endParaRPr lang="en-US" sz="2400" b="0" dirty="0">
                        <a:solidFill>
                          <a:srgbClr val="000000"/>
                        </a:solidFill>
                        <a:latin typeface="Gill Sans"/>
                        <a:cs typeface="Gill Sans"/>
                      </a:endParaRPr>
                    </a:p>
                  </a:txBody>
                  <a:tcPr anchor="ctr"/>
                </a:tc>
                <a:tc gridSpan="2">
                  <a:txBody>
                    <a:bodyPr/>
                    <a:lstStyle/>
                    <a:p>
                      <a:pPr algn="ctr"/>
                      <a:r>
                        <a:rPr lang="en-US" sz="2400" b="0" dirty="0" smtClean="0">
                          <a:latin typeface="Gill Sans"/>
                          <a:cs typeface="Gill Sans"/>
                        </a:rPr>
                        <a:t>198</a:t>
                      </a:r>
                      <a:endParaRPr lang="en-US" sz="2400" b="0" dirty="0">
                        <a:solidFill>
                          <a:srgbClr val="000000"/>
                        </a:solidFill>
                        <a:latin typeface="Gill Sans"/>
                        <a:cs typeface="Gill Sans"/>
                      </a:endParaRPr>
                    </a:p>
                  </a:txBody>
                  <a:tcPr anchor="ctr"/>
                </a:tc>
                <a:tc hMerge="1">
                  <a:txBody>
                    <a:bodyPr/>
                    <a:lstStyle/>
                    <a:p>
                      <a:pPr algn="ctr"/>
                      <a:endParaRPr lang="en-US" sz="2400" b="0" dirty="0">
                        <a:solidFill>
                          <a:srgbClr val="000000"/>
                        </a:solidFill>
                        <a:latin typeface="Gill Sans"/>
                        <a:cs typeface="Gill Sans"/>
                      </a:endParaRPr>
                    </a:p>
                  </a:txBody>
                  <a:tcPr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457200" y="670560"/>
          <a:ext cx="8229600" cy="560832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sz="2800" dirty="0" smtClean="0"/>
                        <a:t>Logistic Regression of Innovation</a:t>
                      </a:r>
                      <a:r>
                        <a:rPr lang="en-US" sz="2800" baseline="30000" dirty="0" smtClean="0"/>
                        <a:t>2</a:t>
                      </a:r>
                      <a:r>
                        <a:rPr lang="en-US" sz="2800" dirty="0" smtClean="0"/>
                        <a:t> </a:t>
                      </a:r>
                    </a:p>
                    <a:p>
                      <a:pPr algn="ctr"/>
                      <a:r>
                        <a:rPr lang="en-US" sz="2800" dirty="0" smtClean="0"/>
                        <a:t>on Acceptance</a:t>
                      </a:r>
                      <a:r>
                        <a:rPr lang="en-US" sz="2800" baseline="0" dirty="0" smtClean="0"/>
                        <a:t> to FFP</a:t>
                      </a:r>
                      <a:endParaRPr lang="en-US" sz="2800" b="0" dirty="0">
                        <a:solidFill>
                          <a:srgbClr val="000000"/>
                        </a:solidFill>
                        <a:latin typeface="Gill Sans"/>
                        <a:cs typeface="Gill Sans"/>
                      </a:endParaRPr>
                    </a:p>
                  </a:txBody>
                  <a:tcPr anchor="ctr"/>
                </a:tc>
                <a:tc hMerge="1">
                  <a:txBody>
                    <a:bodyPr/>
                    <a:lstStyle/>
                    <a:p>
                      <a:endParaRPr lang="en-US" dirty="0"/>
                    </a:p>
                  </a:txBody>
                  <a:tcPr/>
                </a:tc>
              </a:tr>
              <a:tr h="370840">
                <a:tc>
                  <a:txBody>
                    <a:bodyPr/>
                    <a:lstStyle/>
                    <a:p>
                      <a:pPr algn="ctr"/>
                      <a:r>
                        <a:rPr lang="en-US" sz="2400" dirty="0" smtClean="0"/>
                        <a:t>Innovation</a:t>
                      </a:r>
                      <a:r>
                        <a:rPr lang="en-US" sz="2400" baseline="30000" dirty="0" smtClean="0"/>
                        <a:t>2</a:t>
                      </a:r>
                      <a:endParaRPr lang="en-US" sz="2400" b="0" dirty="0">
                        <a:latin typeface="Gill Sans"/>
                        <a:cs typeface="Gill Sans"/>
                      </a:endParaRPr>
                    </a:p>
                  </a:txBody>
                  <a:tcPr anchor="ctr"/>
                </a:tc>
                <a:tc>
                  <a:txBody>
                    <a:bodyPr/>
                    <a:lstStyle/>
                    <a:p>
                      <a:pPr algn="ctr"/>
                      <a:r>
                        <a:rPr lang="en-US" sz="2400" dirty="0" smtClean="0"/>
                        <a:t>-0.330***</a:t>
                      </a:r>
                    </a:p>
                    <a:p>
                      <a:pPr algn="ctr"/>
                      <a:r>
                        <a:rPr lang="en-US" sz="2400" dirty="0" smtClean="0"/>
                        <a:t>(0.091)</a:t>
                      </a:r>
                      <a:endParaRPr lang="en-US" sz="2400" b="0" dirty="0">
                        <a:latin typeface="Gill Sans"/>
                        <a:cs typeface="Gill Sans"/>
                      </a:endParaRPr>
                    </a:p>
                  </a:txBody>
                  <a:tcPr anchor="ctr"/>
                </a:tc>
              </a:tr>
              <a:tr h="370840">
                <a:tc>
                  <a:txBody>
                    <a:bodyPr/>
                    <a:lstStyle/>
                    <a:p>
                      <a:pPr algn="ctr"/>
                      <a:r>
                        <a:rPr lang="en-US" sz="2400" dirty="0" smtClean="0"/>
                        <a:t>Constant</a:t>
                      </a:r>
                      <a:endParaRPr lang="en-US" sz="2400" b="0" dirty="0">
                        <a:latin typeface="Gill Sans"/>
                        <a:cs typeface="Gill Sans"/>
                      </a:endParaRPr>
                    </a:p>
                  </a:txBody>
                  <a:tcPr anchor="ctr"/>
                </a:tc>
                <a:tc>
                  <a:txBody>
                    <a:bodyPr/>
                    <a:lstStyle/>
                    <a:p>
                      <a:pPr algn="ctr"/>
                      <a:r>
                        <a:rPr lang="en-US" sz="2400" dirty="0" smtClean="0"/>
                        <a:t>1.151***</a:t>
                      </a:r>
                    </a:p>
                    <a:p>
                      <a:pPr algn="ctr"/>
                      <a:r>
                        <a:rPr lang="en-US" sz="2400" dirty="0" smtClean="0"/>
                        <a:t>(0.253)</a:t>
                      </a:r>
                      <a:endParaRPr lang="en-US" sz="2400" b="0" dirty="0">
                        <a:latin typeface="Gill Sans"/>
                        <a:cs typeface="Gill Sans"/>
                      </a:endParaRPr>
                    </a:p>
                  </a:txBody>
                  <a:tcPr anchor="ctr"/>
                </a:tc>
              </a:tr>
              <a:tr h="370840">
                <a:tc>
                  <a:txBody>
                    <a:bodyPr/>
                    <a:lstStyle/>
                    <a:p>
                      <a:pPr algn="ctr"/>
                      <a:r>
                        <a:rPr lang="en-US" sz="2400" dirty="0" smtClean="0"/>
                        <a:t>N</a:t>
                      </a:r>
                      <a:endParaRPr lang="en-US" sz="2400" b="0" dirty="0">
                        <a:latin typeface="Gill Sans"/>
                        <a:cs typeface="Gill Sans"/>
                      </a:endParaRPr>
                    </a:p>
                  </a:txBody>
                  <a:tcPr anchor="ctr"/>
                </a:tc>
                <a:tc>
                  <a:txBody>
                    <a:bodyPr/>
                    <a:lstStyle/>
                    <a:p>
                      <a:pPr algn="ctr"/>
                      <a:r>
                        <a:rPr lang="en-US" sz="2400" dirty="0" smtClean="0"/>
                        <a:t>198</a:t>
                      </a:r>
                      <a:endParaRPr lang="en-US" sz="2400" b="0" dirty="0">
                        <a:latin typeface="Gill Sans"/>
                        <a:cs typeface="Gill Sans"/>
                      </a:endParaRPr>
                    </a:p>
                  </a:txBody>
                  <a:tcPr anchor="ctr"/>
                </a:tc>
              </a:tr>
              <a:tr h="370840">
                <a:tc>
                  <a:txBody>
                    <a:bodyPr/>
                    <a:lstStyle/>
                    <a:p>
                      <a:pPr algn="ctr"/>
                      <a:r>
                        <a:rPr lang="en-US" sz="2400" dirty="0" smtClean="0"/>
                        <a:t>Chi-squared</a:t>
                      </a:r>
                      <a:endParaRPr lang="en-US" sz="2400" b="0" dirty="0">
                        <a:latin typeface="Gill Sans"/>
                        <a:cs typeface="Gill Sans"/>
                      </a:endParaRPr>
                    </a:p>
                  </a:txBody>
                  <a:tcPr anchor="ctr"/>
                </a:tc>
                <a:tc>
                  <a:txBody>
                    <a:bodyPr/>
                    <a:lstStyle/>
                    <a:p>
                      <a:pPr algn="ctr"/>
                      <a:r>
                        <a:rPr lang="en-US" sz="2400" dirty="0" smtClean="0"/>
                        <a:t>16.62****</a:t>
                      </a:r>
                      <a:endParaRPr lang="en-US" sz="2400" b="0" dirty="0">
                        <a:latin typeface="Gill Sans"/>
                        <a:cs typeface="Gill Sans"/>
                      </a:endParaRPr>
                    </a:p>
                  </a:txBody>
                  <a:tcPr anchor="ctr"/>
                </a:tc>
              </a:tr>
              <a:tr h="370840">
                <a:tc>
                  <a:txBody>
                    <a:bodyPr/>
                    <a:lstStyle/>
                    <a:p>
                      <a:pPr algn="ctr"/>
                      <a:r>
                        <a:rPr lang="en-US" sz="2400" dirty="0" smtClean="0"/>
                        <a:t>Log-Likelihood</a:t>
                      </a:r>
                      <a:endParaRPr lang="en-US" sz="2400" b="0" dirty="0">
                        <a:latin typeface="Gill Sans"/>
                        <a:cs typeface="Gill Sans"/>
                      </a:endParaRPr>
                    </a:p>
                  </a:txBody>
                  <a:tcPr anchor="ctr"/>
                </a:tc>
                <a:tc>
                  <a:txBody>
                    <a:bodyPr/>
                    <a:lstStyle/>
                    <a:p>
                      <a:pPr algn="ctr"/>
                      <a:r>
                        <a:rPr lang="en-US" sz="2400" dirty="0" smtClean="0"/>
                        <a:t>-125.264</a:t>
                      </a:r>
                      <a:endParaRPr lang="en-US" sz="2400" b="0" dirty="0">
                        <a:latin typeface="Gill Sans"/>
                        <a:cs typeface="Gill Sans"/>
                      </a:endParaRPr>
                    </a:p>
                  </a:txBody>
                  <a:tcPr anchor="ctr"/>
                </a:tc>
              </a:tr>
              <a:tr h="370840">
                <a:tc>
                  <a:txBody>
                    <a:bodyPr/>
                    <a:lstStyle/>
                    <a:p>
                      <a:pPr algn="ctr"/>
                      <a:r>
                        <a:rPr lang="en-US" sz="2400" dirty="0" smtClean="0"/>
                        <a:t>Pseudo R</a:t>
                      </a:r>
                      <a:r>
                        <a:rPr lang="en-US" sz="2400" baseline="30000" dirty="0" smtClean="0"/>
                        <a:t>2</a:t>
                      </a:r>
                      <a:endParaRPr lang="en-US" sz="2400" b="0" dirty="0">
                        <a:latin typeface="Gill Sans"/>
                        <a:cs typeface="Gill Sans"/>
                      </a:endParaRPr>
                    </a:p>
                  </a:txBody>
                  <a:tcPr anchor="ctr"/>
                </a:tc>
                <a:tc>
                  <a:txBody>
                    <a:bodyPr/>
                    <a:lstStyle/>
                    <a:p>
                      <a:pPr algn="ctr"/>
                      <a:r>
                        <a:rPr lang="en-US" sz="2400" dirty="0" smtClean="0"/>
                        <a:t>0.062</a:t>
                      </a:r>
                      <a:endParaRPr lang="en-US" sz="2400" b="0" dirty="0">
                        <a:latin typeface="Gill Sans"/>
                        <a:cs typeface="Gill Sans"/>
                      </a:endParaRPr>
                    </a:p>
                  </a:txBody>
                  <a:tcPr anchor="ctr"/>
                </a:tc>
              </a:tr>
              <a:tr h="370840">
                <a:tc gridSpan="2">
                  <a:txBody>
                    <a:bodyPr/>
                    <a:lstStyle/>
                    <a:p>
                      <a:r>
                        <a:rPr lang="en-US" sz="2400" dirty="0" smtClean="0"/>
                        <a:t>NOTE: Cell</a:t>
                      </a:r>
                      <a:r>
                        <a:rPr lang="en-US" sz="2400" baseline="0" dirty="0" smtClean="0"/>
                        <a:t> entries are logistic regression coefficients with standard errors (in parentheses).</a:t>
                      </a:r>
                    </a:p>
                    <a:p>
                      <a:r>
                        <a:rPr lang="en-US" sz="2400" baseline="0" dirty="0" smtClean="0"/>
                        <a:t>***p &lt; .001; ****p &lt; .0001</a:t>
                      </a:r>
                      <a:endParaRPr lang="en-US" sz="2400" b="0" dirty="0">
                        <a:latin typeface="Gill Sans"/>
                        <a:cs typeface="Gill Sans"/>
                      </a:endParaRPr>
                    </a:p>
                  </a:txBody>
                  <a:tcPr/>
                </a:tc>
                <a:tc hMerge="1">
                  <a:txBody>
                    <a:bodyPr/>
                    <a:lstStyle/>
                    <a:p>
                      <a:endParaRPr lang="en-US" dirty="0">
                        <a:latin typeface="Gill Sans"/>
                        <a:cs typeface="Gill Sans"/>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457200" y="289560"/>
          <a:ext cx="8229600" cy="62788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sz="2400" dirty="0" smtClean="0"/>
                        <a:t>Predicted Probabilities of Acceptance</a:t>
                      </a:r>
                      <a:r>
                        <a:rPr lang="en-US" sz="2400" baseline="0" dirty="0" smtClean="0"/>
                        <a:t> to the FFP Based on Levels of </a:t>
                      </a:r>
                      <a:r>
                        <a:rPr lang="en-US" sz="2400" dirty="0" smtClean="0"/>
                        <a:t>Innovation</a:t>
                      </a:r>
                      <a:r>
                        <a:rPr lang="en-US" sz="2400" baseline="30000" dirty="0" smtClean="0"/>
                        <a:t>2</a:t>
                      </a:r>
                      <a:endParaRPr lang="en-US" sz="2400" b="1" dirty="0" smtClean="0">
                        <a:solidFill>
                          <a:srgbClr val="000000"/>
                        </a:solidFill>
                        <a:latin typeface="Gill Sans"/>
                        <a:cs typeface="Gill Sans"/>
                      </a:endParaRPr>
                    </a:p>
                  </a:txBody>
                  <a:tcPr anchor="ctr"/>
                </a:tc>
                <a:tc hMerge="1">
                  <a:txBody>
                    <a:bodyPr/>
                    <a:lstStyle/>
                    <a:p>
                      <a:pPr algn="ctr"/>
                      <a:endParaRPr lang="en-US" sz="2200" b="1" dirty="0">
                        <a:solidFill>
                          <a:srgbClr val="000000"/>
                        </a:solidFill>
                        <a:latin typeface="Gill Sans"/>
                        <a:cs typeface="Gill Sans"/>
                      </a:endParaRPr>
                    </a:p>
                  </a:txBody>
                  <a:tcPr anchor="ctr"/>
                </a:tc>
              </a:tr>
              <a:tr h="370840">
                <a:tc>
                  <a:txBody>
                    <a:bodyPr/>
                    <a:lstStyle/>
                    <a:p>
                      <a:pPr algn="ctr"/>
                      <a:r>
                        <a:rPr lang="en-US" sz="2200" dirty="0" smtClean="0"/>
                        <a:t>Innovation</a:t>
                      </a:r>
                      <a:r>
                        <a:rPr lang="en-US" sz="2200" baseline="30000" dirty="0" smtClean="0"/>
                        <a:t>2</a:t>
                      </a:r>
                      <a:endParaRPr lang="en-US" sz="2200" b="1" dirty="0">
                        <a:solidFill>
                          <a:srgbClr val="000000"/>
                        </a:solidFill>
                        <a:latin typeface="Gill Sans"/>
                        <a:cs typeface="Gill Sans"/>
                      </a:endParaRPr>
                    </a:p>
                  </a:txBody>
                  <a:tcPr anchor="ctr"/>
                </a:tc>
                <a:tc>
                  <a:txBody>
                    <a:bodyPr/>
                    <a:lstStyle/>
                    <a:p>
                      <a:pPr algn="ctr"/>
                      <a:r>
                        <a:rPr lang="en-US" sz="2200" dirty="0" smtClean="0"/>
                        <a:t>Pr(Accepted</a:t>
                      </a:r>
                      <a:r>
                        <a:rPr lang="en-US" sz="2200" baseline="0" dirty="0" smtClean="0"/>
                        <a:t> to FFP)</a:t>
                      </a:r>
                      <a:endParaRPr lang="en-US" sz="2200" b="1" dirty="0">
                        <a:solidFill>
                          <a:srgbClr val="000000"/>
                        </a:solidFill>
                        <a:latin typeface="Gill Sans"/>
                        <a:cs typeface="Gill Sans"/>
                      </a:endParaRPr>
                    </a:p>
                  </a:txBody>
                  <a:tcPr anchor="ctr"/>
                </a:tc>
              </a:tr>
              <a:tr h="370840">
                <a:tc>
                  <a:txBody>
                    <a:bodyPr/>
                    <a:lstStyle/>
                    <a:p>
                      <a:pPr algn="ctr"/>
                      <a:r>
                        <a:rPr lang="en-US" sz="2200" dirty="0" smtClean="0"/>
                        <a:t>0</a:t>
                      </a:r>
                      <a:endParaRPr lang="en-US" sz="2200" b="0" dirty="0">
                        <a:latin typeface="Gill Sans"/>
                        <a:cs typeface="Gill Sans"/>
                      </a:endParaRPr>
                    </a:p>
                  </a:txBody>
                  <a:tcPr anchor="ctr"/>
                </a:tc>
                <a:tc>
                  <a:txBody>
                    <a:bodyPr/>
                    <a:lstStyle/>
                    <a:p>
                      <a:pPr algn="ctr"/>
                      <a:r>
                        <a:rPr lang="en-US" sz="2200" dirty="0" smtClean="0"/>
                        <a:t>75.61%</a:t>
                      </a:r>
                      <a:endParaRPr lang="en-US" sz="2200" b="0" dirty="0">
                        <a:latin typeface="Gill Sans"/>
                        <a:cs typeface="Gill Sans"/>
                      </a:endParaRPr>
                    </a:p>
                  </a:txBody>
                  <a:tcPr anchor="ctr"/>
                </a:tc>
              </a:tr>
              <a:tr h="370840">
                <a:tc>
                  <a:txBody>
                    <a:bodyPr/>
                    <a:lstStyle/>
                    <a:p>
                      <a:pPr algn="ctr"/>
                      <a:r>
                        <a:rPr lang="en-US" sz="2200" dirty="0" smtClean="0"/>
                        <a:t>1</a:t>
                      </a:r>
                      <a:endParaRPr lang="en-US" sz="2200" b="0" dirty="0">
                        <a:latin typeface="Gill Sans"/>
                        <a:cs typeface="Gill Sans"/>
                      </a:endParaRPr>
                    </a:p>
                  </a:txBody>
                  <a:tcPr anchor="ctr"/>
                </a:tc>
                <a:tc>
                  <a:txBody>
                    <a:bodyPr/>
                    <a:lstStyle/>
                    <a:p>
                      <a:pPr algn="ctr"/>
                      <a:r>
                        <a:rPr lang="en-US" sz="2200" dirty="0" smtClean="0"/>
                        <a:t>69.25</a:t>
                      </a:r>
                      <a:endParaRPr lang="en-US" sz="2200" b="0" dirty="0">
                        <a:latin typeface="Gill Sans"/>
                        <a:cs typeface="Gill Sans"/>
                      </a:endParaRPr>
                    </a:p>
                  </a:txBody>
                  <a:tcPr anchor="ctr"/>
                </a:tc>
              </a:tr>
              <a:tr h="370840">
                <a:tc>
                  <a:txBody>
                    <a:bodyPr/>
                    <a:lstStyle/>
                    <a:p>
                      <a:pPr algn="ctr"/>
                      <a:r>
                        <a:rPr lang="en-US" sz="2200" dirty="0" smtClean="0"/>
                        <a:t>2</a:t>
                      </a:r>
                      <a:endParaRPr lang="en-US" sz="2200" b="0" dirty="0">
                        <a:latin typeface="Gill Sans"/>
                        <a:cs typeface="Gill Sans"/>
                      </a:endParaRPr>
                    </a:p>
                  </a:txBody>
                  <a:tcPr anchor="ctr"/>
                </a:tc>
                <a:tc>
                  <a:txBody>
                    <a:bodyPr/>
                    <a:lstStyle/>
                    <a:p>
                      <a:pPr algn="ctr"/>
                      <a:r>
                        <a:rPr lang="en-US" sz="2200" dirty="0" smtClean="0"/>
                        <a:t>61.93</a:t>
                      </a:r>
                      <a:endParaRPr lang="en-US" sz="2200" b="0" dirty="0">
                        <a:latin typeface="Gill Sans"/>
                        <a:cs typeface="Gill Sans"/>
                      </a:endParaRPr>
                    </a:p>
                  </a:txBody>
                  <a:tcPr anchor="ctr"/>
                </a:tc>
              </a:tr>
              <a:tr h="370840">
                <a:tc>
                  <a:txBody>
                    <a:bodyPr/>
                    <a:lstStyle/>
                    <a:p>
                      <a:pPr algn="ctr"/>
                      <a:r>
                        <a:rPr lang="en-US" sz="2200" dirty="0" smtClean="0"/>
                        <a:t>3</a:t>
                      </a:r>
                      <a:endParaRPr lang="en-US" sz="2200" b="0" dirty="0">
                        <a:latin typeface="Gill Sans"/>
                        <a:cs typeface="Gill Sans"/>
                      </a:endParaRPr>
                    </a:p>
                  </a:txBody>
                  <a:tcPr anchor="ctr"/>
                </a:tc>
                <a:tc>
                  <a:txBody>
                    <a:bodyPr/>
                    <a:lstStyle/>
                    <a:p>
                      <a:pPr algn="ctr"/>
                      <a:r>
                        <a:rPr lang="en-US" sz="2200" dirty="0" smtClean="0"/>
                        <a:t>53.97</a:t>
                      </a:r>
                      <a:endParaRPr lang="en-US" sz="2200" b="0" dirty="0">
                        <a:latin typeface="Gill Sans"/>
                        <a:cs typeface="Gill Sans"/>
                      </a:endParaRPr>
                    </a:p>
                  </a:txBody>
                  <a:tcPr anchor="ctr"/>
                </a:tc>
              </a:tr>
              <a:tr h="370840">
                <a:tc>
                  <a:txBody>
                    <a:bodyPr/>
                    <a:lstStyle/>
                    <a:p>
                      <a:pPr algn="ctr"/>
                      <a:r>
                        <a:rPr lang="en-US" sz="2200" dirty="0" smtClean="0"/>
                        <a:t>4</a:t>
                      </a:r>
                      <a:endParaRPr lang="en-US" sz="2200" b="0" dirty="0">
                        <a:latin typeface="Gill Sans"/>
                        <a:cs typeface="Gill Sans"/>
                      </a:endParaRPr>
                    </a:p>
                  </a:txBody>
                  <a:tcPr anchor="ctr"/>
                </a:tc>
                <a:tc>
                  <a:txBody>
                    <a:bodyPr/>
                    <a:lstStyle/>
                    <a:p>
                      <a:pPr algn="ctr"/>
                      <a:r>
                        <a:rPr lang="en-US" sz="2200" dirty="0" smtClean="0"/>
                        <a:t>45.84</a:t>
                      </a:r>
                      <a:endParaRPr lang="en-US" sz="2200" b="0" dirty="0">
                        <a:latin typeface="Gill Sans"/>
                        <a:cs typeface="Gill Sans"/>
                      </a:endParaRPr>
                    </a:p>
                  </a:txBody>
                  <a:tcPr anchor="ctr"/>
                </a:tc>
              </a:tr>
              <a:tr h="370840">
                <a:tc>
                  <a:txBody>
                    <a:bodyPr/>
                    <a:lstStyle/>
                    <a:p>
                      <a:pPr algn="ctr"/>
                      <a:r>
                        <a:rPr lang="en-US" sz="2200" dirty="0" smtClean="0"/>
                        <a:t>5</a:t>
                      </a:r>
                      <a:endParaRPr lang="en-US" sz="2200" b="0" dirty="0">
                        <a:latin typeface="Gill Sans"/>
                        <a:cs typeface="Gill Sans"/>
                      </a:endParaRPr>
                    </a:p>
                  </a:txBody>
                  <a:tcPr anchor="ctr"/>
                </a:tc>
                <a:tc>
                  <a:txBody>
                    <a:bodyPr/>
                    <a:lstStyle/>
                    <a:p>
                      <a:pPr algn="ctr"/>
                      <a:r>
                        <a:rPr lang="en-US" sz="2200" dirty="0" smtClean="0"/>
                        <a:t>38.04</a:t>
                      </a:r>
                      <a:endParaRPr lang="en-US" sz="2200" b="0" dirty="0">
                        <a:latin typeface="Gill Sans"/>
                        <a:cs typeface="Gill Sans"/>
                      </a:endParaRPr>
                    </a:p>
                  </a:txBody>
                  <a:tcPr anchor="ctr"/>
                </a:tc>
              </a:tr>
              <a:tr h="370840">
                <a:tc>
                  <a:txBody>
                    <a:bodyPr/>
                    <a:lstStyle/>
                    <a:p>
                      <a:pPr algn="ctr"/>
                      <a:r>
                        <a:rPr lang="en-US" sz="2200" dirty="0" smtClean="0"/>
                        <a:t>6</a:t>
                      </a:r>
                      <a:endParaRPr lang="en-US" sz="2200" b="0" dirty="0">
                        <a:latin typeface="Gill Sans"/>
                        <a:cs typeface="Gill Sans"/>
                      </a:endParaRPr>
                    </a:p>
                  </a:txBody>
                  <a:tcPr anchor="ctr"/>
                </a:tc>
                <a:tc>
                  <a:txBody>
                    <a:bodyPr/>
                    <a:lstStyle/>
                    <a:p>
                      <a:pPr algn="ctr"/>
                      <a:r>
                        <a:rPr lang="en-US" sz="2200" dirty="0" smtClean="0"/>
                        <a:t>30.97</a:t>
                      </a:r>
                      <a:endParaRPr lang="en-US" sz="2200" b="0" dirty="0">
                        <a:latin typeface="Gill Sans"/>
                        <a:cs typeface="Gill Sans"/>
                      </a:endParaRPr>
                    </a:p>
                  </a:txBody>
                  <a:tcPr anchor="ctr"/>
                </a:tc>
              </a:tr>
              <a:tr h="370840">
                <a:tc>
                  <a:txBody>
                    <a:bodyPr/>
                    <a:lstStyle/>
                    <a:p>
                      <a:pPr algn="ctr"/>
                      <a:r>
                        <a:rPr lang="en-US" sz="2200" dirty="0" smtClean="0"/>
                        <a:t>7</a:t>
                      </a:r>
                      <a:endParaRPr lang="en-US" sz="2200" b="0" dirty="0">
                        <a:latin typeface="Gill Sans"/>
                        <a:cs typeface="Gill Sans"/>
                      </a:endParaRPr>
                    </a:p>
                  </a:txBody>
                  <a:tcPr anchor="ctr"/>
                </a:tc>
                <a:tc>
                  <a:txBody>
                    <a:bodyPr/>
                    <a:lstStyle/>
                    <a:p>
                      <a:pPr algn="ctr"/>
                      <a:r>
                        <a:rPr lang="en-US" sz="2200" dirty="0" smtClean="0"/>
                        <a:t>24.87</a:t>
                      </a:r>
                      <a:endParaRPr lang="en-US" sz="2200" b="0" dirty="0">
                        <a:latin typeface="Gill Sans"/>
                        <a:cs typeface="Gill Sans"/>
                      </a:endParaRPr>
                    </a:p>
                  </a:txBody>
                  <a:tcPr anchor="ctr"/>
                </a:tc>
              </a:tr>
              <a:tr h="370840">
                <a:tc>
                  <a:txBody>
                    <a:bodyPr/>
                    <a:lstStyle/>
                    <a:p>
                      <a:pPr algn="ctr"/>
                      <a:r>
                        <a:rPr lang="en-US" sz="2200" dirty="0" smtClean="0"/>
                        <a:t>8</a:t>
                      </a:r>
                      <a:endParaRPr lang="en-US" sz="2200" b="0" dirty="0">
                        <a:latin typeface="Gill Sans"/>
                        <a:cs typeface="Gill Sans"/>
                      </a:endParaRPr>
                    </a:p>
                  </a:txBody>
                  <a:tcPr anchor="ctr"/>
                </a:tc>
                <a:tc>
                  <a:txBody>
                    <a:bodyPr/>
                    <a:lstStyle/>
                    <a:p>
                      <a:pPr algn="ctr"/>
                      <a:r>
                        <a:rPr lang="en-US" sz="2200" dirty="0" smtClean="0"/>
                        <a:t>19.78</a:t>
                      </a:r>
                      <a:endParaRPr lang="en-US" sz="2200" b="0" dirty="0">
                        <a:latin typeface="Gill Sans"/>
                        <a:cs typeface="Gill Sans"/>
                      </a:endParaRPr>
                    </a:p>
                  </a:txBody>
                  <a:tcPr anchor="ctr"/>
                </a:tc>
              </a:tr>
              <a:tr h="370840">
                <a:tc>
                  <a:txBody>
                    <a:bodyPr/>
                    <a:lstStyle/>
                    <a:p>
                      <a:pPr algn="ctr"/>
                      <a:r>
                        <a:rPr lang="en-US" sz="2200" dirty="0" smtClean="0"/>
                        <a:t>9</a:t>
                      </a:r>
                      <a:endParaRPr lang="en-US" sz="2200" b="0" dirty="0">
                        <a:latin typeface="Gill Sans"/>
                        <a:cs typeface="Gill Sans"/>
                      </a:endParaRPr>
                    </a:p>
                  </a:txBody>
                  <a:tcPr anchor="ctr"/>
                </a:tc>
                <a:tc>
                  <a:txBody>
                    <a:bodyPr/>
                    <a:lstStyle/>
                    <a:p>
                      <a:pPr algn="ctr"/>
                      <a:r>
                        <a:rPr lang="en-US" sz="2200" dirty="0" smtClean="0"/>
                        <a:t>15.65</a:t>
                      </a:r>
                      <a:endParaRPr lang="en-US" sz="2200" b="0" dirty="0">
                        <a:latin typeface="Gill Sans"/>
                        <a:cs typeface="Gill Sans"/>
                      </a:endParaRPr>
                    </a:p>
                  </a:txBody>
                  <a:tcPr anchor="ctr"/>
                </a:tc>
              </a:tr>
              <a:tr h="370840">
                <a:tc gridSpan="2">
                  <a:txBody>
                    <a:bodyPr/>
                    <a:lstStyle/>
                    <a:p>
                      <a:pPr algn="l"/>
                      <a:r>
                        <a:rPr lang="en-US" sz="2200" dirty="0" smtClean="0"/>
                        <a:t>NOTE:</a:t>
                      </a:r>
                      <a:r>
                        <a:rPr lang="en-US" sz="2200" baseline="0" dirty="0" smtClean="0"/>
                        <a:t> Predicted probabilities generated using a post-hoc Monte Carlo simulation (N = 1000).</a:t>
                      </a:r>
                      <a:endParaRPr lang="en-US" sz="2200" b="1" dirty="0">
                        <a:latin typeface="Gill Sans"/>
                        <a:cs typeface="Gill Sans"/>
                      </a:endParaRPr>
                    </a:p>
                  </a:txBody>
                  <a:tcPr/>
                </a:tc>
                <a:tc hMerge="1">
                  <a:txBody>
                    <a:bodyPr/>
                    <a:lstStyle/>
                    <a:p>
                      <a:pPr algn="ctr"/>
                      <a:endParaRPr lang="en-US" sz="2200" b="0" dirty="0">
                        <a:latin typeface="Gill Sans"/>
                        <a:cs typeface="Gill Sans"/>
                      </a:endParaRPr>
                    </a:p>
                  </a:txBody>
                  <a:tcPr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9" y="338675"/>
            <a:ext cx="4056611" cy="1794925"/>
          </a:xfrm>
        </p:spPr>
        <p:txBody>
          <a:bodyPr/>
          <a:lstStyle/>
          <a:p>
            <a:pPr algn="r"/>
            <a:r>
              <a:rPr lang="en-US" dirty="0" smtClean="0">
                <a:latin typeface="Gill Sans"/>
                <a:cs typeface="Gill Sans"/>
              </a:rPr>
              <a:t>Actual vs. Theoretical Probability of Acceptance to FFP</a:t>
            </a:r>
            <a:endParaRPr lang="en-US" dirty="0">
              <a:latin typeface="Gill Sans"/>
              <a:cs typeface="Gill Sans"/>
            </a:endParaRPr>
          </a:p>
        </p:txBody>
      </p:sp>
      <p:grpSp>
        <p:nvGrpSpPr>
          <p:cNvPr id="47" name="Group 46"/>
          <p:cNvGrpSpPr>
            <a:grpSpLocks noChangeAspect="1"/>
          </p:cNvGrpSpPr>
          <p:nvPr/>
        </p:nvGrpSpPr>
        <p:grpSpPr>
          <a:xfrm>
            <a:off x="760429" y="457200"/>
            <a:ext cx="7623143" cy="5943600"/>
            <a:chOff x="1036554" y="1143000"/>
            <a:chExt cx="6589468" cy="5137666"/>
          </a:xfrm>
        </p:grpSpPr>
        <p:grpSp>
          <p:nvGrpSpPr>
            <p:cNvPr id="48" name="Group 108"/>
            <p:cNvGrpSpPr/>
            <p:nvPr/>
          </p:nvGrpSpPr>
          <p:grpSpPr>
            <a:xfrm>
              <a:off x="1036554" y="1143000"/>
              <a:ext cx="6589468" cy="4572000"/>
              <a:chOff x="499167" y="796674"/>
              <a:chExt cx="7591067" cy="5264653"/>
            </a:xfrm>
          </p:grpSpPr>
          <p:grpSp>
            <p:nvGrpSpPr>
              <p:cNvPr id="51" name="Group 82"/>
              <p:cNvGrpSpPr/>
              <p:nvPr/>
            </p:nvGrpSpPr>
            <p:grpSpPr>
              <a:xfrm>
                <a:off x="499167" y="796674"/>
                <a:ext cx="7591067" cy="5264653"/>
                <a:chOff x="114339" y="534294"/>
                <a:chExt cx="7591067" cy="5264653"/>
              </a:xfrm>
            </p:grpSpPr>
            <p:grpSp>
              <p:nvGrpSpPr>
                <p:cNvPr id="53" name="Group 54"/>
                <p:cNvGrpSpPr/>
                <p:nvPr/>
              </p:nvGrpSpPr>
              <p:grpSpPr>
                <a:xfrm>
                  <a:off x="1143001" y="5257800"/>
                  <a:ext cx="6402386" cy="232574"/>
                  <a:chOff x="1143003" y="4340222"/>
                  <a:chExt cx="6402386" cy="232574"/>
                </a:xfrm>
              </p:grpSpPr>
              <p:cxnSp>
                <p:nvCxnSpPr>
                  <p:cNvPr id="77" name="Straight Connector 76"/>
                  <p:cNvCxnSpPr/>
                  <p:nvPr/>
                </p:nvCxnSpPr>
                <p:spPr>
                  <a:xfrm rot="10800000">
                    <a:off x="1143003" y="4344195"/>
                    <a:ext cx="6402386" cy="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rot="5400000">
                    <a:off x="7430294" y="4457703"/>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5400000">
                    <a:off x="1943894" y="4455316"/>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2629694" y="4453728"/>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3313904" y="4457701"/>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5400000">
                    <a:off x="4001294" y="4457702"/>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rot="5400000">
                    <a:off x="4687094" y="4457700"/>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5372894" y="4453728"/>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6058694" y="4453728"/>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6744494" y="4457703"/>
                    <a:ext cx="228599" cy="1588"/>
                  </a:xfrm>
                  <a:prstGeom prst="line">
                    <a:avLst/>
                  </a:prstGeom>
                  <a:effectLst/>
                </p:spPr>
                <p:style>
                  <a:lnRef idx="2">
                    <a:schemeClr val="accent1"/>
                  </a:lnRef>
                  <a:fillRef idx="0">
                    <a:schemeClr val="accent1"/>
                  </a:fillRef>
                  <a:effectRef idx="1">
                    <a:schemeClr val="accent1"/>
                  </a:effectRef>
                  <a:fontRef idx="minor">
                    <a:schemeClr val="tx1"/>
                  </a:fontRef>
                </p:style>
              </p:cxnSp>
            </p:grpSp>
            <p:cxnSp>
              <p:nvCxnSpPr>
                <p:cNvPr id="54" name="Straight Connector 53"/>
                <p:cNvCxnSpPr/>
                <p:nvPr/>
              </p:nvCxnSpPr>
              <p:spPr>
                <a:xfrm rot="5400000" flipH="1" flipV="1">
                  <a:off x="-1033868" y="3088088"/>
                  <a:ext cx="480457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10800000">
                  <a:off x="1143000" y="686594"/>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rot="10800000">
                  <a:off x="1141410" y="16002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a:off x="1143000" y="25146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rot="10800000">
                  <a:off x="1141409" y="34290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rot="10800000">
                  <a:off x="1143000" y="4343400"/>
                  <a:ext cx="226215"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14339" y="2043651"/>
                  <a:ext cx="460927" cy="2245938"/>
                </a:xfrm>
                <a:prstGeom prst="rect">
                  <a:avLst/>
                </a:prstGeom>
                <a:noFill/>
              </p:spPr>
              <p:txBody>
                <a:bodyPr vert="vert270" wrap="square" rtlCol="0" anchor="ctr">
                  <a:spAutoFit/>
                </a:bodyPr>
                <a:lstStyle/>
                <a:p>
                  <a:pPr algn="ctr"/>
                  <a:r>
                    <a:rPr lang="en-US" sz="1400" b="1" dirty="0" smtClean="0">
                      <a:latin typeface="Gill Sans"/>
                      <a:cs typeface="Gill Sans"/>
                    </a:rPr>
                    <a:t>Pr(Accept to FFP)</a:t>
                  </a:r>
                  <a:endParaRPr lang="en-US" sz="1400" b="1" dirty="0">
                    <a:latin typeface="Gill Sans"/>
                    <a:cs typeface="Gill Sans"/>
                  </a:endParaRPr>
                </a:p>
              </p:txBody>
            </p:sp>
            <p:sp>
              <p:nvSpPr>
                <p:cNvPr id="61" name="TextBox 60"/>
                <p:cNvSpPr txBox="1"/>
                <p:nvPr/>
              </p:nvSpPr>
              <p:spPr>
                <a:xfrm>
                  <a:off x="411050" y="534294"/>
                  <a:ext cx="730359" cy="354405"/>
                </a:xfrm>
                <a:prstGeom prst="rect">
                  <a:avLst/>
                </a:prstGeom>
                <a:noFill/>
              </p:spPr>
              <p:txBody>
                <a:bodyPr wrap="square" rtlCol="0">
                  <a:spAutoFit/>
                </a:bodyPr>
                <a:lstStyle/>
                <a:p>
                  <a:r>
                    <a:rPr lang="en-US" sz="1400" dirty="0" smtClean="0">
                      <a:latin typeface="Gill Sans"/>
                      <a:cs typeface="Gill Sans"/>
                    </a:rPr>
                    <a:t>100%</a:t>
                  </a:r>
                  <a:endParaRPr lang="en-US" sz="1400" dirty="0">
                    <a:latin typeface="Gill Sans"/>
                    <a:cs typeface="Gill Sans"/>
                  </a:endParaRPr>
                </a:p>
              </p:txBody>
            </p:sp>
            <p:sp>
              <p:nvSpPr>
                <p:cNvPr id="62" name="TextBox 61"/>
                <p:cNvSpPr txBox="1"/>
                <p:nvPr/>
              </p:nvSpPr>
              <p:spPr>
                <a:xfrm>
                  <a:off x="539341" y="1446311"/>
                  <a:ext cx="602068" cy="307777"/>
                </a:xfrm>
                <a:prstGeom prst="rect">
                  <a:avLst/>
                </a:prstGeom>
                <a:noFill/>
              </p:spPr>
              <p:txBody>
                <a:bodyPr wrap="square" rtlCol="0">
                  <a:spAutoFit/>
                </a:bodyPr>
                <a:lstStyle/>
                <a:p>
                  <a:pPr algn="ctr"/>
                  <a:r>
                    <a:rPr lang="en-US" sz="1400" dirty="0" smtClean="0">
                      <a:latin typeface="Gill Sans"/>
                      <a:cs typeface="Gill Sans"/>
                    </a:rPr>
                    <a:t>80%</a:t>
                  </a:r>
                  <a:endParaRPr lang="en-US" sz="1400" dirty="0">
                    <a:latin typeface="Gill Sans"/>
                    <a:cs typeface="Gill Sans"/>
                  </a:endParaRPr>
                </a:p>
              </p:txBody>
            </p:sp>
            <p:sp>
              <p:nvSpPr>
                <p:cNvPr id="63" name="TextBox 62"/>
                <p:cNvSpPr txBox="1"/>
                <p:nvPr/>
              </p:nvSpPr>
              <p:spPr>
                <a:xfrm>
                  <a:off x="539341" y="2362299"/>
                  <a:ext cx="602068" cy="307777"/>
                </a:xfrm>
                <a:prstGeom prst="rect">
                  <a:avLst/>
                </a:prstGeom>
                <a:noFill/>
              </p:spPr>
              <p:txBody>
                <a:bodyPr wrap="square" rtlCol="0">
                  <a:spAutoFit/>
                </a:bodyPr>
                <a:lstStyle/>
                <a:p>
                  <a:pPr algn="ctr"/>
                  <a:r>
                    <a:rPr lang="en-US" sz="1400" dirty="0">
                      <a:latin typeface="Gill Sans"/>
                      <a:cs typeface="Gill Sans"/>
                    </a:rPr>
                    <a:t>6</a:t>
                  </a:r>
                  <a:r>
                    <a:rPr lang="en-US" sz="1400" dirty="0" smtClean="0">
                      <a:latin typeface="Gill Sans"/>
                      <a:cs typeface="Gill Sans"/>
                    </a:rPr>
                    <a:t>0%</a:t>
                  </a:r>
                  <a:endParaRPr lang="en-US" sz="1400" dirty="0">
                    <a:latin typeface="Gill Sans"/>
                    <a:cs typeface="Gill Sans"/>
                  </a:endParaRPr>
                </a:p>
              </p:txBody>
            </p:sp>
            <p:sp>
              <p:nvSpPr>
                <p:cNvPr id="64" name="TextBox 63"/>
                <p:cNvSpPr txBox="1"/>
                <p:nvPr/>
              </p:nvSpPr>
              <p:spPr>
                <a:xfrm>
                  <a:off x="540932" y="3276699"/>
                  <a:ext cx="602068" cy="307777"/>
                </a:xfrm>
                <a:prstGeom prst="rect">
                  <a:avLst/>
                </a:prstGeom>
                <a:noFill/>
              </p:spPr>
              <p:txBody>
                <a:bodyPr wrap="square" rtlCol="0">
                  <a:spAutoFit/>
                </a:bodyPr>
                <a:lstStyle/>
                <a:p>
                  <a:pPr algn="ctr"/>
                  <a:r>
                    <a:rPr lang="en-US" sz="1400" dirty="0" smtClean="0">
                      <a:latin typeface="Gill Sans"/>
                      <a:cs typeface="Gill Sans"/>
                    </a:rPr>
                    <a:t>40%</a:t>
                  </a:r>
                  <a:endParaRPr lang="en-US" sz="1400" dirty="0">
                    <a:latin typeface="Gill Sans"/>
                    <a:cs typeface="Gill Sans"/>
                  </a:endParaRPr>
                </a:p>
              </p:txBody>
            </p:sp>
            <p:sp>
              <p:nvSpPr>
                <p:cNvPr id="65" name="TextBox 64"/>
                <p:cNvSpPr txBox="1"/>
                <p:nvPr/>
              </p:nvSpPr>
              <p:spPr>
                <a:xfrm>
                  <a:off x="539341" y="4191099"/>
                  <a:ext cx="602068" cy="307777"/>
                </a:xfrm>
                <a:prstGeom prst="rect">
                  <a:avLst/>
                </a:prstGeom>
                <a:noFill/>
              </p:spPr>
              <p:txBody>
                <a:bodyPr wrap="square" rtlCol="0">
                  <a:spAutoFit/>
                </a:bodyPr>
                <a:lstStyle/>
                <a:p>
                  <a:pPr algn="ctr"/>
                  <a:r>
                    <a:rPr lang="en-US" sz="1400" dirty="0">
                      <a:latin typeface="Gill Sans"/>
                      <a:cs typeface="Gill Sans"/>
                    </a:rPr>
                    <a:t>2</a:t>
                  </a:r>
                  <a:r>
                    <a:rPr lang="en-US" sz="1400" dirty="0" smtClean="0">
                      <a:latin typeface="Gill Sans"/>
                      <a:cs typeface="Gill Sans"/>
                    </a:rPr>
                    <a:t>0%</a:t>
                  </a:r>
                  <a:endParaRPr lang="en-US" sz="1400" dirty="0">
                    <a:latin typeface="Gill Sans"/>
                    <a:cs typeface="Gill Sans"/>
                  </a:endParaRPr>
                </a:p>
              </p:txBody>
            </p:sp>
            <p:sp>
              <p:nvSpPr>
                <p:cNvPr id="66" name="TextBox 65"/>
                <p:cNvSpPr txBox="1"/>
                <p:nvPr/>
              </p:nvSpPr>
              <p:spPr>
                <a:xfrm>
                  <a:off x="539341" y="5107886"/>
                  <a:ext cx="602068" cy="307777"/>
                </a:xfrm>
                <a:prstGeom prst="rect">
                  <a:avLst/>
                </a:prstGeom>
                <a:noFill/>
              </p:spPr>
              <p:txBody>
                <a:bodyPr wrap="square" rtlCol="0">
                  <a:spAutoFit/>
                </a:bodyPr>
                <a:lstStyle/>
                <a:p>
                  <a:pPr algn="ctr"/>
                  <a:r>
                    <a:rPr lang="en-US" sz="1400" dirty="0" smtClean="0">
                      <a:latin typeface="Gill Sans"/>
                      <a:cs typeface="Gill Sans"/>
                    </a:rPr>
                    <a:t>0%</a:t>
                  </a:r>
                  <a:endParaRPr lang="en-US" sz="1400" dirty="0">
                    <a:latin typeface="Gill Sans"/>
                    <a:cs typeface="Gill Sans"/>
                  </a:endParaRPr>
                </a:p>
              </p:txBody>
            </p:sp>
            <p:sp>
              <p:nvSpPr>
                <p:cNvPr id="67" name="TextBox 66"/>
                <p:cNvSpPr txBox="1"/>
                <p:nvPr/>
              </p:nvSpPr>
              <p:spPr>
                <a:xfrm>
                  <a:off x="1209195" y="5491170"/>
                  <a:ext cx="320040" cy="307777"/>
                </a:xfrm>
                <a:prstGeom prst="rect">
                  <a:avLst/>
                </a:prstGeom>
                <a:noFill/>
              </p:spPr>
              <p:txBody>
                <a:bodyPr wrap="square" rtlCol="0">
                  <a:spAutoFit/>
                </a:bodyPr>
                <a:lstStyle/>
                <a:p>
                  <a:pPr algn="ctr"/>
                  <a:r>
                    <a:rPr lang="en-US" sz="1400" dirty="0" smtClean="0">
                      <a:latin typeface="Gill Sans"/>
                      <a:cs typeface="Gill Sans"/>
                    </a:rPr>
                    <a:t>0</a:t>
                  </a:r>
                  <a:endParaRPr lang="en-US" sz="1400" dirty="0">
                    <a:latin typeface="Gill Sans"/>
                    <a:cs typeface="Gill Sans"/>
                  </a:endParaRPr>
                </a:p>
              </p:txBody>
            </p:sp>
            <p:sp>
              <p:nvSpPr>
                <p:cNvPr id="68" name="TextBox 67"/>
                <p:cNvSpPr txBox="1"/>
                <p:nvPr/>
              </p:nvSpPr>
              <p:spPr>
                <a:xfrm>
                  <a:off x="1898966" y="5491170"/>
                  <a:ext cx="320040" cy="307777"/>
                </a:xfrm>
                <a:prstGeom prst="rect">
                  <a:avLst/>
                </a:prstGeom>
                <a:noFill/>
              </p:spPr>
              <p:txBody>
                <a:bodyPr wrap="square" rtlCol="0">
                  <a:spAutoFit/>
                </a:bodyPr>
                <a:lstStyle/>
                <a:p>
                  <a:pPr algn="ctr"/>
                  <a:r>
                    <a:rPr lang="en-US" sz="1400" dirty="0" smtClean="0">
                      <a:latin typeface="Gill Sans"/>
                      <a:cs typeface="Gill Sans"/>
                    </a:rPr>
                    <a:t>1</a:t>
                  </a:r>
                  <a:endParaRPr lang="en-US" sz="1400" dirty="0">
                    <a:latin typeface="Gill Sans"/>
                    <a:cs typeface="Gill Sans"/>
                  </a:endParaRPr>
                </a:p>
              </p:txBody>
            </p:sp>
            <p:sp>
              <p:nvSpPr>
                <p:cNvPr id="69" name="TextBox 68"/>
                <p:cNvSpPr txBox="1"/>
                <p:nvPr/>
              </p:nvSpPr>
              <p:spPr>
                <a:xfrm>
                  <a:off x="2584766" y="5491170"/>
                  <a:ext cx="320040" cy="307777"/>
                </a:xfrm>
                <a:prstGeom prst="rect">
                  <a:avLst/>
                </a:prstGeom>
                <a:noFill/>
              </p:spPr>
              <p:txBody>
                <a:bodyPr wrap="square" rtlCol="0">
                  <a:spAutoFit/>
                </a:bodyPr>
                <a:lstStyle/>
                <a:p>
                  <a:pPr algn="ctr"/>
                  <a:r>
                    <a:rPr lang="en-US" sz="1400" dirty="0" smtClean="0">
                      <a:latin typeface="Gill Sans"/>
                      <a:cs typeface="Gill Sans"/>
                    </a:rPr>
                    <a:t>2</a:t>
                  </a:r>
                  <a:endParaRPr lang="en-US" sz="1400" dirty="0">
                    <a:latin typeface="Gill Sans"/>
                    <a:cs typeface="Gill Sans"/>
                  </a:endParaRPr>
                </a:p>
              </p:txBody>
            </p:sp>
            <p:sp>
              <p:nvSpPr>
                <p:cNvPr id="70" name="TextBox 69"/>
                <p:cNvSpPr txBox="1"/>
                <p:nvPr/>
              </p:nvSpPr>
              <p:spPr>
                <a:xfrm>
                  <a:off x="3268976" y="5491170"/>
                  <a:ext cx="320040" cy="307777"/>
                </a:xfrm>
                <a:prstGeom prst="rect">
                  <a:avLst/>
                </a:prstGeom>
                <a:noFill/>
              </p:spPr>
              <p:txBody>
                <a:bodyPr wrap="square" rtlCol="0">
                  <a:spAutoFit/>
                </a:bodyPr>
                <a:lstStyle/>
                <a:p>
                  <a:pPr algn="ctr"/>
                  <a:r>
                    <a:rPr lang="en-US" sz="1400" dirty="0" smtClean="0">
                      <a:latin typeface="Gill Sans"/>
                      <a:cs typeface="Gill Sans"/>
                    </a:rPr>
                    <a:t>3</a:t>
                  </a:r>
                  <a:endParaRPr lang="en-US" sz="1400" dirty="0">
                    <a:latin typeface="Gill Sans"/>
                    <a:cs typeface="Gill Sans"/>
                  </a:endParaRPr>
                </a:p>
              </p:txBody>
            </p:sp>
            <p:sp>
              <p:nvSpPr>
                <p:cNvPr id="71" name="TextBox 70"/>
                <p:cNvSpPr txBox="1"/>
                <p:nvPr/>
              </p:nvSpPr>
              <p:spPr>
                <a:xfrm>
                  <a:off x="3956366" y="5491170"/>
                  <a:ext cx="320040" cy="307777"/>
                </a:xfrm>
                <a:prstGeom prst="rect">
                  <a:avLst/>
                </a:prstGeom>
                <a:noFill/>
              </p:spPr>
              <p:txBody>
                <a:bodyPr wrap="square" rtlCol="0">
                  <a:spAutoFit/>
                </a:bodyPr>
                <a:lstStyle/>
                <a:p>
                  <a:pPr algn="ctr"/>
                  <a:r>
                    <a:rPr lang="en-US" sz="1400" dirty="0" smtClean="0">
                      <a:latin typeface="Gill Sans"/>
                      <a:cs typeface="Gill Sans"/>
                    </a:rPr>
                    <a:t>4</a:t>
                  </a:r>
                  <a:endParaRPr lang="en-US" sz="1400" dirty="0">
                    <a:latin typeface="Gill Sans"/>
                    <a:cs typeface="Gill Sans"/>
                  </a:endParaRPr>
                </a:p>
              </p:txBody>
            </p:sp>
            <p:sp>
              <p:nvSpPr>
                <p:cNvPr id="72" name="TextBox 71"/>
                <p:cNvSpPr txBox="1"/>
                <p:nvPr/>
              </p:nvSpPr>
              <p:spPr>
                <a:xfrm>
                  <a:off x="4642166" y="5491170"/>
                  <a:ext cx="320040" cy="307777"/>
                </a:xfrm>
                <a:prstGeom prst="rect">
                  <a:avLst/>
                </a:prstGeom>
                <a:noFill/>
              </p:spPr>
              <p:txBody>
                <a:bodyPr wrap="square" rtlCol="0">
                  <a:spAutoFit/>
                </a:bodyPr>
                <a:lstStyle/>
                <a:p>
                  <a:pPr algn="ctr"/>
                  <a:r>
                    <a:rPr lang="en-US" sz="1400" dirty="0" smtClean="0">
                      <a:latin typeface="Gill Sans"/>
                      <a:cs typeface="Gill Sans"/>
                    </a:rPr>
                    <a:t>5</a:t>
                  </a:r>
                  <a:endParaRPr lang="en-US" sz="1400" dirty="0">
                    <a:latin typeface="Gill Sans"/>
                    <a:cs typeface="Gill Sans"/>
                  </a:endParaRPr>
                </a:p>
              </p:txBody>
            </p:sp>
            <p:sp>
              <p:nvSpPr>
                <p:cNvPr id="73" name="TextBox 72"/>
                <p:cNvSpPr txBox="1"/>
                <p:nvPr/>
              </p:nvSpPr>
              <p:spPr>
                <a:xfrm>
                  <a:off x="5327966" y="5491170"/>
                  <a:ext cx="320040" cy="307777"/>
                </a:xfrm>
                <a:prstGeom prst="rect">
                  <a:avLst/>
                </a:prstGeom>
                <a:noFill/>
              </p:spPr>
              <p:txBody>
                <a:bodyPr wrap="square" rtlCol="0">
                  <a:spAutoFit/>
                </a:bodyPr>
                <a:lstStyle/>
                <a:p>
                  <a:pPr algn="ctr"/>
                  <a:r>
                    <a:rPr lang="en-US" sz="1400" dirty="0" smtClean="0">
                      <a:latin typeface="Gill Sans"/>
                      <a:cs typeface="Gill Sans"/>
                    </a:rPr>
                    <a:t>6</a:t>
                  </a:r>
                  <a:endParaRPr lang="en-US" sz="1400" dirty="0">
                    <a:latin typeface="Gill Sans"/>
                    <a:cs typeface="Gill Sans"/>
                  </a:endParaRPr>
                </a:p>
              </p:txBody>
            </p:sp>
            <p:sp>
              <p:nvSpPr>
                <p:cNvPr id="74" name="TextBox 73"/>
                <p:cNvSpPr txBox="1"/>
                <p:nvPr/>
              </p:nvSpPr>
              <p:spPr>
                <a:xfrm>
                  <a:off x="6012177" y="5491170"/>
                  <a:ext cx="320040" cy="307777"/>
                </a:xfrm>
                <a:prstGeom prst="rect">
                  <a:avLst/>
                </a:prstGeom>
                <a:noFill/>
              </p:spPr>
              <p:txBody>
                <a:bodyPr wrap="square" rtlCol="0">
                  <a:spAutoFit/>
                </a:bodyPr>
                <a:lstStyle/>
                <a:p>
                  <a:pPr algn="ctr"/>
                  <a:r>
                    <a:rPr lang="en-US" sz="1400" dirty="0" smtClean="0">
                      <a:latin typeface="Gill Sans"/>
                      <a:cs typeface="Gill Sans"/>
                    </a:rPr>
                    <a:t>7</a:t>
                  </a:r>
                  <a:endParaRPr lang="en-US" sz="1400" dirty="0">
                    <a:latin typeface="Gill Sans"/>
                    <a:cs typeface="Gill Sans"/>
                  </a:endParaRPr>
                </a:p>
              </p:txBody>
            </p:sp>
            <p:sp>
              <p:nvSpPr>
                <p:cNvPr id="75" name="TextBox 74"/>
                <p:cNvSpPr txBox="1"/>
                <p:nvPr/>
              </p:nvSpPr>
              <p:spPr>
                <a:xfrm>
                  <a:off x="6697977" y="5491170"/>
                  <a:ext cx="320040" cy="307777"/>
                </a:xfrm>
                <a:prstGeom prst="rect">
                  <a:avLst/>
                </a:prstGeom>
                <a:noFill/>
              </p:spPr>
              <p:txBody>
                <a:bodyPr wrap="square" rtlCol="0">
                  <a:spAutoFit/>
                </a:bodyPr>
                <a:lstStyle/>
                <a:p>
                  <a:pPr algn="ctr"/>
                  <a:r>
                    <a:rPr lang="en-US" sz="1400" dirty="0">
                      <a:latin typeface="Gill Sans"/>
                      <a:cs typeface="Gill Sans"/>
                    </a:rPr>
                    <a:t>8</a:t>
                  </a:r>
                </a:p>
              </p:txBody>
            </p:sp>
            <p:sp>
              <p:nvSpPr>
                <p:cNvPr id="76" name="TextBox 75"/>
                <p:cNvSpPr txBox="1"/>
                <p:nvPr/>
              </p:nvSpPr>
              <p:spPr>
                <a:xfrm>
                  <a:off x="7385366" y="5491170"/>
                  <a:ext cx="320040" cy="307777"/>
                </a:xfrm>
                <a:prstGeom prst="rect">
                  <a:avLst/>
                </a:prstGeom>
                <a:noFill/>
              </p:spPr>
              <p:txBody>
                <a:bodyPr wrap="square" rtlCol="0">
                  <a:spAutoFit/>
                </a:bodyPr>
                <a:lstStyle/>
                <a:p>
                  <a:pPr algn="ctr"/>
                  <a:r>
                    <a:rPr lang="en-US" sz="1400" dirty="0" smtClean="0">
                      <a:latin typeface="Gill Sans"/>
                      <a:cs typeface="Gill Sans"/>
                    </a:rPr>
                    <a:t>9</a:t>
                  </a:r>
                </a:p>
              </p:txBody>
            </p:sp>
          </p:grpSp>
          <p:sp>
            <p:nvSpPr>
              <p:cNvPr id="52" name="Freeform 51"/>
              <p:cNvSpPr/>
              <p:nvPr/>
            </p:nvSpPr>
            <p:spPr>
              <a:xfrm>
                <a:off x="1752452" y="2091279"/>
                <a:ext cx="6156959" cy="2895599"/>
              </a:xfrm>
              <a:custGeom>
                <a:avLst/>
                <a:gdLst>
                  <a:gd name="connsiteX0" fmla="*/ 0 w 6156960"/>
                  <a:gd name="connsiteY0" fmla="*/ 0 h 2895600"/>
                  <a:gd name="connsiteX1" fmla="*/ 680720 w 6156960"/>
                  <a:gd name="connsiteY1" fmla="*/ 314960 h 2895600"/>
                  <a:gd name="connsiteX2" fmla="*/ 1361440 w 6156960"/>
                  <a:gd name="connsiteY2" fmla="*/ 680720 h 2895600"/>
                  <a:gd name="connsiteX3" fmla="*/ 2072640 w 6156960"/>
                  <a:gd name="connsiteY3" fmla="*/ 1066800 h 2895600"/>
                  <a:gd name="connsiteX4" fmla="*/ 2773680 w 6156960"/>
                  <a:gd name="connsiteY4" fmla="*/ 1473200 h 2895600"/>
                  <a:gd name="connsiteX5" fmla="*/ 3434080 w 6156960"/>
                  <a:gd name="connsiteY5" fmla="*/ 1849120 h 2895600"/>
                  <a:gd name="connsiteX6" fmla="*/ 4155440 w 6156960"/>
                  <a:gd name="connsiteY6" fmla="*/ 2184400 h 2895600"/>
                  <a:gd name="connsiteX7" fmla="*/ 4805680 w 6156960"/>
                  <a:gd name="connsiteY7" fmla="*/ 2479040 h 2895600"/>
                  <a:gd name="connsiteX8" fmla="*/ 5527040 w 6156960"/>
                  <a:gd name="connsiteY8" fmla="*/ 2722880 h 2895600"/>
                  <a:gd name="connsiteX9" fmla="*/ 6156960 w 6156960"/>
                  <a:gd name="connsiteY9" fmla="*/ 2895600 h 2895600"/>
                  <a:gd name="connsiteX10" fmla="*/ 6156960 w 6156960"/>
                  <a:gd name="connsiteY10" fmla="*/ 289560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56960" h="2895600">
                    <a:moveTo>
                      <a:pt x="0" y="0"/>
                    </a:moveTo>
                    <a:lnTo>
                      <a:pt x="680720" y="314960"/>
                    </a:lnTo>
                    <a:lnTo>
                      <a:pt x="1361440" y="680720"/>
                    </a:lnTo>
                    <a:lnTo>
                      <a:pt x="2072640" y="1066800"/>
                    </a:lnTo>
                    <a:lnTo>
                      <a:pt x="2773680" y="1473200"/>
                    </a:lnTo>
                    <a:lnTo>
                      <a:pt x="3434080" y="1849120"/>
                    </a:lnTo>
                    <a:lnTo>
                      <a:pt x="4155440" y="2184400"/>
                    </a:lnTo>
                    <a:lnTo>
                      <a:pt x="4805680" y="2479040"/>
                    </a:lnTo>
                    <a:lnTo>
                      <a:pt x="5527040" y="2722880"/>
                    </a:lnTo>
                    <a:lnTo>
                      <a:pt x="6156960" y="2895600"/>
                    </a:lnTo>
                    <a:lnTo>
                      <a:pt x="6156960" y="2895600"/>
                    </a:lnTo>
                  </a:path>
                </a:pathLst>
              </a:cu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grpSp>
        <p:cxnSp>
          <p:nvCxnSpPr>
            <p:cNvPr id="49" name="Straight Connector 48"/>
            <p:cNvCxnSpPr/>
            <p:nvPr/>
          </p:nvCxnSpPr>
          <p:spPr>
            <a:xfrm>
              <a:off x="2124475" y="1276642"/>
              <a:ext cx="5362641" cy="3966625"/>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3799994" y="5911334"/>
              <a:ext cx="1544012" cy="369332"/>
            </a:xfrm>
            <a:prstGeom prst="rect">
              <a:avLst/>
            </a:prstGeom>
            <a:noFill/>
          </p:spPr>
          <p:txBody>
            <a:bodyPr wrap="none" rtlCol="0">
              <a:spAutoFit/>
            </a:bodyPr>
            <a:lstStyle/>
            <a:p>
              <a:r>
                <a:rPr lang="en-US" b="1" dirty="0" smtClean="0">
                  <a:latin typeface="Gill Sans"/>
                  <a:cs typeface="Gill Sans"/>
                </a:rPr>
                <a:t>Innovation</a:t>
              </a:r>
              <a:r>
                <a:rPr lang="en-US" b="1" baseline="30000" dirty="0" smtClean="0">
                  <a:latin typeface="Gill Sans"/>
                  <a:cs typeface="Gill Sans"/>
                </a:rPr>
                <a:t>2</a:t>
              </a:r>
              <a:endParaRPr lang="en-US" b="1" dirty="0">
                <a:latin typeface="Gill Sans"/>
                <a:cs typeface="Gill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p:txBody>
          <a:bodyPr/>
          <a:lstStyle/>
          <a:p>
            <a:r>
              <a:rPr lang="en-US" dirty="0" smtClean="0">
                <a:latin typeface="Gill Sans"/>
                <a:cs typeface="Gill Sans"/>
              </a:rPr>
              <a:t>Josh Morrill</a:t>
            </a:r>
          </a:p>
          <a:p>
            <a:r>
              <a:rPr lang="en-US" dirty="0" smtClean="0">
                <a:latin typeface="Gill Sans"/>
                <a:cs typeface="Gill Sans"/>
              </a:rPr>
              <a:t>University of Wisconsin - Madison</a:t>
            </a:r>
            <a:endParaRPr lang="en-US" dirty="0">
              <a:latin typeface="Gill Sans"/>
              <a:cs typeface="Gill Sans"/>
            </a:endParaRPr>
          </a:p>
        </p:txBody>
      </p:sp>
      <p:sp>
        <p:nvSpPr>
          <p:cNvPr id="5" name="Text Placeholder 4"/>
          <p:cNvSpPr>
            <a:spLocks noGrp="1"/>
          </p:cNvSpPr>
          <p:nvPr>
            <p:ph type="body" idx="13"/>
          </p:nvPr>
        </p:nvSpPr>
        <p:spPr/>
        <p:txBody>
          <a:bodyPr/>
          <a:lstStyle/>
          <a:p>
            <a:r>
              <a:rPr lang="en-US" dirty="0" smtClean="0">
                <a:latin typeface="Gill Sans"/>
                <a:cs typeface="Gill Sans"/>
              </a:rPr>
              <a:t>Institutional Typology of Innovation</a:t>
            </a:r>
            <a:endParaRPr lang="en-US" dirty="0">
              <a:latin typeface="Gill Sans"/>
              <a:cs typeface="Gill Sans"/>
            </a:endParaRPr>
          </a:p>
        </p:txBody>
      </p:sp>
    </p:spTree>
    <p:extLst>
      <p:ext uri="{BB962C8B-B14F-4D97-AF65-F5344CB8AC3E}">
        <p14:creationId xmlns:p14="http://schemas.microsoft.com/office/powerpoint/2010/main" val="1716412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a:cs typeface="Gill Sans"/>
              </a:rPr>
              <a:t>Defining Innovation: The Basics</a:t>
            </a:r>
            <a:endParaRPr lang="en-US" dirty="0">
              <a:latin typeface="Gill Sans"/>
              <a:cs typeface="Gill Sans"/>
            </a:endParaRPr>
          </a:p>
        </p:txBody>
      </p:sp>
      <p:sp>
        <p:nvSpPr>
          <p:cNvPr id="5" name="Content Placeholder 4"/>
          <p:cNvSpPr>
            <a:spLocks noGrp="1"/>
          </p:cNvSpPr>
          <p:nvPr>
            <p:ph idx="1"/>
          </p:nvPr>
        </p:nvSpPr>
        <p:spPr/>
        <p:txBody>
          <a:bodyPr/>
          <a:lstStyle/>
          <a:p>
            <a:r>
              <a:rPr lang="en-US" dirty="0" smtClean="0">
                <a:latin typeface="Gill Sans"/>
                <a:cs typeface="Gill Sans"/>
              </a:rPr>
              <a:t>Who?</a:t>
            </a:r>
          </a:p>
          <a:p>
            <a:r>
              <a:rPr lang="en-US" dirty="0" smtClean="0">
                <a:latin typeface="Gill Sans"/>
                <a:cs typeface="Gill Sans"/>
              </a:rPr>
              <a:t>What?</a:t>
            </a:r>
          </a:p>
          <a:p>
            <a:r>
              <a:rPr lang="en-US" dirty="0" smtClean="0">
                <a:latin typeface="Gill Sans"/>
                <a:cs typeface="Gill Sans"/>
              </a:rPr>
              <a:t>Why?</a:t>
            </a:r>
          </a:p>
          <a:p>
            <a:r>
              <a:rPr lang="en-US" dirty="0" smtClean="0">
                <a:latin typeface="Gill Sans"/>
                <a:cs typeface="Gill Sans"/>
              </a:rPr>
              <a:t>How?</a:t>
            </a:r>
            <a:endParaRPr lang="en-US" dirty="0">
              <a:latin typeface="Gill Sans"/>
              <a:cs typeface="Gill Sans"/>
            </a:endParaRPr>
          </a:p>
        </p:txBody>
      </p:sp>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1520" y="195263"/>
            <a:ext cx="8582920" cy="6186065"/>
            <a:chOff x="251520" y="195263"/>
            <a:chExt cx="8582920" cy="6186065"/>
          </a:xfrm>
        </p:grpSpPr>
        <p:sp>
          <p:nvSpPr>
            <p:cNvPr id="5" name="Ligebenet trekant 3"/>
            <p:cNvSpPr/>
            <p:nvPr/>
          </p:nvSpPr>
          <p:spPr bwMode="auto">
            <a:xfrm rot="10800000">
              <a:off x="7214899" y="3339259"/>
              <a:ext cx="954408" cy="1362443"/>
            </a:xfrm>
            <a:prstGeom prst="triangle">
              <a:avLst>
                <a:gd name="adj" fmla="val 64874"/>
              </a:avLst>
            </a:prstGeom>
            <a:gradFill flip="none" rotWithShape="1">
              <a:gsLst>
                <a:gs pos="30000">
                  <a:schemeClr val="tx2">
                    <a:alpha val="0"/>
                  </a:schemeClr>
                </a:gs>
                <a:gs pos="100000">
                  <a:schemeClr val="accent1">
                    <a:lumMod val="10000"/>
                    <a:alpha val="52000"/>
                  </a:schemeClr>
                </a:gs>
              </a:gsLst>
              <a:lin ang="165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dirty="0"/>
            </a:p>
          </p:txBody>
        </p:sp>
        <p:sp>
          <p:nvSpPr>
            <p:cNvPr id="6" name="Rektangel 4"/>
            <p:cNvSpPr/>
            <p:nvPr/>
          </p:nvSpPr>
          <p:spPr bwMode="auto">
            <a:xfrm rot="16200000" flipH="1">
              <a:off x="5789280" y="167818"/>
              <a:ext cx="2187923" cy="3902396"/>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7" name="Rektangel 5"/>
            <p:cNvSpPr/>
            <p:nvPr/>
          </p:nvSpPr>
          <p:spPr bwMode="auto">
            <a:xfrm rot="16200000" flipH="1">
              <a:off x="5797381" y="2347644"/>
              <a:ext cx="2171722" cy="3902392"/>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8" name="Rektangel 6"/>
            <p:cNvSpPr/>
            <p:nvPr/>
          </p:nvSpPr>
          <p:spPr bwMode="auto">
            <a:xfrm rot="16200000" flipH="1">
              <a:off x="1928540" y="209474"/>
              <a:ext cx="2187923" cy="3819082"/>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9" name="Rektangel 7"/>
            <p:cNvSpPr/>
            <p:nvPr/>
          </p:nvSpPr>
          <p:spPr bwMode="auto">
            <a:xfrm rot="16200000" flipH="1">
              <a:off x="1936639" y="2389296"/>
              <a:ext cx="2171721" cy="3819084"/>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10" name="Opadgående pil 8"/>
            <p:cNvSpPr/>
            <p:nvPr/>
          </p:nvSpPr>
          <p:spPr bwMode="auto">
            <a:xfrm rot="5400000">
              <a:off x="4533959" y="2334850"/>
              <a:ext cx="625475" cy="7467482"/>
            </a:xfrm>
            <a:prstGeom prst="upArrow">
              <a:avLst/>
            </a:prstGeom>
            <a:gradFill flip="none" rotWithShape="1">
              <a:gsLst>
                <a:gs pos="18000">
                  <a:srgbClr val="78C5DD">
                    <a:lumMod val="50000"/>
                    <a:alpha val="96000"/>
                  </a:srgbClr>
                </a:gs>
                <a:gs pos="99000">
                  <a:srgbClr val="0081BE">
                    <a:lumMod val="40000"/>
                    <a:lumOff val="60000"/>
                    <a:alpha val="66000"/>
                  </a:srgbClr>
                </a:gs>
                <a:gs pos="100000">
                  <a:srgbClr val="E6E6E6">
                    <a:alpha val="0"/>
                  </a:srgbClr>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mn-ea"/>
                <a:cs typeface="+mn-cs"/>
              </a:endParaRPr>
            </a:p>
          </p:txBody>
        </p:sp>
        <p:sp>
          <p:nvSpPr>
            <p:cNvPr id="11" name="Opadgående pil 9"/>
            <p:cNvSpPr/>
            <p:nvPr/>
          </p:nvSpPr>
          <p:spPr bwMode="auto">
            <a:xfrm>
              <a:off x="251520" y="842491"/>
              <a:ext cx="623887" cy="4890765"/>
            </a:xfrm>
            <a:prstGeom prst="upArrow">
              <a:avLst/>
            </a:prstGeom>
            <a:gradFill flip="none" rotWithShape="1">
              <a:gsLst>
                <a:gs pos="63000">
                  <a:schemeClr val="tx2">
                    <a:lumMod val="75000"/>
                    <a:alpha val="66000"/>
                  </a:schemeClr>
                </a:gs>
                <a:gs pos="100000">
                  <a:srgbClr val="E6E6E6">
                    <a:alpha val="0"/>
                  </a:srgbClr>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mn-ea"/>
                <a:cs typeface="+mn-cs"/>
              </a:endParaRPr>
            </a:p>
          </p:txBody>
        </p:sp>
        <p:sp>
          <p:nvSpPr>
            <p:cNvPr id="12" name="Tekstboks 142"/>
            <p:cNvSpPr txBox="1">
              <a:spLocks noChangeArrowheads="1"/>
            </p:cNvSpPr>
            <p:nvPr/>
          </p:nvSpPr>
          <p:spPr bwMode="auto">
            <a:xfrm>
              <a:off x="2535238" y="5876925"/>
              <a:ext cx="4110037" cy="338138"/>
            </a:xfrm>
            <a:prstGeom prst="rect">
              <a:avLst/>
            </a:prstGeom>
            <a:noFill/>
            <a:ln w="9525">
              <a:noFill/>
              <a:miter lim="800000"/>
              <a:headEnd/>
              <a:tailEnd/>
            </a:ln>
          </p:spPr>
          <p:txBody>
            <a:bodyPr wrap="none">
              <a:prstTxWarp prst="textNoShape">
                <a:avLst/>
              </a:prstTxWarp>
              <a:spAutoFit/>
            </a:bodyPr>
            <a:lstStyle/>
            <a:p>
              <a:pPr algn="ctr"/>
              <a:r>
                <a:rPr lang="da-DK" sz="1600" b="1" dirty="0">
                  <a:solidFill>
                    <a:schemeClr val="bg1"/>
                  </a:solidFill>
                  <a:latin typeface="Gill Sans" charset="0"/>
                  <a:ea typeface="Gill Sans" charset="0"/>
                  <a:cs typeface="Gill Sans" charset="0"/>
                </a:rPr>
                <a:t>PERCEPTION OF ”BROAD” UTILITY</a:t>
              </a:r>
            </a:p>
          </p:txBody>
        </p:sp>
        <p:sp>
          <p:nvSpPr>
            <p:cNvPr id="13" name="Tekstboks 149"/>
            <p:cNvSpPr txBox="1">
              <a:spLocks noChangeArrowheads="1"/>
            </p:cNvSpPr>
            <p:nvPr/>
          </p:nvSpPr>
          <p:spPr bwMode="auto">
            <a:xfrm rot="16200000">
              <a:off x="103981" y="3102769"/>
              <a:ext cx="877888" cy="368300"/>
            </a:xfrm>
            <a:prstGeom prst="rect">
              <a:avLst/>
            </a:prstGeom>
            <a:noFill/>
            <a:ln w="9525">
              <a:noFill/>
              <a:miter lim="800000"/>
              <a:headEnd/>
              <a:tailEnd/>
            </a:ln>
          </p:spPr>
          <p:txBody>
            <a:bodyPr wrap="none">
              <a:prstTxWarp prst="textNoShape">
                <a:avLst/>
              </a:prstTxWarp>
              <a:spAutoFit/>
            </a:bodyPr>
            <a:lstStyle/>
            <a:p>
              <a:pPr algn="ctr"/>
              <a:r>
                <a:rPr lang="da-DK" b="1" dirty="0">
                  <a:solidFill>
                    <a:schemeClr val="bg1"/>
                  </a:solidFill>
                  <a:latin typeface="Calibri" charset="0"/>
                </a:rPr>
                <a:t>  </a:t>
              </a:r>
              <a:r>
                <a:rPr lang="da-DK" b="1" dirty="0">
                  <a:solidFill>
                    <a:schemeClr val="bg1"/>
                  </a:solidFill>
                  <a:latin typeface="Gill Sans" charset="0"/>
                  <a:ea typeface="Gill Sans" charset="0"/>
                  <a:cs typeface="Gill Sans" charset="0"/>
                </a:rPr>
                <a:t>RISK</a:t>
              </a:r>
            </a:p>
          </p:txBody>
        </p:sp>
        <p:sp>
          <p:nvSpPr>
            <p:cNvPr id="14" name="Rectangle 8"/>
            <p:cNvSpPr>
              <a:spLocks noChangeArrowheads="1"/>
            </p:cNvSpPr>
            <p:nvPr/>
          </p:nvSpPr>
          <p:spPr bwMode="gray">
            <a:xfrm>
              <a:off x="314325" y="195263"/>
              <a:ext cx="8520113" cy="600075"/>
            </a:xfrm>
            <a:prstGeom prst="rect">
              <a:avLst/>
            </a:prstGeom>
            <a:noFill/>
            <a:ln w="9525">
              <a:noFill/>
              <a:miter lim="800000"/>
              <a:headEnd/>
              <a:tailEnd/>
            </a:ln>
          </p:spPr>
          <p:txBody>
            <a:bodyPr lIns="0" rIns="0" anchor="ctr">
              <a:prstTxWarp prst="textNoShape">
                <a:avLst/>
              </a:prstTxWarp>
            </a:bodyPr>
            <a:lstStyle/>
            <a:p>
              <a:r>
                <a:rPr lang="de-DE" sz="2400" b="1" dirty="0">
                  <a:latin typeface="Gill Sans" charset="0"/>
                  <a:ea typeface="Gill Sans" charset="0"/>
                  <a:cs typeface="Gill Sans" charset="0"/>
                </a:rPr>
                <a:t>INNOVATION TYPES </a:t>
              </a:r>
              <a:r>
                <a:rPr lang="de-DE" sz="2400" dirty="0">
                  <a:latin typeface="Gill Sans" charset="0"/>
                  <a:ea typeface="Gill Sans" charset="0"/>
                  <a:cs typeface="Gill Sans" charset="0"/>
                </a:rPr>
                <a:t>MATRIX</a:t>
              </a:r>
            </a:p>
          </p:txBody>
        </p:sp>
        <p:sp>
          <p:nvSpPr>
            <p:cNvPr id="15" name="Tekstboks 20"/>
            <p:cNvSpPr txBox="1"/>
            <p:nvPr/>
          </p:nvSpPr>
          <p:spPr>
            <a:xfrm>
              <a:off x="7740650" y="5448300"/>
              <a:ext cx="788988" cy="338138"/>
            </a:xfrm>
            <a:prstGeom prst="rect">
              <a:avLst/>
            </a:prstGeom>
            <a:noFill/>
          </p:spPr>
          <p:txBody>
            <a:bodyPr wrap="none">
              <a:spAutoFit/>
            </a:bodyPr>
            <a:lstStyle/>
            <a:p>
              <a:pPr fontAlgn="auto">
                <a:spcBef>
                  <a:spcPts val="0"/>
                </a:spcBef>
                <a:spcAft>
                  <a:spcPts val="0"/>
                </a:spcAft>
                <a:defRPr/>
              </a:pPr>
              <a:r>
                <a:rPr lang="da-DK" sz="1600" b="1" dirty="0">
                  <a:solidFill>
                    <a:schemeClr val="tx1">
                      <a:lumMod val="50000"/>
                      <a:lumOff val="50000"/>
                    </a:schemeClr>
                  </a:solidFill>
                  <a:latin typeface="Gill Sans"/>
                  <a:ea typeface="+mn-ea"/>
                  <a:cs typeface="Gill Sans"/>
                </a:rPr>
                <a:t>HIGH</a:t>
              </a:r>
            </a:p>
          </p:txBody>
        </p:sp>
        <p:sp>
          <p:nvSpPr>
            <p:cNvPr id="16" name="Tekstboks 21"/>
            <p:cNvSpPr txBox="1"/>
            <p:nvPr/>
          </p:nvSpPr>
          <p:spPr>
            <a:xfrm>
              <a:off x="1436688" y="5446713"/>
              <a:ext cx="723900" cy="338137"/>
            </a:xfrm>
            <a:prstGeom prst="rect">
              <a:avLst/>
            </a:prstGeom>
            <a:noFill/>
          </p:spPr>
          <p:txBody>
            <a:bodyPr wrap="none">
              <a:spAutoFit/>
            </a:bodyPr>
            <a:lstStyle/>
            <a:p>
              <a:pPr fontAlgn="auto">
                <a:spcBef>
                  <a:spcPts val="0"/>
                </a:spcBef>
                <a:spcAft>
                  <a:spcPts val="0"/>
                </a:spcAft>
                <a:defRPr/>
              </a:pPr>
              <a:r>
                <a:rPr lang="da-DK" sz="1600" b="1" dirty="0">
                  <a:solidFill>
                    <a:schemeClr val="tx1">
                      <a:lumMod val="50000"/>
                      <a:lumOff val="50000"/>
                    </a:schemeClr>
                  </a:solidFill>
                  <a:latin typeface="Gill Sans"/>
                  <a:ea typeface="+mn-ea"/>
                  <a:cs typeface="Gill Sans"/>
                </a:rPr>
                <a:t>LOW</a:t>
              </a:r>
            </a:p>
          </p:txBody>
        </p:sp>
        <p:sp>
          <p:nvSpPr>
            <p:cNvPr id="17" name="Tekstboks 23"/>
            <p:cNvSpPr txBox="1"/>
            <p:nvPr/>
          </p:nvSpPr>
          <p:spPr bwMode="auto">
            <a:xfrm rot="16200000">
              <a:off x="602457" y="4944269"/>
              <a:ext cx="723900" cy="338137"/>
            </a:xfrm>
            <a:prstGeom prst="rect">
              <a:avLst/>
            </a:prstGeom>
            <a:noFill/>
          </p:spPr>
          <p:txBody>
            <a:bodyPr wrap="none">
              <a:spAutoFit/>
            </a:bodyPr>
            <a:lstStyle/>
            <a:p>
              <a:pPr fontAlgn="auto">
                <a:spcBef>
                  <a:spcPts val="0"/>
                </a:spcBef>
                <a:spcAft>
                  <a:spcPts val="0"/>
                </a:spcAft>
                <a:defRPr/>
              </a:pPr>
              <a:r>
                <a:rPr lang="da-DK" sz="1600" b="1" dirty="0">
                  <a:solidFill>
                    <a:schemeClr val="tx1">
                      <a:lumMod val="50000"/>
                      <a:lumOff val="50000"/>
                    </a:schemeClr>
                  </a:solidFill>
                  <a:latin typeface="Gill Sans"/>
                  <a:ea typeface="ＭＳ Ｐゴシック" charset="0"/>
                  <a:cs typeface="Gill Sans"/>
                </a:rPr>
                <a:t>LOW</a:t>
              </a:r>
              <a:endParaRPr lang="da-DK" sz="1600" b="1" dirty="0">
                <a:solidFill>
                  <a:schemeClr val="tx1">
                    <a:lumMod val="50000"/>
                    <a:lumOff val="50000"/>
                  </a:schemeClr>
                </a:solidFill>
                <a:latin typeface="Gill Sans"/>
                <a:ea typeface="+mn-ea"/>
                <a:cs typeface="Gill Sans"/>
              </a:endParaRPr>
            </a:p>
          </p:txBody>
        </p:sp>
        <p:sp>
          <p:nvSpPr>
            <p:cNvPr id="18" name="Tekstboks 25"/>
            <p:cNvSpPr txBox="1">
              <a:spLocks noChangeArrowheads="1"/>
            </p:cNvSpPr>
            <p:nvPr/>
          </p:nvSpPr>
          <p:spPr bwMode="auto">
            <a:xfrm>
              <a:off x="1231900" y="1052513"/>
              <a:ext cx="3514725" cy="400050"/>
            </a:xfrm>
            <a:prstGeom prst="rect">
              <a:avLst/>
            </a:prstGeom>
            <a:noFill/>
            <a:ln w="9525">
              <a:noFill/>
              <a:miter lim="800000"/>
              <a:headEnd/>
              <a:tailEnd/>
            </a:ln>
          </p:spPr>
          <p:txBody>
            <a:bodyPr>
              <a:spAutoFit/>
            </a:bodyPr>
            <a:lstStyle/>
            <a:p>
              <a:pPr algn="ctr">
                <a:defRPr/>
              </a:pPr>
              <a:r>
                <a:rPr lang="da-DK" sz="2000" b="1" dirty="0">
                  <a:solidFill>
                    <a:schemeClr val="accent3">
                      <a:lumMod val="50000"/>
                    </a:schemeClr>
                  </a:solidFill>
                  <a:latin typeface="Gill Sans"/>
                  <a:ea typeface="ＭＳ Ｐゴシック" charset="0"/>
                  <a:cs typeface="Gill Sans"/>
                </a:rPr>
                <a:t>MICRO-DELUXE</a:t>
              </a:r>
            </a:p>
          </p:txBody>
        </p:sp>
        <p:sp>
          <p:nvSpPr>
            <p:cNvPr id="19" name="Tekstboks 26"/>
            <p:cNvSpPr txBox="1">
              <a:spLocks noChangeArrowheads="1"/>
            </p:cNvSpPr>
            <p:nvPr/>
          </p:nvSpPr>
          <p:spPr bwMode="auto">
            <a:xfrm>
              <a:off x="5268913" y="1012825"/>
              <a:ext cx="3311525" cy="400050"/>
            </a:xfrm>
            <a:prstGeom prst="rect">
              <a:avLst/>
            </a:prstGeom>
            <a:noFill/>
            <a:ln w="9525">
              <a:noFill/>
              <a:miter lim="800000"/>
              <a:headEnd/>
              <a:tailEnd/>
            </a:ln>
          </p:spPr>
          <p:txBody>
            <a:bodyPr>
              <a:spAutoFit/>
            </a:bodyPr>
            <a:lstStyle/>
            <a:p>
              <a:pPr algn="ctr">
                <a:defRPr/>
              </a:pPr>
              <a:r>
                <a:rPr lang="da-DK" sz="2000" b="1" dirty="0">
                  <a:solidFill>
                    <a:schemeClr val="accent4">
                      <a:lumMod val="50000"/>
                    </a:schemeClr>
                  </a:solidFill>
                  <a:latin typeface="Gill Sans"/>
                  <a:ea typeface="ＭＳ Ｐゴシック" charset="0"/>
                  <a:cs typeface="Gill Sans"/>
                </a:rPr>
                <a:t>BIG BANG</a:t>
              </a:r>
            </a:p>
          </p:txBody>
        </p:sp>
        <p:sp>
          <p:nvSpPr>
            <p:cNvPr id="20" name="Tekstboks 27"/>
            <p:cNvSpPr txBox="1">
              <a:spLocks noChangeArrowheads="1"/>
            </p:cNvSpPr>
            <p:nvPr/>
          </p:nvSpPr>
          <p:spPr bwMode="auto">
            <a:xfrm>
              <a:off x="1906588" y="3357563"/>
              <a:ext cx="2233612" cy="400050"/>
            </a:xfrm>
            <a:prstGeom prst="rect">
              <a:avLst/>
            </a:prstGeom>
            <a:noFill/>
            <a:ln w="9525">
              <a:noFill/>
              <a:miter lim="800000"/>
              <a:headEnd/>
              <a:tailEnd/>
            </a:ln>
          </p:spPr>
          <p:txBody>
            <a:bodyPr>
              <a:spAutoFit/>
            </a:bodyPr>
            <a:lstStyle/>
            <a:p>
              <a:pPr algn="ctr">
                <a:defRPr/>
              </a:pPr>
              <a:r>
                <a:rPr lang="da-DK" sz="2000" b="1" dirty="0">
                  <a:solidFill>
                    <a:schemeClr val="tx1">
                      <a:lumMod val="85000"/>
                      <a:lumOff val="15000"/>
                    </a:schemeClr>
                  </a:solidFill>
                  <a:latin typeface="Gill Sans"/>
                  <a:ea typeface="ＭＳ Ｐゴシック" charset="0"/>
                  <a:cs typeface="Gill Sans"/>
                </a:rPr>
                <a:t>MINOR-MODS</a:t>
              </a:r>
            </a:p>
          </p:txBody>
        </p:sp>
        <p:sp>
          <p:nvSpPr>
            <p:cNvPr id="21" name="Tekstboks 28"/>
            <p:cNvSpPr txBox="1">
              <a:spLocks noChangeArrowheads="1"/>
            </p:cNvSpPr>
            <p:nvPr/>
          </p:nvSpPr>
          <p:spPr bwMode="auto">
            <a:xfrm>
              <a:off x="5651500" y="3357563"/>
              <a:ext cx="2928938" cy="400050"/>
            </a:xfrm>
            <a:prstGeom prst="rect">
              <a:avLst/>
            </a:prstGeom>
            <a:noFill/>
            <a:ln w="9525">
              <a:noFill/>
              <a:miter lim="800000"/>
              <a:headEnd/>
              <a:tailEnd/>
            </a:ln>
          </p:spPr>
          <p:txBody>
            <a:bodyPr>
              <a:prstTxWarp prst="textNoShape">
                <a:avLst/>
              </a:prstTxWarp>
              <a:spAutoFit/>
            </a:bodyPr>
            <a:lstStyle/>
            <a:p>
              <a:r>
                <a:rPr lang="da-DK" sz="2000" b="1" dirty="0">
                  <a:solidFill>
                    <a:srgbClr val="984807"/>
                  </a:solidFill>
                  <a:latin typeface="Gill Sans" charset="0"/>
                  <a:ea typeface="Gill Sans" charset="0"/>
                  <a:cs typeface="Gill Sans" charset="0"/>
                </a:rPr>
                <a:t>VALUE-BUILDING</a:t>
              </a:r>
            </a:p>
          </p:txBody>
        </p:sp>
        <p:sp>
          <p:nvSpPr>
            <p:cNvPr id="22" name="Tekstboks 23"/>
            <p:cNvSpPr txBox="1"/>
            <p:nvPr/>
          </p:nvSpPr>
          <p:spPr bwMode="auto">
            <a:xfrm rot="16200000">
              <a:off x="549275" y="1376363"/>
              <a:ext cx="788987" cy="338138"/>
            </a:xfrm>
            <a:prstGeom prst="rect">
              <a:avLst/>
            </a:prstGeom>
            <a:noFill/>
          </p:spPr>
          <p:txBody>
            <a:bodyPr wrap="none">
              <a:spAutoFit/>
            </a:bodyPr>
            <a:lstStyle/>
            <a:p>
              <a:pPr fontAlgn="auto">
                <a:spcBef>
                  <a:spcPts val="0"/>
                </a:spcBef>
                <a:spcAft>
                  <a:spcPts val="0"/>
                </a:spcAft>
                <a:defRPr/>
              </a:pPr>
              <a:r>
                <a:rPr lang="da-DK" sz="1600" b="1" dirty="0">
                  <a:solidFill>
                    <a:schemeClr val="tx1">
                      <a:lumMod val="50000"/>
                      <a:lumOff val="50000"/>
                    </a:schemeClr>
                  </a:solidFill>
                  <a:latin typeface="Gill Sans"/>
                  <a:ea typeface="ＭＳ Ｐゴシック" charset="0"/>
                  <a:cs typeface="Gill Sans"/>
                </a:rPr>
                <a:t>HIGH</a:t>
              </a:r>
              <a:endParaRPr lang="da-DK" sz="1600" b="1" dirty="0">
                <a:solidFill>
                  <a:schemeClr val="tx1">
                    <a:lumMod val="50000"/>
                    <a:lumOff val="50000"/>
                  </a:schemeClr>
                </a:solidFill>
                <a:latin typeface="Gill Sans"/>
                <a:ea typeface="+mn-ea"/>
                <a:cs typeface="Gill Sans"/>
              </a:endParaRPr>
            </a:p>
          </p:txBody>
        </p:sp>
        <p:sp>
          <p:nvSpPr>
            <p:cNvPr id="23" name="TextBox 10"/>
            <p:cNvSpPr txBox="1">
              <a:spLocks noChangeArrowheads="1"/>
            </p:cNvSpPr>
            <p:nvPr/>
          </p:nvSpPr>
          <p:spPr bwMode="auto">
            <a:xfrm>
              <a:off x="5219700" y="1484313"/>
              <a:ext cx="3455988" cy="1246187"/>
            </a:xfrm>
            <a:prstGeom prst="rect">
              <a:avLst/>
            </a:prstGeom>
            <a:noFill/>
            <a:ln w="9525">
              <a:noFill/>
              <a:miter lim="800000"/>
              <a:headEnd/>
              <a:tailEnd/>
            </a:ln>
          </p:spPr>
          <p:txBody>
            <a:bodyPr>
              <a:prstTxWarp prst="textNoShape">
                <a:avLst/>
              </a:prstTxWarp>
              <a:spAutoFit/>
            </a:bodyPr>
            <a:lstStyle/>
            <a:p>
              <a:r>
                <a:rPr lang="en-US" sz="1500" dirty="0">
                  <a:latin typeface="Gill Sans" charset="0"/>
                  <a:ea typeface="Gill Sans" charset="0"/>
                  <a:cs typeface="Gill Sans" charset="0"/>
                </a:rPr>
                <a:t>Innovation based on perceived utility.  Potential to find totally new things, but also to fail big.  Key to success here is to pivot quickly away from failing projects/ ideas.  </a:t>
              </a:r>
            </a:p>
          </p:txBody>
        </p:sp>
        <p:sp>
          <p:nvSpPr>
            <p:cNvPr id="24" name="TextBox 26"/>
            <p:cNvSpPr txBox="1">
              <a:spLocks noChangeArrowheads="1"/>
            </p:cNvSpPr>
            <p:nvPr/>
          </p:nvSpPr>
          <p:spPr bwMode="auto">
            <a:xfrm>
              <a:off x="1344613" y="1539875"/>
              <a:ext cx="3514725" cy="1477963"/>
            </a:xfrm>
            <a:prstGeom prst="rect">
              <a:avLst/>
            </a:prstGeom>
            <a:noFill/>
            <a:ln w="9525">
              <a:noFill/>
              <a:miter lim="800000"/>
              <a:headEnd/>
              <a:tailEnd/>
            </a:ln>
          </p:spPr>
          <p:txBody>
            <a:bodyPr>
              <a:prstTxWarp prst="textNoShape">
                <a:avLst/>
              </a:prstTxWarp>
              <a:spAutoFit/>
            </a:bodyPr>
            <a:lstStyle/>
            <a:p>
              <a:r>
                <a:rPr lang="en-US" sz="1500" dirty="0">
                  <a:latin typeface="Gill Sans" charset="0"/>
                  <a:ea typeface="Gill Sans" charset="0"/>
                  <a:cs typeface="Gill Sans" charset="0"/>
                </a:rPr>
                <a:t>Innovation takes the form of specific (and potentially elaborate) interventions developed for a specific class, event, or audience.  Success here is dependent on picking the specific interventions wisely and advocating/showcasing their utility.</a:t>
              </a:r>
            </a:p>
          </p:txBody>
        </p:sp>
        <p:sp>
          <p:nvSpPr>
            <p:cNvPr id="25" name="TextBox 27"/>
            <p:cNvSpPr txBox="1">
              <a:spLocks noChangeArrowheads="1"/>
            </p:cNvSpPr>
            <p:nvPr/>
          </p:nvSpPr>
          <p:spPr bwMode="auto">
            <a:xfrm>
              <a:off x="1246188" y="3860800"/>
              <a:ext cx="3613150" cy="1477963"/>
            </a:xfrm>
            <a:prstGeom prst="rect">
              <a:avLst/>
            </a:prstGeom>
            <a:noFill/>
            <a:ln w="9525">
              <a:noFill/>
              <a:miter lim="800000"/>
              <a:headEnd/>
              <a:tailEnd/>
            </a:ln>
          </p:spPr>
          <p:txBody>
            <a:bodyPr>
              <a:prstTxWarp prst="textNoShape">
                <a:avLst/>
              </a:prstTxWarp>
              <a:spAutoFit/>
            </a:bodyPr>
            <a:lstStyle/>
            <a:p>
              <a:r>
                <a:rPr lang="en-US" sz="1500" dirty="0">
                  <a:latin typeface="Gill Sans" charset="0"/>
                  <a:ea typeface="Gill Sans" charset="0"/>
                  <a:cs typeface="Gill Sans" charset="0"/>
                </a:rPr>
                <a:t>Innovation takes the form of specific interventions developed for a specific class, event, or audience, but these are generally minor tweaks to existing processes or products.  This is the most conservative quadrant of innovation</a:t>
              </a:r>
              <a:r>
                <a:rPr lang="en-US" sz="1400" dirty="0"/>
                <a:t>.</a:t>
              </a:r>
            </a:p>
          </p:txBody>
        </p:sp>
        <p:sp>
          <p:nvSpPr>
            <p:cNvPr id="26" name="TextBox 28"/>
            <p:cNvSpPr txBox="1">
              <a:spLocks noChangeArrowheads="1"/>
            </p:cNvSpPr>
            <p:nvPr/>
          </p:nvSpPr>
          <p:spPr bwMode="auto">
            <a:xfrm>
              <a:off x="5148263" y="3789363"/>
              <a:ext cx="3686175" cy="1477962"/>
            </a:xfrm>
            <a:prstGeom prst="rect">
              <a:avLst/>
            </a:prstGeom>
            <a:noFill/>
            <a:ln w="9525">
              <a:noFill/>
              <a:miter lim="800000"/>
              <a:headEnd/>
              <a:tailEnd/>
            </a:ln>
          </p:spPr>
          <p:txBody>
            <a:bodyPr>
              <a:prstTxWarp prst="textNoShape">
                <a:avLst/>
              </a:prstTxWarp>
              <a:spAutoFit/>
            </a:bodyPr>
            <a:lstStyle/>
            <a:p>
              <a:r>
                <a:rPr lang="en-US" sz="1500" dirty="0">
                  <a:latin typeface="Gill Sans" charset="0"/>
                  <a:ea typeface="Gill Sans" charset="0"/>
                  <a:cs typeface="Gill Sans" charset="0"/>
                </a:rPr>
                <a:t>Innovation takes the form of building on established practices with an eye toward updating/ extending reach and applicability. The key is planning/mitigating risk, but to not be so constrained by risk that you do not try new things.</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35496" y="195263"/>
            <a:ext cx="9073579" cy="6546850"/>
            <a:chOff x="35496" y="195263"/>
            <a:chExt cx="9073579" cy="6546850"/>
          </a:xfrm>
        </p:grpSpPr>
        <p:sp>
          <p:nvSpPr>
            <p:cNvPr id="72" name="Rectangle 71"/>
            <p:cNvSpPr/>
            <p:nvPr/>
          </p:nvSpPr>
          <p:spPr>
            <a:xfrm>
              <a:off x="250825" y="5661025"/>
              <a:ext cx="8642350" cy="1081088"/>
            </a:xfrm>
            <a:prstGeom prst="rect">
              <a:avLst/>
            </a:prstGeom>
            <a:solidFill>
              <a:schemeClr val="bg1">
                <a:lumMod val="95000"/>
                <a:alpha val="2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3" name="Rektangel 4"/>
            <p:cNvSpPr/>
            <p:nvPr/>
          </p:nvSpPr>
          <p:spPr bwMode="auto">
            <a:xfrm rot="16200000" flipH="1">
              <a:off x="3521413" y="522897"/>
              <a:ext cx="1798984" cy="2803297"/>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74" name="Rektangel 5"/>
            <p:cNvSpPr/>
            <p:nvPr/>
          </p:nvSpPr>
          <p:spPr bwMode="auto">
            <a:xfrm rot="16200000" flipH="1">
              <a:off x="3521414" y="2400561"/>
              <a:ext cx="1798984" cy="2803299"/>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75" name="Rektangel 6"/>
            <p:cNvSpPr/>
            <p:nvPr/>
          </p:nvSpPr>
          <p:spPr bwMode="auto">
            <a:xfrm rot="16200000" flipH="1">
              <a:off x="1317465" y="751197"/>
              <a:ext cx="1798984" cy="2346698"/>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76" name="Rektangel 7"/>
            <p:cNvSpPr/>
            <p:nvPr/>
          </p:nvSpPr>
          <p:spPr bwMode="auto">
            <a:xfrm rot="16200000" flipH="1">
              <a:off x="1317466" y="2628861"/>
              <a:ext cx="1798984" cy="2346700"/>
            </a:xfrm>
            <a:prstGeom prst="rect">
              <a:avLst/>
            </a:prstGeom>
            <a:gradFill rotWithShape="1">
              <a:gsLst>
                <a:gs pos="0">
                  <a:srgbClr val="E6E6E6"/>
                </a:gs>
                <a:gs pos="100000">
                  <a:sysClr val="window" lastClr="FFFFFF"/>
                </a:gs>
              </a:gsLst>
              <a:lin ang="16200000"/>
            </a:gradFill>
            <a:ln w="9525">
              <a:solidFill>
                <a:schemeClr val="bg1">
                  <a:lumMod val="75000"/>
                </a:schemeClr>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lstStyle/>
            <a:p>
              <a:pPr marL="342900" indent="-342900" algn="ctr" fontAlgn="auto">
                <a:spcBef>
                  <a:spcPts val="0"/>
                </a:spcBef>
                <a:spcAft>
                  <a:spcPts val="0"/>
                </a:spcAft>
                <a:defRPr/>
              </a:pPr>
              <a:endParaRPr lang="da-DK" sz="1400" kern="0" noProof="1">
                <a:latin typeface="Arial Narrow" pitchFamily="-97" charset="0"/>
                <a:ea typeface="+mn-ea"/>
                <a:cs typeface="+mn-cs"/>
              </a:endParaRPr>
            </a:p>
          </p:txBody>
        </p:sp>
        <p:sp>
          <p:nvSpPr>
            <p:cNvPr id="77" name="Opadgående pil 8"/>
            <p:cNvSpPr/>
            <p:nvPr/>
          </p:nvSpPr>
          <p:spPr bwMode="auto">
            <a:xfrm rot="5400000">
              <a:off x="3160632" y="2377674"/>
              <a:ext cx="625475" cy="5941674"/>
            </a:xfrm>
            <a:prstGeom prst="upArrow">
              <a:avLst/>
            </a:prstGeom>
            <a:gradFill flip="none" rotWithShape="1">
              <a:gsLst>
                <a:gs pos="18000">
                  <a:srgbClr val="78C5DD">
                    <a:lumMod val="50000"/>
                    <a:alpha val="96000"/>
                  </a:srgbClr>
                </a:gs>
                <a:gs pos="99000">
                  <a:srgbClr val="0081BE">
                    <a:lumMod val="40000"/>
                    <a:lumOff val="60000"/>
                    <a:alpha val="66000"/>
                  </a:srgbClr>
                </a:gs>
                <a:gs pos="100000">
                  <a:srgbClr val="E6E6E6">
                    <a:alpha val="0"/>
                  </a:srgbClr>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mn-ea"/>
                <a:cs typeface="+mn-cs"/>
              </a:endParaRPr>
            </a:p>
          </p:txBody>
        </p:sp>
        <p:sp>
          <p:nvSpPr>
            <p:cNvPr id="78" name="Opadgående pil 9"/>
            <p:cNvSpPr/>
            <p:nvPr/>
          </p:nvSpPr>
          <p:spPr bwMode="auto">
            <a:xfrm>
              <a:off x="35496" y="836712"/>
              <a:ext cx="623887" cy="4207991"/>
            </a:xfrm>
            <a:prstGeom prst="upArrow">
              <a:avLst/>
            </a:prstGeom>
            <a:gradFill flip="none" rotWithShape="1">
              <a:gsLst>
                <a:gs pos="63000">
                  <a:schemeClr val="tx2">
                    <a:lumMod val="75000"/>
                    <a:alpha val="66000"/>
                  </a:schemeClr>
                </a:gs>
                <a:gs pos="100000">
                  <a:srgbClr val="E6E6E6">
                    <a:alpha val="0"/>
                  </a:srgbClr>
                </a:gs>
              </a:gsLst>
              <a:lin ang="5400000" scaled="1"/>
              <a:tileRect/>
            </a:gradFill>
            <a:ln w="25400" cap="flat" cmpd="sng" algn="ctr">
              <a:no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mn-ea"/>
                <a:cs typeface="+mn-cs"/>
              </a:endParaRPr>
            </a:p>
          </p:txBody>
        </p:sp>
        <p:sp>
          <p:nvSpPr>
            <p:cNvPr id="79" name="Tekstboks 142"/>
            <p:cNvSpPr txBox="1">
              <a:spLocks noChangeArrowheads="1"/>
            </p:cNvSpPr>
            <p:nvPr/>
          </p:nvSpPr>
          <p:spPr bwMode="auto">
            <a:xfrm>
              <a:off x="1509713" y="5149850"/>
              <a:ext cx="3494087" cy="369888"/>
            </a:xfrm>
            <a:prstGeom prst="rect">
              <a:avLst/>
            </a:prstGeom>
            <a:noFill/>
            <a:ln w="9525">
              <a:noFill/>
              <a:miter lim="800000"/>
              <a:headEnd/>
              <a:tailEnd/>
            </a:ln>
          </p:spPr>
          <p:txBody>
            <a:bodyPr wrap="none">
              <a:prstTxWarp prst="textNoShape">
                <a:avLst/>
              </a:prstTxWarp>
              <a:spAutoFit/>
            </a:bodyPr>
            <a:lstStyle/>
            <a:p>
              <a:pPr algn="ctr"/>
              <a:r>
                <a:rPr lang="da-DK" b="1" dirty="0">
                  <a:solidFill>
                    <a:srgbClr val="FFFFFF"/>
                  </a:solidFill>
                  <a:latin typeface="Calibri" charset="0"/>
                </a:rPr>
                <a:t>PERCEPTION OF ”BROAD” UTILITY</a:t>
              </a:r>
            </a:p>
          </p:txBody>
        </p:sp>
        <p:sp>
          <p:nvSpPr>
            <p:cNvPr id="80" name="Tekstboks 149"/>
            <p:cNvSpPr txBox="1">
              <a:spLocks noChangeArrowheads="1"/>
            </p:cNvSpPr>
            <p:nvPr/>
          </p:nvSpPr>
          <p:spPr bwMode="auto">
            <a:xfrm rot="16200000">
              <a:off x="-30956" y="2842419"/>
              <a:ext cx="715962" cy="368300"/>
            </a:xfrm>
            <a:prstGeom prst="rect">
              <a:avLst/>
            </a:prstGeom>
            <a:noFill/>
            <a:ln w="9525">
              <a:noFill/>
              <a:miter lim="800000"/>
              <a:headEnd/>
              <a:tailEnd/>
            </a:ln>
          </p:spPr>
          <p:txBody>
            <a:bodyPr wrap="none">
              <a:prstTxWarp prst="textNoShape">
                <a:avLst/>
              </a:prstTxWarp>
              <a:spAutoFit/>
            </a:bodyPr>
            <a:lstStyle/>
            <a:p>
              <a:pPr algn="ctr"/>
              <a:r>
                <a:rPr lang="da-DK" b="1" dirty="0">
                  <a:solidFill>
                    <a:schemeClr val="bg1"/>
                  </a:solidFill>
                  <a:latin typeface="Calibri" charset="0"/>
                </a:rPr>
                <a:t>  RISK</a:t>
              </a:r>
            </a:p>
          </p:txBody>
        </p:sp>
        <p:sp>
          <p:nvSpPr>
            <p:cNvPr id="81" name="Rectangle 8"/>
            <p:cNvSpPr>
              <a:spLocks noChangeArrowheads="1"/>
            </p:cNvSpPr>
            <p:nvPr/>
          </p:nvSpPr>
          <p:spPr bwMode="gray">
            <a:xfrm>
              <a:off x="314325" y="195263"/>
              <a:ext cx="8520113" cy="600075"/>
            </a:xfrm>
            <a:prstGeom prst="rect">
              <a:avLst/>
            </a:prstGeom>
            <a:noFill/>
            <a:ln w="9525">
              <a:noFill/>
              <a:miter lim="800000"/>
              <a:headEnd/>
              <a:tailEnd/>
            </a:ln>
          </p:spPr>
          <p:txBody>
            <a:bodyPr lIns="0" rIns="0" anchor="ctr">
              <a:prstTxWarp prst="textNoShape">
                <a:avLst/>
              </a:prstTxWarp>
            </a:bodyPr>
            <a:lstStyle/>
            <a:p>
              <a:r>
                <a:rPr lang="de-DE" sz="2600" b="1" dirty="0">
                  <a:latin typeface="Gill Sans MT" charset="0"/>
                  <a:ea typeface="Gill Sans MT" charset="0"/>
                  <a:cs typeface="Gill Sans MT" charset="0"/>
                </a:rPr>
                <a:t>INNOVATION TYPES </a:t>
              </a:r>
              <a:r>
                <a:rPr lang="de-DE" sz="2600" dirty="0">
                  <a:latin typeface="Gill Sans MT" charset="0"/>
                  <a:ea typeface="Gill Sans MT" charset="0"/>
                  <a:cs typeface="Gill Sans MT" charset="0"/>
                </a:rPr>
                <a:t>MATRIX</a:t>
              </a:r>
              <a:endParaRPr lang="de-DE" sz="2800" dirty="0">
                <a:latin typeface="Gill Sans MT" charset="0"/>
                <a:ea typeface="Gill Sans MT" charset="0"/>
                <a:cs typeface="Gill Sans MT" charset="0"/>
              </a:endParaRPr>
            </a:p>
          </p:txBody>
        </p:sp>
        <p:sp>
          <p:nvSpPr>
            <p:cNvPr id="82" name="Tekstboks 20"/>
            <p:cNvSpPr txBox="1"/>
            <p:nvPr/>
          </p:nvSpPr>
          <p:spPr>
            <a:xfrm>
              <a:off x="5310188" y="4833938"/>
              <a:ext cx="630237" cy="338137"/>
            </a:xfrm>
            <a:prstGeom prst="rect">
              <a:avLst/>
            </a:prstGeom>
            <a:noFill/>
          </p:spPr>
          <p:txBody>
            <a:bodyPr wrap="none">
              <a:spAutoFit/>
            </a:bodyPr>
            <a:lstStyle/>
            <a:p>
              <a:pPr fontAlgn="auto">
                <a:spcBef>
                  <a:spcPts val="0"/>
                </a:spcBef>
                <a:spcAft>
                  <a:spcPts val="0"/>
                </a:spcAft>
                <a:defRPr/>
              </a:pPr>
              <a:r>
                <a:rPr lang="da-DK" sz="1600" b="1" dirty="0">
                  <a:solidFill>
                    <a:schemeClr val="tx1">
                      <a:lumMod val="50000"/>
                      <a:lumOff val="50000"/>
                    </a:schemeClr>
                  </a:solidFill>
                  <a:latin typeface="+mn-lt"/>
                  <a:ea typeface="+mn-ea"/>
                  <a:cs typeface="+mn-cs"/>
                </a:rPr>
                <a:t>HIGH</a:t>
              </a:r>
            </a:p>
          </p:txBody>
        </p:sp>
        <p:sp>
          <p:nvSpPr>
            <p:cNvPr id="83" name="Tekstboks 21"/>
            <p:cNvSpPr txBox="1"/>
            <p:nvPr/>
          </p:nvSpPr>
          <p:spPr>
            <a:xfrm>
              <a:off x="900113" y="4868863"/>
              <a:ext cx="608012" cy="338137"/>
            </a:xfrm>
            <a:prstGeom prst="rect">
              <a:avLst/>
            </a:prstGeom>
            <a:noFill/>
          </p:spPr>
          <p:txBody>
            <a:bodyPr wrap="none">
              <a:spAutoFit/>
            </a:bodyPr>
            <a:lstStyle/>
            <a:p>
              <a:pPr fontAlgn="auto">
                <a:spcBef>
                  <a:spcPts val="0"/>
                </a:spcBef>
                <a:spcAft>
                  <a:spcPts val="0"/>
                </a:spcAft>
                <a:defRPr/>
              </a:pPr>
              <a:r>
                <a:rPr lang="da-DK" sz="1600" b="1" dirty="0">
                  <a:solidFill>
                    <a:schemeClr val="tx1">
                      <a:lumMod val="50000"/>
                      <a:lumOff val="50000"/>
                    </a:schemeClr>
                  </a:solidFill>
                  <a:latin typeface="+mn-lt"/>
                  <a:ea typeface="+mn-ea"/>
                  <a:cs typeface="+mn-cs"/>
                </a:rPr>
                <a:t>LOW</a:t>
              </a:r>
            </a:p>
          </p:txBody>
        </p:sp>
        <p:sp>
          <p:nvSpPr>
            <p:cNvPr id="84" name="Tekstboks 23"/>
            <p:cNvSpPr txBox="1"/>
            <p:nvPr/>
          </p:nvSpPr>
          <p:spPr bwMode="auto">
            <a:xfrm rot="16200000">
              <a:off x="416719" y="4223544"/>
              <a:ext cx="663575" cy="338137"/>
            </a:xfrm>
            <a:prstGeom prst="rect">
              <a:avLst/>
            </a:prstGeom>
            <a:noFill/>
          </p:spPr>
          <p:txBody>
            <a:bodyPr wrap="none">
              <a:prstTxWarp prst="textNoShape">
                <a:avLst/>
              </a:prstTxWarp>
              <a:spAutoFit/>
            </a:bodyPr>
            <a:lstStyle/>
            <a:p>
              <a:r>
                <a:rPr lang="da-DK" sz="1600" b="1" dirty="0">
                  <a:solidFill>
                    <a:srgbClr val="7F7F7F"/>
                  </a:solidFill>
                </a:rPr>
                <a:t>LOW</a:t>
              </a:r>
              <a:endParaRPr lang="da-DK" sz="1600" b="1" dirty="0">
                <a:solidFill>
                  <a:srgbClr val="7F7F7F"/>
                </a:solidFill>
                <a:latin typeface="Calibri" charset="0"/>
              </a:endParaRPr>
            </a:p>
          </p:txBody>
        </p:sp>
        <p:sp>
          <p:nvSpPr>
            <p:cNvPr id="85" name="Tekstboks 25"/>
            <p:cNvSpPr txBox="1">
              <a:spLocks noChangeArrowheads="1"/>
            </p:cNvSpPr>
            <p:nvPr/>
          </p:nvSpPr>
          <p:spPr bwMode="auto">
            <a:xfrm>
              <a:off x="963613" y="1365250"/>
              <a:ext cx="2270125" cy="400050"/>
            </a:xfrm>
            <a:prstGeom prst="rect">
              <a:avLst/>
            </a:prstGeom>
            <a:noFill/>
            <a:ln w="9525">
              <a:noFill/>
              <a:miter lim="800000"/>
              <a:headEnd/>
              <a:tailEnd/>
            </a:ln>
          </p:spPr>
          <p:txBody>
            <a:bodyPr>
              <a:spAutoFit/>
            </a:bodyPr>
            <a:lstStyle/>
            <a:p>
              <a:pPr algn="ctr">
                <a:defRPr/>
              </a:pPr>
              <a:r>
                <a:rPr lang="da-DK" sz="2000" b="1" dirty="0">
                  <a:solidFill>
                    <a:schemeClr val="accent3">
                      <a:lumMod val="50000"/>
                    </a:schemeClr>
                  </a:solidFill>
                  <a:latin typeface="Calibri" pitchFamily="38" charset="0"/>
                  <a:ea typeface="ＭＳ Ｐゴシック" charset="0"/>
                  <a:cs typeface="ＭＳ Ｐゴシック" charset="0"/>
                </a:rPr>
                <a:t>MICRO-DELUXE</a:t>
              </a:r>
            </a:p>
          </p:txBody>
        </p:sp>
        <p:sp>
          <p:nvSpPr>
            <p:cNvPr id="86" name="Tekstboks 26"/>
            <p:cNvSpPr txBox="1">
              <a:spLocks noChangeArrowheads="1"/>
            </p:cNvSpPr>
            <p:nvPr/>
          </p:nvSpPr>
          <p:spPr bwMode="auto">
            <a:xfrm>
              <a:off x="3706813" y="1333500"/>
              <a:ext cx="1873250" cy="400050"/>
            </a:xfrm>
            <a:prstGeom prst="rect">
              <a:avLst/>
            </a:prstGeom>
            <a:noFill/>
            <a:ln w="9525">
              <a:noFill/>
              <a:miter lim="800000"/>
              <a:headEnd/>
              <a:tailEnd/>
            </a:ln>
          </p:spPr>
          <p:txBody>
            <a:bodyPr>
              <a:spAutoFit/>
            </a:bodyPr>
            <a:lstStyle/>
            <a:p>
              <a:pPr algn="ctr">
                <a:defRPr/>
              </a:pPr>
              <a:r>
                <a:rPr lang="da-DK" sz="2000" b="1" dirty="0">
                  <a:solidFill>
                    <a:schemeClr val="accent4">
                      <a:lumMod val="50000"/>
                    </a:schemeClr>
                  </a:solidFill>
                  <a:latin typeface="Calibri" pitchFamily="38" charset="0"/>
                  <a:ea typeface="ＭＳ Ｐゴシック" charset="0"/>
                  <a:cs typeface="ＭＳ Ｐゴシック" charset="0"/>
                </a:rPr>
                <a:t>BIG BANG</a:t>
              </a:r>
            </a:p>
          </p:txBody>
        </p:sp>
        <p:sp>
          <p:nvSpPr>
            <p:cNvPr id="87" name="Tekstboks 27"/>
            <p:cNvSpPr txBox="1">
              <a:spLocks noChangeArrowheads="1"/>
            </p:cNvSpPr>
            <p:nvPr/>
          </p:nvSpPr>
          <p:spPr bwMode="auto">
            <a:xfrm>
              <a:off x="1277938" y="2989263"/>
              <a:ext cx="1749425" cy="400050"/>
            </a:xfrm>
            <a:prstGeom prst="rect">
              <a:avLst/>
            </a:prstGeom>
            <a:noFill/>
            <a:ln w="9525">
              <a:noFill/>
              <a:miter lim="800000"/>
              <a:headEnd/>
              <a:tailEnd/>
            </a:ln>
          </p:spPr>
          <p:txBody>
            <a:bodyPr>
              <a:spAutoFit/>
            </a:bodyPr>
            <a:lstStyle/>
            <a:p>
              <a:pPr algn="ctr">
                <a:defRPr/>
              </a:pPr>
              <a:r>
                <a:rPr lang="da-DK" sz="2000" b="1" dirty="0">
                  <a:solidFill>
                    <a:schemeClr val="tx1">
                      <a:lumMod val="85000"/>
                      <a:lumOff val="15000"/>
                    </a:schemeClr>
                  </a:solidFill>
                  <a:latin typeface="Calibri" pitchFamily="38" charset="0"/>
                  <a:ea typeface="ＭＳ Ｐゴシック" charset="0"/>
                  <a:cs typeface="ＭＳ Ｐゴシック" charset="0"/>
                </a:rPr>
                <a:t>MINOR-MODS</a:t>
              </a:r>
            </a:p>
          </p:txBody>
        </p:sp>
        <p:sp>
          <p:nvSpPr>
            <p:cNvPr id="88" name="Tekstboks 28"/>
            <p:cNvSpPr txBox="1">
              <a:spLocks noChangeArrowheads="1"/>
            </p:cNvSpPr>
            <p:nvPr/>
          </p:nvSpPr>
          <p:spPr bwMode="auto">
            <a:xfrm>
              <a:off x="3635375" y="3022600"/>
              <a:ext cx="2160588" cy="400050"/>
            </a:xfrm>
            <a:prstGeom prst="rect">
              <a:avLst/>
            </a:prstGeom>
            <a:noFill/>
            <a:ln w="9525">
              <a:noFill/>
              <a:miter lim="800000"/>
              <a:headEnd/>
              <a:tailEnd/>
            </a:ln>
          </p:spPr>
          <p:txBody>
            <a:bodyPr>
              <a:prstTxWarp prst="textNoShape">
                <a:avLst/>
              </a:prstTxWarp>
              <a:spAutoFit/>
            </a:bodyPr>
            <a:lstStyle/>
            <a:p>
              <a:r>
                <a:rPr lang="da-DK" sz="2000" b="1" dirty="0">
                  <a:solidFill>
                    <a:srgbClr val="984807"/>
                  </a:solidFill>
                  <a:latin typeface="Calibri" charset="0"/>
                </a:rPr>
                <a:t>VALUE-BUILDING</a:t>
              </a:r>
            </a:p>
          </p:txBody>
        </p:sp>
        <p:sp>
          <p:nvSpPr>
            <p:cNvPr id="89" name="Tekstboks 23"/>
            <p:cNvSpPr txBox="1"/>
            <p:nvPr/>
          </p:nvSpPr>
          <p:spPr bwMode="auto">
            <a:xfrm rot="16200000">
              <a:off x="379413" y="1304925"/>
              <a:ext cx="696912" cy="338138"/>
            </a:xfrm>
            <a:prstGeom prst="rect">
              <a:avLst/>
            </a:prstGeom>
            <a:noFill/>
          </p:spPr>
          <p:txBody>
            <a:bodyPr wrap="none">
              <a:prstTxWarp prst="textNoShape">
                <a:avLst/>
              </a:prstTxWarp>
              <a:spAutoFit/>
            </a:bodyPr>
            <a:lstStyle/>
            <a:p>
              <a:r>
                <a:rPr lang="da-DK" sz="1600" b="1" dirty="0">
                  <a:solidFill>
                    <a:srgbClr val="7F7F7F"/>
                  </a:solidFill>
                </a:rPr>
                <a:t>HIGH</a:t>
              </a:r>
              <a:endParaRPr lang="da-DK" sz="1600" b="1" dirty="0">
                <a:solidFill>
                  <a:srgbClr val="7F7F7F"/>
                </a:solidFill>
                <a:latin typeface="Calibri" charset="0"/>
              </a:endParaRPr>
            </a:p>
          </p:txBody>
        </p:sp>
        <p:grpSp>
          <p:nvGrpSpPr>
            <p:cNvPr id="90" name="Gruppe 15"/>
            <p:cNvGrpSpPr>
              <a:grpSpLocks/>
            </p:cNvGrpSpPr>
            <p:nvPr/>
          </p:nvGrpSpPr>
          <p:grpSpPr bwMode="auto">
            <a:xfrm>
              <a:off x="6300788" y="1025525"/>
              <a:ext cx="2644775" cy="3711575"/>
              <a:chOff x="4819650" y="4650278"/>
              <a:chExt cx="3905250" cy="4649364"/>
            </a:xfrm>
          </p:grpSpPr>
          <p:sp>
            <p:nvSpPr>
              <p:cNvPr id="113" name="Rektangel med enkelt afrundet hjørne 16"/>
              <p:cNvSpPr>
                <a:spLocks noChangeArrowheads="1"/>
              </p:cNvSpPr>
              <p:nvPr/>
            </p:nvSpPr>
            <p:spPr bwMode="auto">
              <a:xfrm rot="10800000" flipH="1">
                <a:off x="4819650" y="4743743"/>
                <a:ext cx="3902905" cy="4555899"/>
              </a:xfrm>
              <a:custGeom>
                <a:avLst/>
                <a:gdLst>
                  <a:gd name="T0" fmla="*/ 1951339 w 3902766"/>
                  <a:gd name="T1" fmla="*/ 0 h 4556193"/>
                  <a:gd name="T2" fmla="*/ 0 w 3902766"/>
                  <a:gd name="T3" fmla="*/ 2277855 h 4556193"/>
                  <a:gd name="T4" fmla="*/ 1951339 w 3902766"/>
                  <a:gd name="T5" fmla="*/ 4555710 h 4556193"/>
                  <a:gd name="T6" fmla="*/ 3902678 w 3902766"/>
                  <a:gd name="T7" fmla="*/ 2277855 h 4556193"/>
                  <a:gd name="T8" fmla="*/ 17694720 60000 65536"/>
                  <a:gd name="T9" fmla="*/ 11796480 60000 65536"/>
                  <a:gd name="T10" fmla="*/ 5898240 60000 65536"/>
                  <a:gd name="T11" fmla="*/ 0 60000 65536"/>
                  <a:gd name="T12" fmla="*/ 0 w 3902766"/>
                  <a:gd name="T13" fmla="*/ 0 h 4556193"/>
                  <a:gd name="T14" fmla="*/ 3790733 w 3902766"/>
                  <a:gd name="T15" fmla="*/ 4556193 h 4556193"/>
                </a:gdLst>
                <a:ahLst/>
                <a:cxnLst>
                  <a:cxn ang="T8">
                    <a:pos x="T0" y="T1"/>
                  </a:cxn>
                  <a:cxn ang="T9">
                    <a:pos x="T2" y="T3"/>
                  </a:cxn>
                  <a:cxn ang="T10">
                    <a:pos x="T4" y="T5"/>
                  </a:cxn>
                  <a:cxn ang="T11">
                    <a:pos x="T6" y="T7"/>
                  </a:cxn>
                </a:cxnLst>
                <a:rect l="T12" t="T13" r="T14" b="T15"/>
                <a:pathLst>
                  <a:path w="3902766" h="4556193">
                    <a:moveTo>
                      <a:pt x="0" y="0"/>
                    </a:moveTo>
                    <a:lnTo>
                      <a:pt x="3520256" y="0"/>
                    </a:lnTo>
                    <a:lnTo>
                      <a:pt x="3520256" y="-1"/>
                    </a:lnTo>
                    <a:cubicBezTo>
                      <a:pt x="3731510" y="0"/>
                      <a:pt x="3902766" y="171255"/>
                      <a:pt x="3902766" y="382510"/>
                    </a:cubicBezTo>
                    <a:cubicBezTo>
                      <a:pt x="3902766" y="382510"/>
                      <a:pt x="3902765" y="382510"/>
                      <a:pt x="3902765" y="382510"/>
                    </a:cubicBezTo>
                    <a:lnTo>
                      <a:pt x="3902766" y="4556193"/>
                    </a:lnTo>
                    <a:lnTo>
                      <a:pt x="0" y="4556193"/>
                    </a:lnTo>
                    <a:lnTo>
                      <a:pt x="0" y="0"/>
                    </a:lnTo>
                    <a:close/>
                  </a:path>
                </a:pathLst>
              </a:custGeom>
              <a:solidFill>
                <a:schemeClr val="bg1"/>
              </a:solidFill>
              <a:ln w="3175">
                <a:solidFill>
                  <a:srgbClr val="BFBFBF"/>
                </a:solidFill>
                <a:miter lim="800000"/>
                <a:headEnd/>
                <a:tailEnd/>
              </a:ln>
              <a:effectLst>
                <a:outerShdw blurRad="63500" dist="38100" dir="2700000" algn="tl" rotWithShape="0">
                  <a:srgbClr val="000000">
                    <a:alpha val="39998"/>
                  </a:srgbClr>
                </a:outerShdw>
              </a:effectLst>
            </p:spPr>
            <p:txBody>
              <a:bodyPr anchor="ctr"/>
              <a:lstStyle/>
              <a:p>
                <a:pPr>
                  <a:defRPr/>
                </a:pPr>
                <a:endParaRPr lang="en-US" dirty="0">
                  <a:latin typeface="Arial" pitchFamily="-106" charset="0"/>
                  <a:ea typeface="ＭＳ Ｐゴシック" pitchFamily="-106" charset="-128"/>
                  <a:cs typeface="ＭＳ Ｐゴシック" pitchFamily="-106" charset="-128"/>
                </a:endParaRPr>
              </a:p>
            </p:txBody>
          </p:sp>
          <p:sp>
            <p:nvSpPr>
              <p:cNvPr id="114" name="Rektangel 17"/>
              <p:cNvSpPr/>
              <p:nvPr/>
            </p:nvSpPr>
            <p:spPr>
              <a:xfrm>
                <a:off x="4819650" y="4650278"/>
                <a:ext cx="3905250" cy="131248"/>
              </a:xfrm>
              <a:prstGeom prst="rect">
                <a:avLst/>
              </a:prstGeom>
              <a:gradFill flip="none" rotWithShape="1">
                <a:gsLst>
                  <a:gs pos="44000">
                    <a:schemeClr val="accent5">
                      <a:lumMod val="50000"/>
                    </a:schemeClr>
                  </a:gs>
                  <a:gs pos="73000">
                    <a:schemeClr val="accent5"/>
                  </a:gs>
                </a:gsLst>
                <a:lin ang="16200000" scaled="1"/>
                <a:tileRect/>
              </a:gradFill>
              <a:ln w="9525" cap="flat" cmpd="sng" algn="ctr">
                <a:solidFill>
                  <a:schemeClr val="tx2">
                    <a:lumMod val="60000"/>
                    <a:lumOff val="40000"/>
                  </a:schemeClr>
                </a:solidFill>
                <a:prstDash val="solid"/>
              </a:ln>
              <a:effectLst/>
            </p:spPr>
            <p:txBody>
              <a:bodyPr anchor="ctr"/>
              <a:lstStyle/>
              <a:p>
                <a:pPr algn="ctr" fontAlgn="auto">
                  <a:spcBef>
                    <a:spcPts val="0"/>
                  </a:spcBef>
                  <a:spcAft>
                    <a:spcPts val="0"/>
                  </a:spcAft>
                  <a:defRPr/>
                </a:pPr>
                <a:endParaRPr lang="da-DK" kern="0" dirty="0">
                  <a:solidFill>
                    <a:sysClr val="window" lastClr="FFFFFF"/>
                  </a:solidFill>
                  <a:latin typeface="Calibri"/>
                  <a:ea typeface="+mn-ea"/>
                  <a:cs typeface="+mn-cs"/>
                </a:endParaRPr>
              </a:p>
            </p:txBody>
          </p:sp>
        </p:grpSp>
        <p:sp>
          <p:nvSpPr>
            <p:cNvPr id="91" name="Rektangel 18"/>
            <p:cNvSpPr>
              <a:spLocks noChangeArrowheads="1"/>
            </p:cNvSpPr>
            <p:nvPr/>
          </p:nvSpPr>
          <p:spPr bwMode="auto">
            <a:xfrm>
              <a:off x="6300788" y="1196975"/>
              <a:ext cx="2520950" cy="3754438"/>
            </a:xfrm>
            <a:prstGeom prst="rect">
              <a:avLst/>
            </a:prstGeom>
            <a:noFill/>
            <a:ln w="9525">
              <a:noFill/>
              <a:miter lim="800000"/>
              <a:headEnd/>
              <a:tailEnd/>
            </a:ln>
          </p:spPr>
          <p:txBody>
            <a:bodyPr>
              <a:prstTxWarp prst="textNoShape">
                <a:avLst/>
              </a:prstTxWarp>
              <a:spAutoFit/>
            </a:bodyPr>
            <a:lstStyle/>
            <a:p>
              <a:pPr algn="ctr"/>
              <a:r>
                <a:rPr sz="1400" b="1" noProof="1">
                  <a:solidFill>
                    <a:srgbClr val="0D0D0D"/>
                  </a:solidFill>
                  <a:latin typeface="Gill Sans" charset="0"/>
                  <a:ea typeface="Arial" charset="0"/>
                </a:rPr>
                <a:t>This framework can facilitates a discussion of the following:</a:t>
              </a:r>
              <a:endParaRPr sz="1400" noProof="1">
                <a:solidFill>
                  <a:srgbClr val="0D0D0D"/>
                </a:solidFill>
                <a:latin typeface="Gill Sans" charset="0"/>
                <a:ea typeface="Arial" charset="0"/>
              </a:endParaRPr>
            </a:p>
            <a:p>
              <a:r>
                <a:rPr sz="1400" noProof="1">
                  <a:solidFill>
                    <a:srgbClr val="595959"/>
                  </a:solidFill>
                  <a:latin typeface="Calibri" charset="0"/>
                  <a:ea typeface="Arial" charset="0"/>
                  <a:cs typeface="Arial" charset="0"/>
                </a:rPr>
                <a:t> </a:t>
              </a:r>
              <a:endParaRPr sz="1200" noProof="1">
                <a:solidFill>
                  <a:srgbClr val="595959"/>
                </a:solidFill>
                <a:latin typeface="Gill Sans" charset="0"/>
                <a:ea typeface="Arial" charset="0"/>
                <a:cs typeface="Arial" charset="0"/>
              </a:endParaRPr>
            </a:p>
            <a:p>
              <a:pPr>
                <a:buFontTx/>
                <a:buAutoNum type="arabicParenBoth"/>
              </a:pPr>
              <a:r>
                <a:rPr sz="1200" b="1" noProof="1">
                  <a:solidFill>
                    <a:srgbClr val="595959"/>
                  </a:solidFill>
                  <a:latin typeface="Gill Sans" charset="0"/>
                  <a:ea typeface="Arial" charset="0"/>
                  <a:cs typeface="Arial" charset="0"/>
                </a:rPr>
                <a:t>IS THERE A “BETTER TYPE” OF INNOVATION FOR MY CAMPUS?   UNIT?</a:t>
              </a:r>
            </a:p>
            <a:p>
              <a:pPr>
                <a:buFontTx/>
                <a:buAutoNum type="arabicParenBoth"/>
              </a:pPr>
              <a:endParaRPr sz="1200" b="1" noProof="1">
                <a:solidFill>
                  <a:srgbClr val="595959"/>
                </a:solidFill>
                <a:latin typeface="Gill Sans" charset="0"/>
                <a:ea typeface="Arial" charset="0"/>
                <a:cs typeface="Arial" charset="0"/>
              </a:endParaRPr>
            </a:p>
            <a:p>
              <a:pPr>
                <a:buFontTx/>
                <a:buAutoNum type="arabicParenBoth"/>
              </a:pPr>
              <a:r>
                <a:rPr sz="1200" b="1" noProof="1">
                  <a:solidFill>
                    <a:srgbClr val="595959"/>
                  </a:solidFill>
                  <a:latin typeface="Gill Sans" charset="0"/>
                  <a:ea typeface="Arial" charset="0"/>
                  <a:cs typeface="Arial" charset="0"/>
                </a:rPr>
                <a:t>HOW CAN I MOVE FROM ONE QUADRANT TO ANOTHER?</a:t>
              </a:r>
            </a:p>
            <a:p>
              <a:pPr>
                <a:buFontTx/>
                <a:buAutoNum type="arabicParenBoth"/>
              </a:pPr>
              <a:endParaRPr sz="1200" b="1" noProof="1">
                <a:solidFill>
                  <a:srgbClr val="595959"/>
                </a:solidFill>
                <a:latin typeface="Gill Sans" charset="0"/>
                <a:ea typeface="Arial" charset="0"/>
                <a:cs typeface="Arial" charset="0"/>
              </a:endParaRPr>
            </a:p>
            <a:p>
              <a:pPr>
                <a:buFontTx/>
                <a:buAutoNum type="arabicParenBoth"/>
              </a:pPr>
              <a:r>
                <a:rPr sz="1200" b="1" noProof="1">
                  <a:solidFill>
                    <a:srgbClr val="595959"/>
                  </a:solidFill>
                  <a:latin typeface="Gill Sans" charset="0"/>
                  <a:ea typeface="Arial" charset="0"/>
                  <a:cs typeface="Arial" charset="0"/>
                </a:rPr>
                <a:t>GIVEN THE QUADANT I AM IN --- WHAT DOES SUCCESSFUL INNOVATION LOOK LIKE?</a:t>
              </a:r>
            </a:p>
            <a:p>
              <a:endParaRPr sz="1400" noProof="1">
                <a:latin typeface="Calibri" charset="0"/>
                <a:ea typeface="Arial" charset="0"/>
                <a:cs typeface="Arial" charset="0"/>
              </a:endParaRPr>
            </a:p>
          </p:txBody>
        </p:sp>
        <p:sp>
          <p:nvSpPr>
            <p:cNvPr id="92" name="Oval 91"/>
            <p:cNvSpPr/>
            <p:nvPr/>
          </p:nvSpPr>
          <p:spPr>
            <a:xfrm>
              <a:off x="1042988" y="5908675"/>
              <a:ext cx="323850" cy="2873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3" name="Oval 92"/>
            <p:cNvSpPr/>
            <p:nvPr/>
          </p:nvSpPr>
          <p:spPr>
            <a:xfrm>
              <a:off x="1046163" y="6276975"/>
              <a:ext cx="320675" cy="288925"/>
            </a:xfrm>
            <a:prstGeom prst="ellipse">
              <a:avLst/>
            </a:prstGeom>
            <a:solidFill>
              <a:srgbClr val="FF6600">
                <a:alpha val="4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6600"/>
                </a:solidFill>
              </a:endParaRPr>
            </a:p>
          </p:txBody>
        </p:sp>
        <p:sp>
          <p:nvSpPr>
            <p:cNvPr id="94" name="TextBox 10"/>
            <p:cNvSpPr txBox="1">
              <a:spLocks noChangeArrowheads="1"/>
            </p:cNvSpPr>
            <p:nvPr/>
          </p:nvSpPr>
          <p:spPr bwMode="auto">
            <a:xfrm>
              <a:off x="1622425" y="5835650"/>
              <a:ext cx="3863975" cy="339725"/>
            </a:xfrm>
            <a:prstGeom prst="rect">
              <a:avLst/>
            </a:prstGeom>
            <a:noFill/>
            <a:ln w="9525">
              <a:noFill/>
              <a:miter lim="800000"/>
              <a:headEnd/>
              <a:tailEnd/>
            </a:ln>
          </p:spPr>
          <p:txBody>
            <a:bodyPr>
              <a:prstTxWarp prst="textNoShape">
                <a:avLst/>
              </a:prstTxWarp>
              <a:spAutoFit/>
            </a:bodyPr>
            <a:lstStyle/>
            <a:p>
              <a:r>
                <a:rPr lang="en-US" sz="1600" dirty="0"/>
                <a:t>= </a:t>
              </a:r>
              <a:r>
                <a:rPr lang="en-US" sz="1600" dirty="0">
                  <a:latin typeface="Gill Sans" charset="0"/>
                  <a:ea typeface="Gill Sans" charset="0"/>
                  <a:cs typeface="Gill Sans" charset="0"/>
                </a:rPr>
                <a:t>WisCEL Project</a:t>
              </a:r>
            </a:p>
          </p:txBody>
        </p:sp>
        <p:sp>
          <p:nvSpPr>
            <p:cNvPr id="95" name="TextBox 41"/>
            <p:cNvSpPr txBox="1">
              <a:spLocks noChangeArrowheads="1"/>
            </p:cNvSpPr>
            <p:nvPr/>
          </p:nvSpPr>
          <p:spPr bwMode="auto">
            <a:xfrm>
              <a:off x="1622425" y="6196013"/>
              <a:ext cx="3863975" cy="339725"/>
            </a:xfrm>
            <a:prstGeom prst="rect">
              <a:avLst/>
            </a:prstGeom>
            <a:noFill/>
            <a:ln w="9525">
              <a:noFill/>
              <a:miter lim="800000"/>
              <a:headEnd/>
              <a:tailEnd/>
            </a:ln>
          </p:spPr>
          <p:txBody>
            <a:bodyPr>
              <a:prstTxWarp prst="textNoShape">
                <a:avLst/>
              </a:prstTxWarp>
              <a:spAutoFit/>
            </a:bodyPr>
            <a:lstStyle/>
            <a:p>
              <a:r>
                <a:rPr lang="en-US" sz="1600" dirty="0"/>
                <a:t>= </a:t>
              </a:r>
              <a:r>
                <a:rPr lang="en-US" sz="1600" dirty="0">
                  <a:latin typeface="Gill Sans" charset="0"/>
                  <a:ea typeface="Gill Sans" charset="0"/>
                  <a:cs typeface="Gill Sans" charset="0"/>
                </a:rPr>
                <a:t>GASP</a:t>
              </a:r>
            </a:p>
          </p:txBody>
        </p:sp>
        <p:sp>
          <p:nvSpPr>
            <p:cNvPr id="96" name="Oval 95"/>
            <p:cNvSpPr/>
            <p:nvPr/>
          </p:nvSpPr>
          <p:spPr>
            <a:xfrm>
              <a:off x="1908175" y="3933825"/>
              <a:ext cx="320675" cy="287338"/>
            </a:xfrm>
            <a:prstGeom prst="ellipse">
              <a:avLst/>
            </a:prstGeom>
            <a:solidFill>
              <a:srgbClr val="FF6600">
                <a:alpha val="43000"/>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6600"/>
                </a:solidFill>
              </a:endParaRPr>
            </a:p>
          </p:txBody>
        </p:sp>
        <p:sp>
          <p:nvSpPr>
            <p:cNvPr id="97" name="Oval 96"/>
            <p:cNvSpPr/>
            <p:nvPr/>
          </p:nvSpPr>
          <p:spPr>
            <a:xfrm>
              <a:off x="4083050" y="5908675"/>
              <a:ext cx="323850" cy="287338"/>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8" name="TextBox 10"/>
            <p:cNvSpPr txBox="1">
              <a:spLocks noChangeArrowheads="1"/>
            </p:cNvSpPr>
            <p:nvPr/>
          </p:nvSpPr>
          <p:spPr bwMode="auto">
            <a:xfrm>
              <a:off x="4662488" y="5835650"/>
              <a:ext cx="1870075" cy="339725"/>
            </a:xfrm>
            <a:prstGeom prst="rect">
              <a:avLst/>
            </a:prstGeom>
            <a:noFill/>
            <a:ln w="9525">
              <a:noFill/>
              <a:miter lim="800000"/>
              <a:headEnd/>
              <a:tailEnd/>
            </a:ln>
          </p:spPr>
          <p:txBody>
            <a:bodyPr>
              <a:prstTxWarp prst="textNoShape">
                <a:avLst/>
              </a:prstTxWarp>
              <a:spAutoFit/>
            </a:bodyPr>
            <a:lstStyle/>
            <a:p>
              <a:r>
                <a:rPr lang="en-US" sz="1600" dirty="0">
                  <a:latin typeface="Gill Sans" charset="0"/>
                  <a:ea typeface="Gill Sans" charset="0"/>
                  <a:cs typeface="Gill Sans" charset="0"/>
                </a:rPr>
                <a:t>= Etext Pilot</a:t>
              </a:r>
            </a:p>
          </p:txBody>
        </p:sp>
        <p:sp>
          <p:nvSpPr>
            <p:cNvPr id="99" name="Oval 98"/>
            <p:cNvSpPr/>
            <p:nvPr/>
          </p:nvSpPr>
          <p:spPr>
            <a:xfrm>
              <a:off x="3995738" y="1700213"/>
              <a:ext cx="323850" cy="28733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0" name="Oval 99"/>
            <p:cNvSpPr/>
            <p:nvPr/>
          </p:nvSpPr>
          <p:spPr>
            <a:xfrm>
              <a:off x="4083050" y="6269038"/>
              <a:ext cx="323850" cy="287337"/>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1" name="TextBox 10"/>
            <p:cNvSpPr txBox="1">
              <a:spLocks noChangeArrowheads="1"/>
            </p:cNvSpPr>
            <p:nvPr/>
          </p:nvSpPr>
          <p:spPr bwMode="auto">
            <a:xfrm>
              <a:off x="4662488" y="6196013"/>
              <a:ext cx="3863975" cy="339725"/>
            </a:xfrm>
            <a:prstGeom prst="rect">
              <a:avLst/>
            </a:prstGeom>
            <a:noFill/>
            <a:ln w="9525">
              <a:noFill/>
              <a:miter lim="800000"/>
              <a:headEnd/>
              <a:tailEnd/>
            </a:ln>
          </p:spPr>
          <p:txBody>
            <a:bodyPr>
              <a:prstTxWarp prst="textNoShape">
                <a:avLst/>
              </a:prstTxWarp>
              <a:spAutoFit/>
            </a:bodyPr>
            <a:lstStyle/>
            <a:p>
              <a:r>
                <a:rPr lang="en-US" sz="1600" dirty="0"/>
                <a:t>= </a:t>
              </a:r>
              <a:r>
                <a:rPr lang="en-US" sz="1600" dirty="0">
                  <a:latin typeface="Gill Sans" charset="0"/>
                  <a:ea typeface="Gill Sans" charset="0"/>
                  <a:cs typeface="Gill Sans" charset="0"/>
                </a:rPr>
                <a:t>Cool-IT Project</a:t>
              </a:r>
            </a:p>
          </p:txBody>
        </p:sp>
        <p:sp>
          <p:nvSpPr>
            <p:cNvPr id="102" name="Oval 101"/>
            <p:cNvSpPr/>
            <p:nvPr/>
          </p:nvSpPr>
          <p:spPr>
            <a:xfrm>
              <a:off x="1871663" y="2133600"/>
              <a:ext cx="323850" cy="287338"/>
            </a:xfrm>
            <a:prstGeom prst="ellipse">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3" name="Oval 102"/>
            <p:cNvSpPr/>
            <p:nvPr/>
          </p:nvSpPr>
          <p:spPr>
            <a:xfrm>
              <a:off x="3276600" y="2759075"/>
              <a:ext cx="323850" cy="287338"/>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4" name="TextBox 3"/>
            <p:cNvSpPr txBox="1">
              <a:spLocks noChangeArrowheads="1"/>
            </p:cNvSpPr>
            <p:nvPr/>
          </p:nvSpPr>
          <p:spPr bwMode="auto">
            <a:xfrm rot="16200000">
              <a:off x="14287" y="5910263"/>
              <a:ext cx="1141413" cy="522288"/>
            </a:xfrm>
            <a:prstGeom prst="rect">
              <a:avLst/>
            </a:prstGeom>
            <a:noFill/>
            <a:ln w="9525">
              <a:noFill/>
              <a:miter lim="800000"/>
              <a:headEnd/>
              <a:tailEnd/>
            </a:ln>
          </p:spPr>
          <p:txBody>
            <a:bodyPr>
              <a:prstTxWarp prst="textNoShape">
                <a:avLst/>
              </a:prstTxWarp>
              <a:spAutoFit/>
            </a:bodyPr>
            <a:lstStyle/>
            <a:p>
              <a:pPr algn="ctr"/>
              <a:r>
                <a:rPr lang="en-US" sz="1400" b="1" i="1" dirty="0">
                  <a:latin typeface="Gill Sans" charset="0"/>
                  <a:ea typeface="Gill Sans" charset="0"/>
                  <a:cs typeface="Gill Sans" charset="0"/>
                </a:rPr>
                <a:t>Project Examples</a:t>
              </a:r>
            </a:p>
          </p:txBody>
        </p:sp>
        <p:sp>
          <p:nvSpPr>
            <p:cNvPr id="105" name="Oval 104"/>
            <p:cNvSpPr/>
            <p:nvPr/>
          </p:nvSpPr>
          <p:spPr>
            <a:xfrm>
              <a:off x="6657975" y="5846763"/>
              <a:ext cx="323850" cy="287337"/>
            </a:xfrm>
            <a:prstGeom prst="ellipse">
              <a:avLst/>
            </a:prstGeom>
            <a:solidFill>
              <a:schemeClr val="accent4">
                <a:lumMod val="75000"/>
                <a:alpha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6" name="TextBox 10"/>
            <p:cNvSpPr txBox="1">
              <a:spLocks noChangeArrowheads="1"/>
            </p:cNvSpPr>
            <p:nvPr/>
          </p:nvSpPr>
          <p:spPr bwMode="auto">
            <a:xfrm>
              <a:off x="7237413" y="5773738"/>
              <a:ext cx="1870075" cy="338137"/>
            </a:xfrm>
            <a:prstGeom prst="rect">
              <a:avLst/>
            </a:prstGeom>
            <a:noFill/>
            <a:ln w="9525">
              <a:noFill/>
              <a:miter lim="800000"/>
              <a:headEnd/>
              <a:tailEnd/>
            </a:ln>
          </p:spPr>
          <p:txBody>
            <a:bodyPr>
              <a:prstTxWarp prst="textNoShape">
                <a:avLst/>
              </a:prstTxWarp>
              <a:spAutoFit/>
            </a:bodyPr>
            <a:lstStyle/>
            <a:p>
              <a:r>
                <a:rPr lang="en-US" sz="1600" dirty="0"/>
                <a:t>= </a:t>
              </a:r>
              <a:r>
                <a:rPr lang="en-US" sz="1600" dirty="0">
                  <a:latin typeface="Gill Sans" charset="0"/>
                  <a:ea typeface="Gill Sans" charset="0"/>
                  <a:cs typeface="Gill Sans" charset="0"/>
                </a:rPr>
                <a:t>CSCR Tool</a:t>
              </a:r>
            </a:p>
          </p:txBody>
        </p:sp>
        <p:sp>
          <p:nvSpPr>
            <p:cNvPr id="107" name="Oval 106"/>
            <p:cNvSpPr/>
            <p:nvPr/>
          </p:nvSpPr>
          <p:spPr>
            <a:xfrm>
              <a:off x="4541838" y="3843338"/>
              <a:ext cx="323850" cy="287337"/>
            </a:xfrm>
            <a:prstGeom prst="ellipse">
              <a:avLst/>
            </a:prstGeom>
            <a:solidFill>
              <a:schemeClr val="accent4">
                <a:lumMod val="75000"/>
                <a:alpha val="9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8" name="Oval 107"/>
            <p:cNvSpPr/>
            <p:nvPr/>
          </p:nvSpPr>
          <p:spPr>
            <a:xfrm>
              <a:off x="6659563" y="6278563"/>
              <a:ext cx="323850" cy="287337"/>
            </a:xfrm>
            <a:prstGeom prst="ellipse">
              <a:avLst/>
            </a:prstGeom>
            <a:solidFill>
              <a:schemeClr val="bg1">
                <a:lumMod val="75000"/>
                <a:alpha val="99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9" name="TextBox 10"/>
            <p:cNvSpPr txBox="1">
              <a:spLocks noChangeArrowheads="1"/>
            </p:cNvSpPr>
            <p:nvPr/>
          </p:nvSpPr>
          <p:spPr bwMode="auto">
            <a:xfrm>
              <a:off x="7239000" y="6205538"/>
              <a:ext cx="1870075" cy="338137"/>
            </a:xfrm>
            <a:prstGeom prst="rect">
              <a:avLst/>
            </a:prstGeom>
            <a:noFill/>
            <a:ln w="9525">
              <a:noFill/>
              <a:miter lim="800000"/>
              <a:headEnd/>
              <a:tailEnd/>
            </a:ln>
          </p:spPr>
          <p:txBody>
            <a:bodyPr>
              <a:prstTxWarp prst="textNoShape">
                <a:avLst/>
              </a:prstTxWarp>
              <a:spAutoFit/>
            </a:bodyPr>
            <a:lstStyle/>
            <a:p>
              <a:r>
                <a:rPr lang="en-US" sz="1600" dirty="0"/>
                <a:t>= </a:t>
              </a:r>
              <a:r>
                <a:rPr lang="en-US" sz="1600" dirty="0">
                  <a:latin typeface="Gill Sans" charset="0"/>
                  <a:ea typeface="Gill Sans" charset="0"/>
                  <a:cs typeface="Gill Sans" charset="0"/>
                </a:rPr>
                <a:t>WISCO</a:t>
              </a:r>
            </a:p>
          </p:txBody>
        </p:sp>
        <p:sp>
          <p:nvSpPr>
            <p:cNvPr id="110" name="Oval 109"/>
            <p:cNvSpPr/>
            <p:nvPr/>
          </p:nvSpPr>
          <p:spPr>
            <a:xfrm>
              <a:off x="3241675" y="2062163"/>
              <a:ext cx="323850" cy="287337"/>
            </a:xfrm>
            <a:prstGeom prst="ellipse">
              <a:avLst/>
            </a:prstGeom>
            <a:solidFill>
              <a:schemeClr val="bg1">
                <a:lumMod val="75000"/>
                <a:alpha val="99000"/>
              </a:schemeClr>
            </a:solidFill>
            <a:ln>
              <a:solidFill>
                <a:schemeClr val="tx1">
                  <a:alpha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11" name="Straight Arrow Connector 110"/>
            <p:cNvCxnSpPr>
              <a:endCxn id="110" idx="3"/>
            </p:cNvCxnSpPr>
            <p:nvPr/>
          </p:nvCxnSpPr>
          <p:spPr>
            <a:xfrm flipV="1">
              <a:off x="2195513" y="2306638"/>
              <a:ext cx="1093787" cy="361950"/>
            </a:xfrm>
            <a:prstGeom prst="straightConnector1">
              <a:avLst/>
            </a:prstGeom>
            <a:ln w="34925">
              <a:solidFill>
                <a:schemeClr val="bg1">
                  <a:lumMod val="65000"/>
                </a:schemeClr>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107" idx="3"/>
            </p:cNvCxnSpPr>
            <p:nvPr/>
          </p:nvCxnSpPr>
          <p:spPr>
            <a:xfrm>
              <a:off x="2759075" y="2668588"/>
              <a:ext cx="1830388" cy="1420812"/>
            </a:xfrm>
            <a:prstGeom prst="straightConnector1">
              <a:avLst/>
            </a:prstGeom>
            <a:ln w="34925">
              <a:solidFill>
                <a:schemeClr val="accent4">
                  <a:lumMod val="75000"/>
                </a:schemeClr>
              </a:solidFill>
              <a:prstDash val="sysDot"/>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Gill Sans"/>
                <a:cs typeface="Gill Sans"/>
              </a:rPr>
              <a:t>Thank you!</a:t>
            </a:r>
            <a:endParaRPr lang="en-US" dirty="0">
              <a:latin typeface="Gill Sans"/>
              <a:cs typeface="Gill Sans"/>
            </a:endParaRPr>
          </a:p>
        </p:txBody>
      </p:sp>
      <p:sp>
        <p:nvSpPr>
          <p:cNvPr id="4" name="Text Placeholder 3"/>
          <p:cNvSpPr>
            <a:spLocks noGrp="1"/>
          </p:cNvSpPr>
          <p:nvPr>
            <p:ph type="body" idx="1"/>
          </p:nvPr>
        </p:nvSpPr>
        <p:spPr>
          <a:xfrm>
            <a:off x="609601" y="3276600"/>
            <a:ext cx="3962400" cy="1371600"/>
          </a:xfrm>
        </p:spPr>
        <p:txBody>
          <a:bodyPr/>
          <a:lstStyle/>
          <a:p>
            <a:r>
              <a:rPr lang="en-US" dirty="0" smtClean="0">
                <a:latin typeface="Gill Sans"/>
                <a:cs typeface="Gill Sans"/>
              </a:rPr>
              <a:t>D. Christopher Brooks</a:t>
            </a:r>
          </a:p>
          <a:p>
            <a:r>
              <a:rPr lang="en-US" dirty="0" smtClean="0">
                <a:latin typeface="Gill Sans"/>
                <a:cs typeface="Gill Sans"/>
              </a:rPr>
              <a:t>Email: </a:t>
            </a:r>
            <a:r>
              <a:rPr lang="en-US" dirty="0" smtClean="0">
                <a:latin typeface="Gill Sans"/>
                <a:cs typeface="Gill Sans"/>
                <a:hlinkClick r:id="rId3"/>
              </a:rPr>
              <a:t>dcbrooks@umn.edu</a:t>
            </a:r>
            <a:endParaRPr lang="en-US" dirty="0" smtClean="0">
              <a:latin typeface="Gill Sans"/>
              <a:cs typeface="Gill Sans"/>
            </a:endParaRPr>
          </a:p>
          <a:p>
            <a:r>
              <a:rPr lang="en-US" dirty="0" smtClean="0">
                <a:latin typeface="Gill Sans"/>
                <a:cs typeface="Gill Sans"/>
              </a:rPr>
              <a:t>Twitter: @dcbphd</a:t>
            </a:r>
            <a:endParaRPr lang="en-US" dirty="0">
              <a:latin typeface="Gill Sans"/>
              <a:cs typeface="Gill Sans"/>
            </a:endParaRPr>
          </a:p>
        </p:txBody>
      </p:sp>
      <p:sp>
        <p:nvSpPr>
          <p:cNvPr id="5" name="Text Placeholder 3"/>
          <p:cNvSpPr txBox="1">
            <a:spLocks/>
          </p:cNvSpPr>
          <p:nvPr/>
        </p:nvSpPr>
        <p:spPr>
          <a:xfrm>
            <a:off x="2895600" y="5029200"/>
            <a:ext cx="3352800" cy="1371600"/>
          </a:xfrm>
          <a:prstGeom prst="rect">
            <a:avLst/>
          </a:prstGeom>
        </p:spPr>
        <p:txBody>
          <a:bodyPr anchor="t"/>
          <a:lstStyle/>
          <a:p>
            <a:pPr lvl="0">
              <a:spcBef>
                <a:spcPct val="20000"/>
              </a:spcBef>
              <a:defRPr/>
            </a:pPr>
            <a:r>
              <a:rPr lang="en-US" sz="2400" dirty="0" smtClean="0">
                <a:solidFill>
                  <a:schemeClr val="tx1">
                    <a:lumMod val="75000"/>
                    <a:lumOff val="25000"/>
                  </a:schemeClr>
                </a:solidFill>
                <a:latin typeface="Gill Sans"/>
                <a:cs typeface="Gill Sans"/>
              </a:rPr>
              <a:t>Joshua Morrill</a:t>
            </a:r>
          </a:p>
          <a:p>
            <a:pPr lvl="0">
              <a:spcBef>
                <a:spcPct val="20000"/>
              </a:spcBef>
            </a:pPr>
            <a:r>
              <a:rPr lang="en-US" sz="2400" dirty="0" smtClean="0">
                <a:solidFill>
                  <a:schemeClr val="tx1">
                    <a:lumMod val="75000"/>
                    <a:lumOff val="25000"/>
                  </a:schemeClr>
                </a:solidFill>
                <a:latin typeface="Gill Sans"/>
                <a:cs typeface="Gill Sans"/>
              </a:rPr>
              <a:t>Email: </a:t>
            </a:r>
            <a:r>
              <a:rPr lang="en-US" sz="2400" dirty="0" smtClean="0">
                <a:hlinkClick r:id="rId4"/>
              </a:rPr>
              <a:t>jmorrill@wisc.edu</a:t>
            </a:r>
            <a:endParaRPr lang="en-US" sz="2400" dirty="0" smtClean="0"/>
          </a:p>
        </p:txBody>
      </p:sp>
      <p:sp>
        <p:nvSpPr>
          <p:cNvPr id="6" name="Text Placeholder 3"/>
          <p:cNvSpPr txBox="1">
            <a:spLocks/>
          </p:cNvSpPr>
          <p:nvPr/>
        </p:nvSpPr>
        <p:spPr>
          <a:xfrm>
            <a:off x="4876800" y="3276600"/>
            <a:ext cx="3962400" cy="1371600"/>
          </a:xfrm>
          <a:prstGeom prst="rect">
            <a:avLst/>
          </a:prstGeom>
        </p:spPr>
        <p:txBody>
          <a:bodyPr anchor="t"/>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Gill Sans"/>
                <a:ea typeface="+mn-ea"/>
                <a:cs typeface="Gill Sans"/>
              </a:rPr>
              <a:t>Allan Gyorke</a:t>
            </a:r>
          </a:p>
          <a:p>
            <a:pPr lvl="0">
              <a:spcBef>
                <a:spcPct val="20000"/>
              </a:spcBef>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Gill Sans"/>
                <a:ea typeface="+mn-ea"/>
                <a:cs typeface="Gill Sans"/>
              </a:rPr>
              <a:t>Email: </a:t>
            </a:r>
            <a:r>
              <a:rPr lang="en-US" sz="2400" u="sng" dirty="0" smtClean="0">
                <a:hlinkClick r:id="rId5"/>
              </a:rPr>
              <a:t>allan@psu.edu</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Gill Sans"/>
              <a:ea typeface="+mn-ea"/>
              <a:cs typeface="Gill Sans"/>
            </a:endParaRPr>
          </a:p>
          <a:p>
            <a:pPr lvl="0">
              <a:spcBef>
                <a:spcPct val="20000"/>
              </a:spcBef>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Gill Sans"/>
                <a:ea typeface="+mn-ea"/>
                <a:cs typeface="Gill Sans"/>
              </a:rPr>
              <a:t>Twitter: </a:t>
            </a:r>
            <a:r>
              <a:rPr lang="en-US" sz="2400" dirty="0" smtClean="0"/>
              <a:t>@agyorke</a:t>
            </a:r>
            <a:endParaRPr kumimoji="0" lang="en-US" sz="2400" b="0" i="0" u="none" strike="noStrike" kern="1200" cap="none" spc="0" normalizeH="0" baseline="0" noProof="0" dirty="0">
              <a:ln>
                <a:noFill/>
              </a:ln>
              <a:solidFill>
                <a:schemeClr val="tx1">
                  <a:lumMod val="75000"/>
                  <a:lumOff val="25000"/>
                </a:schemeClr>
              </a:solidFill>
              <a:effectLst/>
              <a:uLnTx/>
              <a:uFillTx/>
              <a:latin typeface="Gill Sans"/>
              <a:ea typeface="+mn-ea"/>
              <a:cs typeface="Gill Sans"/>
            </a:endParaRPr>
          </a:p>
        </p:txBody>
      </p:sp>
    </p:spTree>
    <p:extLst>
      <p:ext uri="{BB962C8B-B14F-4D97-AF65-F5344CB8AC3E}">
        <p14:creationId xmlns:p14="http://schemas.microsoft.com/office/powerpoint/2010/main" val="21889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a:cs typeface="Gill Sans"/>
              </a:rPr>
              <a:t>Dimensions of Innovation</a:t>
            </a:r>
            <a:endParaRPr lang="en-US" dirty="0">
              <a:latin typeface="Gill Sans"/>
              <a:cs typeface="Gill Sans"/>
            </a:endParaRPr>
          </a:p>
        </p:txBody>
      </p:sp>
      <p:sp>
        <p:nvSpPr>
          <p:cNvPr id="5" name="Content Placeholder 4"/>
          <p:cNvSpPr>
            <a:spLocks noGrp="1"/>
          </p:cNvSpPr>
          <p:nvPr>
            <p:ph idx="1"/>
          </p:nvPr>
        </p:nvSpPr>
        <p:spPr/>
        <p:txBody>
          <a:bodyPr/>
          <a:lstStyle/>
          <a:p>
            <a:r>
              <a:rPr lang="en-US" dirty="0" smtClean="0">
                <a:latin typeface="Gill Sans"/>
                <a:cs typeface="Gill Sans"/>
              </a:rPr>
              <a:t>Utility</a:t>
            </a:r>
          </a:p>
          <a:p>
            <a:r>
              <a:rPr lang="en-US" dirty="0" smtClean="0">
                <a:latin typeface="Gill Sans"/>
                <a:cs typeface="Gill Sans"/>
              </a:rPr>
              <a:t>Creativity</a:t>
            </a:r>
          </a:p>
          <a:p>
            <a:r>
              <a:rPr lang="en-US" dirty="0" smtClean="0">
                <a:latin typeface="Gill Sans"/>
                <a:cs typeface="Gill Sans"/>
              </a:rPr>
              <a:t>Efficacy</a:t>
            </a:r>
          </a:p>
          <a:p>
            <a:r>
              <a:rPr lang="en-US" dirty="0" smtClean="0">
                <a:latin typeface="Gill Sans"/>
                <a:cs typeface="Gill Sans"/>
              </a:rPr>
              <a:t>Feasibility</a:t>
            </a:r>
          </a:p>
          <a:p>
            <a:r>
              <a:rPr lang="en-US" dirty="0" smtClean="0">
                <a:latin typeface="Gill Sans"/>
                <a:cs typeface="Gill Sans"/>
              </a:rPr>
              <a:t>Risk</a:t>
            </a:r>
          </a:p>
          <a:p>
            <a:r>
              <a:rPr lang="en-US" dirty="0" smtClean="0">
                <a:latin typeface="Gill Sans"/>
                <a:cs typeface="Gill Sans"/>
              </a:rPr>
              <a:t>Resistance</a:t>
            </a:r>
            <a:endParaRPr lang="en-US" dirty="0">
              <a:latin typeface="Gill Sans"/>
              <a:cs typeface="Gill Sans"/>
            </a:endParaRPr>
          </a:p>
        </p:txBody>
      </p:sp>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Gill Sans"/>
                <a:cs typeface="Gill Sans"/>
              </a:rPr>
              <a:t>Diverse Applications of Framework</a:t>
            </a:r>
            <a:endParaRPr lang="en-US" dirty="0">
              <a:latin typeface="Gill Sans"/>
              <a:cs typeface="Gill Sans"/>
            </a:endParaRPr>
          </a:p>
        </p:txBody>
      </p:sp>
      <p:sp>
        <p:nvSpPr>
          <p:cNvPr id="5" name="Content Placeholder 4"/>
          <p:cNvSpPr>
            <a:spLocks noGrp="1"/>
          </p:cNvSpPr>
          <p:nvPr>
            <p:ph idx="1"/>
          </p:nvPr>
        </p:nvSpPr>
        <p:spPr/>
        <p:txBody>
          <a:bodyPr/>
          <a:lstStyle/>
          <a:p>
            <a:r>
              <a:rPr lang="en-US" dirty="0" smtClean="0">
                <a:latin typeface="Gill Sans"/>
                <a:cs typeface="Gill Sans"/>
              </a:rPr>
              <a:t>Penn State University</a:t>
            </a:r>
          </a:p>
          <a:p>
            <a:pPr lvl="1"/>
            <a:r>
              <a:rPr lang="en-US" dirty="0" smtClean="0">
                <a:latin typeface="Gill Sans"/>
                <a:cs typeface="Gill Sans"/>
              </a:rPr>
              <a:t>Formative Assessment of Proposals</a:t>
            </a:r>
          </a:p>
          <a:p>
            <a:r>
              <a:rPr lang="en-US" dirty="0" smtClean="0">
                <a:latin typeface="Gill Sans"/>
                <a:cs typeface="Gill Sans"/>
              </a:rPr>
              <a:t>University of Minnesota</a:t>
            </a:r>
          </a:p>
          <a:p>
            <a:pPr lvl="1"/>
            <a:r>
              <a:rPr lang="en-US" dirty="0" smtClean="0">
                <a:latin typeface="Gill Sans"/>
                <a:cs typeface="Gill Sans"/>
              </a:rPr>
              <a:t>Faculty Proposal Evaluation</a:t>
            </a:r>
          </a:p>
          <a:p>
            <a:r>
              <a:rPr lang="en-US" dirty="0" smtClean="0">
                <a:latin typeface="Gill Sans"/>
                <a:cs typeface="Gill Sans"/>
              </a:rPr>
              <a:t>University of Wisconsin-Madison</a:t>
            </a:r>
          </a:p>
          <a:p>
            <a:pPr lvl="1"/>
            <a:r>
              <a:rPr lang="en-US" dirty="0" smtClean="0">
                <a:latin typeface="Gill Sans"/>
                <a:cs typeface="Gill Sans"/>
              </a:rPr>
              <a:t>Institutional Position on Innovation</a:t>
            </a:r>
            <a:endParaRPr lang="en-US" dirty="0">
              <a:latin typeface="Gill Sans"/>
              <a:cs typeface="Gill Sans"/>
            </a:endParaRPr>
          </a:p>
        </p:txBody>
      </p:sp>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665018" y="3385468"/>
            <a:ext cx="8021782" cy="1186532"/>
          </a:xfrm>
        </p:spPr>
        <p:txBody>
          <a:bodyPr/>
          <a:lstStyle/>
          <a:p>
            <a:r>
              <a:rPr lang="en-US" dirty="0" smtClean="0">
                <a:latin typeface="Gill Sans"/>
                <a:cs typeface="Gill Sans"/>
              </a:rPr>
              <a:t>Allan Gyorke</a:t>
            </a:r>
          </a:p>
          <a:p>
            <a:r>
              <a:rPr lang="en-US" dirty="0" smtClean="0">
                <a:latin typeface="Gill Sans"/>
                <a:cs typeface="Gill Sans"/>
              </a:rPr>
              <a:t>Director, Education Technology Services</a:t>
            </a:r>
          </a:p>
          <a:p>
            <a:r>
              <a:rPr lang="en-US" dirty="0" smtClean="0">
                <a:latin typeface="Gill Sans"/>
                <a:cs typeface="Gill Sans"/>
              </a:rPr>
              <a:t>Penn State</a:t>
            </a:r>
            <a:endParaRPr lang="en-US" dirty="0">
              <a:latin typeface="Gill Sans"/>
              <a:cs typeface="Gill Sans"/>
            </a:endParaRPr>
          </a:p>
        </p:txBody>
      </p:sp>
      <p:sp>
        <p:nvSpPr>
          <p:cNvPr id="5" name="Text Placeholder 4"/>
          <p:cNvSpPr>
            <a:spLocks noGrp="1"/>
          </p:cNvSpPr>
          <p:nvPr>
            <p:ph type="body" idx="13"/>
          </p:nvPr>
        </p:nvSpPr>
        <p:spPr/>
        <p:txBody>
          <a:bodyPr/>
          <a:lstStyle/>
          <a:p>
            <a:r>
              <a:rPr lang="en-US" sz="3100" dirty="0" smtClean="0">
                <a:latin typeface="Gill Sans"/>
                <a:cs typeface="Gill Sans"/>
              </a:rPr>
              <a:t>Pitch Session Review: Doceri/iPad Proposal</a:t>
            </a:r>
            <a:endParaRPr lang="en-US" sz="3100" dirty="0">
              <a:latin typeface="Gill Sans"/>
              <a:cs typeface="Gill Sans"/>
            </a:endParaRPr>
          </a:p>
        </p:txBody>
      </p:sp>
    </p:spTree>
    <p:extLst>
      <p:ext uri="{BB962C8B-B14F-4D97-AF65-F5344CB8AC3E}">
        <p14:creationId xmlns:p14="http://schemas.microsoft.com/office/powerpoint/2010/main" val="1716412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867400"/>
            <a:ext cx="8021782" cy="729971"/>
          </a:xfrm>
        </p:spPr>
        <p:txBody>
          <a:bodyPr/>
          <a:lstStyle/>
          <a:p>
            <a:pPr algn="ctr"/>
            <a:r>
              <a:rPr lang="en-US" dirty="0" smtClean="0">
                <a:latin typeface="Gill Sans"/>
                <a:cs typeface="Gill Sans"/>
              </a:rPr>
              <a:t>Doceri Pitch</a:t>
            </a:r>
            <a:endParaRPr lang="en-US" dirty="0">
              <a:latin typeface="Gill Sans"/>
              <a:cs typeface="Gill Sans"/>
            </a:endParaRPr>
          </a:p>
        </p:txBody>
      </p:sp>
      <p:sp>
        <p:nvSpPr>
          <p:cNvPr id="7" name="Shape 182"/>
          <p:cNvSpPr/>
          <p:nvPr/>
        </p:nvSpPr>
        <p:spPr>
          <a:xfrm>
            <a:off x="996775" y="194220"/>
            <a:ext cx="7149330" cy="5361160"/>
          </a:xfrm>
          <a:prstGeom prst="rect">
            <a:avLst/>
          </a:prstGeom>
          <a:blipFill>
            <a:blip r:embed="rId2"/>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latin typeface="Gill Sans"/>
                <a:cs typeface="Gill Sans"/>
              </a:rPr>
              <a:t>Utility</a:t>
            </a:r>
            <a:endParaRPr lang="en-US" sz="8000" dirty="0">
              <a:latin typeface="Gill Sans"/>
              <a:cs typeface="Gill Sans"/>
            </a:endParaRPr>
          </a:p>
        </p:txBody>
      </p:sp>
      <p:sp>
        <p:nvSpPr>
          <p:cNvPr id="3" name="Content Placeholder 2"/>
          <p:cNvSpPr>
            <a:spLocks noGrp="1"/>
          </p:cNvSpPr>
          <p:nvPr>
            <p:ph idx="1"/>
          </p:nvPr>
        </p:nvSpPr>
        <p:spPr>
          <a:xfrm>
            <a:off x="606829" y="1600200"/>
            <a:ext cx="8079971" cy="4317998"/>
          </a:xfrm>
        </p:spPr>
        <p:txBody>
          <a:bodyPr/>
          <a:lstStyle/>
          <a:p>
            <a:pPr>
              <a:buNone/>
            </a:pPr>
            <a:endParaRPr lang="en-US" dirty="0" smtClean="0">
              <a:latin typeface="Gill Sans"/>
              <a:cs typeface="Gill Sans"/>
            </a:endParaRPr>
          </a:p>
          <a:p>
            <a:pPr>
              <a:buNone/>
            </a:pPr>
            <a:endParaRPr lang="en-US" dirty="0" smtClean="0">
              <a:latin typeface="Gill Sans"/>
              <a:cs typeface="Gill Sans"/>
            </a:endParaRPr>
          </a:p>
          <a:p>
            <a:pPr>
              <a:buNone/>
            </a:pPr>
            <a:r>
              <a:rPr lang="en-US" dirty="0" smtClean="0">
                <a:latin typeface="Gill Sans"/>
                <a:cs typeface="Gill Sans"/>
              </a:rPr>
              <a:t>What problems are being solved?</a:t>
            </a:r>
          </a:p>
          <a:p>
            <a:pPr>
              <a:buNone/>
            </a:pPr>
            <a:endParaRPr lang="en-US" dirty="0" smtClean="0">
              <a:latin typeface="Gill Sans"/>
              <a:cs typeface="Gill Sans"/>
            </a:endParaRPr>
          </a:p>
          <a:p>
            <a:pPr>
              <a:buNone/>
            </a:pPr>
            <a:r>
              <a:rPr lang="en-US" dirty="0" smtClean="0">
                <a:latin typeface="Gill Sans"/>
                <a:cs typeface="Gill Sans"/>
              </a:rPr>
              <a:t>What problems are created?</a:t>
            </a:r>
            <a:endParaRPr lang="en-US" dirty="0">
              <a:latin typeface="Gill Sans"/>
              <a:cs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latin typeface="Gill Sans"/>
                <a:cs typeface="Gill Sans"/>
              </a:rPr>
              <a:t>Creativity</a:t>
            </a:r>
            <a:endParaRPr lang="en-US" sz="8000" dirty="0">
              <a:latin typeface="Gill Sans"/>
              <a:cs typeface="Gill Sans"/>
            </a:endParaRPr>
          </a:p>
        </p:txBody>
      </p:sp>
      <p:sp>
        <p:nvSpPr>
          <p:cNvPr id="3" name="Content Placeholder 2"/>
          <p:cNvSpPr>
            <a:spLocks noGrp="1"/>
          </p:cNvSpPr>
          <p:nvPr>
            <p:ph idx="1"/>
          </p:nvPr>
        </p:nvSpPr>
        <p:spPr>
          <a:xfrm>
            <a:off x="606829" y="1600200"/>
            <a:ext cx="8079971" cy="4317998"/>
          </a:xfrm>
        </p:spPr>
        <p:txBody>
          <a:bodyPr/>
          <a:lstStyle/>
          <a:p>
            <a:pPr>
              <a:buNone/>
            </a:pPr>
            <a:endParaRPr lang="en-US" dirty="0" smtClean="0">
              <a:latin typeface="Gill Sans"/>
              <a:cs typeface="Gill Sans"/>
            </a:endParaRPr>
          </a:p>
          <a:p>
            <a:pPr>
              <a:buNone/>
            </a:pPr>
            <a:endParaRPr lang="en-US" dirty="0" smtClean="0">
              <a:latin typeface="Gill Sans"/>
              <a:cs typeface="Gill Sans"/>
            </a:endParaRPr>
          </a:p>
          <a:p>
            <a:pPr>
              <a:buNone/>
            </a:pPr>
            <a:r>
              <a:rPr lang="en-US" dirty="0" smtClean="0">
                <a:latin typeface="Gill Sans"/>
                <a:cs typeface="Gill Sans"/>
              </a:rPr>
              <a:t>How is this a new approach?</a:t>
            </a:r>
          </a:p>
          <a:p>
            <a:pPr>
              <a:buNone/>
            </a:pPr>
            <a:endParaRPr lang="en-US" dirty="0" smtClean="0">
              <a:latin typeface="Gill Sans"/>
              <a:cs typeface="Gill Sans"/>
            </a:endParaRPr>
          </a:p>
          <a:p>
            <a:pPr>
              <a:buNone/>
            </a:pPr>
            <a:r>
              <a:rPr lang="en-US" dirty="0" smtClean="0">
                <a:latin typeface="Gill Sans"/>
                <a:cs typeface="Gill Sans"/>
              </a:rPr>
              <a:t>How does this tap into or create future trends?</a:t>
            </a:r>
            <a:endParaRPr lang="en-US" dirty="0">
              <a:latin typeface="Gill Sans"/>
              <a:cs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latin typeface="Gill Sans"/>
                <a:cs typeface="Gill Sans"/>
              </a:rPr>
              <a:t>Resistance</a:t>
            </a:r>
            <a:endParaRPr lang="en-US" sz="8000" dirty="0">
              <a:latin typeface="Gill Sans"/>
              <a:cs typeface="Gill Sans"/>
            </a:endParaRPr>
          </a:p>
        </p:txBody>
      </p:sp>
      <p:sp>
        <p:nvSpPr>
          <p:cNvPr id="3" name="Content Placeholder 2"/>
          <p:cNvSpPr>
            <a:spLocks noGrp="1"/>
          </p:cNvSpPr>
          <p:nvPr>
            <p:ph idx="1"/>
          </p:nvPr>
        </p:nvSpPr>
        <p:spPr>
          <a:xfrm>
            <a:off x="606829" y="1600200"/>
            <a:ext cx="8079971" cy="4317998"/>
          </a:xfrm>
        </p:spPr>
        <p:txBody>
          <a:bodyPr/>
          <a:lstStyle/>
          <a:p>
            <a:pPr>
              <a:buNone/>
            </a:pPr>
            <a:endParaRPr lang="en-US" dirty="0" smtClean="0">
              <a:latin typeface="Gill Sans"/>
              <a:cs typeface="Gill Sans"/>
            </a:endParaRPr>
          </a:p>
          <a:p>
            <a:pPr>
              <a:buNone/>
            </a:pPr>
            <a:endParaRPr lang="en-US" dirty="0" smtClean="0">
              <a:latin typeface="Gill Sans"/>
              <a:cs typeface="Gill Sans"/>
            </a:endParaRPr>
          </a:p>
          <a:p>
            <a:pPr>
              <a:buNone/>
            </a:pPr>
            <a:r>
              <a:rPr lang="en-US" dirty="0" smtClean="0">
                <a:latin typeface="Gill Sans"/>
                <a:cs typeface="Gill Sans"/>
              </a:rPr>
              <a:t>Who could be upset by this?</a:t>
            </a:r>
          </a:p>
          <a:p>
            <a:pPr>
              <a:buNone/>
            </a:pPr>
            <a:endParaRPr lang="en-US" dirty="0" smtClean="0">
              <a:latin typeface="Gill Sans"/>
              <a:cs typeface="Gill Sans"/>
            </a:endParaRPr>
          </a:p>
          <a:p>
            <a:pPr>
              <a:buNone/>
            </a:pPr>
            <a:r>
              <a:rPr lang="en-US" dirty="0" smtClean="0">
                <a:latin typeface="Gill Sans"/>
                <a:cs typeface="Gill Sans"/>
              </a:rPr>
              <a:t>How can we reduce backlash?</a:t>
            </a:r>
            <a:endParaRPr lang="en-US" dirty="0">
              <a:latin typeface="Gill Sans"/>
              <a:cs typeface="Gill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1372</TotalTime>
  <Words>1074</Words>
  <Application>Microsoft Office PowerPoint</Application>
  <PresentationFormat>On-screen Show (4:3)</PresentationFormat>
  <Paragraphs>374</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Developing and Testing a Framework for Analyzing Innovation</vt:lpstr>
      <vt:lpstr>Defining Innovation: The Basics</vt:lpstr>
      <vt:lpstr>Dimensions of Innovation</vt:lpstr>
      <vt:lpstr>Diverse Applications of Framework</vt:lpstr>
      <vt:lpstr>PowerPoint Presentation</vt:lpstr>
      <vt:lpstr>Doceri Pitch</vt:lpstr>
      <vt:lpstr>Utility</vt:lpstr>
      <vt:lpstr>Creativity</vt:lpstr>
      <vt:lpstr>Resistance</vt:lpstr>
      <vt:lpstr>PowerPoint Presentation</vt:lpstr>
      <vt:lpstr>Faculty Fellowship Program: Innovation Pilot</vt:lpstr>
      <vt:lpstr>A Problem of Scale: Raw Scores</vt:lpstr>
      <vt:lpstr>A Problem of Scale: Transformed Scores</vt:lpstr>
      <vt:lpstr>Theoretical Probability of Acceptance to FFP</vt:lpstr>
      <vt:lpstr>Validity and Reliability of Innovation</vt:lpstr>
      <vt:lpstr>PowerPoint Presentation</vt:lpstr>
      <vt:lpstr>PowerPoint Presentation</vt:lpstr>
      <vt:lpstr>Actual vs. Theoretical Probability of Acceptance to FFP</vt:lpstr>
      <vt:lpstr>PowerPoint Presentation</vt:lpstr>
      <vt:lpstr>PowerPoint Presentation</vt:lpstr>
      <vt:lpstr>PowerPoint Presentation</vt:lpstr>
      <vt:lpstr>Thank you!</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Loren Benavente</cp:lastModifiedBy>
  <cp:revision>33</cp:revision>
  <dcterms:created xsi:type="dcterms:W3CDTF">2012-09-18T18:18:24Z</dcterms:created>
  <dcterms:modified xsi:type="dcterms:W3CDTF">2012-10-03T17:02:38Z</dcterms:modified>
</cp:coreProperties>
</file>