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89" r:id="rId3"/>
    <p:sldId id="290" r:id="rId4"/>
    <p:sldId id="259" r:id="rId5"/>
    <p:sldId id="273" r:id="rId6"/>
    <p:sldId id="274" r:id="rId7"/>
    <p:sldId id="272" r:id="rId8"/>
    <p:sldId id="275" r:id="rId9"/>
    <p:sldId id="280" r:id="rId10"/>
    <p:sldId id="277" r:id="rId11"/>
    <p:sldId id="285" r:id="rId12"/>
    <p:sldId id="286" r:id="rId13"/>
    <p:sldId id="287" r:id="rId14"/>
    <p:sldId id="288" r:id="rId15"/>
    <p:sldId id="284" r:id="rId16"/>
    <p:sldId id="292" r:id="rId17"/>
    <p:sldId id="293" r:id="rId18"/>
    <p:sldId id="279"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45" autoAdjust="0"/>
  </p:normalViewPr>
  <p:slideViewPr>
    <p:cSldViewPr>
      <p:cViewPr>
        <p:scale>
          <a:sx n="53" d="100"/>
          <a:sy n="53" d="100"/>
        </p:scale>
        <p:origin x="-5" y="-58"/>
      </p:cViewPr>
      <p:guideLst>
        <p:guide orient="horz" pos="2160"/>
        <p:guide pos="2880"/>
      </p:guideLst>
    </p:cSldViewPr>
  </p:slideViewPr>
  <p:notesTextViewPr>
    <p:cViewPr>
      <p:scale>
        <a:sx n="1" d="1"/>
        <a:sy n="1" d="1"/>
      </p:scale>
      <p:origin x="0" y="0"/>
    </p:cViewPr>
  </p:notesTextViewPr>
  <p:sorterViewPr>
    <p:cViewPr>
      <p:scale>
        <a:sx n="100" d="100"/>
        <a:sy n="100" d="100"/>
      </p:scale>
      <p:origin x="0" y="5328"/>
    </p:cViewPr>
  </p:sorterViewPr>
  <p:notesViewPr>
    <p:cSldViewPr>
      <p:cViewPr varScale="1">
        <p:scale>
          <a:sx n="54" d="100"/>
          <a:sy n="54" d="100"/>
        </p:scale>
        <p:origin x="-2192"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F26A5-96A6-4D76-88D1-7FC56F32588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EC43877-0507-4087-B3B5-85D754E24307}">
      <dgm:prSet phldrT="[Text]"/>
      <dgm:spPr/>
      <dgm:t>
        <a:bodyPr/>
        <a:lstStyle/>
        <a:p>
          <a:r>
            <a:rPr lang="en-US"/>
            <a:t>IU's Next Learning Technologies</a:t>
          </a:r>
        </a:p>
      </dgm:t>
    </dgm:pt>
    <dgm:pt modelId="{86151E67-A413-4356-A405-FFAE1AD31CF3}" type="parTrans" cxnId="{49067EE4-3954-4B07-9B51-CD1ED5BD4FC5}">
      <dgm:prSet/>
      <dgm:spPr/>
      <dgm:t>
        <a:bodyPr/>
        <a:lstStyle/>
        <a:p>
          <a:endParaRPr lang="en-US"/>
        </a:p>
      </dgm:t>
    </dgm:pt>
    <dgm:pt modelId="{94B71C99-3312-401D-A11A-ABFE424074EC}" type="sibTrans" cxnId="{49067EE4-3954-4B07-9B51-CD1ED5BD4FC5}">
      <dgm:prSet/>
      <dgm:spPr/>
      <dgm:t>
        <a:bodyPr/>
        <a:lstStyle/>
        <a:p>
          <a:endParaRPr lang="en-US"/>
        </a:p>
      </dgm:t>
    </dgm:pt>
    <dgm:pt modelId="{007C9851-3778-4CA3-B048-73A0AF1AF0B4}">
      <dgm:prSet phldrT="[Text]"/>
      <dgm:spPr/>
      <dgm:t>
        <a:bodyPr/>
        <a:lstStyle/>
        <a:p>
          <a:r>
            <a:rPr lang="en-US" dirty="0"/>
            <a:t>Learning &amp; Teaching Activity Management</a:t>
          </a:r>
        </a:p>
      </dgm:t>
    </dgm:pt>
    <dgm:pt modelId="{76A48D15-F61F-4908-8AE4-4BC7CDFFB552}" type="parTrans" cxnId="{99DF6D55-83D5-4511-A34C-2FE5DB4E966F}">
      <dgm:prSet/>
      <dgm:spPr/>
      <dgm:t>
        <a:bodyPr/>
        <a:lstStyle/>
        <a:p>
          <a:endParaRPr lang="en-US"/>
        </a:p>
      </dgm:t>
    </dgm:pt>
    <dgm:pt modelId="{919DA61C-E2D6-41BE-A801-160CE966F987}" type="sibTrans" cxnId="{99DF6D55-83D5-4511-A34C-2FE5DB4E966F}">
      <dgm:prSet/>
      <dgm:spPr/>
      <dgm:t>
        <a:bodyPr/>
        <a:lstStyle/>
        <a:p>
          <a:endParaRPr lang="en-US"/>
        </a:p>
      </dgm:t>
    </dgm:pt>
    <dgm:pt modelId="{86DAC7CC-A665-43EE-983F-354FCB6F649A}">
      <dgm:prSet phldrT="[Text]"/>
      <dgm:spPr/>
      <dgm:t>
        <a:bodyPr/>
        <a:lstStyle/>
        <a:p>
          <a:r>
            <a:rPr lang="en-US" dirty="0"/>
            <a:t>Content Creation, Sharing, and Reuse</a:t>
          </a:r>
        </a:p>
      </dgm:t>
    </dgm:pt>
    <dgm:pt modelId="{A05D820E-6EED-412E-ADFE-EADDE32FD8AD}" type="parTrans" cxnId="{6469607C-4B0D-42F9-91B7-DEED26AE094A}">
      <dgm:prSet/>
      <dgm:spPr/>
      <dgm:t>
        <a:bodyPr/>
        <a:lstStyle/>
        <a:p>
          <a:endParaRPr lang="en-US"/>
        </a:p>
      </dgm:t>
    </dgm:pt>
    <dgm:pt modelId="{00C45FE8-EA29-4183-B488-3949E651557C}" type="sibTrans" cxnId="{6469607C-4B0D-42F9-91B7-DEED26AE094A}">
      <dgm:prSet/>
      <dgm:spPr/>
      <dgm:t>
        <a:bodyPr/>
        <a:lstStyle/>
        <a:p>
          <a:endParaRPr lang="en-US"/>
        </a:p>
      </dgm:t>
    </dgm:pt>
    <dgm:pt modelId="{C84103F5-E882-4F4C-91D5-0827F7CBCCA6}">
      <dgm:prSet phldrT="[Text]"/>
      <dgm:spPr/>
      <dgm:t>
        <a:bodyPr/>
        <a:lstStyle/>
        <a:p>
          <a:endParaRPr lang="en-US" dirty="0"/>
        </a:p>
      </dgm:t>
    </dgm:pt>
    <dgm:pt modelId="{5D25E230-0C8E-48FD-AB92-7F52C836FB08}" type="parTrans" cxnId="{07A2A1DE-D058-400A-9CE6-EB4D2B1F7F7E}">
      <dgm:prSet/>
      <dgm:spPr/>
      <dgm:t>
        <a:bodyPr/>
        <a:lstStyle/>
        <a:p>
          <a:endParaRPr lang="en-US"/>
        </a:p>
      </dgm:t>
    </dgm:pt>
    <dgm:pt modelId="{94A0747F-D3F8-46B6-9BE0-5ED6A6720E2A}" type="sibTrans" cxnId="{07A2A1DE-D058-400A-9CE6-EB4D2B1F7F7E}">
      <dgm:prSet/>
      <dgm:spPr/>
      <dgm:t>
        <a:bodyPr/>
        <a:lstStyle/>
        <a:p>
          <a:endParaRPr lang="en-US"/>
        </a:p>
      </dgm:t>
    </dgm:pt>
    <dgm:pt modelId="{B87ED5A9-91C9-47A4-B222-A1AAF2E5A114}">
      <dgm:prSet phldrT="[Text]"/>
      <dgm:spPr/>
      <dgm:t>
        <a:bodyPr/>
        <a:lstStyle/>
        <a:p>
          <a:r>
            <a:rPr lang="en-US" dirty="0"/>
            <a:t>Assessment, Portfolio, and Analytics</a:t>
          </a:r>
        </a:p>
      </dgm:t>
    </dgm:pt>
    <dgm:pt modelId="{2C306B32-B182-4FB4-BF45-6860E6BE9D20}" type="parTrans" cxnId="{B0CCCED1-0D3D-4903-862A-BE0CFE508704}">
      <dgm:prSet/>
      <dgm:spPr/>
      <dgm:t>
        <a:bodyPr/>
        <a:lstStyle/>
        <a:p>
          <a:endParaRPr lang="en-US"/>
        </a:p>
      </dgm:t>
    </dgm:pt>
    <dgm:pt modelId="{3FAE2FFD-566E-47CB-BB16-B60A489587B6}" type="sibTrans" cxnId="{B0CCCED1-0D3D-4903-862A-BE0CFE508704}">
      <dgm:prSet/>
      <dgm:spPr/>
      <dgm:t>
        <a:bodyPr/>
        <a:lstStyle/>
        <a:p>
          <a:endParaRPr lang="en-US"/>
        </a:p>
      </dgm:t>
    </dgm:pt>
    <dgm:pt modelId="{3C75DC5A-2A07-43D9-B9A9-D6DF3748B770}">
      <dgm:prSet phldrT="[Text]"/>
      <dgm:spPr/>
      <dgm:t>
        <a:bodyPr/>
        <a:lstStyle/>
        <a:p>
          <a:r>
            <a:rPr lang="en-US" dirty="0"/>
            <a:t>Communication, Collaboration and Social Networking</a:t>
          </a:r>
        </a:p>
      </dgm:t>
    </dgm:pt>
    <dgm:pt modelId="{62EBF765-4DAC-4A0F-BC45-3F2F8909AF5D}" type="parTrans" cxnId="{7EC08406-4A57-43C4-8262-81C18EFA47BF}">
      <dgm:prSet/>
      <dgm:spPr/>
      <dgm:t>
        <a:bodyPr/>
        <a:lstStyle/>
        <a:p>
          <a:endParaRPr lang="en-US"/>
        </a:p>
      </dgm:t>
    </dgm:pt>
    <dgm:pt modelId="{00B964A8-706E-4CDF-A883-4BF958A3D588}" type="sibTrans" cxnId="{7EC08406-4A57-43C4-8262-81C18EFA47BF}">
      <dgm:prSet/>
      <dgm:spPr/>
      <dgm:t>
        <a:bodyPr/>
        <a:lstStyle/>
        <a:p>
          <a:endParaRPr lang="en-US"/>
        </a:p>
      </dgm:t>
    </dgm:pt>
    <dgm:pt modelId="{64FFC6C8-02F7-4623-97A7-C9C4E9A2C890}">
      <dgm:prSet phldrT="[Text]"/>
      <dgm:spPr/>
      <dgm:t>
        <a:bodyPr/>
        <a:lstStyle/>
        <a:p>
          <a:r>
            <a:rPr lang="en-US" dirty="0" err="1"/>
            <a:t>eTexts</a:t>
          </a:r>
          <a:r>
            <a:rPr lang="en-US" dirty="0"/>
            <a:t>, Open Content, and Repositories</a:t>
          </a:r>
        </a:p>
      </dgm:t>
    </dgm:pt>
    <dgm:pt modelId="{1381911E-2D7E-45CA-983F-BB2A9F8314B1}" type="parTrans" cxnId="{952B7C88-3CFC-4AAA-99CF-B2FBB4C4BF38}">
      <dgm:prSet/>
      <dgm:spPr/>
      <dgm:t>
        <a:bodyPr/>
        <a:lstStyle/>
        <a:p>
          <a:endParaRPr lang="en-US"/>
        </a:p>
      </dgm:t>
    </dgm:pt>
    <dgm:pt modelId="{23EA3B45-6131-4DB3-9147-16EC4BB50095}" type="sibTrans" cxnId="{952B7C88-3CFC-4AAA-99CF-B2FBB4C4BF38}">
      <dgm:prSet/>
      <dgm:spPr/>
      <dgm:t>
        <a:bodyPr/>
        <a:lstStyle/>
        <a:p>
          <a:endParaRPr lang="en-US"/>
        </a:p>
      </dgm:t>
    </dgm:pt>
    <dgm:pt modelId="{61C5706E-BF59-4CB5-B743-B420AB3D2845}" type="pres">
      <dgm:prSet presAssocID="{6DEF26A5-96A6-4D76-88D1-7FC56F32588C}" presName="cycle" presStyleCnt="0">
        <dgm:presLayoutVars>
          <dgm:chMax val="1"/>
          <dgm:dir/>
          <dgm:animLvl val="ctr"/>
          <dgm:resizeHandles val="exact"/>
        </dgm:presLayoutVars>
      </dgm:prSet>
      <dgm:spPr/>
      <dgm:t>
        <a:bodyPr/>
        <a:lstStyle/>
        <a:p>
          <a:endParaRPr lang="en-US"/>
        </a:p>
      </dgm:t>
    </dgm:pt>
    <dgm:pt modelId="{17103F35-CA76-4CD0-AA2F-ECA578F97B1D}" type="pres">
      <dgm:prSet presAssocID="{2EC43877-0507-4087-B3B5-85D754E24307}" presName="centerShape" presStyleLbl="node0" presStyleIdx="0" presStyleCnt="1"/>
      <dgm:spPr/>
      <dgm:t>
        <a:bodyPr/>
        <a:lstStyle/>
        <a:p>
          <a:endParaRPr lang="en-US"/>
        </a:p>
      </dgm:t>
    </dgm:pt>
    <dgm:pt modelId="{0072A986-34D7-4D00-BC02-EF4D5F7D4315}" type="pres">
      <dgm:prSet presAssocID="{76A48D15-F61F-4908-8AE4-4BC7CDFFB552}" presName="Name9" presStyleLbl="parChTrans1D2" presStyleIdx="0" presStyleCnt="5"/>
      <dgm:spPr/>
      <dgm:t>
        <a:bodyPr/>
        <a:lstStyle/>
        <a:p>
          <a:endParaRPr lang="en-US"/>
        </a:p>
      </dgm:t>
    </dgm:pt>
    <dgm:pt modelId="{30222BD0-D3D8-4F64-8089-75FE445BA018}" type="pres">
      <dgm:prSet presAssocID="{76A48D15-F61F-4908-8AE4-4BC7CDFFB552}" presName="connTx" presStyleLbl="parChTrans1D2" presStyleIdx="0" presStyleCnt="5"/>
      <dgm:spPr/>
      <dgm:t>
        <a:bodyPr/>
        <a:lstStyle/>
        <a:p>
          <a:endParaRPr lang="en-US"/>
        </a:p>
      </dgm:t>
    </dgm:pt>
    <dgm:pt modelId="{0965FC6D-BCDB-4BBF-AB97-D23225CE02B2}" type="pres">
      <dgm:prSet presAssocID="{007C9851-3778-4CA3-B048-73A0AF1AF0B4}" presName="node" presStyleLbl="node1" presStyleIdx="0" presStyleCnt="5">
        <dgm:presLayoutVars>
          <dgm:bulletEnabled val="1"/>
        </dgm:presLayoutVars>
      </dgm:prSet>
      <dgm:spPr/>
      <dgm:t>
        <a:bodyPr/>
        <a:lstStyle/>
        <a:p>
          <a:endParaRPr lang="en-US"/>
        </a:p>
      </dgm:t>
    </dgm:pt>
    <dgm:pt modelId="{EB6CF54D-1C5C-46DF-B938-CC88CB0B1E1B}" type="pres">
      <dgm:prSet presAssocID="{2C306B32-B182-4FB4-BF45-6860E6BE9D20}" presName="Name9" presStyleLbl="parChTrans1D2" presStyleIdx="1" presStyleCnt="5"/>
      <dgm:spPr/>
      <dgm:t>
        <a:bodyPr/>
        <a:lstStyle/>
        <a:p>
          <a:endParaRPr lang="en-US"/>
        </a:p>
      </dgm:t>
    </dgm:pt>
    <dgm:pt modelId="{6D530810-16AA-4DCD-95B9-AE89B087FC7C}" type="pres">
      <dgm:prSet presAssocID="{2C306B32-B182-4FB4-BF45-6860E6BE9D20}" presName="connTx" presStyleLbl="parChTrans1D2" presStyleIdx="1" presStyleCnt="5"/>
      <dgm:spPr/>
      <dgm:t>
        <a:bodyPr/>
        <a:lstStyle/>
        <a:p>
          <a:endParaRPr lang="en-US"/>
        </a:p>
      </dgm:t>
    </dgm:pt>
    <dgm:pt modelId="{64FD0330-2044-4D08-96F4-94DE3687DF6C}" type="pres">
      <dgm:prSet presAssocID="{B87ED5A9-91C9-47A4-B222-A1AAF2E5A114}" presName="node" presStyleLbl="node1" presStyleIdx="1" presStyleCnt="5">
        <dgm:presLayoutVars>
          <dgm:bulletEnabled val="1"/>
        </dgm:presLayoutVars>
      </dgm:prSet>
      <dgm:spPr/>
      <dgm:t>
        <a:bodyPr/>
        <a:lstStyle/>
        <a:p>
          <a:endParaRPr lang="en-US"/>
        </a:p>
      </dgm:t>
    </dgm:pt>
    <dgm:pt modelId="{5F70E461-67F0-405B-B3CA-FB21BDFFA600}" type="pres">
      <dgm:prSet presAssocID="{62EBF765-4DAC-4A0F-BC45-3F2F8909AF5D}" presName="Name9" presStyleLbl="parChTrans1D2" presStyleIdx="2" presStyleCnt="5"/>
      <dgm:spPr/>
      <dgm:t>
        <a:bodyPr/>
        <a:lstStyle/>
        <a:p>
          <a:endParaRPr lang="en-US"/>
        </a:p>
      </dgm:t>
    </dgm:pt>
    <dgm:pt modelId="{DAA536EB-71EE-46AD-B9C3-4131D9D9F4AE}" type="pres">
      <dgm:prSet presAssocID="{62EBF765-4DAC-4A0F-BC45-3F2F8909AF5D}" presName="connTx" presStyleLbl="parChTrans1D2" presStyleIdx="2" presStyleCnt="5"/>
      <dgm:spPr/>
      <dgm:t>
        <a:bodyPr/>
        <a:lstStyle/>
        <a:p>
          <a:endParaRPr lang="en-US"/>
        </a:p>
      </dgm:t>
    </dgm:pt>
    <dgm:pt modelId="{EBDB3F57-FFAA-4906-9724-BE36811A05A1}" type="pres">
      <dgm:prSet presAssocID="{3C75DC5A-2A07-43D9-B9A9-D6DF3748B770}" presName="node" presStyleLbl="node1" presStyleIdx="2" presStyleCnt="5">
        <dgm:presLayoutVars>
          <dgm:bulletEnabled val="1"/>
        </dgm:presLayoutVars>
      </dgm:prSet>
      <dgm:spPr/>
      <dgm:t>
        <a:bodyPr/>
        <a:lstStyle/>
        <a:p>
          <a:endParaRPr lang="en-US"/>
        </a:p>
      </dgm:t>
    </dgm:pt>
    <dgm:pt modelId="{72F29851-3681-4B7C-A3A0-C8C1FF848640}" type="pres">
      <dgm:prSet presAssocID="{1381911E-2D7E-45CA-983F-BB2A9F8314B1}" presName="Name9" presStyleLbl="parChTrans1D2" presStyleIdx="3" presStyleCnt="5"/>
      <dgm:spPr/>
      <dgm:t>
        <a:bodyPr/>
        <a:lstStyle/>
        <a:p>
          <a:endParaRPr lang="en-US"/>
        </a:p>
      </dgm:t>
    </dgm:pt>
    <dgm:pt modelId="{16688A49-0F7D-4947-9A4B-E4E6EA369D5A}" type="pres">
      <dgm:prSet presAssocID="{1381911E-2D7E-45CA-983F-BB2A9F8314B1}" presName="connTx" presStyleLbl="parChTrans1D2" presStyleIdx="3" presStyleCnt="5"/>
      <dgm:spPr/>
      <dgm:t>
        <a:bodyPr/>
        <a:lstStyle/>
        <a:p>
          <a:endParaRPr lang="en-US"/>
        </a:p>
      </dgm:t>
    </dgm:pt>
    <dgm:pt modelId="{EF715B06-8D17-4649-90EA-3968B8487E64}" type="pres">
      <dgm:prSet presAssocID="{64FFC6C8-02F7-4623-97A7-C9C4E9A2C890}" presName="node" presStyleLbl="node1" presStyleIdx="3" presStyleCnt="5">
        <dgm:presLayoutVars>
          <dgm:bulletEnabled val="1"/>
        </dgm:presLayoutVars>
      </dgm:prSet>
      <dgm:spPr/>
      <dgm:t>
        <a:bodyPr/>
        <a:lstStyle/>
        <a:p>
          <a:endParaRPr lang="en-US"/>
        </a:p>
      </dgm:t>
    </dgm:pt>
    <dgm:pt modelId="{FA7B4A22-7FCF-4449-A14C-5BC8480BE96D}" type="pres">
      <dgm:prSet presAssocID="{A05D820E-6EED-412E-ADFE-EADDE32FD8AD}" presName="Name9" presStyleLbl="parChTrans1D2" presStyleIdx="4" presStyleCnt="5"/>
      <dgm:spPr/>
      <dgm:t>
        <a:bodyPr/>
        <a:lstStyle/>
        <a:p>
          <a:endParaRPr lang="en-US"/>
        </a:p>
      </dgm:t>
    </dgm:pt>
    <dgm:pt modelId="{696F71B0-E906-44CD-BCCB-466E98045D72}" type="pres">
      <dgm:prSet presAssocID="{A05D820E-6EED-412E-ADFE-EADDE32FD8AD}" presName="connTx" presStyleLbl="parChTrans1D2" presStyleIdx="4" presStyleCnt="5"/>
      <dgm:spPr/>
      <dgm:t>
        <a:bodyPr/>
        <a:lstStyle/>
        <a:p>
          <a:endParaRPr lang="en-US"/>
        </a:p>
      </dgm:t>
    </dgm:pt>
    <dgm:pt modelId="{06C68BD0-E953-4A7B-9868-457F7899A1BE}" type="pres">
      <dgm:prSet presAssocID="{86DAC7CC-A665-43EE-983F-354FCB6F649A}" presName="node" presStyleLbl="node1" presStyleIdx="4" presStyleCnt="5">
        <dgm:presLayoutVars>
          <dgm:bulletEnabled val="1"/>
        </dgm:presLayoutVars>
      </dgm:prSet>
      <dgm:spPr/>
      <dgm:t>
        <a:bodyPr/>
        <a:lstStyle/>
        <a:p>
          <a:endParaRPr lang="en-US"/>
        </a:p>
      </dgm:t>
    </dgm:pt>
  </dgm:ptLst>
  <dgm:cxnLst>
    <dgm:cxn modelId="{9F7FB50A-8A53-41A6-B7CE-992FE84F64AB}" type="presOf" srcId="{2C306B32-B182-4FB4-BF45-6860E6BE9D20}" destId="{EB6CF54D-1C5C-46DF-B938-CC88CB0B1E1B}" srcOrd="0" destOrd="0" presId="urn:microsoft.com/office/officeart/2005/8/layout/radial1"/>
    <dgm:cxn modelId="{26761257-222E-4FA8-8057-C894E849F874}" type="presOf" srcId="{76A48D15-F61F-4908-8AE4-4BC7CDFFB552}" destId="{0072A986-34D7-4D00-BC02-EF4D5F7D4315}" srcOrd="0" destOrd="0" presId="urn:microsoft.com/office/officeart/2005/8/layout/radial1"/>
    <dgm:cxn modelId="{C7985554-F9A8-4E29-8FB9-4B31EA1B990C}" type="presOf" srcId="{62EBF765-4DAC-4A0F-BC45-3F2F8909AF5D}" destId="{5F70E461-67F0-405B-B3CA-FB21BDFFA600}" srcOrd="0" destOrd="0" presId="urn:microsoft.com/office/officeart/2005/8/layout/radial1"/>
    <dgm:cxn modelId="{4CA72569-F4B6-4FB1-B411-9B208042DF64}" type="presOf" srcId="{6DEF26A5-96A6-4D76-88D1-7FC56F32588C}" destId="{61C5706E-BF59-4CB5-B743-B420AB3D2845}" srcOrd="0" destOrd="0" presId="urn:microsoft.com/office/officeart/2005/8/layout/radial1"/>
    <dgm:cxn modelId="{9A23BAB5-249B-492F-AB44-E5523E6F259F}" type="presOf" srcId="{B87ED5A9-91C9-47A4-B222-A1AAF2E5A114}" destId="{64FD0330-2044-4D08-96F4-94DE3687DF6C}" srcOrd="0" destOrd="0" presId="urn:microsoft.com/office/officeart/2005/8/layout/radial1"/>
    <dgm:cxn modelId="{99DF6D55-83D5-4511-A34C-2FE5DB4E966F}" srcId="{2EC43877-0507-4087-B3B5-85D754E24307}" destId="{007C9851-3778-4CA3-B048-73A0AF1AF0B4}" srcOrd="0" destOrd="0" parTransId="{76A48D15-F61F-4908-8AE4-4BC7CDFFB552}" sibTransId="{919DA61C-E2D6-41BE-A801-160CE966F987}"/>
    <dgm:cxn modelId="{9371CF74-9ACA-42D7-873B-36A99E62D188}" type="presOf" srcId="{1381911E-2D7E-45CA-983F-BB2A9F8314B1}" destId="{16688A49-0F7D-4947-9A4B-E4E6EA369D5A}" srcOrd="1" destOrd="0" presId="urn:microsoft.com/office/officeart/2005/8/layout/radial1"/>
    <dgm:cxn modelId="{25881B4B-A6DB-4D5D-81CE-0450739BF81A}" type="presOf" srcId="{62EBF765-4DAC-4A0F-BC45-3F2F8909AF5D}" destId="{DAA536EB-71EE-46AD-B9C3-4131D9D9F4AE}" srcOrd="1" destOrd="0" presId="urn:microsoft.com/office/officeart/2005/8/layout/radial1"/>
    <dgm:cxn modelId="{FBCCA49D-6C5D-4107-A776-E47284CAF954}" type="presOf" srcId="{007C9851-3778-4CA3-B048-73A0AF1AF0B4}" destId="{0965FC6D-BCDB-4BBF-AB97-D23225CE02B2}" srcOrd="0" destOrd="0" presId="urn:microsoft.com/office/officeart/2005/8/layout/radial1"/>
    <dgm:cxn modelId="{4562896A-2005-4873-978A-4D49ECA282A4}" type="presOf" srcId="{76A48D15-F61F-4908-8AE4-4BC7CDFFB552}" destId="{30222BD0-D3D8-4F64-8089-75FE445BA018}" srcOrd="1" destOrd="0" presId="urn:microsoft.com/office/officeart/2005/8/layout/radial1"/>
    <dgm:cxn modelId="{892BCC3A-76AB-417F-A436-13C95D2A8013}" type="presOf" srcId="{A05D820E-6EED-412E-ADFE-EADDE32FD8AD}" destId="{FA7B4A22-7FCF-4449-A14C-5BC8480BE96D}" srcOrd="0" destOrd="0" presId="urn:microsoft.com/office/officeart/2005/8/layout/radial1"/>
    <dgm:cxn modelId="{7DFC8897-AA2A-4D7A-9074-D3DD1E46C16A}" type="presOf" srcId="{2EC43877-0507-4087-B3B5-85D754E24307}" destId="{17103F35-CA76-4CD0-AA2F-ECA578F97B1D}" srcOrd="0" destOrd="0" presId="urn:microsoft.com/office/officeart/2005/8/layout/radial1"/>
    <dgm:cxn modelId="{49067EE4-3954-4B07-9B51-CD1ED5BD4FC5}" srcId="{6DEF26A5-96A6-4D76-88D1-7FC56F32588C}" destId="{2EC43877-0507-4087-B3B5-85D754E24307}" srcOrd="0" destOrd="0" parTransId="{86151E67-A413-4356-A405-FFAE1AD31CF3}" sibTransId="{94B71C99-3312-401D-A11A-ABFE424074EC}"/>
    <dgm:cxn modelId="{7EC08406-4A57-43C4-8262-81C18EFA47BF}" srcId="{2EC43877-0507-4087-B3B5-85D754E24307}" destId="{3C75DC5A-2A07-43D9-B9A9-D6DF3748B770}" srcOrd="2" destOrd="0" parTransId="{62EBF765-4DAC-4A0F-BC45-3F2F8909AF5D}" sibTransId="{00B964A8-706E-4CDF-A883-4BF958A3D588}"/>
    <dgm:cxn modelId="{07A2A1DE-D058-400A-9CE6-EB4D2B1F7F7E}" srcId="{6DEF26A5-96A6-4D76-88D1-7FC56F32588C}" destId="{C84103F5-E882-4F4C-91D5-0827F7CBCCA6}" srcOrd="1" destOrd="0" parTransId="{5D25E230-0C8E-48FD-AB92-7F52C836FB08}" sibTransId="{94A0747F-D3F8-46B6-9BE0-5ED6A6720E2A}"/>
    <dgm:cxn modelId="{B0CCCED1-0D3D-4903-862A-BE0CFE508704}" srcId="{2EC43877-0507-4087-B3B5-85D754E24307}" destId="{B87ED5A9-91C9-47A4-B222-A1AAF2E5A114}" srcOrd="1" destOrd="0" parTransId="{2C306B32-B182-4FB4-BF45-6860E6BE9D20}" sibTransId="{3FAE2FFD-566E-47CB-BB16-B60A489587B6}"/>
    <dgm:cxn modelId="{6469607C-4B0D-42F9-91B7-DEED26AE094A}" srcId="{2EC43877-0507-4087-B3B5-85D754E24307}" destId="{86DAC7CC-A665-43EE-983F-354FCB6F649A}" srcOrd="4" destOrd="0" parTransId="{A05D820E-6EED-412E-ADFE-EADDE32FD8AD}" sibTransId="{00C45FE8-EA29-4183-B488-3949E651557C}"/>
    <dgm:cxn modelId="{6DCFB788-F3D9-4FD5-AE0D-50D71D0B1DCB}" type="presOf" srcId="{64FFC6C8-02F7-4623-97A7-C9C4E9A2C890}" destId="{EF715B06-8D17-4649-90EA-3968B8487E64}" srcOrd="0" destOrd="0" presId="urn:microsoft.com/office/officeart/2005/8/layout/radial1"/>
    <dgm:cxn modelId="{952B7C88-3CFC-4AAA-99CF-B2FBB4C4BF38}" srcId="{2EC43877-0507-4087-B3B5-85D754E24307}" destId="{64FFC6C8-02F7-4623-97A7-C9C4E9A2C890}" srcOrd="3" destOrd="0" parTransId="{1381911E-2D7E-45CA-983F-BB2A9F8314B1}" sibTransId="{23EA3B45-6131-4DB3-9147-16EC4BB50095}"/>
    <dgm:cxn modelId="{4BA0B4B2-DAB4-4255-A36B-CB6CBED43A09}" type="presOf" srcId="{86DAC7CC-A665-43EE-983F-354FCB6F649A}" destId="{06C68BD0-E953-4A7B-9868-457F7899A1BE}" srcOrd="0" destOrd="0" presId="urn:microsoft.com/office/officeart/2005/8/layout/radial1"/>
    <dgm:cxn modelId="{A78D2EFC-45A1-4517-B878-17EF19FA189F}" type="presOf" srcId="{A05D820E-6EED-412E-ADFE-EADDE32FD8AD}" destId="{696F71B0-E906-44CD-BCCB-466E98045D72}" srcOrd="1" destOrd="0" presId="urn:microsoft.com/office/officeart/2005/8/layout/radial1"/>
    <dgm:cxn modelId="{A84EB60B-BF2E-4440-8B57-E0A236EDFA6A}" type="presOf" srcId="{2C306B32-B182-4FB4-BF45-6860E6BE9D20}" destId="{6D530810-16AA-4DCD-95B9-AE89B087FC7C}" srcOrd="1" destOrd="0" presId="urn:microsoft.com/office/officeart/2005/8/layout/radial1"/>
    <dgm:cxn modelId="{D6FBEBE1-DE1A-4A32-9681-8428FEEED55D}" type="presOf" srcId="{3C75DC5A-2A07-43D9-B9A9-D6DF3748B770}" destId="{EBDB3F57-FFAA-4906-9724-BE36811A05A1}" srcOrd="0" destOrd="0" presId="urn:microsoft.com/office/officeart/2005/8/layout/radial1"/>
    <dgm:cxn modelId="{2528A2F0-5FE6-4E7A-80FD-3200CB532AA6}" type="presOf" srcId="{1381911E-2D7E-45CA-983F-BB2A9F8314B1}" destId="{72F29851-3681-4B7C-A3A0-C8C1FF848640}" srcOrd="0" destOrd="0" presId="urn:microsoft.com/office/officeart/2005/8/layout/radial1"/>
    <dgm:cxn modelId="{EE67D55A-9243-4AB4-B95C-0EF013060BDA}" type="presParOf" srcId="{61C5706E-BF59-4CB5-B743-B420AB3D2845}" destId="{17103F35-CA76-4CD0-AA2F-ECA578F97B1D}" srcOrd="0" destOrd="0" presId="urn:microsoft.com/office/officeart/2005/8/layout/radial1"/>
    <dgm:cxn modelId="{83D5E111-5C0D-4ECB-AE2E-BE04EFD37C59}" type="presParOf" srcId="{61C5706E-BF59-4CB5-B743-B420AB3D2845}" destId="{0072A986-34D7-4D00-BC02-EF4D5F7D4315}" srcOrd="1" destOrd="0" presId="urn:microsoft.com/office/officeart/2005/8/layout/radial1"/>
    <dgm:cxn modelId="{6DD10A76-CC4F-46B6-A3D0-2097A1024F86}" type="presParOf" srcId="{0072A986-34D7-4D00-BC02-EF4D5F7D4315}" destId="{30222BD0-D3D8-4F64-8089-75FE445BA018}" srcOrd="0" destOrd="0" presId="urn:microsoft.com/office/officeart/2005/8/layout/radial1"/>
    <dgm:cxn modelId="{3A793007-B8C0-4F64-9F8E-C1E1003EB885}" type="presParOf" srcId="{61C5706E-BF59-4CB5-B743-B420AB3D2845}" destId="{0965FC6D-BCDB-4BBF-AB97-D23225CE02B2}" srcOrd="2" destOrd="0" presId="urn:microsoft.com/office/officeart/2005/8/layout/radial1"/>
    <dgm:cxn modelId="{9C917423-549A-4ABA-B488-2C3F01E29B10}" type="presParOf" srcId="{61C5706E-BF59-4CB5-B743-B420AB3D2845}" destId="{EB6CF54D-1C5C-46DF-B938-CC88CB0B1E1B}" srcOrd="3" destOrd="0" presId="urn:microsoft.com/office/officeart/2005/8/layout/radial1"/>
    <dgm:cxn modelId="{56123E1F-953A-438D-980B-8AD3F7B643A4}" type="presParOf" srcId="{EB6CF54D-1C5C-46DF-B938-CC88CB0B1E1B}" destId="{6D530810-16AA-4DCD-95B9-AE89B087FC7C}" srcOrd="0" destOrd="0" presId="urn:microsoft.com/office/officeart/2005/8/layout/radial1"/>
    <dgm:cxn modelId="{CEA078FD-C57B-436F-9A58-60658E7E0DBB}" type="presParOf" srcId="{61C5706E-BF59-4CB5-B743-B420AB3D2845}" destId="{64FD0330-2044-4D08-96F4-94DE3687DF6C}" srcOrd="4" destOrd="0" presId="urn:microsoft.com/office/officeart/2005/8/layout/radial1"/>
    <dgm:cxn modelId="{4FBED61F-A237-4F17-B691-B62137B7A365}" type="presParOf" srcId="{61C5706E-BF59-4CB5-B743-B420AB3D2845}" destId="{5F70E461-67F0-405B-B3CA-FB21BDFFA600}" srcOrd="5" destOrd="0" presId="urn:microsoft.com/office/officeart/2005/8/layout/radial1"/>
    <dgm:cxn modelId="{B66EB99A-8AA7-4230-A727-7DDAAEF18F5D}" type="presParOf" srcId="{5F70E461-67F0-405B-B3CA-FB21BDFFA600}" destId="{DAA536EB-71EE-46AD-B9C3-4131D9D9F4AE}" srcOrd="0" destOrd="0" presId="urn:microsoft.com/office/officeart/2005/8/layout/radial1"/>
    <dgm:cxn modelId="{DBB72CB3-4E48-45C8-BF61-1529B5AF1C7C}" type="presParOf" srcId="{61C5706E-BF59-4CB5-B743-B420AB3D2845}" destId="{EBDB3F57-FFAA-4906-9724-BE36811A05A1}" srcOrd="6" destOrd="0" presId="urn:microsoft.com/office/officeart/2005/8/layout/radial1"/>
    <dgm:cxn modelId="{0A66A062-F4D3-4215-A9D4-286EB0BE8870}" type="presParOf" srcId="{61C5706E-BF59-4CB5-B743-B420AB3D2845}" destId="{72F29851-3681-4B7C-A3A0-C8C1FF848640}" srcOrd="7" destOrd="0" presId="urn:microsoft.com/office/officeart/2005/8/layout/radial1"/>
    <dgm:cxn modelId="{B54AD404-F8E9-48A9-B19C-D3587AF10962}" type="presParOf" srcId="{72F29851-3681-4B7C-A3A0-C8C1FF848640}" destId="{16688A49-0F7D-4947-9A4B-E4E6EA369D5A}" srcOrd="0" destOrd="0" presId="urn:microsoft.com/office/officeart/2005/8/layout/radial1"/>
    <dgm:cxn modelId="{8CE88F2F-6E3E-4D9A-9A6C-106E697F5917}" type="presParOf" srcId="{61C5706E-BF59-4CB5-B743-B420AB3D2845}" destId="{EF715B06-8D17-4649-90EA-3968B8487E64}" srcOrd="8" destOrd="0" presId="urn:microsoft.com/office/officeart/2005/8/layout/radial1"/>
    <dgm:cxn modelId="{30BE5BBE-A3C2-4A6F-9A69-84FC5C10684D}" type="presParOf" srcId="{61C5706E-BF59-4CB5-B743-B420AB3D2845}" destId="{FA7B4A22-7FCF-4449-A14C-5BC8480BE96D}" srcOrd="9" destOrd="0" presId="urn:microsoft.com/office/officeart/2005/8/layout/radial1"/>
    <dgm:cxn modelId="{CAAA7244-7E32-4061-A893-EEF8E65FCADA}" type="presParOf" srcId="{FA7B4A22-7FCF-4449-A14C-5BC8480BE96D}" destId="{696F71B0-E906-44CD-BCCB-466E98045D72}" srcOrd="0" destOrd="0" presId="urn:microsoft.com/office/officeart/2005/8/layout/radial1"/>
    <dgm:cxn modelId="{A61C5F83-78D9-4FC6-97AA-111EE4A0B46D}" type="presParOf" srcId="{61C5706E-BF59-4CB5-B743-B420AB3D2845}" destId="{06C68BD0-E953-4A7B-9868-457F7899A1BE}" srcOrd="10" destOrd="0" presId="urn:microsoft.com/office/officeart/2005/8/layout/radial1"/>
  </dgm:cxnLst>
  <dgm:bg/>
  <dgm:whole>
    <a:ln w="127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3F35-CA76-4CD0-AA2F-ECA578F97B1D}">
      <dsp:nvSpPr>
        <dsp:cNvPr id="0" name=""/>
        <dsp:cNvSpPr/>
      </dsp:nvSpPr>
      <dsp:spPr>
        <a:xfrm>
          <a:off x="2813102" y="1608710"/>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t>IU's Next Learning Technologies</a:t>
          </a:r>
        </a:p>
      </dsp:txBody>
      <dsp:txXfrm>
        <a:off x="2992378" y="1787986"/>
        <a:ext cx="865622" cy="865622"/>
      </dsp:txXfrm>
    </dsp:sp>
    <dsp:sp modelId="{0072A986-34D7-4D00-BC02-EF4D5F7D4315}">
      <dsp:nvSpPr>
        <dsp:cNvPr id="0" name=""/>
        <dsp:cNvSpPr/>
      </dsp:nvSpPr>
      <dsp:spPr>
        <a:xfrm rot="16200000">
          <a:off x="3241563" y="1409000"/>
          <a:ext cx="367253" cy="32166"/>
        </a:xfrm>
        <a:custGeom>
          <a:avLst/>
          <a:gdLst/>
          <a:ahLst/>
          <a:cxnLst/>
          <a:rect l="0" t="0" r="0" b="0"/>
          <a:pathLst>
            <a:path>
              <a:moveTo>
                <a:pt x="0" y="16083"/>
              </a:moveTo>
              <a:lnTo>
                <a:pt x="367253" y="16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6008" y="1415902"/>
        <a:ext cx="18362" cy="18362"/>
      </dsp:txXfrm>
    </dsp:sp>
    <dsp:sp modelId="{0965FC6D-BCDB-4BBF-AB97-D23225CE02B2}">
      <dsp:nvSpPr>
        <dsp:cNvPr id="0" name=""/>
        <dsp:cNvSpPr/>
      </dsp:nvSpPr>
      <dsp:spPr>
        <a:xfrm>
          <a:off x="2813102" y="17282"/>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Learning &amp; Teaching Activity Management</a:t>
          </a:r>
        </a:p>
      </dsp:txBody>
      <dsp:txXfrm>
        <a:off x="2992378" y="196558"/>
        <a:ext cx="865622" cy="865622"/>
      </dsp:txXfrm>
    </dsp:sp>
    <dsp:sp modelId="{EB6CF54D-1C5C-46DF-B938-CC88CB0B1E1B}">
      <dsp:nvSpPr>
        <dsp:cNvPr id="0" name=""/>
        <dsp:cNvSpPr/>
      </dsp:nvSpPr>
      <dsp:spPr>
        <a:xfrm rot="20520000">
          <a:off x="3998332" y="1958825"/>
          <a:ext cx="367253" cy="32166"/>
        </a:xfrm>
        <a:custGeom>
          <a:avLst/>
          <a:gdLst/>
          <a:ahLst/>
          <a:cxnLst/>
          <a:rect l="0" t="0" r="0" b="0"/>
          <a:pathLst>
            <a:path>
              <a:moveTo>
                <a:pt x="0" y="16083"/>
              </a:moveTo>
              <a:lnTo>
                <a:pt x="367253" y="16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2777" y="1965727"/>
        <a:ext cx="18362" cy="18362"/>
      </dsp:txXfrm>
    </dsp:sp>
    <dsp:sp modelId="{64FD0330-2044-4D08-96F4-94DE3687DF6C}">
      <dsp:nvSpPr>
        <dsp:cNvPr id="0" name=""/>
        <dsp:cNvSpPr/>
      </dsp:nvSpPr>
      <dsp:spPr>
        <a:xfrm>
          <a:off x="4326641" y="1116932"/>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Assessment, Portfolio, and Analytics</a:t>
          </a:r>
        </a:p>
      </dsp:txBody>
      <dsp:txXfrm>
        <a:off x="4505917" y="1296208"/>
        <a:ext cx="865622" cy="865622"/>
      </dsp:txXfrm>
    </dsp:sp>
    <dsp:sp modelId="{5F70E461-67F0-405B-B3CA-FB21BDFFA600}">
      <dsp:nvSpPr>
        <dsp:cNvPr id="0" name=""/>
        <dsp:cNvSpPr/>
      </dsp:nvSpPr>
      <dsp:spPr>
        <a:xfrm rot="3240000">
          <a:off x="3709271" y="2848460"/>
          <a:ext cx="367253" cy="32166"/>
        </a:xfrm>
        <a:custGeom>
          <a:avLst/>
          <a:gdLst/>
          <a:ahLst/>
          <a:cxnLst/>
          <a:rect l="0" t="0" r="0" b="0"/>
          <a:pathLst>
            <a:path>
              <a:moveTo>
                <a:pt x="0" y="16083"/>
              </a:moveTo>
              <a:lnTo>
                <a:pt x="367253" y="16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3717" y="2855362"/>
        <a:ext cx="18362" cy="18362"/>
      </dsp:txXfrm>
    </dsp:sp>
    <dsp:sp modelId="{EBDB3F57-FFAA-4906-9724-BE36811A05A1}">
      <dsp:nvSpPr>
        <dsp:cNvPr id="0" name=""/>
        <dsp:cNvSpPr/>
      </dsp:nvSpPr>
      <dsp:spPr>
        <a:xfrm>
          <a:off x="3748520" y="2896203"/>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Communication, Collaboration and Social Networking</a:t>
          </a:r>
        </a:p>
      </dsp:txBody>
      <dsp:txXfrm>
        <a:off x="3927796" y="3075479"/>
        <a:ext cx="865622" cy="865622"/>
      </dsp:txXfrm>
    </dsp:sp>
    <dsp:sp modelId="{72F29851-3681-4B7C-A3A0-C8C1FF848640}">
      <dsp:nvSpPr>
        <dsp:cNvPr id="0" name=""/>
        <dsp:cNvSpPr/>
      </dsp:nvSpPr>
      <dsp:spPr>
        <a:xfrm rot="7560000">
          <a:off x="2773854" y="2848460"/>
          <a:ext cx="367253" cy="32166"/>
        </a:xfrm>
        <a:custGeom>
          <a:avLst/>
          <a:gdLst/>
          <a:ahLst/>
          <a:cxnLst/>
          <a:rect l="0" t="0" r="0" b="0"/>
          <a:pathLst>
            <a:path>
              <a:moveTo>
                <a:pt x="0" y="16083"/>
              </a:moveTo>
              <a:lnTo>
                <a:pt x="367253" y="16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48299" y="2855362"/>
        <a:ext cx="18362" cy="18362"/>
      </dsp:txXfrm>
    </dsp:sp>
    <dsp:sp modelId="{EF715B06-8D17-4649-90EA-3968B8487E64}">
      <dsp:nvSpPr>
        <dsp:cNvPr id="0" name=""/>
        <dsp:cNvSpPr/>
      </dsp:nvSpPr>
      <dsp:spPr>
        <a:xfrm>
          <a:off x="1877684" y="2896203"/>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a:t>eTexts</a:t>
          </a:r>
          <a:r>
            <a:rPr lang="en-US" sz="1000" kern="1200" dirty="0"/>
            <a:t>, Open Content, and Repositories</a:t>
          </a:r>
        </a:p>
      </dsp:txBody>
      <dsp:txXfrm>
        <a:off x="2056960" y="3075479"/>
        <a:ext cx="865622" cy="865622"/>
      </dsp:txXfrm>
    </dsp:sp>
    <dsp:sp modelId="{FA7B4A22-7FCF-4449-A14C-5BC8480BE96D}">
      <dsp:nvSpPr>
        <dsp:cNvPr id="0" name=""/>
        <dsp:cNvSpPr/>
      </dsp:nvSpPr>
      <dsp:spPr>
        <a:xfrm rot="11880000">
          <a:off x="2484793" y="1958825"/>
          <a:ext cx="367253" cy="32166"/>
        </a:xfrm>
        <a:custGeom>
          <a:avLst/>
          <a:gdLst/>
          <a:ahLst/>
          <a:cxnLst/>
          <a:rect l="0" t="0" r="0" b="0"/>
          <a:pathLst>
            <a:path>
              <a:moveTo>
                <a:pt x="0" y="16083"/>
              </a:moveTo>
              <a:lnTo>
                <a:pt x="367253" y="16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59239" y="1965727"/>
        <a:ext cx="18362" cy="18362"/>
      </dsp:txXfrm>
    </dsp:sp>
    <dsp:sp modelId="{06C68BD0-E953-4A7B-9868-457F7899A1BE}">
      <dsp:nvSpPr>
        <dsp:cNvPr id="0" name=""/>
        <dsp:cNvSpPr/>
      </dsp:nvSpPr>
      <dsp:spPr>
        <a:xfrm>
          <a:off x="1299564" y="1116932"/>
          <a:ext cx="1224174" cy="122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Content Creation, Sharing, and Reuse</a:t>
          </a:r>
        </a:p>
      </dsp:txBody>
      <dsp:txXfrm>
        <a:off x="1478840" y="1296208"/>
        <a:ext cx="865622" cy="8656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A7FFC-06C1-41E6-86CC-97471DD2AF90}" type="datetimeFigureOut">
              <a:rPr lang="en-US" smtClean="0"/>
              <a:t>10/3/2012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E4038-98EC-441F-BCAD-6B864ED359E1}" type="slidenum">
              <a:rPr lang="en-US" smtClean="0"/>
              <a:t>‹#›</a:t>
            </a:fld>
            <a:endParaRPr lang="en-US"/>
          </a:p>
        </p:txBody>
      </p:sp>
    </p:spTree>
    <p:extLst>
      <p:ext uri="{BB962C8B-B14F-4D97-AF65-F5344CB8AC3E}">
        <p14:creationId xmlns:p14="http://schemas.microsoft.com/office/powerpoint/2010/main" val="314226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CDC5-55A2-4C49-8D1B-F0A0B4CD1393}" type="datetimeFigureOut">
              <a:rPr lang="en-US" smtClean="0"/>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921FF-61D2-4803-8494-4519EE275740}" type="slidenum">
              <a:rPr lang="en-US" smtClean="0"/>
              <a:t>‹#›</a:t>
            </a:fld>
            <a:endParaRPr lang="en-US"/>
          </a:p>
        </p:txBody>
      </p:sp>
    </p:spTree>
    <p:extLst>
      <p:ext uri="{BB962C8B-B14F-4D97-AF65-F5344CB8AC3E}">
        <p14:creationId xmlns:p14="http://schemas.microsoft.com/office/powerpoint/2010/main" val="41309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Title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a:t>
            </a:fld>
            <a:endParaRPr lang="en-US"/>
          </a:p>
        </p:txBody>
      </p:sp>
    </p:spTree>
    <p:extLst>
      <p:ext uri="{BB962C8B-B14F-4D97-AF65-F5344CB8AC3E}">
        <p14:creationId xmlns:p14="http://schemas.microsoft.com/office/powerpoint/2010/main" val="227467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15</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End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19</a:t>
            </a:fld>
            <a:endParaRPr lang="en-US"/>
          </a:p>
        </p:txBody>
      </p:sp>
    </p:spTree>
    <p:extLst>
      <p:ext uri="{BB962C8B-B14F-4D97-AF65-F5344CB8AC3E}">
        <p14:creationId xmlns:p14="http://schemas.microsoft.com/office/powerpoint/2010/main" val="154866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62894-478A-B341-9D47-E8EABF0C0907}" type="slidenum">
              <a:rPr lang="en-US" smtClean="0"/>
              <a:t>2</a:t>
            </a:fld>
            <a:endParaRPr lang="en-US"/>
          </a:p>
        </p:txBody>
      </p:sp>
    </p:spTree>
    <p:extLst>
      <p:ext uri="{BB962C8B-B14F-4D97-AF65-F5344CB8AC3E}">
        <p14:creationId xmlns:p14="http://schemas.microsoft.com/office/powerpoint/2010/main" val="411617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4</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a:t>
            </a:r>
            <a:r>
              <a:rPr lang="en-US" baseline="0" dirty="0" smtClean="0"/>
              <a:t>– Plain White </a:t>
            </a:r>
          </a:p>
          <a:p>
            <a:r>
              <a:rPr lang="en-US" baseline="0" dirty="0" smtClean="0"/>
              <a:t>For full screen images and charts.</a:t>
            </a:r>
          </a:p>
        </p:txBody>
      </p:sp>
      <p:sp>
        <p:nvSpPr>
          <p:cNvPr id="4" name="Slide Number Placeholder 3"/>
          <p:cNvSpPr>
            <a:spLocks noGrp="1"/>
          </p:cNvSpPr>
          <p:nvPr>
            <p:ph type="sldNum" sz="quarter" idx="10"/>
          </p:nvPr>
        </p:nvSpPr>
        <p:spPr/>
        <p:txBody>
          <a:bodyPr/>
          <a:lstStyle/>
          <a:p>
            <a:fld id="{150921FF-61D2-4803-8494-4519EE275740}" type="slidenum">
              <a:rPr lang="en-US" smtClean="0"/>
              <a:t>5</a:t>
            </a:fld>
            <a:endParaRPr lang="en-US"/>
          </a:p>
        </p:txBody>
      </p:sp>
    </p:spTree>
    <p:extLst>
      <p:ext uri="{BB962C8B-B14F-4D97-AF65-F5344CB8AC3E}">
        <p14:creationId xmlns:p14="http://schemas.microsoft.com/office/powerpoint/2010/main" val="40087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6</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8</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a:t>
            </a:r>
            <a:r>
              <a:rPr lang="en-US" baseline="0" dirty="0" smtClean="0"/>
              <a:t>– Plain White </a:t>
            </a:r>
          </a:p>
          <a:p>
            <a:r>
              <a:rPr lang="en-US" baseline="0" dirty="0" smtClean="0"/>
              <a:t>For full screen images and charts.</a:t>
            </a:r>
          </a:p>
        </p:txBody>
      </p:sp>
      <p:sp>
        <p:nvSpPr>
          <p:cNvPr id="4" name="Slide Number Placeholder 3"/>
          <p:cNvSpPr>
            <a:spLocks noGrp="1"/>
          </p:cNvSpPr>
          <p:nvPr>
            <p:ph type="sldNum" sz="quarter" idx="10"/>
          </p:nvPr>
        </p:nvSpPr>
        <p:spPr/>
        <p:txBody>
          <a:bodyPr/>
          <a:lstStyle/>
          <a:p>
            <a:fld id="{150921FF-61D2-4803-8494-4519EE275740}" type="slidenum">
              <a:rPr lang="en-US" smtClean="0"/>
              <a:t>9</a:t>
            </a:fld>
            <a:endParaRPr lang="en-US"/>
          </a:p>
        </p:txBody>
      </p:sp>
    </p:spTree>
    <p:extLst>
      <p:ext uri="{BB962C8B-B14F-4D97-AF65-F5344CB8AC3E}">
        <p14:creationId xmlns:p14="http://schemas.microsoft.com/office/powerpoint/2010/main" val="40087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11</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13</a:t>
            </a:fld>
            <a:endParaRPr lang="en-US"/>
          </a:p>
        </p:txBody>
      </p:sp>
    </p:spTree>
    <p:extLst>
      <p:ext uri="{BB962C8B-B14F-4D97-AF65-F5344CB8AC3E}">
        <p14:creationId xmlns:p14="http://schemas.microsoft.com/office/powerpoint/2010/main" val="352781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9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D507AC-396C-8645-B07A-61AD55ED9E9E}" type="datetimeFigureOut">
              <a:rPr lang="en-US" smtClean="0"/>
              <a:t>10/3/2012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918665-1948-4642-B45E-7A27C8962E79}" type="slidenum">
              <a:rPr lang="en-US" smtClean="0"/>
              <a:t>‹#›</a:t>
            </a:fld>
            <a:endParaRPr lang="en-US"/>
          </a:p>
        </p:txBody>
      </p:sp>
    </p:spTree>
    <p:extLst>
      <p:ext uri="{BB962C8B-B14F-4D97-AF65-F5344CB8AC3E}">
        <p14:creationId xmlns:p14="http://schemas.microsoft.com/office/powerpoint/2010/main" val="49395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5" name="Text Placeholder 2"/>
          <p:cNvSpPr>
            <a:spLocks noGrp="1"/>
          </p:cNvSpPr>
          <p:nvPr>
            <p:ph type="body" idx="1"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Agenda Item One</a:t>
            </a:r>
          </a:p>
          <a:p>
            <a:r>
              <a:rPr lang="en-US" dirty="0" smtClean="0"/>
              <a:t>Agenda Item Two</a:t>
            </a:r>
          </a:p>
          <a:p>
            <a:r>
              <a:rPr lang="en-US" dirty="0" smtClean="0"/>
              <a:t>Agenda Item Three</a:t>
            </a:r>
          </a:p>
          <a:p>
            <a:r>
              <a:rPr lang="en-US" dirty="0" smtClean="0"/>
              <a:t>Agenda Item Four</a:t>
            </a:r>
          </a:p>
          <a:p>
            <a:r>
              <a:rPr lang="en-US" dirty="0" smtClean="0"/>
              <a:t>Agenda Item Five</a:t>
            </a:r>
          </a:p>
        </p:txBody>
      </p:sp>
    </p:spTree>
    <p:extLst>
      <p:ext uri="{BB962C8B-B14F-4D97-AF65-F5344CB8AC3E}">
        <p14:creationId xmlns:p14="http://schemas.microsoft.com/office/powerpoint/2010/main" val="166041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4" y="26569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798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870261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33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4" r:id="rId4"/>
    <p:sldLayoutId id="2147483668" r:id="rId5"/>
    <p:sldLayoutId id="2147483667" r:id="rId6"/>
    <p:sldLayoutId id="2147483654" r:id="rId7"/>
    <p:sldLayoutId id="2147483656" r:id="rId8"/>
    <p:sldLayoutId id="2147483657" r:id="rId9"/>
    <p:sldLayoutId id="2147483658" r:id="rId10"/>
    <p:sldLayoutId id="2147483666" r:id="rId11"/>
    <p:sldLayoutId id="21474836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newsinfo.iu.edu/news/page/normal/22953.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752600"/>
            <a:ext cx="7866612" cy="905924"/>
          </a:xfrm>
        </p:spPr>
        <p:txBody>
          <a:bodyPr/>
          <a:lstStyle/>
          <a:p>
            <a:r>
              <a:rPr lang="en-US" dirty="0"/>
              <a:t>What's Next for Emerging Technologies </a:t>
            </a:r>
            <a:r>
              <a:rPr lang="en-US" dirty="0" smtClean="0"/>
              <a:t>that </a:t>
            </a:r>
            <a:r>
              <a:rPr lang="en-US" dirty="0"/>
              <a:t>Support Teaching and Learning?</a:t>
            </a:r>
            <a:br>
              <a:rPr lang="en-US" dirty="0"/>
            </a:br>
            <a:endParaRPr lang="en-US" dirty="0"/>
          </a:p>
        </p:txBody>
      </p:sp>
      <p:sp>
        <p:nvSpPr>
          <p:cNvPr id="7" name="Text Placeholder 6"/>
          <p:cNvSpPr>
            <a:spLocks noGrp="1"/>
          </p:cNvSpPr>
          <p:nvPr>
            <p:ph type="body" idx="12"/>
          </p:nvPr>
        </p:nvSpPr>
        <p:spPr/>
        <p:txBody>
          <a:bodyPr/>
          <a:lstStyle/>
          <a:p>
            <a:r>
              <a:rPr lang="en-US" dirty="0" smtClean="0"/>
              <a:t>October 3, 2012</a:t>
            </a:r>
            <a:endParaRPr lang="en-US" dirty="0"/>
          </a:p>
        </p:txBody>
      </p:sp>
      <p:sp>
        <p:nvSpPr>
          <p:cNvPr id="6" name="Text Placeholder 5"/>
          <p:cNvSpPr>
            <a:spLocks noGrp="1"/>
          </p:cNvSpPr>
          <p:nvPr>
            <p:ph type="body" idx="1"/>
          </p:nvPr>
        </p:nvSpPr>
        <p:spPr>
          <a:xfrm>
            <a:off x="609600" y="3886200"/>
            <a:ext cx="7866611" cy="500732"/>
          </a:xfrm>
        </p:spPr>
        <p:txBody>
          <a:bodyPr/>
          <a:lstStyle/>
          <a:p>
            <a:r>
              <a:rPr lang="en-US" dirty="0" smtClean="0"/>
              <a:t>Anastasia (Stacy) Morrone, </a:t>
            </a:r>
            <a:r>
              <a:rPr lang="en-US" dirty="0"/>
              <a:t>Dean, Information Technology; Associate Vice President, Learning Technologies, Indiana University‐Purdue University Indianapolis</a:t>
            </a:r>
          </a:p>
        </p:txBody>
      </p:sp>
    </p:spTree>
    <p:extLst>
      <p:ext uri="{BB962C8B-B14F-4D97-AF65-F5344CB8AC3E}">
        <p14:creationId xmlns:p14="http://schemas.microsoft.com/office/powerpoint/2010/main" val="422739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Content Placeholder 2"/>
          <p:cNvSpPr>
            <a:spLocks noGrp="1"/>
          </p:cNvSpPr>
          <p:nvPr>
            <p:ph idx="1"/>
          </p:nvPr>
        </p:nvSpPr>
        <p:spPr/>
        <p:txBody>
          <a:bodyPr/>
          <a:lstStyle/>
          <a:p>
            <a:pPr marL="0" indent="0">
              <a:buNone/>
            </a:pPr>
            <a:r>
              <a:rPr lang="en-US" dirty="0" smtClean="0"/>
              <a:t>Replace this slide with poll #2</a:t>
            </a:r>
            <a:endParaRPr lang="en-US" dirty="0"/>
          </a:p>
          <a:p>
            <a:endParaRPr lang="en-US" dirty="0"/>
          </a:p>
        </p:txBody>
      </p:sp>
    </p:spTree>
    <p:extLst>
      <p:ext uri="{BB962C8B-B14F-4D97-AF65-F5344CB8AC3E}">
        <p14:creationId xmlns:p14="http://schemas.microsoft.com/office/powerpoint/2010/main" val="1261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304800" y="2666999"/>
            <a:ext cx="8238604" cy="904371"/>
          </a:xfrm>
        </p:spPr>
        <p:txBody>
          <a:bodyPr/>
          <a:lstStyle/>
          <a:p>
            <a:pPr fontAlgn="base"/>
            <a:r>
              <a:rPr lang="en-US" dirty="0"/>
              <a:t>Develop a process for technical review</a:t>
            </a:r>
          </a:p>
          <a:p>
            <a:pPr lvl="0" fontAlgn="base"/>
            <a:endParaRPr lang="en-US" dirty="0"/>
          </a:p>
        </p:txBody>
      </p:sp>
      <p:sp>
        <p:nvSpPr>
          <p:cNvPr id="2" name="TextBox 1"/>
          <p:cNvSpPr txBox="1"/>
          <p:nvPr/>
        </p:nvSpPr>
        <p:spPr>
          <a:xfrm>
            <a:off x="914400" y="3962400"/>
            <a:ext cx="6781800" cy="1938992"/>
          </a:xfrm>
          <a:prstGeom prst="rect">
            <a:avLst/>
          </a:prstGeom>
          <a:noFill/>
        </p:spPr>
        <p:txBody>
          <a:bodyPr wrap="square" rtlCol="0">
            <a:spAutoFit/>
          </a:bodyPr>
          <a:lstStyle/>
          <a:p>
            <a:r>
              <a:rPr lang="en-US" sz="2400" dirty="0"/>
              <a:t>Technical reviews will assess the state, risk and technical viability of the application by reviewing the technology stack, standards, development methodologies and platforms for reliable, serviceable and highly available applications. </a:t>
            </a:r>
          </a:p>
        </p:txBody>
      </p:sp>
    </p:spTree>
    <p:extLst>
      <p:ext uri="{BB962C8B-B14F-4D97-AF65-F5344CB8AC3E}">
        <p14:creationId xmlns:p14="http://schemas.microsoft.com/office/powerpoint/2010/main" val="70473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review criteria</a:t>
            </a:r>
            <a:endParaRPr lang="en-US" dirty="0"/>
          </a:p>
        </p:txBody>
      </p:sp>
      <p:sp>
        <p:nvSpPr>
          <p:cNvPr id="3" name="Content Placeholder 2"/>
          <p:cNvSpPr>
            <a:spLocks noGrp="1"/>
          </p:cNvSpPr>
          <p:nvPr>
            <p:ph idx="1"/>
          </p:nvPr>
        </p:nvSpPr>
        <p:spPr>
          <a:xfrm>
            <a:off x="609600" y="1066800"/>
            <a:ext cx="8079971" cy="4546599"/>
          </a:xfrm>
        </p:spPr>
        <p:txBody>
          <a:bodyPr/>
          <a:lstStyle/>
          <a:p>
            <a:pPr lvl="0" fontAlgn="base"/>
            <a:r>
              <a:rPr lang="en-US" sz="2800" dirty="0" smtClean="0"/>
              <a:t>Virtualized</a:t>
            </a:r>
            <a:endParaRPr lang="en-US" sz="2800" dirty="0"/>
          </a:p>
          <a:p>
            <a:pPr lvl="0" fontAlgn="base"/>
            <a:r>
              <a:rPr lang="en-US" sz="2800" dirty="0" smtClean="0"/>
              <a:t>Interoperable</a:t>
            </a:r>
          </a:p>
          <a:p>
            <a:pPr lvl="0" fontAlgn="base"/>
            <a:r>
              <a:rPr lang="en-US" sz="2800" dirty="0" smtClean="0"/>
              <a:t>Integral</a:t>
            </a:r>
          </a:p>
          <a:p>
            <a:pPr lvl="0" fontAlgn="base"/>
            <a:r>
              <a:rPr lang="en-US" sz="2800" dirty="0" smtClean="0"/>
              <a:t>Standards</a:t>
            </a:r>
          </a:p>
          <a:p>
            <a:pPr lvl="0" fontAlgn="base"/>
            <a:r>
              <a:rPr lang="en-US" sz="2800" dirty="0" smtClean="0"/>
              <a:t>Tooling</a:t>
            </a:r>
          </a:p>
          <a:p>
            <a:pPr lvl="0" fontAlgn="base"/>
            <a:r>
              <a:rPr lang="en-US" sz="2800" dirty="0" smtClean="0"/>
              <a:t>Scale</a:t>
            </a:r>
          </a:p>
          <a:p>
            <a:pPr lvl="0" fontAlgn="base"/>
            <a:r>
              <a:rPr lang="en-US" sz="2800" dirty="0" smtClean="0"/>
              <a:t>Availability</a:t>
            </a:r>
          </a:p>
          <a:p>
            <a:pPr lvl="0" fontAlgn="base"/>
            <a:r>
              <a:rPr lang="en-US" sz="2800" dirty="0" smtClean="0"/>
              <a:t>Usability</a:t>
            </a:r>
          </a:p>
          <a:p>
            <a:pPr lvl="0" fontAlgn="base"/>
            <a:r>
              <a:rPr lang="en-US" sz="2800" dirty="0" smtClean="0"/>
              <a:t>Licensing</a:t>
            </a:r>
          </a:p>
          <a:p>
            <a:pPr lvl="0" fontAlgn="base"/>
            <a:r>
              <a:rPr lang="en-US" sz="2800" dirty="0" smtClean="0"/>
              <a:t>Accessibility</a:t>
            </a:r>
            <a:endParaRPr lang="en-US" dirty="0"/>
          </a:p>
        </p:txBody>
      </p:sp>
    </p:spTree>
    <p:extLst>
      <p:ext uri="{BB962C8B-B14F-4D97-AF65-F5344CB8AC3E}">
        <p14:creationId xmlns:p14="http://schemas.microsoft.com/office/powerpoint/2010/main" val="222851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304800" y="2666999"/>
            <a:ext cx="8238604" cy="904371"/>
          </a:xfrm>
        </p:spPr>
        <p:txBody>
          <a:bodyPr/>
          <a:lstStyle/>
          <a:p>
            <a:pPr fontAlgn="base"/>
            <a:r>
              <a:rPr lang="en-US" dirty="0"/>
              <a:t>Develop a process for functional review</a:t>
            </a:r>
          </a:p>
          <a:p>
            <a:pPr lvl="0" fontAlgn="base"/>
            <a:r>
              <a:rPr lang="en-US" dirty="0"/>
              <a:t/>
            </a:r>
            <a:br>
              <a:rPr lang="en-US" dirty="0"/>
            </a:br>
            <a:endParaRPr lang="en-US" dirty="0"/>
          </a:p>
        </p:txBody>
      </p:sp>
      <p:sp>
        <p:nvSpPr>
          <p:cNvPr id="2" name="TextBox 1"/>
          <p:cNvSpPr txBox="1"/>
          <p:nvPr/>
        </p:nvSpPr>
        <p:spPr>
          <a:xfrm>
            <a:off x="914400" y="3810000"/>
            <a:ext cx="6781800" cy="1938992"/>
          </a:xfrm>
          <a:prstGeom prst="rect">
            <a:avLst/>
          </a:prstGeom>
          <a:noFill/>
        </p:spPr>
        <p:txBody>
          <a:bodyPr wrap="square" rtlCol="0">
            <a:spAutoFit/>
          </a:bodyPr>
          <a:lstStyle/>
          <a:p>
            <a:pPr lvl="0" fontAlgn="base"/>
            <a:r>
              <a:rPr lang="en-US" sz="2400" dirty="0"/>
              <a:t>An informal/triage review will be conducted for any product being seriously considered for the </a:t>
            </a:r>
            <a:r>
              <a:rPr lang="en-US" sz="2400" dirty="0" smtClean="0"/>
              <a:t>pilot. A </a:t>
            </a:r>
            <a:r>
              <a:rPr lang="en-US" sz="2400" dirty="0"/>
              <a:t>formal review will commence as soon as the pilot has been </a:t>
            </a:r>
            <a:r>
              <a:rPr lang="en-US" sz="2400" dirty="0" smtClean="0"/>
              <a:t>approved. A </a:t>
            </a:r>
            <a:r>
              <a:rPr lang="en-US" sz="2400" dirty="0"/>
              <a:t>template for conducting the functional review will be </a:t>
            </a:r>
            <a:r>
              <a:rPr lang="en-US" sz="2400" dirty="0" smtClean="0"/>
              <a:t>used.</a:t>
            </a:r>
            <a:endParaRPr lang="en-US" sz="2400" dirty="0"/>
          </a:p>
        </p:txBody>
      </p:sp>
    </p:spTree>
    <p:extLst>
      <p:ext uri="{BB962C8B-B14F-4D97-AF65-F5344CB8AC3E}">
        <p14:creationId xmlns:p14="http://schemas.microsoft.com/office/powerpoint/2010/main" val="2973286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reviews will include:</a:t>
            </a:r>
            <a:endParaRPr lang="en-US" dirty="0"/>
          </a:p>
        </p:txBody>
      </p:sp>
      <p:sp>
        <p:nvSpPr>
          <p:cNvPr id="3" name="Content Placeholder 2"/>
          <p:cNvSpPr>
            <a:spLocks noGrp="1"/>
          </p:cNvSpPr>
          <p:nvPr>
            <p:ph idx="1"/>
          </p:nvPr>
        </p:nvSpPr>
        <p:spPr>
          <a:xfrm>
            <a:off x="609600" y="1066800"/>
            <a:ext cx="8079971" cy="4546599"/>
          </a:xfrm>
        </p:spPr>
        <p:txBody>
          <a:bodyPr/>
          <a:lstStyle/>
          <a:p>
            <a:pPr lvl="1" fontAlgn="base"/>
            <a:r>
              <a:rPr lang="en-US" sz="2800" dirty="0" smtClean="0"/>
              <a:t>an </a:t>
            </a:r>
            <a:r>
              <a:rPr lang="en-US" sz="2800" dirty="0"/>
              <a:t>executive summary offering highlights of the review and a narrative assessment of the overall suitability of the tool/system for its intended purpose(s )</a:t>
            </a:r>
            <a:endParaRPr lang="en-US" sz="2400" dirty="0"/>
          </a:p>
          <a:p>
            <a:pPr lvl="1" fontAlgn="base"/>
            <a:r>
              <a:rPr lang="en-US" sz="2800" dirty="0"/>
              <a:t>a matrix indicating the degree to which the primary business requirements and specific user needs for the system/tool are </a:t>
            </a:r>
            <a:r>
              <a:rPr lang="en-US" sz="2800" dirty="0" smtClean="0"/>
              <a:t>met </a:t>
            </a:r>
            <a:endParaRPr lang="en-US" sz="2400" dirty="0"/>
          </a:p>
          <a:p>
            <a:pPr lvl="1" fontAlgn="base"/>
            <a:r>
              <a:rPr lang="en-US" sz="2800" dirty="0"/>
              <a:t>descriptions of the tool/system’s major features, as well as significant strengths and </a:t>
            </a:r>
            <a:r>
              <a:rPr lang="en-US" sz="2800" dirty="0" smtClean="0"/>
              <a:t>weakness</a:t>
            </a:r>
            <a:endParaRPr lang="en-US" sz="2400" dirty="0"/>
          </a:p>
        </p:txBody>
      </p:sp>
    </p:spTree>
    <p:extLst>
      <p:ext uri="{BB962C8B-B14F-4D97-AF65-F5344CB8AC3E}">
        <p14:creationId xmlns:p14="http://schemas.microsoft.com/office/powerpoint/2010/main" val="3829513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304800" y="2666999"/>
            <a:ext cx="8238604" cy="904371"/>
          </a:xfrm>
        </p:spPr>
        <p:txBody>
          <a:bodyPr/>
          <a:lstStyle/>
          <a:p>
            <a:pPr lvl="0" fontAlgn="base"/>
            <a:r>
              <a:rPr lang="en-US" dirty="0"/>
              <a:t>Develop an evaluation plan</a:t>
            </a:r>
            <a:br>
              <a:rPr lang="en-US" dirty="0"/>
            </a:br>
            <a:endParaRPr lang="en-US" dirty="0"/>
          </a:p>
        </p:txBody>
      </p:sp>
      <p:sp>
        <p:nvSpPr>
          <p:cNvPr id="2" name="TextBox 1"/>
          <p:cNvSpPr txBox="1"/>
          <p:nvPr/>
        </p:nvSpPr>
        <p:spPr>
          <a:xfrm>
            <a:off x="914400" y="3810000"/>
            <a:ext cx="6781800" cy="1938992"/>
          </a:xfrm>
          <a:prstGeom prst="rect">
            <a:avLst/>
          </a:prstGeom>
          <a:noFill/>
        </p:spPr>
        <p:txBody>
          <a:bodyPr wrap="square" rtlCol="0">
            <a:spAutoFit/>
          </a:bodyPr>
          <a:lstStyle/>
          <a:p>
            <a:r>
              <a:rPr lang="en-US" sz="2400" dirty="0" smtClean="0"/>
              <a:t>The Center for Evaluation and Education Policy (CEEP) at Indiana University is conducting the formal evaluation of the pilots.  The research will include faculty and student surveys, student focus groups, and faculty interviews.</a:t>
            </a:r>
            <a:endParaRPr lang="en-US" sz="2400" dirty="0"/>
          </a:p>
        </p:txBody>
      </p:sp>
    </p:spTree>
    <p:extLst>
      <p:ext uri="{BB962C8B-B14F-4D97-AF65-F5344CB8AC3E}">
        <p14:creationId xmlns:p14="http://schemas.microsoft.com/office/powerpoint/2010/main" val="3258851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Evaluation plan deliverables and timeline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370101"/>
              </p:ext>
            </p:extLst>
          </p:nvPr>
        </p:nvGraphicFramePr>
        <p:xfrm>
          <a:off x="1219200" y="1295400"/>
          <a:ext cx="6629401" cy="3886198"/>
        </p:xfrm>
        <a:graphic>
          <a:graphicData uri="http://schemas.openxmlformats.org/drawingml/2006/table">
            <a:tbl>
              <a:tblPr firstRow="1" firstCol="1" lastRow="1" lastCol="1" bandRow="1" bandCol="1"/>
              <a:tblGrid>
                <a:gridCol w="2583256"/>
                <a:gridCol w="673560"/>
                <a:gridCol w="674517"/>
                <a:gridCol w="674517"/>
                <a:gridCol w="674517"/>
                <a:gridCol w="674517"/>
                <a:gridCol w="674517"/>
              </a:tblGrid>
              <a:tr h="399187">
                <a:tc>
                  <a:txBody>
                    <a:bodyPr/>
                    <a:lstStyle/>
                    <a:p>
                      <a:pPr marL="0" marR="0">
                        <a:lnSpc>
                          <a:spcPct val="150000"/>
                        </a:lnSpc>
                        <a:spcBef>
                          <a:spcPts val="0"/>
                        </a:spcBef>
                        <a:spcAft>
                          <a:spcPts val="0"/>
                        </a:spcAft>
                      </a:pPr>
                      <a:r>
                        <a:rPr lang="en-US" sz="1000" b="1">
                          <a:solidFill>
                            <a:srgbClr val="FFFFFF"/>
                          </a:solidFill>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a:solidFill>
                            <a:srgbClr val="FFFFFF"/>
                          </a:solidFill>
                          <a:effectLst/>
                          <a:latin typeface="Garamond"/>
                          <a:ea typeface="Times New Roman"/>
                          <a:cs typeface="Arial"/>
                        </a:rPr>
                        <a:t>Aug</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dirty="0">
                          <a:solidFill>
                            <a:srgbClr val="FFFFFF"/>
                          </a:solidFill>
                          <a:effectLst/>
                          <a:latin typeface="Garamond"/>
                          <a:ea typeface="Times New Roman"/>
                          <a:cs typeface="Arial"/>
                        </a:rPr>
                        <a:t>Sept</a:t>
                      </a:r>
                      <a:endParaRPr lang="en-US" sz="1200" dirty="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a:solidFill>
                            <a:srgbClr val="FFFFFF"/>
                          </a:solidFill>
                          <a:effectLst/>
                          <a:latin typeface="Garamond"/>
                          <a:ea typeface="Times New Roman"/>
                          <a:cs typeface="Arial"/>
                        </a:rPr>
                        <a:t>Oct</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a:solidFill>
                            <a:srgbClr val="FFFFFF"/>
                          </a:solidFill>
                          <a:effectLst/>
                          <a:latin typeface="Garamond"/>
                          <a:ea typeface="Times New Roman"/>
                          <a:cs typeface="Arial"/>
                        </a:rPr>
                        <a:t>Nov</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a:solidFill>
                            <a:srgbClr val="FFFFFF"/>
                          </a:solidFill>
                          <a:effectLst/>
                          <a:latin typeface="Garamond"/>
                          <a:ea typeface="Times New Roman"/>
                          <a:cs typeface="Arial"/>
                        </a:rPr>
                        <a:t>Dec</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50000"/>
                        </a:lnSpc>
                        <a:spcBef>
                          <a:spcPts val="0"/>
                        </a:spcBef>
                        <a:spcAft>
                          <a:spcPts val="0"/>
                        </a:spcAft>
                      </a:pPr>
                      <a:r>
                        <a:rPr lang="en-US" sz="600" b="1">
                          <a:solidFill>
                            <a:srgbClr val="FFFFFF"/>
                          </a:solidFill>
                          <a:effectLst/>
                          <a:latin typeface="Garamond"/>
                          <a:ea typeface="Times New Roman"/>
                          <a:cs typeface="Arial"/>
                        </a:rPr>
                        <a:t>Jan</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Refinement of Evaluation Plan</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Development of instruments and protocol</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Administration of online student surveys</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Student focus groups</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Faculty interviews</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Administration of online faculty surveys</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68">
                <a:tc>
                  <a:txBody>
                    <a:bodyPr/>
                    <a:lstStyle/>
                    <a:p>
                      <a:pPr marL="0" marR="0">
                        <a:lnSpc>
                          <a:spcPct val="150000"/>
                        </a:lnSpc>
                        <a:spcBef>
                          <a:spcPts val="0"/>
                        </a:spcBef>
                        <a:spcAft>
                          <a:spcPts val="0"/>
                        </a:spcAft>
                      </a:pPr>
                      <a:r>
                        <a:rPr lang="en-US" sz="1000">
                          <a:effectLst/>
                          <a:latin typeface="Garamond"/>
                          <a:ea typeface="Times New Roman"/>
                          <a:cs typeface="Times New Roman"/>
                        </a:rPr>
                        <a:t>Data analyses</a:t>
                      </a:r>
                      <a:endParaRPr lang="en-US" sz="120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335">
                <a:tc>
                  <a:txBody>
                    <a:bodyPr/>
                    <a:lstStyle/>
                    <a:p>
                      <a:pPr marL="0" marR="0">
                        <a:lnSpc>
                          <a:spcPct val="150000"/>
                        </a:lnSpc>
                        <a:spcBef>
                          <a:spcPts val="0"/>
                        </a:spcBef>
                        <a:spcAft>
                          <a:spcPts val="0"/>
                        </a:spcAft>
                      </a:pPr>
                      <a:r>
                        <a:rPr lang="en-US" sz="1000" dirty="0">
                          <a:effectLst/>
                          <a:latin typeface="Garamond"/>
                          <a:ea typeface="Times New Roman"/>
                          <a:cs typeface="Times New Roman"/>
                        </a:rPr>
                        <a:t>Final Report; Discussion of Possible Future Steps/Studies</a:t>
                      </a:r>
                      <a:endParaRPr lang="en-US" sz="1200" dirty="0">
                        <a:effectLst/>
                        <a:latin typeface="Garamond"/>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effectLst/>
                          <a:latin typeface="Garamond"/>
                          <a:ea typeface="Times New Roman"/>
                          <a:cs typeface="Arial"/>
                        </a:rPr>
                        <a:t> </a:t>
                      </a:r>
                      <a:endParaRPr lang="en-US" sz="120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dirty="0">
                          <a:effectLst/>
                          <a:latin typeface="Garamond"/>
                          <a:ea typeface="Times New Roman"/>
                          <a:cs typeface="Arial"/>
                        </a:rPr>
                        <a:t> </a:t>
                      </a:r>
                      <a:endParaRPr lang="en-US" sz="1200" dirty="0">
                        <a:effectLst/>
                        <a:latin typeface="Garamon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278212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33400" y="1981200"/>
            <a:ext cx="8153400" cy="3810000"/>
          </a:xfrm>
        </p:spPr>
        <p:txBody>
          <a:bodyPr/>
          <a:lstStyle/>
          <a:p>
            <a:r>
              <a:rPr lang="en-US" dirty="0" smtClean="0"/>
              <a:t>“Assessment </a:t>
            </a:r>
            <a:r>
              <a:rPr lang="en-US" dirty="0"/>
              <a:t>of these technologies and others will enable our students and faculty to evaluate what combinations of institutional, cloud, open source and commercial tools can best serve IU's future," said Brad Wheeler, vice president of IT and CIO at Indiana University. </a:t>
            </a:r>
          </a:p>
        </p:txBody>
      </p:sp>
    </p:spTree>
    <p:extLst>
      <p:ext uri="{BB962C8B-B14F-4D97-AF65-F5344CB8AC3E}">
        <p14:creationId xmlns:p14="http://schemas.microsoft.com/office/powerpoint/2010/main" val="2606155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098" name="Picture 2" descr="\\IU-EITS-Bishop\User\amorrone\My Documents\Educause\ELI Online Focus Session October 2012\SM Presentation - 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79929"/>
            <a:ext cx="7647432" cy="508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0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0200"/>
            <a:ext cx="7866612" cy="905924"/>
          </a:xfrm>
        </p:spPr>
        <p:txBody>
          <a:bodyPr/>
          <a:lstStyle/>
          <a:p>
            <a:r>
              <a:rPr lang="en-US" dirty="0"/>
              <a:t>What's Next for Emerging Technologies that Support Teaching and Learning?</a:t>
            </a:r>
            <a:br>
              <a:rPr lang="en-US" dirty="0"/>
            </a:br>
            <a:endParaRPr lang="en-US" dirty="0"/>
          </a:p>
        </p:txBody>
      </p:sp>
      <p:sp>
        <p:nvSpPr>
          <p:cNvPr id="4" name="Text Placeholder 3"/>
          <p:cNvSpPr>
            <a:spLocks noGrp="1"/>
          </p:cNvSpPr>
          <p:nvPr>
            <p:ph type="body" idx="1"/>
          </p:nvPr>
        </p:nvSpPr>
        <p:spPr>
          <a:xfrm>
            <a:off x="533400" y="3733800"/>
            <a:ext cx="7866611" cy="457200"/>
          </a:xfrm>
        </p:spPr>
        <p:txBody>
          <a:bodyPr/>
          <a:lstStyle/>
          <a:p>
            <a:r>
              <a:rPr lang="en-US" dirty="0" smtClean="0"/>
              <a:t>Anastasia (Stacy) Morrone</a:t>
            </a:r>
          </a:p>
          <a:p>
            <a:r>
              <a:rPr lang="en-US" dirty="0" smtClean="0"/>
              <a:t>amorrone@iu.edu</a:t>
            </a:r>
            <a:endParaRPr lang="en-US" dirty="0"/>
          </a:p>
        </p:txBody>
      </p:sp>
    </p:spTree>
    <p:extLst>
      <p:ext uri="{BB962C8B-B14F-4D97-AF65-F5344CB8AC3E}">
        <p14:creationId xmlns:p14="http://schemas.microsoft.com/office/powerpoint/2010/main" val="21889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92379"/>
            <a:ext cx="9144000" cy="865620"/>
          </a:xfrm>
          <a:prstGeom prst="rect">
            <a:avLst/>
          </a:prstGeom>
          <a:solidFill>
            <a:srgbClr val="DFC98D"/>
          </a:solidFill>
          <a:ln>
            <a:noFill/>
          </a:ln>
          <a:effectLst/>
        </p:spPr>
        <p:style>
          <a:lnRef idx="1">
            <a:schemeClr val="accent1"/>
          </a:lnRef>
          <a:fillRef idx="3">
            <a:schemeClr val="accent1"/>
          </a:fillRef>
          <a:effectRef idx="2">
            <a:schemeClr val="accent1"/>
          </a:effectRef>
          <a:fontRef idx="minor">
            <a:schemeClr val="lt1"/>
          </a:fontRef>
        </p:style>
        <p:txBody>
          <a:bodyPr lIns="82945" tIns="41473" rIns="82945" bIns="41473" rtlCol="0" anchor="ctr"/>
          <a:lstStyle/>
          <a:p>
            <a:pPr algn="ctr"/>
            <a:endParaRPr lang="en-US"/>
          </a:p>
        </p:txBody>
      </p:sp>
      <p:sp>
        <p:nvSpPr>
          <p:cNvPr id="7" name="TextBox 6"/>
          <p:cNvSpPr txBox="1"/>
          <p:nvPr/>
        </p:nvSpPr>
        <p:spPr>
          <a:xfrm>
            <a:off x="5486400" y="368645"/>
            <a:ext cx="2988500" cy="5254402"/>
          </a:xfrm>
          <a:prstGeom prst="rect">
            <a:avLst/>
          </a:prstGeom>
          <a:noFill/>
        </p:spPr>
        <p:txBody>
          <a:bodyPr wrap="square" lIns="82945" tIns="41473" rIns="82945" bIns="41473" rtlCol="0">
            <a:spAutoFit/>
          </a:bodyPr>
          <a:lstStyle/>
          <a:p>
            <a:r>
              <a:rPr lang="en-US" sz="2400" dirty="0">
                <a:latin typeface="Arial" pitchFamily="34" charset="0"/>
                <a:cs typeface="Arial" pitchFamily="34" charset="0"/>
              </a:rPr>
              <a:t>Indiana University recently launched a two‐year pilot program to assess multiple learning </a:t>
            </a:r>
            <a:r>
              <a:rPr lang="en-US" sz="2400" dirty="0" smtClean="0">
                <a:latin typeface="Arial" pitchFamily="34" charset="0"/>
                <a:cs typeface="Arial" pitchFamily="34" charset="0"/>
              </a:rPr>
              <a:t>technologies. </a:t>
            </a:r>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In </a:t>
            </a:r>
            <a:r>
              <a:rPr lang="en-US" sz="2400" dirty="0">
                <a:latin typeface="Arial" pitchFamily="34" charset="0"/>
                <a:cs typeface="Arial" pitchFamily="34" charset="0"/>
              </a:rPr>
              <a:t>this session, we will describe our process for conducting and evaluating the pilots over the next two years.</a:t>
            </a:r>
          </a:p>
        </p:txBody>
      </p:sp>
      <p:pic>
        <p:nvPicPr>
          <p:cNvPr id="8" name="Picture 7" descr="IU_Signature.psd"/>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1543" y="6330709"/>
            <a:ext cx="2249015" cy="369731"/>
          </a:xfrm>
          <a:prstGeom prst="rect">
            <a:avLst/>
          </a:prstGeom>
        </p:spPr>
      </p:pic>
      <p:sp>
        <p:nvSpPr>
          <p:cNvPr id="5" name="Rectangle 4"/>
          <p:cNvSpPr/>
          <p:nvPr/>
        </p:nvSpPr>
        <p:spPr>
          <a:xfrm>
            <a:off x="0" y="5839388"/>
            <a:ext cx="9144000" cy="314194"/>
          </a:xfrm>
          <a:prstGeom prst="rect">
            <a:avLst/>
          </a:prstGeom>
          <a:solidFill>
            <a:srgbClr val="B20838"/>
          </a:solidFill>
          <a:ln>
            <a:noFill/>
          </a:ln>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lIns="82945" tIns="41473" rIns="82945" bIns="41473" rtlCol="0" anchor="ctr"/>
          <a:lstStyle/>
          <a:p>
            <a:pPr algn="ctr"/>
            <a:endParaRPr lang="en-US" dirty="0"/>
          </a:p>
        </p:txBody>
      </p:sp>
      <p:sp>
        <p:nvSpPr>
          <p:cNvPr id="10" name="Slide Number Placeholder 5"/>
          <p:cNvSpPr>
            <a:spLocks noGrp="1"/>
          </p:cNvSpPr>
          <p:nvPr>
            <p:ph type="sldNum" sz="quarter" idx="12"/>
          </p:nvPr>
        </p:nvSpPr>
        <p:spPr bwMode="auto">
          <a:xfrm>
            <a:off x="8482741" y="6332664"/>
            <a:ext cx="408262" cy="331235"/>
          </a:xfrm>
          <a:noFill/>
          <a:ln>
            <a:miter lim="800000"/>
            <a:headEnd/>
            <a:tailEnd/>
          </a:ln>
        </p:spPr>
        <p:txBody>
          <a:bodyPr anchor="ctr"/>
          <a:lstStyle/>
          <a:p>
            <a:pPr algn="r"/>
            <a:fld id="{75390E8C-5DE5-4460-AB5D-036E8D6FC694}" type="slidenum">
              <a:rPr lang="en-US" sz="1000" smtClean="0">
                <a:solidFill>
                  <a:srgbClr val="B20838"/>
                </a:solidFill>
                <a:latin typeface="Arial"/>
                <a:ea typeface="Georgia" pitchFamily="54" charset="0"/>
                <a:cs typeface="Arial"/>
              </a:rPr>
              <a:pPr algn="r"/>
              <a:t>2</a:t>
            </a:fld>
            <a:endParaRPr lang="en-US" sz="1000" dirty="0">
              <a:solidFill>
                <a:srgbClr val="B20838"/>
              </a:solidFill>
              <a:latin typeface="Arial"/>
              <a:ea typeface="Georgia" pitchFamily="54" charset="0"/>
              <a:cs typeface="Arial"/>
            </a:endParaRPr>
          </a:p>
        </p:txBody>
      </p:sp>
      <p:pic>
        <p:nvPicPr>
          <p:cNvPr id="11" name="Content Placeholder 6" descr="\\IU-EITS-Bishop\User\amorrone\My Documents\Educause\ELI Online Focus Session October 2012\SM Presentation - Photo 1.jpg"/>
          <p:cNvPicPr>
            <a:picLocks noGrp="1"/>
          </p:cNvPicPr>
          <p:nvPr>
            <p:ph idx="10"/>
          </p:nvPr>
        </p:nvPicPr>
        <p:blipFill rotWithShape="1">
          <a:blip r:embed="rId5" cstate="print">
            <a:extLst>
              <a:ext uri="{28A0092B-C50C-407E-A947-70E740481C1C}">
                <a14:useLocalDpi xmlns:a14="http://schemas.microsoft.com/office/drawing/2010/main" val="0"/>
              </a:ext>
            </a:extLst>
          </a:blip>
          <a:srcRect l="33717" t="6349" r="-255" b="5161"/>
          <a:stretch/>
        </p:blipFill>
        <p:spPr bwMode="auto">
          <a:xfrm>
            <a:off x="1066800" y="1234365"/>
            <a:ext cx="3886200" cy="34442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226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a:t>
            </a:r>
            <a:endParaRPr lang="en-US" dirty="0"/>
          </a:p>
        </p:txBody>
      </p:sp>
      <p:sp>
        <p:nvSpPr>
          <p:cNvPr id="3" name="Content Placeholder 2"/>
          <p:cNvSpPr>
            <a:spLocks noGrp="1"/>
          </p:cNvSpPr>
          <p:nvPr>
            <p:ph idx="1"/>
          </p:nvPr>
        </p:nvSpPr>
        <p:spPr/>
        <p:txBody>
          <a:bodyPr/>
          <a:lstStyle/>
          <a:p>
            <a:pPr marL="0" indent="0">
              <a:buNone/>
            </a:pPr>
            <a:r>
              <a:rPr lang="en-US" dirty="0" smtClean="0"/>
              <a:t>Replace this slide with poll #1</a:t>
            </a:r>
            <a:endParaRPr lang="en-US" dirty="0"/>
          </a:p>
          <a:p>
            <a:pPr marL="0" indent="0">
              <a:buNone/>
            </a:pPr>
            <a:endParaRPr lang="en-US" dirty="0"/>
          </a:p>
        </p:txBody>
      </p:sp>
    </p:spTree>
    <p:extLst>
      <p:ext uri="{BB962C8B-B14F-4D97-AF65-F5344CB8AC3E}">
        <p14:creationId xmlns:p14="http://schemas.microsoft.com/office/powerpoint/2010/main" val="357866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Next.iu.edu</a:t>
            </a:r>
            <a:endParaRPr lang="en-US" dirty="0"/>
          </a:p>
        </p:txBody>
      </p:sp>
      <p:pic>
        <p:nvPicPr>
          <p:cNvPr id="6" name="Picture 2" descr="\\IU-EITS-Bishop\User\amorrone\My Documents\Educause\ELI Online Focus Session October 2012\Next path soli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2" y="3539797"/>
            <a:ext cx="8644326" cy="247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28" t="17831" r="15667" b="3983"/>
          <a:stretch/>
        </p:blipFill>
        <p:spPr bwMode="auto">
          <a:xfrm>
            <a:off x="-31376" y="0"/>
            <a:ext cx="9144000" cy="565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54624" y="5867400"/>
            <a:ext cx="4572000" cy="646331"/>
          </a:xfrm>
          <a:prstGeom prst="rect">
            <a:avLst/>
          </a:prstGeom>
        </p:spPr>
        <p:txBody>
          <a:bodyPr>
            <a:spAutoFit/>
          </a:bodyPr>
          <a:lstStyle/>
          <a:p>
            <a:pPr algn="ctr"/>
            <a:r>
              <a:rPr lang="en-US" dirty="0">
                <a:hlinkClick r:id="rId4"/>
              </a:rPr>
              <a:t>IU launches pilot to explore next-generation learning technologies</a:t>
            </a:r>
            <a:endParaRPr lang="en-US" dirty="0"/>
          </a:p>
        </p:txBody>
      </p:sp>
    </p:spTree>
    <p:extLst>
      <p:ext uri="{BB962C8B-B14F-4D97-AF65-F5344CB8AC3E}">
        <p14:creationId xmlns:p14="http://schemas.microsoft.com/office/powerpoint/2010/main" val="338947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Fall 2012 Pilots</a:t>
            </a:r>
            <a:endParaRPr lang="en-US" dirty="0"/>
          </a:p>
        </p:txBody>
      </p:sp>
      <p:pic>
        <p:nvPicPr>
          <p:cNvPr id="4" name="Picture 3"/>
          <p:cNvPicPr/>
          <p:nvPr/>
        </p:nvPicPr>
        <p:blipFill rotWithShape="1">
          <a:blip r:embed="rId3"/>
          <a:srcRect l="-1" t="17332" r="12308" b="46865"/>
          <a:stretch/>
        </p:blipFill>
        <p:spPr bwMode="auto">
          <a:xfrm>
            <a:off x="1120588" y="3657600"/>
            <a:ext cx="6934200" cy="16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773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1109125"/>
          </a:xfrm>
        </p:spPr>
        <p:txBody>
          <a:bodyPr/>
          <a:lstStyle/>
          <a:p>
            <a:r>
              <a:rPr lang="en-US" dirty="0" smtClean="0"/>
              <a:t>What needed to happen next?</a:t>
            </a:r>
            <a:endParaRPr lang="en-US" dirty="0"/>
          </a:p>
        </p:txBody>
      </p:sp>
      <p:sp>
        <p:nvSpPr>
          <p:cNvPr id="3" name="Content Placeholder 2"/>
          <p:cNvSpPr>
            <a:spLocks noGrp="1"/>
          </p:cNvSpPr>
          <p:nvPr>
            <p:ph idx="1"/>
          </p:nvPr>
        </p:nvSpPr>
        <p:spPr/>
        <p:txBody>
          <a:bodyPr/>
          <a:lstStyle/>
          <a:p>
            <a:pPr lvl="0" fontAlgn="base"/>
            <a:r>
              <a:rPr lang="en-US" sz="3200" dirty="0" smtClean="0"/>
              <a:t>Determine the types </a:t>
            </a:r>
            <a:r>
              <a:rPr lang="en-US" sz="3200" dirty="0"/>
              <a:t>of </a:t>
            </a:r>
            <a:r>
              <a:rPr lang="en-US" sz="3200" dirty="0" smtClean="0"/>
              <a:t>learning technologies </a:t>
            </a:r>
            <a:r>
              <a:rPr lang="en-US" sz="3200" dirty="0"/>
              <a:t>that will be </a:t>
            </a:r>
            <a:r>
              <a:rPr lang="en-US" sz="3200" dirty="0" smtClean="0"/>
              <a:t>considered</a:t>
            </a:r>
          </a:p>
          <a:p>
            <a:pPr lvl="0" fontAlgn="base"/>
            <a:r>
              <a:rPr lang="en-US" sz="3200" dirty="0" smtClean="0"/>
              <a:t>Develop a process </a:t>
            </a:r>
            <a:r>
              <a:rPr lang="en-US" sz="3200" dirty="0"/>
              <a:t>for technical review of piloted tools and </a:t>
            </a:r>
            <a:r>
              <a:rPr lang="en-US" sz="3200" dirty="0" smtClean="0"/>
              <a:t>systems</a:t>
            </a:r>
          </a:p>
          <a:p>
            <a:pPr lvl="0" fontAlgn="base"/>
            <a:r>
              <a:rPr lang="en-US" sz="3200" dirty="0" smtClean="0"/>
              <a:t>Develop a </a:t>
            </a:r>
            <a:r>
              <a:rPr lang="en-US" sz="3200" dirty="0"/>
              <a:t>p</a:t>
            </a:r>
            <a:r>
              <a:rPr lang="en-US" sz="3200" dirty="0" smtClean="0"/>
              <a:t>rocess </a:t>
            </a:r>
            <a:r>
              <a:rPr lang="en-US" sz="3200" dirty="0"/>
              <a:t>for functional review of piloted tools and </a:t>
            </a:r>
            <a:r>
              <a:rPr lang="en-US" sz="3200" dirty="0" smtClean="0"/>
              <a:t>systems</a:t>
            </a:r>
          </a:p>
          <a:p>
            <a:pPr lvl="0" fontAlgn="base"/>
            <a:r>
              <a:rPr lang="en-US" sz="3200" dirty="0" smtClean="0"/>
              <a:t>Develop an evaluation plan</a:t>
            </a:r>
            <a:r>
              <a:rPr lang="en-US" sz="3200" dirty="0"/>
              <a:t/>
            </a:r>
            <a:br>
              <a:rPr lang="en-US" sz="3200" dirty="0"/>
            </a:br>
            <a:endParaRPr lang="en-US" sz="3200" dirty="0"/>
          </a:p>
        </p:txBody>
      </p:sp>
    </p:spTree>
    <p:extLst>
      <p:ext uri="{BB962C8B-B14F-4D97-AF65-F5344CB8AC3E}">
        <p14:creationId xmlns:p14="http://schemas.microsoft.com/office/powerpoint/2010/main" val="254070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304800" y="2666999"/>
            <a:ext cx="8238604" cy="904371"/>
          </a:xfrm>
        </p:spPr>
        <p:txBody>
          <a:bodyPr/>
          <a:lstStyle/>
          <a:p>
            <a:pPr lvl="0" fontAlgn="base"/>
            <a:r>
              <a:rPr lang="en-US" dirty="0" smtClean="0"/>
              <a:t>Determine </a:t>
            </a:r>
            <a:r>
              <a:rPr lang="en-US" dirty="0"/>
              <a:t>the </a:t>
            </a:r>
            <a:r>
              <a:rPr lang="en-US" dirty="0" smtClean="0"/>
              <a:t>types </a:t>
            </a:r>
            <a:r>
              <a:rPr lang="en-US" dirty="0"/>
              <a:t>of </a:t>
            </a:r>
            <a:r>
              <a:rPr lang="en-US" dirty="0" smtClean="0"/>
              <a:t>pilots</a:t>
            </a:r>
            <a:endParaRPr lang="en-US" dirty="0"/>
          </a:p>
        </p:txBody>
      </p:sp>
    </p:spTree>
    <p:extLst>
      <p:ext uri="{BB962C8B-B14F-4D97-AF65-F5344CB8AC3E}">
        <p14:creationId xmlns:p14="http://schemas.microsoft.com/office/powerpoint/2010/main" val="273055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6810" y="1360170"/>
          <a:ext cx="6850380" cy="413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472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784</Words>
  <Application>Microsoft Office PowerPoint</Application>
  <PresentationFormat>On-screen Show (4:3)</PresentationFormat>
  <Paragraphs>145</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What's Next for Emerging Technologies that Support Teaching and Learning? </vt:lpstr>
      <vt:lpstr>PowerPoint Presentation</vt:lpstr>
      <vt:lpstr>Poll #1</vt:lpstr>
      <vt:lpstr>PowerPoint Presentation</vt:lpstr>
      <vt:lpstr>PowerPoint Presentation</vt:lpstr>
      <vt:lpstr>PowerPoint Presentation</vt:lpstr>
      <vt:lpstr>What needed to happen next?</vt:lpstr>
      <vt:lpstr>PowerPoint Presentation</vt:lpstr>
      <vt:lpstr>PowerPoint Presentation</vt:lpstr>
      <vt:lpstr>Poll #2</vt:lpstr>
      <vt:lpstr>PowerPoint Presentation</vt:lpstr>
      <vt:lpstr>Technical review criteria</vt:lpstr>
      <vt:lpstr>PowerPoint Presentation</vt:lpstr>
      <vt:lpstr>Functional reviews will include:</vt:lpstr>
      <vt:lpstr>PowerPoint Presentation</vt:lpstr>
      <vt:lpstr>Evaluation plan deliverables and timeline</vt:lpstr>
      <vt:lpstr>PowerPoint Presentation</vt:lpstr>
      <vt:lpstr>PowerPoint Presentation</vt:lpstr>
      <vt:lpstr>What's Next for Emerging Technologies that Support Teaching and Learning? </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Loren Benavente</cp:lastModifiedBy>
  <cp:revision>48</cp:revision>
  <dcterms:created xsi:type="dcterms:W3CDTF">2012-08-08T18:23:13Z</dcterms:created>
  <dcterms:modified xsi:type="dcterms:W3CDTF">2012-10-03T18:37:08Z</dcterms:modified>
</cp:coreProperties>
</file>