
<file path=[Content_Types].xml><?xml version="1.0" encoding="utf-8"?>
<Types xmlns="http://schemas.openxmlformats.org/package/2006/content-types">
  <Override PartName="/ppt/drawings/drawing1.xml" ContentType="application/vnd.openxmlformats-officedocument.drawingml.chartshapes+xml"/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drawings/drawing2.xml" ContentType="application/vnd.openxmlformats-officedocument.drawingml.chartshapes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charts/chart2.xml" ContentType="application/vnd.openxmlformats-officedocument.drawingml.chart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81" r:id="rId3"/>
    <p:sldId id="259" r:id="rId4"/>
    <p:sldId id="265" r:id="rId5"/>
    <p:sldId id="275" r:id="rId6"/>
    <p:sldId id="276" r:id="rId7"/>
    <p:sldId id="277" r:id="rId8"/>
    <p:sldId id="374" r:id="rId9"/>
    <p:sldId id="375" r:id="rId10"/>
    <p:sldId id="376" r:id="rId11"/>
    <p:sldId id="377" r:id="rId12"/>
    <p:sldId id="358" r:id="rId13"/>
    <p:sldId id="366" r:id="rId14"/>
    <p:sldId id="365" r:id="rId15"/>
    <p:sldId id="364" r:id="rId16"/>
    <p:sldId id="289" r:id="rId17"/>
    <p:sldId id="290" r:id="rId18"/>
    <p:sldId id="363" r:id="rId19"/>
    <p:sldId id="359" r:id="rId20"/>
    <p:sldId id="367" r:id="rId21"/>
    <p:sldId id="368" r:id="rId22"/>
    <p:sldId id="379" r:id="rId23"/>
    <p:sldId id="360" r:id="rId24"/>
    <p:sldId id="371" r:id="rId25"/>
    <p:sldId id="372" r:id="rId26"/>
    <p:sldId id="378" r:id="rId27"/>
    <p:sldId id="373" r:id="rId28"/>
    <p:sldId id="258" r:id="rId2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4" frameSlides="1"/>
  <p:clrMru>
    <a:srgbClr val="EC922E"/>
    <a:srgbClr val="FCD866"/>
    <a:srgbClr val="FFD862"/>
    <a:srgbClr val="38434D"/>
    <a:srgbClr val="57539A"/>
    <a:srgbClr val="E9974C"/>
    <a:srgbClr val="E8C55A"/>
    <a:srgbClr val="90B34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3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337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nowLeopard:Users:mundo:DMR:UPACE:ELIsession2013:StudentEngagementslide.xls" TargetMode="External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SnowLeopard:Users:mundo:DMR:UPACE:ELIsession2013:ChangeinPerceivedControlslide.xls" TargetMode="External"/><Relationship Id="rId2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400" b="1" i="0" strike="noStrike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Time</a:t>
            </a:r>
            <a:r>
              <a:rPr lang="en-US" sz="1400" b="1" i="0" strike="noStrike" baseline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Spent Working on the</a:t>
            </a:r>
            <a:r>
              <a:rPr lang="en-US" sz="1400" b="1" i="0" strike="noStrike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Course </a:t>
            </a:r>
            <a:endParaRPr lang="en-US" sz="1400" b="1" i="0" strike="noStrike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c:rich>
      </c:tx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v>Instructional Method</c:v>
          </c:tx>
          <c:spPr>
            <a:solidFill>
              <a:srgbClr val="008000"/>
            </a:solidFill>
          </c:spPr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00B000"/>
              </a:solidFill>
            </c:spPr>
          </c:dPt>
          <c:dLbls>
            <c:showVal val="1"/>
          </c:dLbls>
          <c:cat>
            <c:strRef>
              <c:f>Sheet1!$B$1:$B$2</c:f>
              <c:strCache>
                <c:ptCount val="2"/>
                <c:pt idx="0">
                  <c:v>F2F</c:v>
                </c:pt>
                <c:pt idx="1">
                  <c:v>U-Pace</c:v>
                </c:pt>
              </c:strCache>
            </c:strRef>
          </c:cat>
          <c:val>
            <c:numRef>
              <c:f>Sheet1!$A$1:$A$2</c:f>
              <c:numCache>
                <c:formatCode>General</c:formatCode>
                <c:ptCount val="2"/>
                <c:pt idx="0">
                  <c:v>4.9</c:v>
                </c:pt>
                <c:pt idx="1">
                  <c:v>7.3</c:v>
                </c:pt>
              </c:numCache>
            </c:numRef>
          </c:val>
        </c:ser>
        <c:axId val="446148280"/>
        <c:axId val="446151656"/>
      </c:barChart>
      <c:catAx>
        <c:axId val="44614828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446151656"/>
        <c:crosses val="autoZero"/>
        <c:lblAlgn val="ctr"/>
        <c:lblOffset val="100"/>
      </c:catAx>
      <c:valAx>
        <c:axId val="446151656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Hours</a:t>
                </a:r>
                <a:r>
                  <a:rPr lang="en-US" baseline="0"/>
                  <a:t> per Week</a:t>
                </a:r>
                <a:endParaRPr lang="en-US"/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446148280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400" b="1" i="0" baseline="0" dirty="0" smtClean="0"/>
              <a:t>Change in Perceived Control over Learning for </a:t>
            </a:r>
            <a:endParaRPr lang="en-US" sz="1400" dirty="0" smtClean="0"/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400" b="1" i="1" baseline="0" dirty="0" smtClean="0"/>
              <a:t>U-Pace</a:t>
            </a:r>
            <a:r>
              <a:rPr lang="en-US" sz="1400" b="1" i="0" baseline="0" dirty="0" smtClean="0"/>
              <a:t> and Conventionally Taught Students 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400" b="1" i="0" strike="noStrike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 </a:t>
            </a:r>
            <a:endParaRPr lang="en-US" sz="1400" b="1" i="0" strike="noStrike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56692814305908"/>
          <c:y val="0.22466322084864"/>
          <c:w val="0.815536790605059"/>
          <c:h val="0.712464516776333"/>
        </c:manualLayout>
      </c:layout>
      <c:barChart>
        <c:barDir val="col"/>
        <c:grouping val="clustered"/>
        <c:ser>
          <c:idx val="0"/>
          <c:order val="0"/>
          <c:tx>
            <c:v>Instructional Method</c:v>
          </c:tx>
          <c:spPr>
            <a:solidFill>
              <a:srgbClr val="008000"/>
            </a:solidFill>
          </c:spPr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00B000"/>
              </a:solidFill>
            </c:spPr>
          </c:dPt>
          <c:dLbls>
            <c:dLbl>
              <c:idx val="0"/>
              <c:layout>
                <c:manualLayout>
                  <c:x val="-4.37121206607153E-17"/>
                  <c:y val="0.0176485710910847"/>
                </c:manualLayout>
              </c:layout>
              <c:showVal val="1"/>
            </c:dLbl>
            <c:showVal val="1"/>
          </c:dLbls>
          <c:cat>
            <c:strRef>
              <c:f>Sheet1!$B$1:$B$2</c:f>
              <c:strCache>
                <c:ptCount val="2"/>
                <c:pt idx="0">
                  <c:v>F2F</c:v>
                </c:pt>
                <c:pt idx="1">
                  <c:v>U-Pace</c:v>
                </c:pt>
              </c:strCache>
            </c:strRef>
          </c:cat>
          <c:val>
            <c:numRef>
              <c:f>Sheet1!$A$1:$A$2</c:f>
              <c:numCache>
                <c:formatCode>General</c:formatCode>
                <c:ptCount val="2"/>
                <c:pt idx="0">
                  <c:v>-0.12</c:v>
                </c:pt>
                <c:pt idx="1">
                  <c:v>0.3</c:v>
                </c:pt>
              </c:numCache>
            </c:numRef>
          </c:val>
        </c:ser>
        <c:axId val="446181016"/>
        <c:axId val="445952888"/>
      </c:barChart>
      <c:catAx>
        <c:axId val="44618101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445952888"/>
        <c:crosses val="autoZero"/>
        <c:lblAlgn val="ctr"/>
        <c:lblOffset val="100"/>
      </c:catAx>
      <c:valAx>
        <c:axId val="445952888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100" dirty="0"/>
                  <a:t>Change</a:t>
                </a:r>
                <a:r>
                  <a:rPr lang="en-US" sz="1100" baseline="0" dirty="0"/>
                  <a:t> in Perceived Control</a:t>
                </a:r>
                <a:endParaRPr lang="en-US" sz="1100" dirty="0"/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b="1" i="0"/>
            </a:pPr>
            <a:endParaRPr lang="en-US"/>
          </a:p>
        </c:txPr>
        <c:crossAx val="446181016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0.48693</cdr:x>
      <cdr:y>0.33456</cdr:y>
    </cdr:from>
    <cdr:to>
      <cdr:x>0.56425</cdr:x>
      <cdr:y>0.3978</cdr:y>
    </cdr:to>
    <cdr:sp macro="" textlink="">
      <cdr:nvSpPr>
        <cdr:cNvPr id="2" name="Text Box 1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839466" y="1172280"/>
          <a:ext cx="450893" cy="2215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27432" tIns="36576" rIns="0" bIns="0" anchor="t" upright="1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en-US" sz="1200" b="0" i="0" strike="noStrike" dirty="0">
              <a:solidFill>
                <a:srgbClr val="FF0000"/>
              </a:solidFill>
              <a:latin typeface="Calibri"/>
            </a:rPr>
            <a:t>p </a:t>
          </a:r>
          <a:r>
            <a:rPr lang="en-US" sz="1200" b="0" i="0" strike="noStrike" dirty="0" smtClean="0">
              <a:solidFill>
                <a:srgbClr val="FF0000"/>
              </a:solidFill>
              <a:latin typeface="Calibri"/>
            </a:rPr>
            <a:t>&lt; </a:t>
          </a:r>
          <a:r>
            <a:rPr lang="en-US" sz="1200" b="0" i="0" strike="noStrike" dirty="0">
              <a:solidFill>
                <a:srgbClr val="FF0000"/>
              </a:solidFill>
              <a:latin typeface="Calibri"/>
            </a:rPr>
            <a:t>.</a:t>
          </a:r>
          <a:r>
            <a:rPr lang="en-US" sz="1200" b="0" i="0" strike="noStrike" dirty="0" smtClean="0">
              <a:solidFill>
                <a:srgbClr val="FF0000"/>
              </a:solidFill>
              <a:latin typeface="Calibri"/>
            </a:rPr>
            <a:t>01</a:t>
          </a:r>
          <a:endParaRPr lang="en-US" sz="1200" b="0" i="0" strike="noStrike" dirty="0">
            <a:solidFill>
              <a:srgbClr val="FF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0.56702</cdr:x>
      <cdr:y>0.20134</cdr:y>
    </cdr:from>
    <cdr:to>
      <cdr:x>0.66728</cdr:x>
      <cdr:y>0.34306</cdr:y>
    </cdr:to>
    <cdr:sp macro="" textlink="">
      <cdr:nvSpPr>
        <cdr:cNvPr id="4" name="Straight Arrow Connector 3"/>
        <cdr:cNvSpPr/>
      </cdr:nvSpPr>
      <cdr:spPr>
        <a:xfrm xmlns:a="http://schemas.openxmlformats.org/drawingml/2006/main" flipV="1">
          <a:off x="3306541" y="705495"/>
          <a:ext cx="584656" cy="49659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0.39273</cdr:x>
      <cdr:y>0.37248</cdr:y>
    </cdr:from>
    <cdr:to>
      <cdr:x>0.47068</cdr:x>
      <cdr:y>0.42204</cdr:y>
    </cdr:to>
    <cdr:sp macro="" textlink="">
      <cdr:nvSpPr>
        <cdr:cNvPr id="6" name="Straight Arrow Connector 5"/>
        <cdr:cNvSpPr/>
      </cdr:nvSpPr>
      <cdr:spPr>
        <a:xfrm xmlns:a="http://schemas.openxmlformats.org/drawingml/2006/main" flipH="1">
          <a:off x="2290188" y="1305166"/>
          <a:ext cx="454517" cy="173629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0.47089</cdr:x>
      <cdr:y>0.49789</cdr:y>
    </cdr:from>
    <cdr:to>
      <cdr:x>0.55554</cdr:x>
      <cdr:y>0.55948</cdr:y>
    </cdr:to>
    <cdr:sp macro="" textlink="">
      <cdr:nvSpPr>
        <cdr:cNvPr id="2" name="Text Box 1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08174" y="1791421"/>
          <a:ext cx="450893" cy="2215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27432" tIns="36576" rIns="0" bIns="0" anchor="t" upright="1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en-US" sz="1200" b="0" i="0" strike="noStrike" dirty="0">
              <a:solidFill>
                <a:srgbClr val="FF0000"/>
              </a:solidFill>
              <a:latin typeface="Calibri"/>
            </a:rPr>
            <a:t>p </a:t>
          </a:r>
          <a:r>
            <a:rPr lang="en-US" sz="1200" b="0" i="0" strike="noStrike" dirty="0" smtClean="0">
              <a:solidFill>
                <a:srgbClr val="FF0000"/>
              </a:solidFill>
              <a:latin typeface="Calibri"/>
            </a:rPr>
            <a:t>&lt; </a:t>
          </a:r>
          <a:r>
            <a:rPr lang="en-US" sz="1200" b="0" i="0" strike="noStrike" dirty="0">
              <a:solidFill>
                <a:srgbClr val="FF0000"/>
              </a:solidFill>
              <a:latin typeface="Calibri"/>
            </a:rPr>
            <a:t>.</a:t>
          </a:r>
          <a:r>
            <a:rPr lang="en-US" sz="1200" b="0" i="0" strike="noStrike" dirty="0" smtClean="0">
              <a:solidFill>
                <a:srgbClr val="FF0000"/>
              </a:solidFill>
              <a:latin typeface="Calibri"/>
            </a:rPr>
            <a:t>01</a:t>
          </a:r>
          <a:endParaRPr lang="en-US" sz="1200" b="0" i="0" strike="noStrike" dirty="0">
            <a:solidFill>
              <a:srgbClr val="FF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0.37312</cdr:x>
      <cdr:y>0.54575</cdr:y>
    </cdr:from>
    <cdr:to>
      <cdr:x>0.45948</cdr:x>
      <cdr:y>0.71569</cdr:y>
    </cdr:to>
    <cdr:sp macro="" textlink="">
      <cdr:nvSpPr>
        <cdr:cNvPr id="4" name="Straight Arrow Connector 3"/>
        <cdr:cNvSpPr/>
      </cdr:nvSpPr>
      <cdr:spPr>
        <a:xfrm xmlns:a="http://schemas.openxmlformats.org/drawingml/2006/main" flipH="1">
          <a:off x="1987429" y="1963628"/>
          <a:ext cx="459993" cy="61143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0.15457</cdr:x>
      <cdr:y>0.72222</cdr:y>
    </cdr:from>
    <cdr:to>
      <cdr:x>0.97172</cdr:x>
      <cdr:y>0.72266</cdr:y>
    </cdr:to>
    <cdr:sp macro="" textlink="">
      <cdr:nvSpPr>
        <cdr:cNvPr id="6" name="Straight Connector 5"/>
        <cdr:cNvSpPr/>
      </cdr:nvSpPr>
      <cdr:spPr>
        <a:xfrm xmlns:a="http://schemas.openxmlformats.org/drawingml/2006/main">
          <a:off x="823300" y="2598574"/>
          <a:ext cx="4352544" cy="158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84E95BE-D4B8-45C0-A18F-678CE8313C35}" type="datetime1">
              <a:rPr lang="en-US"/>
              <a:pPr/>
              <a:t>2/5/13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F057E36-573A-457B-A5B4-B8FC9BF434F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37952E6-0AFB-40F4-8997-F473D25CC9F1}" type="datetime1">
              <a:rPr lang="en-US"/>
              <a:pPr/>
              <a:t>2/5/13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56AFAE0-9CC4-4513-868C-B65F8EE795F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8" charset="-128"/>
        <a:cs typeface="ＭＳ Ｐゴシック" pitchFamily="4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8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8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8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</a:t>
            </a:r>
            <a:r>
              <a:rPr lang="en-US" baseline="0" dirty="0" smtClean="0"/>
              <a:t> were developed to tap </a:t>
            </a:r>
            <a:r>
              <a:rPr lang="en-US" b="1" baseline="0" dirty="0" smtClean="0"/>
              <a:t>conceptual knowledge</a:t>
            </a:r>
          </a:p>
          <a:p>
            <a:r>
              <a:rPr lang="en-US" baseline="0" dirty="0" smtClean="0"/>
              <a:t>Rather than </a:t>
            </a:r>
            <a:r>
              <a:rPr lang="en-US" b="1" baseline="0" dirty="0" smtClean="0"/>
              <a:t>factual knowledge</a:t>
            </a:r>
          </a:p>
          <a:p>
            <a:r>
              <a:rPr lang="en-US" baseline="0" dirty="0" smtClean="0"/>
              <a:t>And to require </a:t>
            </a:r>
            <a:r>
              <a:rPr lang="en-US" b="1" baseline="0" dirty="0" smtClean="0"/>
              <a:t>higher-level thinking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AFAE0-9CC4-4513-868C-B65F8EE795F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Disadvantaged status was defined by: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Being eligible for Federal Pell Grants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Being a member of an ethnic or racial group at risk for college </a:t>
            </a:r>
            <a:r>
              <a:rPr lang="en-US" baseline="0" dirty="0" err="1" smtClean="0"/>
              <a:t>noncompletion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AFAE0-9CC4-4513-868C-B65F8EE795F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Randomly selected students from U-Pace and F2F sections</a:t>
            </a:r>
            <a:r>
              <a:rPr lang="en-US" baseline="0" dirty="0" smtClean="0"/>
              <a:t> of Psych 101 took a cumulative exam in a proctored classroom.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AFAE0-9CC4-4513-868C-B65F8EE795F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Soc, political</a:t>
            </a:r>
            <a:r>
              <a:rPr lang="en-US" baseline="0" dirty="0" smtClean="0"/>
              <a:t> science, </a:t>
            </a:r>
            <a:r>
              <a:rPr lang="en-US" baseline="0" dirty="0" err="1" smtClean="0"/>
              <a:t>english</a:t>
            </a:r>
            <a:r>
              <a:rPr lang="en-US" baseline="0" dirty="0" smtClean="0"/>
              <a:t>, environmental science, math</a:t>
            </a:r>
          </a:p>
          <a:p>
            <a:r>
              <a:rPr lang="en-US" baseline="0" dirty="0" smtClean="0"/>
              <a:t>Focusing on both WHAT we are doing and how we can improve has led to 2.</a:t>
            </a:r>
          </a:p>
          <a:p>
            <a:r>
              <a:rPr lang="en-US" baseline="0" dirty="0" smtClean="0"/>
              <a:t>3.</a:t>
            </a:r>
          </a:p>
          <a:p>
            <a:r>
              <a:rPr lang="en-US" baseline="0" dirty="0" smtClean="0"/>
              <a:t>4. U-Pace has cultivated a climate that focuses on evidence-based outcomes and quality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AFAE0-9CC4-4513-868C-B65F8EE795F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cyber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7938" y="6321425"/>
            <a:ext cx="915193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1" descr="cyber.jpg"/>
          <p:cNvPicPr>
            <a:picLocks noChangeAspect="1"/>
          </p:cNvPicPr>
          <p:nvPr userDrawn="1"/>
        </p:nvPicPr>
        <p:blipFill>
          <a:blip r:embed="rId3"/>
          <a:srcRect r="61832"/>
          <a:stretch>
            <a:fillRect/>
          </a:stretch>
        </p:blipFill>
        <p:spPr bwMode="auto">
          <a:xfrm>
            <a:off x="2817813" y="955675"/>
            <a:ext cx="34925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28295"/>
            <a:ext cx="7772400" cy="1470025"/>
          </a:xfrm>
        </p:spPr>
        <p:txBody>
          <a:bodyPr/>
          <a:lstStyle>
            <a:lvl1pPr algn="ctr">
              <a:defRPr sz="30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491945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3843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3723F6-74EB-4956-8495-BBC1DBACE250}" type="datetime1">
              <a:rPr lang="en-US"/>
              <a:pPr/>
              <a:t>2/5/13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1</a:t>
            </a:r>
          </a:p>
        </p:txBody>
      </p:sp>
      <p:sp>
        <p:nvSpPr>
          <p:cNvPr id="8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81FA9-6BC6-4FF6-BA92-B9989C692F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A5728-2E8E-44A0-81C3-A7F945E4C9EB}" type="datetime1">
              <a:rPr lang="en-US"/>
              <a:pPr/>
              <a:t>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29CBFD-4B74-4C3C-AF2D-4C111FCC2F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12A0D2-F354-4747-8528-C33608DCD016}" type="datetime1">
              <a:rPr lang="en-US"/>
              <a:pPr/>
              <a:t>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D8863B-9840-4A00-B57A-C6BE69F063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7463CE-02BD-4868-A281-DB915ACD0919}" type="datetime1">
              <a:rPr lang="en-US"/>
              <a:pPr/>
              <a:t>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E34400-BAE8-4EB5-AFF1-565BB5C114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6975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ＭＳ Ｐゴシック" pitchFamily="96" charset="-128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5A93DF-C89C-452F-80E5-79D080D772F4}" type="datetime1">
              <a:rPr lang="en-US"/>
              <a:pPr/>
              <a:t>2/5/13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1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C97D28-18BA-4960-9DD5-6A5B3B47E5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72307A-ED20-458E-9D57-B69A59A422F1}" type="datetime1">
              <a:rPr lang="en-US"/>
              <a:pPr/>
              <a:t>2/5/13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CB1BF7-2B10-4A00-BE70-C6CE683AA9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7E55EA-425A-4553-81F8-4961CD253348}" type="datetime1">
              <a:rPr lang="en-US"/>
              <a:pPr/>
              <a:t>2/5/13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1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288EC-BB03-4812-A3F1-3ABAD8929F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99A4AC-C8B1-4441-BE56-B46FEC9BC068}" type="datetime1">
              <a:rPr lang="en-US"/>
              <a:pPr/>
              <a:t>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059719-1D04-4996-AE74-E1E717E1AF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AABBFC-6EBC-4F33-8791-9181BDD47152}" type="datetime1">
              <a:rPr lang="en-US"/>
              <a:pPr/>
              <a:t>2/5/13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86A2F-0303-437F-A38D-4124C9A984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674891-B0D1-478D-8F07-A4D5ABFAAC7C}" type="datetime1">
              <a:rPr lang="en-US"/>
              <a:pPr/>
              <a:t>2/5/13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011275-2164-4446-B91D-97C5548AD7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D2AC7E-4406-4834-BF13-E89C4774D747}" type="datetime1">
              <a:rPr lang="en-US"/>
              <a:pPr/>
              <a:t>2/5/13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A3BE8-CA2F-4C5F-9840-B1E757072D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8788"/>
            <a:ext cx="83820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382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A6A6A6"/>
                </a:solidFill>
                <a:cs typeface="Arial" charset="0"/>
              </a:defRPr>
            </a:lvl1pPr>
          </a:lstStyle>
          <a:p>
            <a:fld id="{3CD27D12-93D1-4CE8-8202-C5A980908DD8}" type="datetime1">
              <a:rPr lang="en-US"/>
              <a:pPr/>
              <a:t>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A6A6A6"/>
                </a:solidFill>
                <a:latin typeface="Arial" charset="0"/>
                <a:ea typeface="ＭＳ Ｐゴシック" pitchFamily="96" charset="-128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Presentation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A6A6A6"/>
                </a:solidFill>
                <a:cs typeface="Arial" charset="0"/>
              </a:defRPr>
            </a:lvl1pPr>
          </a:lstStyle>
          <a:p>
            <a:fld id="{75CF4F75-BA3A-46E4-A1BD-1220FCE54A5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4941888" y="6046788"/>
            <a:ext cx="90487" cy="90487"/>
          </a:xfrm>
          <a:prstGeom prst="rect">
            <a:avLst/>
          </a:prstGeom>
          <a:solidFill>
            <a:srgbClr val="B207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ＭＳ Ｐゴシック" pitchFamily="96" charset="-128"/>
            </a:endParaRPr>
          </a:p>
        </p:txBody>
      </p:sp>
      <p:sp>
        <p:nvSpPr>
          <p:cNvPr id="26" name="Rectangle 25"/>
          <p:cNvSpPr/>
          <p:nvPr userDrawn="1"/>
        </p:nvSpPr>
        <p:spPr bwMode="auto">
          <a:xfrm>
            <a:off x="4133850" y="6046788"/>
            <a:ext cx="88900" cy="904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ＭＳ Ｐゴシック" pitchFamily="96" charset="-128"/>
            </a:endParaRPr>
          </a:p>
        </p:txBody>
      </p:sp>
      <p:sp>
        <p:nvSpPr>
          <p:cNvPr id="27" name="Rectangle 26"/>
          <p:cNvSpPr/>
          <p:nvPr userDrawn="1"/>
        </p:nvSpPr>
        <p:spPr bwMode="auto">
          <a:xfrm>
            <a:off x="4400550" y="6046788"/>
            <a:ext cx="90488" cy="90487"/>
          </a:xfrm>
          <a:prstGeom prst="rect">
            <a:avLst/>
          </a:prstGeom>
          <a:solidFill>
            <a:srgbClr val="558B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ＭＳ Ｐゴシック" pitchFamily="96" charset="-128"/>
            </a:endParaRPr>
          </a:p>
        </p:txBody>
      </p:sp>
      <p:sp>
        <p:nvSpPr>
          <p:cNvPr id="28" name="Rectangle 27"/>
          <p:cNvSpPr/>
          <p:nvPr userDrawn="1"/>
        </p:nvSpPr>
        <p:spPr bwMode="auto">
          <a:xfrm>
            <a:off x="4672013" y="6046788"/>
            <a:ext cx="88900" cy="90487"/>
          </a:xfrm>
          <a:prstGeom prst="rect">
            <a:avLst/>
          </a:prstGeom>
          <a:solidFill>
            <a:srgbClr val="1555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ＭＳ Ｐゴシック" pitchFamily="96" charset="-128"/>
            </a:endParaRPr>
          </a:p>
        </p:txBody>
      </p:sp>
      <p:pic>
        <p:nvPicPr>
          <p:cNvPr id="1035" name="Picture 21" descr="cyber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-7938" y="6321425"/>
            <a:ext cx="915193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35" r:id="rId2"/>
    <p:sldLayoutId id="214748394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transition spd="med">
    <p:fade/>
  </p:transition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000" b="1" kern="1200" cap="all">
          <a:solidFill>
            <a:schemeClr val="tx1"/>
          </a:solidFill>
          <a:latin typeface="Arial"/>
          <a:ea typeface="ＭＳ Ｐゴシック" pitchFamily="48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48" charset="0"/>
          <a:ea typeface="ＭＳ Ｐゴシック" pitchFamily="48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48" charset="0"/>
          <a:ea typeface="ＭＳ Ｐゴシック" pitchFamily="48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48" charset="0"/>
          <a:ea typeface="ＭＳ Ｐゴシック" pitchFamily="48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48" charset="0"/>
          <a:ea typeface="ＭＳ Ｐゴシック" pitchFamily="48" charset="-128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9pPr>
    </p:titleStyle>
    <p:bodyStyle>
      <a:lvl1pPr marL="230188" indent="-230188" algn="l" defTabSz="457200" rtl="0" eaLnBrk="0" fontAlgn="base" hangingPunct="0">
        <a:spcBef>
          <a:spcPct val="20000"/>
        </a:spcBef>
        <a:spcAft>
          <a:spcPct val="0"/>
        </a:spcAft>
        <a:buClr>
          <a:srgbClr val="326628"/>
        </a:buClr>
        <a:buSzPct val="80000"/>
        <a:buFont typeface="Wingdings" charset="2"/>
        <a:buChar char="§"/>
        <a:defRPr sz="28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1pPr>
      <a:lvl2pPr marL="511175" indent="-222250" algn="l" defTabSz="457200" rtl="0" eaLnBrk="0" fontAlgn="base" hangingPunct="0">
        <a:spcBef>
          <a:spcPct val="20000"/>
        </a:spcBef>
        <a:spcAft>
          <a:spcPct val="0"/>
        </a:spcAft>
        <a:buClr>
          <a:srgbClr val="1F3572"/>
        </a:buClr>
        <a:buSzPct val="80000"/>
        <a:buFont typeface="Wingdings" charset="2"/>
        <a:buChar char="§"/>
        <a:defRPr sz="24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2pPr>
      <a:lvl3pPr marL="857250" indent="-230188" algn="l" defTabSz="457200" rtl="0" eaLnBrk="0" fontAlgn="base" hangingPunct="0">
        <a:spcBef>
          <a:spcPct val="20000"/>
        </a:spcBef>
        <a:spcAft>
          <a:spcPct val="0"/>
        </a:spcAft>
        <a:buClr>
          <a:srgbClr val="326628"/>
        </a:buClr>
        <a:buSzPct val="80000"/>
        <a:buFont typeface="Wingdings" charset="2"/>
        <a:buChar char="§"/>
        <a:defRPr sz="20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3pPr>
      <a:lvl4pPr marL="1146175" indent="-173038" algn="l" defTabSz="457200" rtl="0" eaLnBrk="0" fontAlgn="base" hangingPunct="0">
        <a:spcBef>
          <a:spcPct val="20000"/>
        </a:spcBef>
        <a:spcAft>
          <a:spcPct val="0"/>
        </a:spcAft>
        <a:buClr>
          <a:srgbClr val="1F3572"/>
        </a:buClr>
        <a:buSzPct val="80000"/>
        <a:buFont typeface="Wingdings" charset="2"/>
        <a:buChar char="§"/>
        <a:defRPr sz="20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4pPr>
      <a:lvl5pPr marL="1427163" indent="-173038" algn="l" defTabSz="457200" rtl="0" eaLnBrk="0" fontAlgn="base" hangingPunct="0">
        <a:spcBef>
          <a:spcPct val="20000"/>
        </a:spcBef>
        <a:spcAft>
          <a:spcPct val="0"/>
        </a:spcAft>
        <a:buClr>
          <a:srgbClr val="326628"/>
        </a:buClr>
        <a:buSzPct val="80000"/>
        <a:buFont typeface="Wingdings" charset="2"/>
        <a:buChar char="§"/>
        <a:defRPr sz="16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???" TargetMode="External"/><Relationship Id="rId5" Type="http://schemas.openxmlformats.org/officeDocument/2006/relationships/hyperlink" Target="http://www.educause.edu/library/EQM1140" TargetMode="External"/><Relationship Id="rId6" Type="http://schemas.openxmlformats.org/officeDocument/2006/relationships/image" Target="../media/image2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z.umn.edu/lsr" TargetMode="External"/><Relationship Id="rId3" Type="http://schemas.openxmlformats.org/officeDocument/2006/relationships/hyperlink" Target="http://www.u-pace.uwm.ed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jpeg"/><Relationship Id="rId1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jpeg"/><Relationship Id="rId6" Type="http://schemas.openxmlformats.org/officeDocument/2006/relationships/image" Target="../media/image11.png"/><Relationship Id="rId7" Type="http://schemas.openxmlformats.org/officeDocument/2006/relationships/image" Target="../media/image12.jpeg"/><Relationship Id="rId8" Type="http://schemas.openxmlformats.org/officeDocument/2006/relationships/image" Target="../media/image13.jpeg"/><Relationship Id="rId9" Type="http://schemas.openxmlformats.org/officeDocument/2006/relationships/image" Target="../media/image14.jpeg"/><Relationship Id="rId10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762000" y="1855788"/>
            <a:ext cx="7772400" cy="1470025"/>
          </a:xfrm>
        </p:spPr>
        <p:txBody>
          <a:bodyPr/>
          <a:lstStyle/>
          <a:p>
            <a:r>
              <a:rPr lang="en-US" cap="none" dirty="0" smtClean="0">
                <a:latin typeface="Arial" charset="0"/>
                <a:ea typeface="ＭＳ Ｐゴシック" charset="-128"/>
              </a:rPr>
              <a:t>WHY INTERVENTION AND IMPACT EVALUATION IS CRITICAL FOR IMPROVING STUDENT LEARNING</a:t>
            </a: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1447800" y="3698875"/>
            <a:ext cx="6400800" cy="21732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700" dirty="0" smtClean="0">
                <a:latin typeface="Arial" charset="0"/>
                <a:ea typeface="ＭＳ Ｐゴシック" charset="-128"/>
              </a:rPr>
              <a:t>Raymond Fleming</a:t>
            </a:r>
          </a:p>
          <a:p>
            <a:pPr>
              <a:lnSpc>
                <a:spcPct val="80000"/>
              </a:lnSpc>
            </a:pPr>
            <a:r>
              <a:rPr lang="en-US" sz="1700" dirty="0" smtClean="0">
                <a:latin typeface="Arial" charset="0"/>
                <a:ea typeface="ＭＳ Ｐゴシック" charset="-128"/>
              </a:rPr>
              <a:t>University of Wisconsin – Milwaukee</a:t>
            </a:r>
          </a:p>
          <a:p>
            <a:pPr>
              <a:lnSpc>
                <a:spcPct val="80000"/>
              </a:lnSpc>
            </a:pPr>
            <a:endParaRPr lang="en-US" sz="1700" dirty="0" smtClean="0">
              <a:latin typeface="Arial" charset="0"/>
              <a:ea typeface="ＭＳ Ｐゴシック" charset="-128"/>
            </a:endParaRPr>
          </a:p>
          <a:p>
            <a:pPr>
              <a:lnSpc>
                <a:spcPct val="80000"/>
              </a:lnSpc>
            </a:pPr>
            <a:r>
              <a:rPr lang="en-US" sz="1700" dirty="0" smtClean="0">
                <a:latin typeface="Arial" charset="0"/>
                <a:ea typeface="ＭＳ Ｐゴシック" charset="-128"/>
              </a:rPr>
              <a:t>J.D. Walker</a:t>
            </a:r>
          </a:p>
          <a:p>
            <a:pPr>
              <a:lnSpc>
                <a:spcPct val="80000"/>
              </a:lnSpc>
            </a:pPr>
            <a:r>
              <a:rPr lang="en-US" sz="1700" dirty="0" smtClean="0">
                <a:latin typeface="Arial" charset="0"/>
                <a:ea typeface="ＭＳ Ｐゴシック" charset="-128"/>
              </a:rPr>
              <a:t>University of Minnesota</a:t>
            </a:r>
          </a:p>
          <a:p>
            <a:pPr>
              <a:lnSpc>
                <a:spcPct val="80000"/>
              </a:lnSpc>
            </a:pPr>
            <a:endParaRPr lang="en-US" sz="1700" dirty="0" smtClean="0">
              <a:latin typeface="Arial" charset="0"/>
              <a:ea typeface="ＭＳ Ｐゴシック" charset="-128"/>
            </a:endParaRPr>
          </a:p>
          <a:p>
            <a:pPr>
              <a:lnSpc>
                <a:spcPct val="80000"/>
              </a:lnSpc>
            </a:pPr>
            <a:r>
              <a:rPr lang="en-US" sz="1700" dirty="0" smtClean="0">
                <a:latin typeface="Arial" charset="0"/>
                <a:ea typeface="ＭＳ Ｐゴシック" charset="-128"/>
              </a:rPr>
              <a:t>February 4, 2013</a:t>
            </a:r>
          </a:p>
          <a:p>
            <a:pPr>
              <a:lnSpc>
                <a:spcPct val="80000"/>
              </a:lnSpc>
            </a:pPr>
            <a:r>
              <a:rPr lang="en-US" sz="1700" dirty="0" smtClean="0">
                <a:latin typeface="Arial" charset="0"/>
                <a:ea typeface="ＭＳ Ｐゴシック" charset="-128"/>
              </a:rPr>
              <a:t>3:45 pm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3538"/>
            <a:ext cx="8382000" cy="1143000"/>
          </a:xfrm>
        </p:spPr>
        <p:txBody>
          <a:bodyPr/>
          <a:lstStyle/>
          <a:p>
            <a:r>
              <a:rPr lang="en-US" cap="none" smtClean="0">
                <a:latin typeface="Arial" charset="0"/>
                <a:ea typeface="ＭＳ Ｐゴシック" charset="-128"/>
              </a:rPr>
              <a:t>ALC RESEARCH: LESSONS LEARNED</a:t>
            </a:r>
          </a:p>
        </p:txBody>
      </p:sp>
      <p:sp>
        <p:nvSpPr>
          <p:cNvPr id="37891" name="Content Placeholder 4"/>
          <p:cNvSpPr>
            <a:spLocks noGrp="1"/>
          </p:cNvSpPr>
          <p:nvPr>
            <p:ph idx="1"/>
          </p:nvPr>
        </p:nvSpPr>
        <p:spPr>
          <a:xfrm>
            <a:off x="238125" y="1433513"/>
            <a:ext cx="6407150" cy="1271587"/>
          </a:xfrm>
        </p:spPr>
        <p:txBody>
          <a:bodyPr/>
          <a:lstStyle/>
          <a:p>
            <a:r>
              <a:rPr lang="en-US" smtClean="0">
                <a:latin typeface="Arial" charset="0"/>
                <a:ea typeface="ＭＳ Ｐゴシック" charset="-128"/>
              </a:rPr>
              <a:t>Understand mechanisms:</a:t>
            </a:r>
            <a:r>
              <a:rPr lang="en-US" i="1" smtClean="0">
                <a:latin typeface="Arial" charset="0"/>
                <a:ea typeface="ＭＳ Ｐゴシック" charset="-128"/>
              </a:rPr>
              <a:t> </a:t>
            </a:r>
            <a:r>
              <a:rPr lang="en-US" smtClean="0">
                <a:latin typeface="Arial" charset="0"/>
                <a:ea typeface="ＭＳ Ｐゴシック" charset="-128"/>
              </a:rPr>
              <a:t>educational alliances, room size, instructor behavior. </a:t>
            </a:r>
          </a:p>
        </p:txBody>
      </p:sp>
      <p:sp>
        <p:nvSpPr>
          <p:cNvPr id="37892" name="AutoShape 16" descr="data:image/jpeg;base64,/9j/4AAQSkZJRgABAQAAAQABAAD/2wCEAAkGBggGBQkIBwgKFQkKDSAOFxgYGR8dGhwaHxwhISQdJiArICciLy0kJB4cKzsgJDMsLCwsIyIxNTAsNScsLDABCQoKDQsNGQ8OGTUkHyQ1NTQxNTUsNDUyNjE0LCksNDQsMDQ0Miw2NCo0LzA0LCksNTQ0NCkvLCwpLDQsKTQsLP/AABEIADwAUAMBIgACEQEDEQH/xAAaAAADAQEBAQAAAAAAAAAAAAAEBgcFAwgC/8QAPRAAAQIEAwQGBwUJAQAAAAAAAQIDAAQFEQYSITFBUWETFCJxgbIHMjZ0kbHSFjNVk6EXQlRyc5LB0fAV/8QAGQEAAgMBAAAAAAAAAAAAAAAAAwQAAQIF/8QAIhEAAgICAQMFAAAAAAAAAAAAAAECEQMhEwQiQRIxQlFh/9oADAMBAAIRAxEAPwCX16vVVnEVRbaqc6G0TS0gBxYAAWbAC8Pfo1fmH3WX52cecbdbP3qlKGpKToSQMq0osdtlmJpiT2oqfvbnnMHUfElQpFOPVXgWm15ShQGUpUQe/andsimrVAs0ZSg1H3LHN1BpTyurs3A33sIX5quzK5nLKHVJ1P7o8N/jGFTMbStSaLMxmbmlmwBPYPju8dOYjel225KWHSferJskjZzI+UAcfQclYcil3m9QqgwdKn96d+xJPPh3R91CrtBxaZdpsq5DTwEIlTn3H1dEg2QmNukvGYpyc3roOUmNJfYTjad2KPpBr1Rl8VLZlJuYbZbZQAELUkHs+tYEC5MLX2krP4tP/mr+qG7HFKRUHmlyyT1xpOU8CncO8fKEWZN3iC1lKQEkcwLH47YKnaOnjacVQZ9pKz+LT/5q/qg+gV+qvYip7btTnShc0hJBcUQQVi4IvC+I2aGA1iKjoCe0qZbWT3rFv0t4xYQHxJ7T1P3tzzmBkm8gtKdoXc91tP1vBOJPaep+9uecwJKuJbfGf1Fdk9x2/CIQ4gXIik0HrMzT5ZEyFdO0x0V1bQAo2B5/4tyidLQqXmCkjtNqt8DFRE244kXTZD1pgD+dIUR4XjEwOWtJhowRVHKf1uWaS8lW0NnMpJ5jb8I7SUpMU2VLa0nNck9/CGT0Z1Hq1YXLuLPROt6a6X4xRp6jSVQ1eYRn421ikrWhd4pNduzzzOIPW1BwjM4b3POEfE2VVfmXUqJ6dXSkEEEFWpTY66EnvFjvip42pKaXiCZKyQwkZ78EDb48OZESKpzzlSn3JlwWznQbgkCwSOQAA8IuG9hcG1YKI2KAAivUhJAzqnEK52zpsPmfGMcRs0j2so/9Zn5pjYyD4k9p6n7255zA622WUslalKKwFkDSw4XI2237Bzg2tsOzOL6g0w2VLVOrAHHtqgSpKcM4tLymiW+x2LZQBuFuEQhzmphMzOuP5AA4sqsNgub2iiMzbc0gLZBLK9U22gW0HhstutaJoNsOGHcshTS47OAl4BSEJ1y66knZfT1R4xli3UQco2vA40yd6nMIW0F9Ig5tQf8AtYoyMTzlOlTNdKh2WaTdQ2EDbEwoVYebedeSEFBsnWGBdRMxKKQwiy1kC19CL6iAvT0IPmTTQz1unyPpVwg83JTDbU84BYnUgA3ykbbK4jlwtHn/ABng2ewRWE06pLZU4toPAoJIKSVDeAdqTpFDq6JvDU82+wpSEvjMLH/UK/pFmZ6tSFOqsytKkt3llGwzBRJWLneCL2G4hfEQSDQ9iyXX6JSG8rQeNinNa3ODsPqK8VUwk6mcb84gSWFpeYWL3Sm3LU2gnDntPS/e2/OIINBtYkJp3EVYfCHAw1MOKUo3AsVHS+y6tw3xhExYKlgGSqj6npmfqRDjhXlzpypzEkgApMCfsqo38TP/ANyPoiEJSlOZYA3m0VVvA5EjLyzcyyXpVvo120Ga5J77E2zb7bo+2vRfRmXUOF6dUEKCrFSbG242QDryIMNk5KtzM8uaSCh1SyTk0B153jMla0L545ZJcZh03CLkkwkLfSbqubRpTNNW0i6B2RB/SqSAL68Y6mbUW1NKSghULShkYksfU3cjAq8s9P0YK7JDRybdb90KtSpMzWcNOSUmkGZafS8EEgFQAWCBfeM4NuAPdDyuQQ60UFblkrzDZt+ECTGHJV93P0jwKrXsR9MEUZRGceKULRLGcJVyXYmnZilzSG25dSznTluByNifC53wDh0WxRTPe2/OItrEl0MuEmYfUlOwKI07jYGAV4To/wD6DU31FHWG1hwKF09oG4JCSAdRfUGCKT8jEXP5I//Z"/>
          <p:cNvSpPr>
            <a:spLocks noChangeAspect="1" noChangeArrowheads="1"/>
          </p:cNvSpPr>
          <p:nvPr/>
        </p:nvSpPr>
        <p:spPr bwMode="auto">
          <a:xfrm>
            <a:off x="176213" y="-274638"/>
            <a:ext cx="762000" cy="57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3" name="AutoShape 18" descr="data:image/jpeg;base64,/9j/4AAQSkZJRgABAQAAAQABAAD/2wCEAAkGBggGBQkIBwgKFQkKDSAOFxgYGR8dGhwaHxwhISQdJiArICciLy0kJB4cKzsgJDMsLCwsIyIxNTAsNScsLDABCQoKDQsNGQ8OGTUkHyQ1NTQxNTUsNDUyNjE0LCksNDQsMDQ0Miw2NCo0LzA0LCksNTQ0NCkvLCwpLDQsKTQsLP/AABEIADwAUAMBIgACEQEDEQH/xAAaAAADAQEBAQAAAAAAAAAAAAAEBgcFAwgC/8QAPRAAAQIEAwQGBwUJAQAAAAAAAQIDAAQFEQYSITFBUWETFCJxgbIHMjZ0kbHSFjNVk6EXQlRyc5LB0fAV/8QAGQEAAgMBAAAAAAAAAAAAAAAAAwQAAQIF/8QAIhEAAgICAQMFAAAAAAAAAAAAAAECEQMhEwQiQRIxQlFh/9oADAMBAAIRAxEAPwCX16vVVnEVRbaqc6G0TS0gBxYAAWbAC8Pfo1fmH3WX52cecbdbP3qlKGpKToSQMq0osdtlmJpiT2oqfvbnnMHUfElQpFOPVXgWm15ShQGUpUQe/andsimrVAs0ZSg1H3LHN1BpTyurs3A33sIX5quzK5nLKHVJ1P7o8N/jGFTMbStSaLMxmbmlmwBPYPju8dOYjel225KWHSferJskjZzI+UAcfQclYcil3m9QqgwdKn96d+xJPPh3R91CrtBxaZdpsq5DTwEIlTn3H1dEg2QmNukvGYpyc3roOUmNJfYTjad2KPpBr1Rl8VLZlJuYbZbZQAELUkHs+tYEC5MLX2krP4tP/mr+qG7HFKRUHmlyyT1xpOU8CncO8fKEWZN3iC1lKQEkcwLH47YKnaOnjacVQZ9pKz+LT/5q/qg+gV+qvYip7btTnShc0hJBcUQQVi4IvC+I2aGA1iKjoCe0qZbWT3rFv0t4xYQHxJ7T1P3tzzmBkm8gtKdoXc91tP1vBOJPaep+9uecwJKuJbfGf1Fdk9x2/CIQ4gXIik0HrMzT5ZEyFdO0x0V1bQAo2B5/4tyidLQqXmCkjtNqt8DFRE244kXTZD1pgD+dIUR4XjEwOWtJhowRVHKf1uWaS8lW0NnMpJ5jb8I7SUpMU2VLa0nNck9/CGT0Z1Hq1YXLuLPROt6a6X4xRp6jSVQ1eYRn421ikrWhd4pNduzzzOIPW1BwjM4b3POEfE2VVfmXUqJ6dXSkEEEFWpTY66EnvFjvip42pKaXiCZKyQwkZ78EDb48OZESKpzzlSn3JlwWznQbgkCwSOQAA8IuG9hcG1YKI2KAAivUhJAzqnEK52zpsPmfGMcRs0j2so/9Zn5pjYyD4k9p6n7255zA622WUslalKKwFkDSw4XI2237Bzg2tsOzOL6g0w2VLVOrAHHtqgSpKcM4tLymiW+x2LZQBuFuEQhzmphMzOuP5AA4sqsNgub2iiMzbc0gLZBLK9U22gW0HhstutaJoNsOGHcshTS47OAl4BSEJ1y66knZfT1R4xli3UQco2vA40yd6nMIW0F9Ig5tQf8AtYoyMTzlOlTNdKh2WaTdQ2EDbEwoVYebedeSEFBsnWGBdRMxKKQwiy1kC19CL6iAvT0IPmTTQz1unyPpVwg83JTDbU84BYnUgA3ykbbK4jlwtHn/ABng2ewRWE06pLZU4toPAoJIKSVDeAdqTpFDq6JvDU82+wpSEvjMLH/UK/pFmZ6tSFOqsytKkt3llGwzBRJWLneCL2G4hfEQSDQ9iyXX6JSG8rQeNinNa3ODsPqK8VUwk6mcb84gSWFpeYWL3Sm3LU2gnDntPS/e2/OIINBtYkJp3EVYfCHAw1MOKUo3AsVHS+y6tw3xhExYKlgGSqj6npmfqRDjhXlzpypzEkgApMCfsqo38TP/ANyPoiEJSlOZYA3m0VVvA5EjLyzcyyXpVvo120Ga5J77E2zb7bo+2vRfRmXUOF6dUEKCrFSbG242QDryIMNk5KtzM8uaSCh1SyTk0B153jMla0L545ZJcZh03CLkkwkLfSbqubRpTNNW0i6B2RB/SqSAL68Y6mbUW1NKSghULShkYksfU3cjAq8s9P0YK7JDRybdb90KtSpMzWcNOSUmkGZafS8EEgFQAWCBfeM4NuAPdDyuQQ60UFblkrzDZt+ECTGHJV93P0jwKrXsR9MEUZRGceKULRLGcJVyXYmnZilzSG25dSznTluByNifC53wDh0WxRTPe2/OItrEl0MuEmYfUlOwKI07jYGAV4To/wD6DU31FHWG1hwKF09oG4JCSAdRfUGCKT8jEXP5I//Z"/>
          <p:cNvSpPr>
            <a:spLocks noChangeAspect="1" noChangeArrowheads="1"/>
          </p:cNvSpPr>
          <p:nvPr/>
        </p:nvSpPr>
        <p:spPr bwMode="auto">
          <a:xfrm>
            <a:off x="176213" y="-274638"/>
            <a:ext cx="762000" cy="57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4" name="AutoShape 26" descr="data:image/jpeg;base64,/9j/4AAQSkZJRgABAQAAAQABAAD/2wCEAAkGBhMQEBIUERQVFBAWFBgYFhUVFhgXExcVFRIXFhwVFRUYGyYfGBojGhkVIC8gIycpLSwsFSEzNTAqNSYsLCkBCQoKDgwOGg8PGiwkHyQsMi8wKi01LC8pKS8sKSwsNCwsLCwtLDUsLSwsKTUpKTMxKSksLCwuLCksKSwsLCksLP/AABEIAOEA4QMBIgACEQEDEQH/xAAcAAEAAgIDAQAAAAAAAAAAAAAABgcEBQIDCAH/xABMEAACAQMCAwUDBgkJBgcBAAABAgMABBESIQUGMQcTIkFRYXGRCBQyUoHSFRYjQmKSobHRU2Nyg5Oio8HhJDNEgrKzQ1RzdMLi8Bf/xAAbAQEAAgMBAQAAAAAAAAAAAAAAAwQCBQYBB//EAC0RAQACAQIEBAUFAQEAAAAAAAABAgMEERIhMVEFFUFhEyKRofAUcYHR4TMy/9oADAMBAAIRAxEAPwC8aUpQKUpQKUpQKUpQKVh8Q4zBb47+aKLPTvJFTPu1EZrnY8ThnXVDLHKvrG6uPipNBk0pSgUpSgUpSgUpSgUpSgUpSgUpSgUpSgUpSgUpSgUpSgUpSgUpSgVHOf8AmxeGWMk5+nssa5ALSNsAM/ax9ApO+MVI6or5RV3J39nHv3Pds+PIvq0/EDP61BEeH8uXXFTJPI5dzuSSfgM56fGtOLq54bc6oZGjlU9QTggHoR5j2VsOWed3s1ZV+iRuPQ+orR8V4kbiVnPUmg9MdmvPY4ra6mwtxHgSqOmTnDD2HB//ABFS+vP3YSskPEWXfRLCQfTK+IH37CvQNApSlApSlApSlApSlApSlApSlApSlApSlApSlApSlApSlApSlAqB9rvIx4laBohm5g1NGPNg2NSj2+EH7MedTylB4rliKsVYFWBwQRgg58xXK2OGB9telO1Dke0ntbm7aJRcQwvJqGV16E1aZACNWcYB6j3bGG9jHIlteRPdXEIzHM0SxlmKlkVSXYMT5tjA22Oc0Eh7HOCPpa7kQorJoiBGCVzktj02AB99WfXxEAAAGABgAdAB5CvtApSlApSlApSlApSlApSlApSlApSlApSlApSlBpebOaouHQd7LuC2lRkKC2lmwztsowrdevQAkgGm7/5Q14TmGG1RNx4xLIcj9LUnr001e1/w+K4jMc8aSxNjKSKHQ4ORlWGDggH7Kq/tg7N3lghm4bGEa3DBoIF0Fo2IOqNUxllIPhAy2rbcYIRrl7tj4lczd33kAmYOY0a3JiYohfSzrKHXOCOhHtqU8jduUd2xS9jW2IQt3oYmA4xkNndDvtkkbdap5LO94eIpXt5Ynd2SIyQlWJaNlO+nUzHvDgN6beywOUuyC9e2TWYrRWUE60M05OTs0eVVBjy1E4bcA9AtP/8AonDP/PWv9sn8a4N2k8LH/HW39op/dUCb5PzH/jYs/wDsgP3T11yfJ6Y7fPIh7RaYP/foJBxrt14fAcQ95cncZQaI8g4+nJgsPaisNqgl58oW9Zz3MVqq+SssrsPe/eLnf9EVOuX+wjh9uAZw93KMZMhKx5x5RIcYz5MWrfcx9ndndWT2yQQw+E900car3cnUONOPPqM7gkedBVvGe1HiN1w8rPZJ3E2zzRFgDGsgLKI2JIyoK5JI3rl2ZdrVrYxzQXKSIj3MksbqocIkmPA4HiyCDuAetank3ml1drK9GBHHJFpOMrIrbg488gioJdRhpCF9T8M0Hrzg3G4LyFZraRZYW6Mv7iDupHmCARWdXnfk7jknAby3W4jeK3uIInlLHUrq8YPehfzGjYkEddIYYJK16HVsjI6UH2lKUClKUClKUClKUClKUClKUClKUClKUClKUClKUHzFfaUoFKUoFKUoPO/bdwX5rxZZ02W5jDn2SR4jb7CNB95NRTkvhvzniEMZGQzqD/RaRVb+6WqyvlGwHPDnHTM6n13ETD/paob2ORa+LRZ8jn4K7f8AxoLf7YeUlvOGu6r+XtQZYiBk4UeOMexlHQear6VjdiXNLXdiYJDmW1KpnOdULgtEenkAU/qwc5NWIRnr0qiuTYPwPzI9qSRDKWhXOQpSQd/AcHYkYaPPrketBe1KUoFKUoFKUoFKV1XNykSM8jKkaqWZmICqoGSWJ2AA86DtpUHXto4V33d9+R4tPeGNxFnOPp42H6R2884qbI4YAgggjII3BB8wfSg5UpSgUpSgUpSgUpSgUpSgUpSgUpSgUpSgqH5RY/2ey/8AXf8A7VQ/sITPFM+iE/4cg/zqafKKQfM7Q+YuSB64ML5/cKr/ALEb5Y+MwhjgSJIo9C+jIHwDD7aD01VU9tPBtL296mEeJG1PjYNEyTQl8b47wFP67yq1qg3a1YtLaIFxpLlH1EBQhXvCzZ6gd2Pj6A0Ew4ZfrcQxTRnKSIrqRvsygj99ZNVF2Qc8W1rw0Q3lzHEY5MRCRsMUkijm6eYDyPv0xirU4fxKK4jEkEiSxno6MGU/aKDJri0gHUge+ujiV8sEMsrfRjRnPuRSx/dVGcYgg47JrNwwZY9Td4ToDY+jGhOFA6bdetHm6/Aa0fNPHXt0Cw92bl1cp3pIjVUA1OwG7AFlGkYyW6jrVN9kHM1xaX6WhZpLKRmjAJJWOQKSrIT0B0lSuceLPlUv7ceWLieKC5tlZ2g1rIiDLd3JpOsDqcMgyBk4OfKhKOX3afxrh7pJdpDJA52TQEyB5K6klT7Tmpf2hc2auD219bqHt2lhkdXH/htnAcdNpdGfaKomfiF5xBo7f8pNIMBIwCW8uoxsPPJr0VYW0PCOBxx35QxRQaZgRrVmkO8YGPFlm0jbej1S3GOaLa/iSMwpDMXy83s/hV19k0ci8ItRISdn7snqYe9buz7tGnHsxUF7MOTuEcRWSVokaZJ3PzcPP3UcayfkxhyO+GNJJIx4gCo6VdCqAMDYD4UH2lYdxxaNPPJ9F3rok5igRGeRxGijLM/hUAeZPSq/6rDxcHHG/bdJ8O+2+07NnXwtjc9KgMvbjwtX095KRn6Yhk0+/pnH2Vpee+ebO7kt4WmLcPkgaVjGSBM3eaFjZhggLpbUp82GasIpnZPoud7B5O6W8tjLnAUTIST6Dfc+yt3XmbmrgPDktVktpMyk/wC7yTgfadvKrM7B+OTT2MsU5Zu4kCxs3Xu2QEJnzwQfsIHlR6s2lKUClKUClKUClKUClKUFK/KJn8VmvkIrhvtJhUHHqBnB9pqu+YuXH4V+DLmNmJmt4blC4GVnXTIyYAHhBKY89zU/+UUh7yzPrBcD4PCf8xXb2oWnfct8LnAGY1tmPqFlttJA2+sU+FBb/CeIrc28MyfQljSRfc6Bh199QXtru4fmaQySmKV2Lx9cMigRTDGDqPdTsAo3yc+RIz+xm/M3BbXUcsgeP7I5WVf7umpDzRy9Hf2k1vKBpkUgNgEo3VXGfMEA/ZQeR2vGOkuMgsWbHnkKMD0woXFS7ss5gey4pEImJgmkSKVfJlkcIr49VZlOfQt61p+YuSb2xk7u4gcnPhkjVnify8DgfsOD02qbdkPZrdPdx3NzE0NtEQ6iRSryyKcoAh3CqwDaj6DGd8Bfl3arLG8bjKOpVh6qwwR8DXl/mns7veGzd2EaWJjiKSPxd4PJdA8WvHVce7avUhOK8589do9yeKJcIiD5oW7hWy6mOeFSrsuQNTKdWR9YD80GgkPY/wBn12sy3N2jQwxktHG40yPIV0hmQ7qoBbrg5x6VP+0vnI8MszIiM8jEKCuB3akhTKSwI2JUDII1MM7ZrL5E5rHErJJiAsgJjlVfoiVOunO+kghhnfDCtB2qcK+fRRxwyIreJZC2SBGxR9goOo6449tvfUWXNjxRvktEfuzpS152rG7VdiHOsc0XzNk0XCKzd4XLtOQwaR2JGQ2ZF2JOx26VJu1O0eXh0iRKHc6gEOPFrhkjBySAulnVs+WmoXyXyVDYSCYSSPcrq8Z8EY1qVbCDr4frE9MjBqQXdyJW2kVz7HDH9hrS5/GqV/41m3v0j8+i9i0FpttknZE+zDlGfh9ybmSSPJjZO5TLbPoOWfYDBRemenWpnzDzhHbrquptIPRFBLH3Iu5FYcalSPXNQafm20ugyTp+UaVg0h/NQMQFBzkbYqrpJzeJXn4t9qx6Ry/Pum1VKaSI4I3me6S8P7TbCZwglKMTgd6hRSf6R2H21j87czR21xbLOneQGN5NPkZAVVSfIgAk/aKr/tA4XZxFPmrA5Hiwc1t+D8FbiXCY1mciWKRu4lO/gwMxv5ldx06YHpV79Bg0WSueJ5R139N/VW+LfUVnH6z+bPnGb7hk1m7KoW6J2AAGM+7yqNcr8tvfJMiEKF8aMegfcFT54YD4xiuuTk2cTdyWiEmNWNZzpzjVjHSrO5L5aWxtmyxkkc5Y4wNiVCoPf6+Z8quavW1xU+Sd7T0jvuwwaabW+aNqx1QPgPZrd3d09ujQrJFpMup2wgYAg4CeLIORj4ivRnKXLS8PtlhDa36u+NOpsAZCj6K7YA39561TnBecJxxqMxQwhe9EUpVgzskohjbMqtpYrojOADvHjJq/auY5tNYm/VWvtxTw9ClKVmxKUpQKUpQKUpQKUrTcU420TgIoYD6Wc/AHy/bUGo1GPT148k8kmPHbJPDVW/yiLbwWMnkGnj/tERs/4f7ayuIabnk1SD9C0iOR9a2kTI+MZFZXbIi3nCGkTUJbeRJQu2cbxt7wFcnb6oqK8ncU18pcSjOMwmVR66ZAjgn/AJmcfZWePJTJXipO8MbVms7Skfyd5ieHXCn6K3baf+aKMkfH99Wk7gAk7ADJPsFVf8niHTwyZvrXch+EUQ/yqzLyHXG6/WVl+IIqRi8588dqEt1xKO4tsfN7N/yCv4o3fLAzsoIznbG+wUepq3uzHtB/C0D96gjuotHeKudDLICUkTPQHDeHJIx7RVE8E7Or2aMa0FvEcZafKsQD1EX0jjfqADtvVl8lcuLw4s1vK7SPGsbscBSEOcqmDp+J2+2tdqPEtPg33tvPaOa1i0mXJziNo7ytqe5VBlyAPb/CvP8AD2Ul5M3M+YxpUJGMuyRRrGhaRtlOlRsFOM9atGXLZzuT61haa53UeO5r8sccMfWWww6HH1vO7hwHhUNpCYrZSkZbUw1sxL4C6mLE74AHptXbdR5NcrfrXbNFqBHqCPdkYrS2yWy34skzPvK7ERin5YQnmMx3VvhZTqZiqoGKjY4yxHuqvePco3HDtEmopncFGIYY38q1088trO6tlXjdgQfYTj+Nd3Hub5rtQsjZA6V9IxY6Y6RSkcnNWta1ptaeazezPmh7yJln8U8WPH9dD5kfWzUK555Mlt7iWWBTJbuxbwDLRsxyVYdcZ8xW77FVdvnOF8A05foA3i2z7jn7DUu5qtCqakZmy24Gy4Pptk/bXPXyfo9baMUcrRG8e/s22LHGpxRGSecdJUfHwm4lYKI3z+kCox6ktgVdHLnBDZcPjjYh5Rl3b80FjqIUHyAwMn0ztUO4NHEJu4EgdpzJKAPzH7wjTrbCkFMeeB3bb+nbzfzTcW8K2hUxXB0nVrjYrEpOCGikYAkqvU7AHHUGr+sx59TMYqxtXlMygwWw4I+JM727MbmrjRiuiphPfExMHkwHCAsDgdcMCw8WD4icdCcXnPmeVh80yAkcjlysgdnJLAIzKo04BbKb42ycitdyLyZJxa8ESkiIYa4l6lUJ9T1dtwB7z0FbSzsvw7xzQDiB5W+j0S1g2AXfbKKoyPznzWwpp8dOHaOnKFS+e99956pV2IdnrSSLxCcaYVz83T67Dw96R5Ku4A8zv5DN6V128CxoqIAqKAqqNgFAwAB6AV2VOhKUpQKUpQKUpQKUpQdN3caFJ8/L31HX33PWtjfza2x5CsJlrjfFdROfLwx/5q2WnrwRv6ywOI2CzxSRPukiMh9zqV/zrz5wHij21txW2caWlgVWBPiEkFyg0+3ZpPhXo1lrz7zhaqnGrtBssjsp/pTQhv8ArYGrfgWSYm+P9pYauOllidiXMwj4dJCoBkS4ZmyeiyKpU6Rvvhh/ympi99LMSXY6R5DZfgOtUrYXrcHe2kCK6vHpuBG7FZRrJVwWGA6g+W3kOtXBwXi0V3CssBzGcjBBVlI6qyncHp7wQehFReNxqK233ngn6R7Sm0V8U15R8zky5618t4QpyABWQ0VEirmOja8XJ2V1NFXbXw14iidnBUxX00Z8VhXl1hTg71lETLOtZtKH898t2905ZspOAPEgGWH6YPUe2q+tuVozPJE0j5j05GFXUGAOVOSSN1zsPpCrNulaTfBZvQDJx7qg/HuPJFLEBHpmErGYMRrVe7EehguwJGlsZODGvuHZeFzntimu/KI5T2lR1tMGO1ZmOfrHeEy5YuIrW3KgrFEhLHoB03Ynz2A6+laXnHtGUMIYY4Z0KZYuwkiJJOAQpwwAAOCfzsYz02N1yteuIp7S0e5gGJIJFu40ByNQkMOBqPsOrI9hxVU8QEneyCTxTlyHx5yaiCoCjH0vIbZ6bAVb0/h0UyfGyTvb7Kuo1nHHBjjare9nXDprzitusedn1SsBgLEN36bLkZUe/asjtKsLeLiUltYw6Vj0xnDPJJLM2GOWYkndlUD1Wrn5B5Vh4Dw157khZyneXMnXAGSIl8zpzjA6t9lQnsx5VXi3EJ+JT5EcdxrWMH6VwW71Sx+qimPYdSB5ZB2rXtvxSdOWuCpbx4/CNyramBBIkKflJc43VBhV9un21vexTgCxcNjuWX/abnLM7YL92GKxrq+roVWx6tvvUQ+UaMS2TfzM4HvDxfxq4+A2iQ2tvHH/ALtIY1X+iqADc+ygzqUpQKUpQKUpQKUpQK6LqXAwOpruJrCmOTVHW5vh49o6yzpG8sNlrqZay2WuhxXI5Kr9bMSdgoJOwFUDzxcwpcTF0LXxvHkkdWbQkK6e7jTfS7aRucbHI8sVbHaHx17GOCfuzJbrLiUKcFSQNDnY+EEMMbbsu9U5f8uz3fEu4VkeSY94XjbWiRudRZiPo4Hl7QM710HhOGmLFOaZ6/aIVs97WvFEl/FS5aMlYzdWcutxGsixywysSfDrODHq323OfLqZn2ecvSWVmEmGJWOpl1atPhCgagceWcDYZx5VIrCxWKNY1+iihR67DGffWRitDrfFMmppOPlw7/zt6L+LT1xzxR1dZr5XI1xrTrcOEkgXrWru+MAbLWfeWgkXByPMEeRrRz8HkVgFBfJwNIycn1Hl+721LipW07T17LGLg62Yk3EH1dTj0rqv+bbe1j1TsBnou5YkddKjf7egqLcc5xSO6e2YOqRyNHNImC6lCVYRLpYMwIONWAcdRkMJBwfk9+JJrseLwTIuRoksoRNECTsykagSR9LAyRkV02m8H49py8o7eqnqfEq1jhxc57+iE88cxzNdPEriNYSQxickFs+bjGojwj2NnrjNR3gPApb64SGL6TsAWPRdTYyckZOTWVzZwUWN1Nbd53zRkB5AMBpCoYgDJJA1Yydyc1enYnyWtpZLcSKPnE4DDI3RCNgPTPX3YrpMeOuOsUpG0Q0d72vabWnmk/F8cN4PMITj5tZMIyfrRQkJn3kCqL7GOVGuuJxyMha3tcu5I8PegYjU5/O1eLH6NWF2/wDMZgs4rZf+IYs5/m4GRio36lmj9mFapZ2a8vrZcMtkCgO8ayynbLSyqGYkjrjZfcorNg0vboSOEMQSAJ4SceY17A+zVp+FY3Ze44by8tw6MdRkncLjUQ0mhWJzgARqhJPQD2V3dsPEYJ+D3axTRO0UkGsI6sUJuY1w4Byp3865diHMS3PDFgJHe2p7thtkoctG2PTGV98ZoK97VOb4+KC00RvFLF3pcSNGR3cgiw6ujEMn52enh9lWJ2NcxGaza0m2urFu5cfzYZlTB6HGhk/qwfMVD+d+TbJ7yUQWt2pBxMts0Kr4gCHEMuNKvkgOp0ko+2Qc8LrmE2PHY7sRPDHdNHHLC4ZWIYCN2OV0sVbuXyhYE6hq3NBelKUoFKUoFKUoFKUoOqVvKug1orvmRo5HRgPC5H2Z2/Ziuk81fo1ymr19L5J335cmypos20TEN69dD1qDzOPqn9lcTzEvof2fxrW3zVt0TRpcsejPu7dZEZHVWRgQysAysD5FTsRWr4fy/b2ur5vDHFq+kUUAnHkT1I9nSuf4eT0b4D+NcG41GfrfAfeqC17bTWJ5Jq6e++81Za9aNWF+Fo/0vgPvU/Csf6X6o+9VbglL8O/aWUa4Vj/hOP1b9Ufer5+EY/Vv1R96seCWUUt2lkV8NdHz+P6x/V/+1Pn0f1j+r/rWPBb8mHvBbtLUcb5Hsr1i08X5Q9ZYm7uXpjUSPC5G30welZnInZtZ8PujcwXE7N3bIUlKDwsQTq0qMgEA+lZXz5Prf3f9a4m8Q9T+w+dbfR+K6jT/AC3+av3/AIlWy6KMnOI2lRdhwmTi3FCsILd/cvIWbOBG0jSanP5vgB2+yvWEUYVQqjCgAADoABgCoH2fct2lrdTtboVaRBtnKoFY5CZ3UHK7Zx4RjFTe+uDHFI4QyFEZgi41OVUnSudsnGBn1rstNqKajHGSnRpsuK2K3DZTXyk5hpsFxuTOdXoAI1I/vZ+yrpijAUAfRAAHuAxXnztL53fidnCslusa9+HhljlEiSIYZVIGVVlOrSDkDcb4Iq0+yjmz8IcOjLnNxDiKb1JUeFz/AElwffkeVWEatO0TswuLVg1pB39nsMxpquo1UpiKTHikQYGlwCcLhjsCcLk+Sbgd3YXE6tHBeROkySAqyKs/d62DYwFHcSZPlI/rVr87csyzyd6pnli0KO5hmaKWNlZvykeHRXDBvEpIP5NcZ6VV/PfC5JFjit4eIzvqbPf287ldShSqTyZOg4Hg3XO+RjBPF68S4JBc4MqBmAIVwSsqhuvdyoQ6Z/RIrRR9l3DxOs7xPLKpBUzTzTAEdDiRyDjrvmthyRbzx8OtEugRcJCiuCckFRgZIO5wBn21vKPSlKUClKUClKUClKUEF5ph03L/AKQVv2Y/yrUVYvEOERT471ckdCCyn3ZUg1gnlC2+o39rJ96uY1Pg+XJltekxtM7t5g8Sx0xxW0TvCD4pipv+J9t9V/7ST71PxPtvqv8A2j/xqv5JqO8ff+k/mmHtP5/KD4pipueTrf0f9dq+Hk23/nP1zXnkmo7x9/6e+aYff8/lCcUxU0/EyD1k/W/0r5+JUH1pf1h92nkup7x9f8e+aYPdDMUxUyPJUP15fiv3a4/iRF/KS/FPuV5Pg2p9vq98zwe6H4r5iph+I8X8rN/h/cr5+I0f8rL/AIf3Kx8n1XaPqeZ4Pf6IhimKl34ix/y0v9z7lQ3m2KS0uRBAO8YxCRe9YLrGtlcIyjGUAQkH+UBp5Pqu0fV75ng7z9Em5IX8tKfRF/ax/hUyqouxznv53d3MMqpG5jRowpJ1hGfX4j7GQgemT7rdrpdBgtgwRS/X/Wi1mWuXLN69P8Ul2m9ntrNds1nd2kN07flbWWZY8swJMiDJKsdsrjB65B66vlS5bl/jCRTTRvBcQxCd0P5NHk1aTn0WUMM7eGQnAqw+NcotDI7pbC8geR5NGY/nETSuXdYxLhXjLlnwWBBY4yMYqrmvk67urgLZcOvY4tOkJMFCJuzaY2zhI8liAWIBY4wMCryo9J0rB4Dbyx2tulwwadYY1lYbhpFQBmBwM5bPlWdR6UpSgUpSgUpSgUpSgUpSgUpSgUpSgUpSgUpSgUpSgUpSgVGufeTE4pa93q7udDrhlGfA+kjfG+kg4I+3qBUlqtO1kSpJBJJJIlhgKzxSyxmKUOWy/dnDCRdKAsMKV2wX3CobngXEeBzwXcsJiMMwRG1KY5NmOgMpOzJrXp0x516d4NxWO7t4p4jmOVA6+uGGcH0I6H2ivMHM/NrTRvbxyzyWpKECeZpSGRidSk+RzjB6Yqxvk6cbdoru1YkpGyyx5JIXvNQZR6DKhsDzZqELlpSlApSlApSlApSlApSlApSlApSlApSlApSlApSlApSlApSlApSlArjLEGBVgGUjBBGQQfIg9RXKlBDrzsg4TK2prRVPpHJLEv6kbhf2VvuA8tW1hH3dpCkSHc6c5YgYyzElmPtJNbOlApSlApSlApSlApSlApSlApSlApSlApSlApSlApSlApSlApSlApSlApSlApSlApSlApSlApSlApSlApSlB//Z"/>
          <p:cNvSpPr>
            <a:spLocks noChangeAspect="1" noChangeArrowheads="1"/>
          </p:cNvSpPr>
          <p:nvPr/>
        </p:nvSpPr>
        <p:spPr bwMode="auto">
          <a:xfrm>
            <a:off x="176213" y="-10287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78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16002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563" y="3397250"/>
            <a:ext cx="4251325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7" name="Picture 3" descr="C:\Users\J.D. Walker\Dropbox\evaluation\STSS\GIS STSS small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2738" y="3894138"/>
            <a:ext cx="2943225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>
            <a:off x="6645275" y="1751013"/>
            <a:ext cx="863600" cy="1809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>
            <a:off x="4560888" y="2395538"/>
            <a:ext cx="1260475" cy="1262062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6" name="Straight Arrow Connector 25"/>
          <p:cNvCxnSpPr>
            <a:cxnSpLocks noChangeShapeType="1"/>
          </p:cNvCxnSpPr>
          <p:nvPr/>
        </p:nvCxnSpPr>
        <p:spPr bwMode="auto">
          <a:xfrm>
            <a:off x="3167063" y="2395538"/>
            <a:ext cx="84137" cy="94773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3538"/>
            <a:ext cx="8382000" cy="1143000"/>
          </a:xfrm>
        </p:spPr>
        <p:txBody>
          <a:bodyPr/>
          <a:lstStyle/>
          <a:p>
            <a:r>
              <a:rPr lang="en-US" cap="none" dirty="0" smtClean="0">
                <a:latin typeface="Arial" charset="0"/>
                <a:ea typeface="ＭＳ Ｐゴシック" charset="-128"/>
              </a:rPr>
              <a:t>ALC RESEARCH: QUESTIONS</a:t>
            </a:r>
          </a:p>
        </p:txBody>
      </p:sp>
      <p:sp>
        <p:nvSpPr>
          <p:cNvPr id="36868" name="AutoShape 16" descr="data:image/jpeg;base64,/9j/4AAQSkZJRgABAQAAAQABAAD/2wCEAAkGBggGBQkIBwgKFQkKDSAOFxgYGR8dGhwaHxwhISQdJiArICciLy0kJB4cKzsgJDMsLCwsIyIxNTAsNScsLDABCQoKDQsNGQ8OGTUkHyQ1NTQxNTUsNDUyNjE0LCksNDQsMDQ0Miw2NCo0LzA0LCksNTQ0NCkvLCwpLDQsKTQsLP/AABEIADwAUAMBIgACEQEDEQH/xAAaAAADAQEBAQAAAAAAAAAAAAAEBgcFAwgC/8QAPRAAAQIEAwQGBwUJAQAAAAAAAQIDAAQFEQYSITFBUWETFCJxgbIHMjZ0kbHSFjNVk6EXQlRyc5LB0fAV/8QAGQEAAgMBAAAAAAAAAAAAAAAAAwQAAQIF/8QAIhEAAgICAQMFAAAAAAAAAAAAAAECEQMhEwQiQRIxQlFh/9oADAMBAAIRAxEAPwCX16vVVnEVRbaqc6G0TS0gBxYAAWbAC8Pfo1fmH3WX52cecbdbP3qlKGpKToSQMq0osdtlmJpiT2oqfvbnnMHUfElQpFOPVXgWm15ShQGUpUQe/andsimrVAs0ZSg1H3LHN1BpTyurs3A33sIX5quzK5nLKHVJ1P7o8N/jGFTMbStSaLMxmbmlmwBPYPju8dOYjel225KWHSferJskjZzI+UAcfQclYcil3m9QqgwdKn96d+xJPPh3R91CrtBxaZdpsq5DTwEIlTn3H1dEg2QmNukvGYpyc3roOUmNJfYTjad2KPpBr1Rl8VLZlJuYbZbZQAELUkHs+tYEC5MLX2krP4tP/mr+qG7HFKRUHmlyyT1xpOU8CncO8fKEWZN3iC1lKQEkcwLH47YKnaOnjacVQZ9pKz+LT/5q/qg+gV+qvYip7btTnShc0hJBcUQQVi4IvC+I2aGA1iKjoCe0qZbWT3rFv0t4xYQHxJ7T1P3tzzmBkm8gtKdoXc91tP1vBOJPaep+9uecwJKuJbfGf1Fdk9x2/CIQ4gXIik0HrMzT5ZEyFdO0x0V1bQAo2B5/4tyidLQqXmCkjtNqt8DFRE244kXTZD1pgD+dIUR4XjEwOWtJhowRVHKf1uWaS8lW0NnMpJ5jb8I7SUpMU2VLa0nNck9/CGT0Z1Hq1YXLuLPROt6a6X4xRp6jSVQ1eYRn421ikrWhd4pNduzzzOIPW1BwjM4b3POEfE2VVfmXUqJ6dXSkEEEFWpTY66EnvFjvip42pKaXiCZKyQwkZ78EDb48OZESKpzzlSn3JlwWznQbgkCwSOQAA8IuG9hcG1YKI2KAAivUhJAzqnEK52zpsPmfGMcRs0j2so/9Zn5pjYyD4k9p6n7255zA622WUslalKKwFkDSw4XI2237Bzg2tsOzOL6g0w2VLVOrAHHtqgSpKcM4tLymiW+x2LZQBuFuEQhzmphMzOuP5AA4sqsNgub2iiMzbc0gLZBLK9U22gW0HhstutaJoNsOGHcshTS47OAl4BSEJ1y66knZfT1R4xli3UQco2vA40yd6nMIW0F9Ig5tQf8AtYoyMTzlOlTNdKh2WaTdQ2EDbEwoVYebedeSEFBsnWGBdRMxKKQwiy1kC19CL6iAvT0IPmTTQz1unyPpVwg83JTDbU84BYnUgA3ykbbK4jlwtHn/ABng2ewRWE06pLZU4toPAoJIKSVDeAdqTpFDq6JvDU82+wpSEvjMLH/UK/pFmZ6tSFOqsytKkt3llGwzBRJWLneCL2G4hfEQSDQ9iyXX6JSG8rQeNinNa3ODsPqK8VUwk6mcb84gSWFpeYWL3Sm3LU2gnDntPS/e2/OIINBtYkJp3EVYfCHAw1MOKUo3AsVHS+y6tw3xhExYKlgGSqj6npmfqRDjhXlzpypzEkgApMCfsqo38TP/ANyPoiEJSlOZYA3m0VVvA5EjLyzcyyXpVvo120Ga5J77E2zb7bo+2vRfRmXUOF6dUEKCrFSbG242QDryIMNk5KtzM8uaSCh1SyTk0B153jMla0L545ZJcZh03CLkkwkLfSbqubRpTNNW0i6B2RB/SqSAL68Y6mbUW1NKSghULShkYksfU3cjAq8s9P0YK7JDRybdb90KtSpMzWcNOSUmkGZafS8EEgFQAWCBfeM4NuAPdDyuQQ60UFblkrzDZt+ECTGHJV93P0jwKrXsR9MEUZRGceKULRLGcJVyXYmnZilzSG25dSznTluByNifC53wDh0WxRTPe2/OItrEl0MuEmYfUlOwKI07jYGAV4To/wD6DU31FHWG1hwKF09oG4JCSAdRfUGCKT8jEXP5I//Z"/>
          <p:cNvSpPr>
            <a:spLocks noChangeAspect="1" noChangeArrowheads="1"/>
          </p:cNvSpPr>
          <p:nvPr/>
        </p:nvSpPr>
        <p:spPr bwMode="auto">
          <a:xfrm>
            <a:off x="176213" y="-274638"/>
            <a:ext cx="762000" cy="57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69" name="AutoShape 18" descr="data:image/jpeg;base64,/9j/4AAQSkZJRgABAQAAAQABAAD/2wCEAAkGBggGBQkIBwgKFQkKDSAOFxgYGR8dGhwaHxwhISQdJiArICciLy0kJB4cKzsgJDMsLCwsIyIxNTAsNScsLDABCQoKDQsNGQ8OGTUkHyQ1NTQxNTUsNDUyNjE0LCksNDQsMDQ0Miw2NCo0LzA0LCksNTQ0NCkvLCwpLDQsKTQsLP/AABEIADwAUAMBIgACEQEDEQH/xAAaAAADAQEBAQAAAAAAAAAAAAAEBgcFAwgC/8QAPRAAAQIEAwQGBwUJAQAAAAAAAQIDAAQFEQYSITFBUWETFCJxgbIHMjZ0kbHSFjNVk6EXQlRyc5LB0fAV/8QAGQEAAgMBAAAAAAAAAAAAAAAAAwQAAQIF/8QAIhEAAgICAQMFAAAAAAAAAAAAAAECEQMhEwQiQRIxQlFh/9oADAMBAAIRAxEAPwCX16vVVnEVRbaqc6G0TS0gBxYAAWbAC8Pfo1fmH3WX52cecbdbP3qlKGpKToSQMq0osdtlmJpiT2oqfvbnnMHUfElQpFOPVXgWm15ShQGUpUQe/andsimrVAs0ZSg1H3LHN1BpTyurs3A33sIX5quzK5nLKHVJ1P7o8N/jGFTMbStSaLMxmbmlmwBPYPju8dOYjel225KWHSferJskjZzI+UAcfQclYcil3m9QqgwdKn96d+xJPPh3R91CrtBxaZdpsq5DTwEIlTn3H1dEg2QmNukvGYpyc3roOUmNJfYTjad2KPpBr1Rl8VLZlJuYbZbZQAELUkHs+tYEC5MLX2krP4tP/mr+qG7HFKRUHmlyyT1xpOU8CncO8fKEWZN3iC1lKQEkcwLH47YKnaOnjacVQZ9pKz+LT/5q/qg+gV+qvYip7btTnShc0hJBcUQQVi4IvC+I2aGA1iKjoCe0qZbWT3rFv0t4xYQHxJ7T1P3tzzmBkm8gtKdoXc91tP1vBOJPaep+9uecwJKuJbfGf1Fdk9x2/CIQ4gXIik0HrMzT5ZEyFdO0x0V1bQAo2B5/4tyidLQqXmCkjtNqt8DFRE244kXTZD1pgD+dIUR4XjEwOWtJhowRVHKf1uWaS8lW0NnMpJ5jb8I7SUpMU2VLa0nNck9/CGT0Z1Hq1YXLuLPROt6a6X4xRp6jSVQ1eYRn421ikrWhd4pNduzzzOIPW1BwjM4b3POEfE2VVfmXUqJ6dXSkEEEFWpTY66EnvFjvip42pKaXiCZKyQwkZ78EDb48OZESKpzzlSn3JlwWznQbgkCwSOQAA8IuG9hcG1YKI2KAAivUhJAzqnEK52zpsPmfGMcRs0j2so/9Zn5pjYyD4k9p6n7255zA622WUslalKKwFkDSw4XI2237Bzg2tsOzOL6g0w2VLVOrAHHtqgSpKcM4tLymiW+x2LZQBuFuEQhzmphMzOuP5AA4sqsNgub2iiMzbc0gLZBLK9U22gW0HhstutaJoNsOGHcshTS47OAl4BSEJ1y66knZfT1R4xli3UQco2vA40yd6nMIW0F9Ig5tQf8AtYoyMTzlOlTNdKh2WaTdQ2EDbEwoVYebedeSEFBsnWGBdRMxKKQwiy1kC19CL6iAvT0IPmTTQz1unyPpVwg83JTDbU84BYnUgA3ykbbK4jlwtHn/ABng2ewRWE06pLZU4toPAoJIKSVDeAdqTpFDq6JvDU82+wpSEvjMLH/UK/pFmZ6tSFOqsytKkt3llGwzBRJWLneCL2G4hfEQSDQ9iyXX6JSG8rQeNinNa3ODsPqK8VUwk6mcb84gSWFpeYWL3Sm3LU2gnDntPS/e2/OIINBtYkJp3EVYfCHAw1MOKUo3AsVHS+y6tw3xhExYKlgGSqj6npmfqRDjhXlzpypzEkgApMCfsqo38TP/ANyPoiEJSlOZYA3m0VVvA5EjLyzcyyXpVvo120Ga5J77E2zb7bo+2vRfRmXUOF6dUEKCrFSbG242QDryIMNk5KtzM8uaSCh1SyTk0B153jMla0L545ZJcZh03CLkkwkLfSbqubRpTNNW0i6B2RB/SqSAL68Y6mbUW1NKSghULShkYksfU3cjAq8s9P0YK7JDRybdb90KtSpMzWcNOSUmkGZafS8EEgFQAWCBfeM4NuAPdDyuQQ60UFblkrzDZt+ECTGHJV93P0jwKrXsR9MEUZRGceKULRLGcJVyXYmnZilzSG25dSznTluByNifC53wDh0WxRTPe2/OItrEl0MuEmYfUlOwKI07jYGAV4To/wD6DU31FHWG1hwKF09oG4JCSAdRfUGCKT8jEXP5I//Z"/>
          <p:cNvSpPr>
            <a:spLocks noChangeAspect="1" noChangeArrowheads="1"/>
          </p:cNvSpPr>
          <p:nvPr/>
        </p:nvSpPr>
        <p:spPr bwMode="auto">
          <a:xfrm>
            <a:off x="176213" y="-274638"/>
            <a:ext cx="762000" cy="57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0" name="AutoShape 26" descr="data:image/jpeg;base64,/9j/4AAQSkZJRgABAQAAAQABAAD/2wCEAAkGBhMQEBIUERQVFBAWFBgYFhUVFhgXExcVFRIXFhwVFRUYGyYfGBojGhkVIC8gIycpLSwsFSEzNTAqNSYsLCkBCQoKDgwOGg8PGiwkHyQsMi8wKi01LC8pKS8sKSwsNCwsLCwtLDUsLSwsKTUpKTMxKSksLCwuLCksKSwsLCksLP/AABEIAOEA4QMBIgACEQEDEQH/xAAcAAEAAgIDAQAAAAAAAAAAAAAABgcEBQIDCAH/xABMEAACAQMCAwUDBgkJBgcBAAABAgMABBESIQUGMQcTIkFRYXGRCBQyUoHSFRYjQmKSobHRU2Nyg5Oio8HhJDNEgrKzQ1RzdMLi8Bf/xAAbAQEAAgMBAQAAAAAAAAAAAAAAAwQCBQYBB//EAC0RAQACAQIEBAUFAQEAAAAAAAABAgMEERIhMVEFFUFhEyKRofAUcYHR4TMy/9oADAMBAAIRAxEAPwC8aUpQKUpQKUpQKUpQKVh8Q4zBb47+aKLPTvJFTPu1EZrnY8ThnXVDLHKvrG6uPipNBk0pSgUpSgUpSgUpSgUpSgUpSgUpSgUpSgUpSgUpSgUpSgUpSgUpSgVHOf8AmxeGWMk5+nssa5ALSNsAM/ax9ApO+MVI6or5RV3J39nHv3Pds+PIvq0/EDP61BEeH8uXXFTJPI5dzuSSfgM56fGtOLq54bc6oZGjlU9QTggHoR5j2VsOWed3s1ZV+iRuPQ+orR8V4kbiVnPUmg9MdmvPY4ra6mwtxHgSqOmTnDD2HB//ABFS+vP3YSskPEWXfRLCQfTK+IH37CvQNApSlApSlApSlApSlApSlApSlApSlApSlApSlApSlApSlApSlAqB9rvIx4laBohm5g1NGPNg2NSj2+EH7MedTylB4rliKsVYFWBwQRgg58xXK2OGB9telO1Dke0ntbm7aJRcQwvJqGV16E1aZACNWcYB6j3bGG9jHIlteRPdXEIzHM0SxlmKlkVSXYMT5tjA22Oc0Eh7HOCPpa7kQorJoiBGCVzktj02AB99WfXxEAAAGABgAdAB5CvtApSlApSlApSlApSlApSlApSlApSlApSlApSlBpebOaouHQd7LuC2lRkKC2lmwztsowrdevQAkgGm7/5Q14TmGG1RNx4xLIcj9LUnr001e1/w+K4jMc8aSxNjKSKHQ4ORlWGDggH7Kq/tg7N3lghm4bGEa3DBoIF0Fo2IOqNUxllIPhAy2rbcYIRrl7tj4lczd33kAmYOY0a3JiYohfSzrKHXOCOhHtqU8jduUd2xS9jW2IQt3oYmA4xkNndDvtkkbdap5LO94eIpXt5Ynd2SIyQlWJaNlO+nUzHvDgN6beywOUuyC9e2TWYrRWUE60M05OTs0eVVBjy1E4bcA9AtP/8AonDP/PWv9sn8a4N2k8LH/HW39op/dUCb5PzH/jYs/wDsgP3T11yfJ6Y7fPIh7RaYP/foJBxrt14fAcQ95cncZQaI8g4+nJgsPaisNqgl58oW9Zz3MVqq+SssrsPe/eLnf9EVOuX+wjh9uAZw93KMZMhKx5x5RIcYz5MWrfcx9ndndWT2yQQw+E900car3cnUONOPPqM7gkedBVvGe1HiN1w8rPZJ3E2zzRFgDGsgLKI2JIyoK5JI3rl2ZdrVrYxzQXKSIj3MksbqocIkmPA4HiyCDuAetank3ml1drK9GBHHJFpOMrIrbg488gioJdRhpCF9T8M0Hrzg3G4LyFZraRZYW6Mv7iDupHmCARWdXnfk7jknAby3W4jeK3uIInlLHUrq8YPehfzGjYkEddIYYJK16HVsjI6UH2lKUClKUClKUClKUClKUClKUClKUClKUClKUClKUHzFfaUoFKUoFKUoPO/bdwX5rxZZ02W5jDn2SR4jb7CNB95NRTkvhvzniEMZGQzqD/RaRVb+6WqyvlGwHPDnHTM6n13ETD/paob2ORa+LRZ8jn4K7f8AxoLf7YeUlvOGu6r+XtQZYiBk4UeOMexlHQear6VjdiXNLXdiYJDmW1KpnOdULgtEenkAU/qwc5NWIRnr0qiuTYPwPzI9qSRDKWhXOQpSQd/AcHYkYaPPrketBe1KUoFKUoFKUoFKV1XNykSM8jKkaqWZmICqoGSWJ2AA86DtpUHXto4V33d9+R4tPeGNxFnOPp42H6R2884qbI4YAgggjII3BB8wfSg5UpSgUpSgUpSgUpSgUpSgUpSgUpSgUpSgqH5RY/2ey/8AXf8A7VQ/sITPFM+iE/4cg/zqafKKQfM7Q+YuSB64ML5/cKr/ALEb5Y+MwhjgSJIo9C+jIHwDD7aD01VU9tPBtL296mEeJG1PjYNEyTQl8b47wFP67yq1qg3a1YtLaIFxpLlH1EBQhXvCzZ6gd2Pj6A0Ew4ZfrcQxTRnKSIrqRvsygj99ZNVF2Qc8W1rw0Q3lzHEY5MRCRsMUkijm6eYDyPv0xirU4fxKK4jEkEiSxno6MGU/aKDJri0gHUge+ujiV8sEMsrfRjRnPuRSx/dVGcYgg47JrNwwZY9Td4ToDY+jGhOFA6bdetHm6/Aa0fNPHXt0Cw92bl1cp3pIjVUA1OwG7AFlGkYyW6jrVN9kHM1xaX6WhZpLKRmjAJJWOQKSrIT0B0lSuceLPlUv7ceWLieKC5tlZ2g1rIiDLd3JpOsDqcMgyBk4OfKhKOX3afxrh7pJdpDJA52TQEyB5K6klT7Tmpf2hc2auD219bqHt2lhkdXH/htnAcdNpdGfaKomfiF5xBo7f8pNIMBIwCW8uoxsPPJr0VYW0PCOBxx35QxRQaZgRrVmkO8YGPFlm0jbej1S3GOaLa/iSMwpDMXy83s/hV19k0ci8ItRISdn7snqYe9buz7tGnHsxUF7MOTuEcRWSVokaZJ3PzcPP3UcayfkxhyO+GNJJIx4gCo6VdCqAMDYD4UH2lYdxxaNPPJ9F3rok5igRGeRxGijLM/hUAeZPSq/6rDxcHHG/bdJ8O+2+07NnXwtjc9KgMvbjwtX095KRn6Yhk0+/pnH2Vpee+ebO7kt4WmLcPkgaVjGSBM3eaFjZhggLpbUp82GasIpnZPoud7B5O6W8tjLnAUTIST6Dfc+yt3XmbmrgPDktVktpMyk/wC7yTgfadvKrM7B+OTT2MsU5Zu4kCxs3Xu2QEJnzwQfsIHlR6s2lKUClKUClKUClKUClKUFK/KJn8VmvkIrhvtJhUHHqBnB9pqu+YuXH4V+DLmNmJmt4blC4GVnXTIyYAHhBKY89zU/+UUh7yzPrBcD4PCf8xXb2oWnfct8LnAGY1tmPqFlttJA2+sU+FBb/CeIrc28MyfQljSRfc6Bh199QXtru4fmaQySmKV2Lx9cMigRTDGDqPdTsAo3yc+RIz+xm/M3BbXUcsgeP7I5WVf7umpDzRy9Hf2k1vKBpkUgNgEo3VXGfMEA/ZQeR2vGOkuMgsWbHnkKMD0woXFS7ss5gey4pEImJgmkSKVfJlkcIr49VZlOfQt61p+YuSb2xk7u4gcnPhkjVnify8DgfsOD02qbdkPZrdPdx3NzE0NtEQ6iRSryyKcoAh3CqwDaj6DGd8Bfl3arLG8bjKOpVh6qwwR8DXl/mns7veGzd2EaWJjiKSPxd4PJdA8WvHVce7avUhOK8589do9yeKJcIiD5oW7hWy6mOeFSrsuQNTKdWR9YD80GgkPY/wBn12sy3N2jQwxktHG40yPIV0hmQ7qoBbrg5x6VP+0vnI8MszIiM8jEKCuB3akhTKSwI2JUDII1MM7ZrL5E5rHErJJiAsgJjlVfoiVOunO+kghhnfDCtB2qcK+fRRxwyIreJZC2SBGxR9goOo6449tvfUWXNjxRvktEfuzpS152rG7VdiHOsc0XzNk0XCKzd4XLtOQwaR2JGQ2ZF2JOx26VJu1O0eXh0iRKHc6gEOPFrhkjBySAulnVs+WmoXyXyVDYSCYSSPcrq8Z8EY1qVbCDr4frE9MjBqQXdyJW2kVz7HDH9hrS5/GqV/41m3v0j8+i9i0FpttknZE+zDlGfh9ybmSSPJjZO5TLbPoOWfYDBRemenWpnzDzhHbrquptIPRFBLH3Iu5FYcalSPXNQafm20ugyTp+UaVg0h/NQMQFBzkbYqrpJzeJXn4t9qx6Ry/Pum1VKaSI4I3me6S8P7TbCZwglKMTgd6hRSf6R2H21j87czR21xbLOneQGN5NPkZAVVSfIgAk/aKr/tA4XZxFPmrA5Hiwc1t+D8FbiXCY1mciWKRu4lO/gwMxv5ldx06YHpV79Bg0WSueJ5R139N/VW+LfUVnH6z+bPnGb7hk1m7KoW6J2AAGM+7yqNcr8tvfJMiEKF8aMegfcFT54YD4xiuuTk2cTdyWiEmNWNZzpzjVjHSrO5L5aWxtmyxkkc5Y4wNiVCoPf6+Z8quavW1xU+Sd7T0jvuwwaabW+aNqx1QPgPZrd3d09ujQrJFpMup2wgYAg4CeLIORj4ivRnKXLS8PtlhDa36u+NOpsAZCj6K7YA39561TnBecJxxqMxQwhe9EUpVgzskohjbMqtpYrojOADvHjJq/auY5tNYm/VWvtxTw9ClKVmxKUpQKUpQKUpQKUrTcU420TgIoYD6Wc/AHy/bUGo1GPT148k8kmPHbJPDVW/yiLbwWMnkGnj/tERs/4f7ayuIabnk1SD9C0iOR9a2kTI+MZFZXbIi3nCGkTUJbeRJQu2cbxt7wFcnb6oqK8ncU18pcSjOMwmVR66ZAjgn/AJmcfZWePJTJXipO8MbVms7Skfyd5ieHXCn6K3baf+aKMkfH99Wk7gAk7ADJPsFVf8niHTwyZvrXch+EUQ/yqzLyHXG6/WVl+IIqRi8588dqEt1xKO4tsfN7N/yCv4o3fLAzsoIznbG+wUepq3uzHtB/C0D96gjuotHeKudDLICUkTPQHDeHJIx7RVE8E7Or2aMa0FvEcZafKsQD1EX0jjfqADtvVl8lcuLw4s1vK7SPGsbscBSEOcqmDp+J2+2tdqPEtPg33tvPaOa1i0mXJziNo7ytqe5VBlyAPb/CvP8AD2Ul5M3M+YxpUJGMuyRRrGhaRtlOlRsFOM9atGXLZzuT61haa53UeO5r8sccMfWWww6HH1vO7hwHhUNpCYrZSkZbUw1sxL4C6mLE74AHptXbdR5NcrfrXbNFqBHqCPdkYrS2yWy34skzPvK7ERin5YQnmMx3VvhZTqZiqoGKjY4yxHuqvePco3HDtEmopncFGIYY38q1088trO6tlXjdgQfYTj+Nd3Hub5rtQsjZA6V9IxY6Y6RSkcnNWta1ptaeazezPmh7yJln8U8WPH9dD5kfWzUK555Mlt7iWWBTJbuxbwDLRsxyVYdcZ8xW77FVdvnOF8A05foA3i2z7jn7DUu5qtCqakZmy24Gy4Pptk/bXPXyfo9baMUcrRG8e/s22LHGpxRGSecdJUfHwm4lYKI3z+kCox6ktgVdHLnBDZcPjjYh5Rl3b80FjqIUHyAwMn0ztUO4NHEJu4EgdpzJKAPzH7wjTrbCkFMeeB3bb+nbzfzTcW8K2hUxXB0nVrjYrEpOCGikYAkqvU7AHHUGr+sx59TMYqxtXlMygwWw4I+JM727MbmrjRiuiphPfExMHkwHCAsDgdcMCw8WD4icdCcXnPmeVh80yAkcjlysgdnJLAIzKo04BbKb42ycitdyLyZJxa8ESkiIYa4l6lUJ9T1dtwB7z0FbSzsvw7xzQDiB5W+j0S1g2AXfbKKoyPznzWwpp8dOHaOnKFS+e99956pV2IdnrSSLxCcaYVz83T67Dw96R5Ku4A8zv5DN6V128CxoqIAqKAqqNgFAwAB6AV2VOhKUpQKUpQKUpQKUpQdN3caFJ8/L31HX33PWtjfza2x5CsJlrjfFdROfLwx/5q2WnrwRv6ywOI2CzxSRPukiMh9zqV/zrz5wHij21txW2caWlgVWBPiEkFyg0+3ZpPhXo1lrz7zhaqnGrtBssjsp/pTQhv8ArYGrfgWSYm+P9pYauOllidiXMwj4dJCoBkS4ZmyeiyKpU6Rvvhh/ympi99LMSXY6R5DZfgOtUrYXrcHe2kCK6vHpuBG7FZRrJVwWGA6g+W3kOtXBwXi0V3CssBzGcjBBVlI6qyncHp7wQehFReNxqK233ngn6R7Sm0V8U15R8zky5618t4QpyABWQ0VEirmOja8XJ2V1NFXbXw14iidnBUxX00Z8VhXl1hTg71lETLOtZtKH898t2905ZspOAPEgGWH6YPUe2q+tuVozPJE0j5j05GFXUGAOVOSSN1zsPpCrNulaTfBZvQDJx7qg/HuPJFLEBHpmErGYMRrVe7EehguwJGlsZODGvuHZeFzntimu/KI5T2lR1tMGO1ZmOfrHeEy5YuIrW3KgrFEhLHoB03Ynz2A6+laXnHtGUMIYY4Z0KZYuwkiJJOAQpwwAAOCfzsYz02N1yteuIp7S0e5gGJIJFu40ByNQkMOBqPsOrI9hxVU8QEneyCTxTlyHx5yaiCoCjH0vIbZ6bAVb0/h0UyfGyTvb7Kuo1nHHBjjare9nXDprzitusedn1SsBgLEN36bLkZUe/asjtKsLeLiUltYw6Vj0xnDPJJLM2GOWYkndlUD1Wrn5B5Vh4Dw157khZyneXMnXAGSIl8zpzjA6t9lQnsx5VXi3EJ+JT5EcdxrWMH6VwW71Sx+qimPYdSB5ZB2rXtvxSdOWuCpbx4/CNyramBBIkKflJc43VBhV9un21vexTgCxcNjuWX/abnLM7YL92GKxrq+roVWx6tvvUQ+UaMS2TfzM4HvDxfxq4+A2iQ2tvHH/ALtIY1X+iqADc+ygzqUpQKUpQKUpQKUpQK6LqXAwOpruJrCmOTVHW5vh49o6yzpG8sNlrqZay2WuhxXI5Kr9bMSdgoJOwFUDzxcwpcTF0LXxvHkkdWbQkK6e7jTfS7aRucbHI8sVbHaHx17GOCfuzJbrLiUKcFSQNDnY+EEMMbbsu9U5f8uz3fEu4VkeSY94XjbWiRudRZiPo4Hl7QM710HhOGmLFOaZ6/aIVs97WvFEl/FS5aMlYzdWcutxGsixywysSfDrODHq323OfLqZn2ecvSWVmEmGJWOpl1atPhCgagceWcDYZx5VIrCxWKNY1+iihR67DGffWRitDrfFMmppOPlw7/zt6L+LT1xzxR1dZr5XI1xrTrcOEkgXrWru+MAbLWfeWgkXByPMEeRrRz8HkVgFBfJwNIycn1Hl+721LipW07T17LGLg62Yk3EH1dTj0rqv+bbe1j1TsBnou5YkddKjf7egqLcc5xSO6e2YOqRyNHNImC6lCVYRLpYMwIONWAcdRkMJBwfk9+JJrseLwTIuRoksoRNECTsykagSR9LAyRkV02m8H49py8o7eqnqfEq1jhxc57+iE88cxzNdPEriNYSQxickFs+bjGojwj2NnrjNR3gPApb64SGL6TsAWPRdTYyckZOTWVzZwUWN1Nbd53zRkB5AMBpCoYgDJJA1Yydyc1enYnyWtpZLcSKPnE4DDI3RCNgPTPX3YrpMeOuOsUpG0Q0d72vabWnmk/F8cN4PMITj5tZMIyfrRQkJn3kCqL7GOVGuuJxyMha3tcu5I8PegYjU5/O1eLH6NWF2/wDMZgs4rZf+IYs5/m4GRio36lmj9mFapZ2a8vrZcMtkCgO8ayynbLSyqGYkjrjZfcorNg0vboSOEMQSAJ4SceY17A+zVp+FY3Ze44by8tw6MdRkncLjUQ0mhWJzgARqhJPQD2V3dsPEYJ+D3axTRO0UkGsI6sUJuY1w4Byp3865diHMS3PDFgJHe2p7thtkoctG2PTGV98ZoK97VOb4+KC00RvFLF3pcSNGR3cgiw6ujEMn52enh9lWJ2NcxGaza0m2urFu5cfzYZlTB6HGhk/qwfMVD+d+TbJ7yUQWt2pBxMts0Kr4gCHEMuNKvkgOp0ko+2Qc8LrmE2PHY7sRPDHdNHHLC4ZWIYCN2OV0sVbuXyhYE6hq3NBelKUoFKUoFKUoFKUoOqVvKug1orvmRo5HRgPC5H2Z2/Ziuk81fo1ymr19L5J335cmypos20TEN69dD1qDzOPqn9lcTzEvof2fxrW3zVt0TRpcsejPu7dZEZHVWRgQysAysD5FTsRWr4fy/b2ur5vDHFq+kUUAnHkT1I9nSuf4eT0b4D+NcG41GfrfAfeqC17bTWJ5Jq6e++81Za9aNWF+Fo/0vgPvU/Csf6X6o+9VbglL8O/aWUa4Vj/hOP1b9Ufer5+EY/Vv1R96seCWUUt2lkV8NdHz+P6x/V/+1Pn0f1j+r/rWPBb8mHvBbtLUcb5Hsr1i08X5Q9ZYm7uXpjUSPC5G30welZnInZtZ8PujcwXE7N3bIUlKDwsQTq0qMgEA+lZXz5Prf3f9a4m8Q9T+w+dbfR+K6jT/AC3+av3/AIlWy6KMnOI2lRdhwmTi3FCsILd/cvIWbOBG0jSanP5vgB2+yvWEUYVQqjCgAADoABgCoH2fct2lrdTtboVaRBtnKoFY5CZ3UHK7Zx4RjFTe+uDHFI4QyFEZgi41OVUnSudsnGBn1rstNqKajHGSnRpsuK2K3DZTXyk5hpsFxuTOdXoAI1I/vZ+yrpijAUAfRAAHuAxXnztL53fidnCslusa9+HhljlEiSIYZVIGVVlOrSDkDcb4Iq0+yjmz8IcOjLnNxDiKb1JUeFz/AElwffkeVWEatO0TswuLVg1pB39nsMxpquo1UpiKTHikQYGlwCcLhjsCcLk+Sbgd3YXE6tHBeROkySAqyKs/d62DYwFHcSZPlI/rVr87csyzyd6pnli0KO5hmaKWNlZvykeHRXDBvEpIP5NcZ6VV/PfC5JFjit4eIzvqbPf287ldShSqTyZOg4Hg3XO+RjBPF68S4JBc4MqBmAIVwSsqhuvdyoQ6Z/RIrRR9l3DxOs7xPLKpBUzTzTAEdDiRyDjrvmthyRbzx8OtEugRcJCiuCckFRgZIO5wBn21vKPSlKUClKUClKUClKUEF5ph03L/AKQVv2Y/yrUVYvEOERT471ckdCCyn3ZUg1gnlC2+o39rJ96uY1Pg+XJltekxtM7t5g8Sx0xxW0TvCD4pipv+J9t9V/7ST71PxPtvqv8A2j/xqv5JqO8ff+k/mmHtP5/KD4pipueTrf0f9dq+Hk23/nP1zXnkmo7x9/6e+aYff8/lCcUxU0/EyD1k/W/0r5+JUH1pf1h92nkup7x9f8e+aYPdDMUxUyPJUP15fiv3a4/iRF/KS/FPuV5Pg2p9vq98zwe6H4r5iph+I8X8rN/h/cr5+I0f8rL/AIf3Kx8n1XaPqeZ4Pf6IhimKl34ix/y0v9z7lQ3m2KS0uRBAO8YxCRe9YLrGtlcIyjGUAQkH+UBp5Pqu0fV75ng7z9Em5IX8tKfRF/ax/hUyqouxznv53d3MMqpG5jRowpJ1hGfX4j7GQgemT7rdrpdBgtgwRS/X/Wi1mWuXLN69P8Ul2m9ntrNds1nd2kN07flbWWZY8swJMiDJKsdsrjB65B66vlS5bl/jCRTTRvBcQxCd0P5NHk1aTn0WUMM7eGQnAqw+NcotDI7pbC8geR5NGY/nETSuXdYxLhXjLlnwWBBY4yMYqrmvk67urgLZcOvY4tOkJMFCJuzaY2zhI8liAWIBY4wMCryo9J0rB4Dbyx2tulwwadYY1lYbhpFQBmBwM5bPlWdR6UpSgUpSgUpSgUpSgUpSgUpSgUpSgUpSgUpSgUpSgUpSgVGufeTE4pa93q7udDrhlGfA+kjfG+kg4I+3qBUlqtO1kSpJBJJJIlhgKzxSyxmKUOWy/dnDCRdKAsMKV2wX3CobngXEeBzwXcsJiMMwRG1KY5NmOgMpOzJrXp0x516d4NxWO7t4p4jmOVA6+uGGcH0I6H2ivMHM/NrTRvbxyzyWpKECeZpSGRidSk+RzjB6Yqxvk6cbdoru1YkpGyyx5JIXvNQZR6DKhsDzZqELlpSlApSlApSlApSlApSlApSlApSlApSlApSlApSlApSlApSlApSlArjLEGBVgGUjBBGQQfIg9RXKlBDrzsg4TK2prRVPpHJLEv6kbhf2VvuA8tW1hH3dpCkSHc6c5YgYyzElmPtJNbOlApSlApSlApSlApSlApSlApSlApSlApSlApSlApSlApSlApSlApSlApSlApSlApSlApSlApSlApSlApSlB//Z"/>
          <p:cNvSpPr>
            <a:spLocks noChangeAspect="1" noChangeArrowheads="1"/>
          </p:cNvSpPr>
          <p:nvPr/>
        </p:nvSpPr>
        <p:spPr bwMode="auto">
          <a:xfrm>
            <a:off x="176213" y="-10287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5274" y="2061696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09676"/>
          </a:xfrm>
          <a:gradFill flip="none" rotWithShape="1">
            <a:gsLst>
              <a:gs pos="0">
                <a:schemeClr val="tx2">
                  <a:lumMod val="40000"/>
                  <a:lumOff val="60000"/>
                  <a:alpha val="47000"/>
                </a:schemeClr>
              </a:gs>
              <a:gs pos="100000">
                <a:srgbClr val="FFFFFF">
                  <a:alpha val="47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r>
              <a:rPr lang="en-US" i="1" cap="none" dirty="0" smtClean="0">
                <a:latin typeface="Arial" charset="0"/>
                <a:ea typeface="ＭＳ Ｐゴシック" charset="-128"/>
                <a:cs typeface="Arial" charset="0"/>
              </a:rPr>
              <a:t>			       </a:t>
            </a:r>
            <a:r>
              <a:rPr lang="en-US" sz="2000" cap="none" dirty="0" smtClean="0">
                <a:latin typeface="Arial" charset="0"/>
                <a:ea typeface="ＭＳ Ｐゴシック" charset="-128"/>
                <a:cs typeface="Arial" charset="0"/>
              </a:rPr>
              <a:t>IMPORTANCE OF SEEKING EVIDENCE OF IMPACT</a:t>
            </a:r>
          </a:p>
        </p:txBody>
      </p: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>
            <a:off x="3468688" y="3116263"/>
            <a:ext cx="2446337" cy="11112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3558" name="TextBox 7"/>
          <p:cNvSpPr txBox="1">
            <a:spLocks noChangeArrowheads="1"/>
          </p:cNvSpPr>
          <p:nvPr/>
        </p:nvSpPr>
        <p:spPr bwMode="auto">
          <a:xfrm>
            <a:off x="1450975" y="2868613"/>
            <a:ext cx="653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Intervention                                    </a:t>
            </a:r>
            <a:r>
              <a:rPr lang="en-US">
                <a:sym typeface="Wingdings" charset="2"/>
              </a:rPr>
              <a:t>Outcomes</a:t>
            </a:r>
            <a:endParaRPr lang="en-US"/>
          </a:p>
        </p:txBody>
      </p:sp>
      <p:pic>
        <p:nvPicPr>
          <p:cNvPr id="23559" name="Pictur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76200"/>
            <a:ext cx="12954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>
            <a:off x="3468688" y="3116263"/>
            <a:ext cx="2446337" cy="11112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4579" name="TextBox 7"/>
          <p:cNvSpPr txBox="1">
            <a:spLocks noChangeArrowheads="1"/>
          </p:cNvSpPr>
          <p:nvPr/>
        </p:nvSpPr>
        <p:spPr bwMode="auto">
          <a:xfrm>
            <a:off x="1450975" y="2868613"/>
            <a:ext cx="653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Intervention                                    </a:t>
            </a:r>
            <a:r>
              <a:rPr lang="en-US">
                <a:sym typeface="Wingdings" charset="2"/>
              </a:rPr>
              <a:t>Outcomes</a:t>
            </a:r>
            <a:endParaRPr lang="en-US"/>
          </a:p>
        </p:txBody>
      </p:sp>
      <p:sp>
        <p:nvSpPr>
          <p:cNvPr id="24580" name="TextBox 14"/>
          <p:cNvSpPr txBox="1">
            <a:spLocks noChangeArrowheads="1"/>
          </p:cNvSpPr>
          <p:nvPr/>
        </p:nvSpPr>
        <p:spPr bwMode="auto">
          <a:xfrm>
            <a:off x="1470025" y="3330575"/>
            <a:ext cx="23129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>
                <a:solidFill>
                  <a:srgbClr val="0000FF"/>
                </a:solidFill>
              </a:rPr>
              <a:t>U-Pace Instruction</a:t>
            </a:r>
          </a:p>
          <a:p>
            <a:r>
              <a:rPr lang="en-US" sz="1600" i="1">
                <a:solidFill>
                  <a:srgbClr val="0000FF"/>
                </a:solidFill>
              </a:rPr>
              <a:t>  *Mastery-based</a:t>
            </a:r>
          </a:p>
          <a:p>
            <a:r>
              <a:rPr lang="en-US" sz="1600" i="1">
                <a:solidFill>
                  <a:srgbClr val="0000FF"/>
                </a:solidFill>
              </a:rPr>
              <a:t>  *Amplified Assistance</a:t>
            </a:r>
          </a:p>
        </p:txBody>
      </p:sp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09676"/>
          </a:xfrm>
          <a:gradFill flip="none" rotWithShape="1">
            <a:gsLst>
              <a:gs pos="0">
                <a:schemeClr val="tx2">
                  <a:lumMod val="40000"/>
                  <a:lumOff val="60000"/>
                  <a:alpha val="47000"/>
                </a:schemeClr>
              </a:gs>
              <a:gs pos="100000">
                <a:srgbClr val="FFFFFF">
                  <a:alpha val="47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r>
              <a:rPr lang="en-US" i="1" cap="none" smtClean="0">
                <a:latin typeface="Arial" charset="0"/>
                <a:ea typeface="ＭＳ Ｐゴシック" charset="-128"/>
                <a:cs typeface="Arial" charset="0"/>
              </a:rPr>
              <a:t>			       </a:t>
            </a:r>
            <a:r>
              <a:rPr lang="en-US" sz="2000" cap="none" smtClean="0">
                <a:latin typeface="Arial" charset="0"/>
                <a:ea typeface="ＭＳ Ｐゴシック" charset="-128"/>
                <a:cs typeface="Arial" charset="0"/>
              </a:rPr>
              <a:t>WHAT ARE THE INTERVENTION’S </a:t>
            </a:r>
            <a:br>
              <a:rPr lang="en-US" sz="2000" cap="none" smtClean="0"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2000" cap="none" smtClean="0">
                <a:latin typeface="Arial" charset="0"/>
                <a:ea typeface="ＭＳ Ｐゴシック" charset="-128"/>
                <a:cs typeface="Arial" charset="0"/>
              </a:rPr>
              <a:t>				    ACTIVE INGREDIENTS?</a:t>
            </a:r>
          </a:p>
        </p:txBody>
      </p:sp>
      <p:pic>
        <p:nvPicPr>
          <p:cNvPr id="24584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76200"/>
            <a:ext cx="12954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>
            <a:off x="3468688" y="3116263"/>
            <a:ext cx="2446337" cy="11112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5603" name="TextBox 7"/>
          <p:cNvSpPr txBox="1">
            <a:spLocks noChangeArrowheads="1"/>
          </p:cNvSpPr>
          <p:nvPr/>
        </p:nvSpPr>
        <p:spPr bwMode="auto">
          <a:xfrm>
            <a:off x="1450975" y="2868613"/>
            <a:ext cx="653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Intervention                                    </a:t>
            </a:r>
            <a:r>
              <a:rPr lang="en-US">
                <a:sym typeface="Wingdings" charset="2"/>
              </a:rPr>
              <a:t>Outcomes</a:t>
            </a:r>
            <a:endParaRPr lang="en-US"/>
          </a:p>
        </p:txBody>
      </p:sp>
      <p:sp>
        <p:nvSpPr>
          <p:cNvPr id="25604" name="TextBox 14"/>
          <p:cNvSpPr txBox="1">
            <a:spLocks noChangeArrowheads="1"/>
          </p:cNvSpPr>
          <p:nvPr/>
        </p:nvSpPr>
        <p:spPr bwMode="auto">
          <a:xfrm>
            <a:off x="1470025" y="3330575"/>
            <a:ext cx="23129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>
                <a:solidFill>
                  <a:srgbClr val="0000FF"/>
                </a:solidFill>
              </a:rPr>
              <a:t>U-Pace Instruction</a:t>
            </a:r>
          </a:p>
          <a:p>
            <a:r>
              <a:rPr lang="en-US" sz="1600" i="1">
                <a:solidFill>
                  <a:srgbClr val="0000FF"/>
                </a:solidFill>
              </a:rPr>
              <a:t>  *Mastery-based</a:t>
            </a:r>
          </a:p>
          <a:p>
            <a:r>
              <a:rPr lang="en-US" sz="1600" i="1">
                <a:solidFill>
                  <a:srgbClr val="0000FF"/>
                </a:solidFill>
              </a:rPr>
              <a:t>  *Amplified Assistance</a:t>
            </a:r>
          </a:p>
        </p:txBody>
      </p:sp>
      <p:sp>
        <p:nvSpPr>
          <p:cNvPr id="25605" name="TextBox 15"/>
          <p:cNvSpPr txBox="1">
            <a:spLocks noChangeArrowheads="1"/>
          </p:cNvSpPr>
          <p:nvPr/>
        </p:nvSpPr>
        <p:spPr bwMode="auto">
          <a:xfrm>
            <a:off x="6067425" y="3370263"/>
            <a:ext cx="19970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*Academic Success</a:t>
            </a:r>
          </a:p>
          <a:p>
            <a:r>
              <a:rPr lang="en-US" sz="1600">
                <a:solidFill>
                  <a:srgbClr val="FF0000"/>
                </a:solidFill>
              </a:rPr>
              <a:t>*Deeper Learning</a:t>
            </a:r>
          </a:p>
        </p:txBody>
      </p:sp>
      <p:sp>
        <p:nvSpPr>
          <p:cNvPr id="11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09676"/>
          </a:xfrm>
          <a:gradFill flip="none" rotWithShape="1">
            <a:gsLst>
              <a:gs pos="0">
                <a:schemeClr val="tx2">
                  <a:lumMod val="40000"/>
                  <a:lumOff val="60000"/>
                  <a:alpha val="47000"/>
                </a:schemeClr>
              </a:gs>
              <a:gs pos="100000">
                <a:srgbClr val="FFFFFF">
                  <a:alpha val="47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r>
              <a:rPr lang="en-US" i="1" cap="none" smtClean="0">
                <a:latin typeface="Arial" charset="0"/>
                <a:ea typeface="ＭＳ Ｐゴシック" charset="-128"/>
                <a:cs typeface="Arial" charset="0"/>
              </a:rPr>
              <a:t>			       </a:t>
            </a:r>
            <a:r>
              <a:rPr lang="en-US" sz="2000" cap="none" smtClean="0">
                <a:latin typeface="Arial" charset="0"/>
                <a:ea typeface="ＭＳ Ｐゴシック" charset="-128"/>
                <a:cs typeface="Arial" charset="0"/>
              </a:rPr>
              <a:t>DOES THE INTERVENTION LEAD TO THE </a:t>
            </a:r>
            <a:br>
              <a:rPr lang="en-US" sz="2000" cap="none" smtClean="0"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2000" cap="none" smtClean="0">
                <a:latin typeface="Arial" charset="0"/>
                <a:ea typeface="ＭＳ Ｐゴシック" charset="-128"/>
                <a:cs typeface="Arial" charset="0"/>
              </a:rPr>
              <a:t>				    EXPECTED MEASURABLE OUTCOMES? </a:t>
            </a:r>
          </a:p>
        </p:txBody>
      </p:sp>
      <p:pic>
        <p:nvPicPr>
          <p:cNvPr id="25609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76200"/>
            <a:ext cx="12954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40025" y="0"/>
            <a:ext cx="5641975" cy="1143000"/>
          </a:xfrm>
        </p:spPr>
        <p:txBody>
          <a:bodyPr/>
          <a:lstStyle/>
          <a:p>
            <a:r>
              <a:rPr lang="en-US" sz="3200" cap="none" smtClean="0">
                <a:latin typeface="Arial" charset="0"/>
                <a:ea typeface="ＭＳ Ｐゴシック" charset="-128"/>
              </a:rPr>
              <a:t/>
            </a:r>
            <a:br>
              <a:rPr lang="en-US" sz="3200" cap="none" smtClean="0">
                <a:latin typeface="Arial" charset="0"/>
                <a:ea typeface="ＭＳ Ｐゴシック" charset="-128"/>
              </a:rPr>
            </a:br>
            <a:endParaRPr lang="en-US" cap="none" smtClean="0">
              <a:latin typeface="Arial" charset="0"/>
              <a:ea typeface="ＭＳ Ｐゴシック" charset="-128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999451"/>
            <a:ext cx="8382000" cy="4775199"/>
          </a:xfrm>
        </p:spPr>
        <p:txBody>
          <a:bodyPr>
            <a:normAutofit/>
          </a:bodyPr>
          <a:lstStyle/>
          <a:p>
            <a:pPr marL="0" indent="0">
              <a:buFont typeface="Wingdings" charset="2"/>
              <a:buNone/>
              <a:defRPr/>
            </a:pPr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defRPr/>
            </a:pPr>
            <a:r>
              <a:rPr lang="en-US" sz="2600" dirty="0" smtClean="0"/>
              <a:t>All final grades were objectively determined</a:t>
            </a:r>
            <a:endParaRPr lang="en-US" sz="2600" b="1" dirty="0" smtClean="0"/>
          </a:p>
          <a:p>
            <a:pPr>
              <a:defRPr/>
            </a:pPr>
            <a:r>
              <a:rPr lang="en-US" sz="2600" dirty="0" smtClean="0"/>
              <a:t>The assessments of student learning were developed with Bloom’s Revised Taxonomy as a framework</a:t>
            </a:r>
            <a:endParaRPr lang="en-US" sz="2600" dirty="0"/>
          </a:p>
          <a:p>
            <a:pPr marL="0" indent="0">
              <a:buFont typeface="Wingdings" charset="2"/>
              <a:buNone/>
              <a:defRPr/>
            </a:pPr>
            <a:endParaRPr lang="en-US" sz="1300" dirty="0" smtClean="0"/>
          </a:p>
        </p:txBody>
      </p:sp>
      <p:pic>
        <p:nvPicPr>
          <p:cNvPr id="26628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994025"/>
            <a:ext cx="42481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203008" y="3115937"/>
            <a:ext cx="3752850" cy="22693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90B349"/>
                </a:solidFill>
                <a:effectLst>
                  <a:innerShdw blurRad="63500" dist="50800" dir="16200000">
                    <a:prstClr val="black">
                      <a:alpha val="82000"/>
                    </a:prstClr>
                  </a:innerShdw>
                </a:effectLst>
                <a:cs typeface="ＭＳ Ｐゴシック" charset="-128"/>
              </a:rPr>
              <a:t>Students who earned a final grade of A or B understood the concepts at a deep level</a:t>
            </a: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0" y="0"/>
            <a:ext cx="9144000" cy="120967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47000"/>
                </a:schemeClr>
              </a:gs>
              <a:gs pos="100000">
                <a:srgbClr val="FFFFFF">
                  <a:alpha val="47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pPr eaLnBrk="0" hangingPunct="0"/>
            <a:r>
              <a:rPr lang="en-US" sz="3200"/>
              <a:t>					</a:t>
            </a:r>
            <a:r>
              <a:rPr lang="en-US" b="1"/>
              <a:t>MEASUREMENT OF STUDENT OUTCOMES</a:t>
            </a:r>
            <a:endParaRPr lang="en-US" b="1">
              <a:cs typeface="Arial" charset="0"/>
            </a:endParaRPr>
          </a:p>
        </p:txBody>
      </p:sp>
      <p:pic>
        <p:nvPicPr>
          <p:cNvPr id="26633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76200"/>
            <a:ext cx="12954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1716088"/>
            <a:ext cx="68072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5"/>
          <p:cNvSpPr txBox="1">
            <a:spLocks noChangeArrowheads="1"/>
          </p:cNvSpPr>
          <p:nvPr/>
        </p:nvSpPr>
        <p:spPr bwMode="auto">
          <a:xfrm>
            <a:off x="6219825" y="5835650"/>
            <a:ext cx="29892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i="1"/>
              <a:t>Journal of Asynchronous Learning Networks (in press)</a:t>
            </a:r>
            <a:r>
              <a:rPr lang="en-US" sz="900" i="1">
                <a:solidFill>
                  <a:srgbClr val="0000FF"/>
                </a:solidFill>
              </a:rPr>
              <a:t>.</a:t>
            </a:r>
            <a:r>
              <a:rPr lang="en-US"/>
              <a:t> 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0" y="0"/>
            <a:ext cx="9144000" cy="120967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47000"/>
                </a:schemeClr>
              </a:gs>
              <a:gs pos="100000">
                <a:srgbClr val="FFFFFF">
                  <a:alpha val="47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pPr eaLnBrk="0" hangingPunct="0"/>
            <a:r>
              <a:rPr lang="en-US" sz="3000" b="1" i="1">
                <a:cs typeface="Arial" charset="0"/>
              </a:rPr>
              <a:t>			       </a:t>
            </a:r>
            <a:endParaRPr lang="en-US" sz="3000" b="1">
              <a:cs typeface="Arial" charset="0"/>
            </a:endParaRPr>
          </a:p>
        </p:txBody>
      </p:sp>
      <p:pic>
        <p:nvPicPr>
          <p:cNvPr id="27655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76200"/>
            <a:ext cx="12954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51038" y="244475"/>
            <a:ext cx="7321550" cy="1143000"/>
          </a:xfrm>
        </p:spPr>
        <p:txBody>
          <a:bodyPr/>
          <a:lstStyle/>
          <a:p>
            <a:r>
              <a:rPr lang="en-US" sz="1800" cap="none" smtClean="0">
                <a:latin typeface="Arial" charset="0"/>
                <a:ea typeface="ＭＳ Ｐゴシック" charset="-128"/>
              </a:rPr>
              <a:t>PERCENT OF </a:t>
            </a:r>
            <a:r>
              <a:rPr lang="en-US" sz="1800" i="1" cap="none" smtClean="0">
                <a:latin typeface="Arial" charset="0"/>
                <a:ea typeface="ＭＳ Ｐゴシック" charset="-128"/>
              </a:rPr>
              <a:t>U-PACE</a:t>
            </a:r>
            <a:r>
              <a:rPr lang="en-US" sz="1800" cap="none" smtClean="0">
                <a:latin typeface="Arial" charset="0"/>
                <a:ea typeface="ＭＳ Ｐゴシック" charset="-128"/>
              </a:rPr>
              <a:t> AND CONVENTIONALLY TAUGHT STUDENTS EARNING AS AND BS BY DISADVANTAGED STATUS </a:t>
            </a:r>
            <a:r>
              <a:rPr lang="en-US" sz="2900" cap="none" smtClean="0">
                <a:latin typeface="Arial" charset="0"/>
                <a:ea typeface="ＭＳ Ｐゴシック" charset="-128"/>
              </a:rPr>
              <a:t/>
            </a:r>
            <a:br>
              <a:rPr lang="en-US" sz="2900" cap="none" smtClean="0">
                <a:latin typeface="Arial" charset="0"/>
                <a:ea typeface="ＭＳ Ｐゴシック" charset="-128"/>
              </a:rPr>
            </a:br>
            <a:endParaRPr lang="en-US" sz="2700" cap="none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917575" y="1577975"/>
          <a:ext cx="7086600" cy="4124325"/>
        </p:xfrm>
        <a:graphic>
          <a:graphicData uri="http://schemas.openxmlformats.org/presentationml/2006/ole">
            <p:oleObj spid="_x0000_s28674" name="Document" r:id="rId4" imgW="5664200" imgH="3124200" progId="Word.Document.12">
              <p:link updateAutomatic="1"/>
            </p:oleObj>
          </a:graphicData>
        </a:graphic>
      </p:graphicFrame>
      <p:sp>
        <p:nvSpPr>
          <p:cNvPr id="28675" name="TextBox 6"/>
          <p:cNvSpPr txBox="1">
            <a:spLocks noChangeArrowheads="1"/>
          </p:cNvSpPr>
          <p:nvPr/>
        </p:nvSpPr>
        <p:spPr bwMode="auto">
          <a:xfrm>
            <a:off x="5089525" y="6032500"/>
            <a:ext cx="413702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i="1"/>
              <a:t>EDUCAUSE Quarterly, 34</a:t>
            </a:r>
            <a:r>
              <a:rPr lang="en-US" sz="1000"/>
              <a:t>(4): </a:t>
            </a:r>
            <a:r>
              <a:rPr lang="en-US" sz="1000" u="sng">
                <a:hlinkClick r:id="rId5"/>
              </a:rPr>
              <a:t>www.educause.edu/library/EQM1140</a:t>
            </a:r>
            <a:endParaRPr lang="en-US" sz="1000" u="sng"/>
          </a:p>
          <a:p>
            <a:endParaRPr lang="en-US" sz="1000"/>
          </a:p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62400" y="5878513"/>
            <a:ext cx="1127125" cy="317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82311" y="0"/>
            <a:ext cx="9144000" cy="120967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47000"/>
                </a:schemeClr>
              </a:gs>
              <a:gs pos="100000">
                <a:srgbClr val="FFFFFF">
                  <a:alpha val="47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pPr eaLnBrk="0" hangingPunct="0"/>
            <a:r>
              <a:rPr lang="en-US" sz="3000" b="1" i="1">
                <a:cs typeface="Arial" charset="0"/>
              </a:rPr>
              <a:t>			       </a:t>
            </a:r>
            <a:endParaRPr lang="en-US" sz="3000" b="1">
              <a:cs typeface="Arial" charset="0"/>
            </a:endParaRPr>
          </a:p>
        </p:txBody>
      </p:sp>
      <p:pic>
        <p:nvPicPr>
          <p:cNvPr id="28680" name="Picture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76200"/>
            <a:ext cx="12954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4"/>
          <p:cNvSpPr>
            <a:spLocks noGrp="1"/>
          </p:cNvSpPr>
          <p:nvPr>
            <p:ph type="title"/>
          </p:nvPr>
        </p:nvSpPr>
        <p:spPr>
          <a:xfrm>
            <a:off x="2151063" y="76200"/>
            <a:ext cx="6992937" cy="1143000"/>
          </a:xfrm>
        </p:spPr>
        <p:txBody>
          <a:bodyPr/>
          <a:lstStyle/>
          <a:p>
            <a:r>
              <a:rPr lang="en-US" sz="1700" cap="none" smtClean="0">
                <a:latin typeface="Arial" charset="0"/>
                <a:ea typeface="ＭＳ Ｐゴシック" charset="-128"/>
              </a:rPr>
              <a:t>IMPACT OF </a:t>
            </a:r>
            <a:r>
              <a:rPr lang="en-US" sz="1700" i="1" cap="none" smtClean="0">
                <a:latin typeface="Arial" charset="0"/>
                <a:ea typeface="ＭＳ Ｐゴシック" charset="-128"/>
              </a:rPr>
              <a:t>U-PACE</a:t>
            </a:r>
            <a:r>
              <a:rPr lang="en-US" sz="1700" cap="none" smtClean="0">
                <a:latin typeface="Arial" charset="0"/>
                <a:ea typeface="ＭＳ Ｐゴシック" charset="-128"/>
              </a:rPr>
              <a:t> INSTRUCTION ON STUDENT LEARNING: PERFORMANCE ON TWO CUMULATIVE EXAMS </a:t>
            </a:r>
            <a:r>
              <a:rPr lang="en-US" sz="3200" cap="none" smtClean="0">
                <a:latin typeface="Arial" charset="0"/>
                <a:ea typeface="ＭＳ Ｐゴシック" charset="-128"/>
              </a:rPr>
              <a:t/>
            </a:r>
            <a:br>
              <a:rPr lang="en-US" sz="3200" cap="none" smtClean="0">
                <a:latin typeface="Arial" charset="0"/>
                <a:ea typeface="ＭＳ Ｐゴシック" charset="-128"/>
              </a:rPr>
            </a:br>
            <a:endParaRPr lang="en-US" cap="none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1601788"/>
            <a:ext cx="8382000" cy="4775199"/>
          </a:xfrm>
        </p:spPr>
        <p:txBody>
          <a:bodyPr>
            <a:normAutofit/>
          </a:bodyPr>
          <a:lstStyle/>
          <a:p>
            <a:pPr marL="0" indent="0">
              <a:buFont typeface="Wingdings" charset="2"/>
              <a:buNone/>
              <a:defRPr/>
            </a:pPr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Font typeface="Wingdings" charset="2"/>
              <a:buNone/>
              <a:defRPr/>
            </a:pPr>
            <a:endParaRPr lang="en-US" sz="1200" b="1" dirty="0" smtClean="0"/>
          </a:p>
          <a:p>
            <a:pPr>
              <a:defRPr/>
            </a:pPr>
            <a:r>
              <a:rPr lang="en-US" dirty="0" smtClean="0"/>
              <a:t>It is critical to know both </a:t>
            </a:r>
            <a:r>
              <a:rPr lang="en-US" b="1" i="1" dirty="0" smtClean="0">
                <a:solidFill>
                  <a:srgbClr val="FF0000"/>
                </a:solidFill>
              </a:rPr>
              <a:t>that</a:t>
            </a:r>
            <a:r>
              <a:rPr lang="en-US" dirty="0" smtClean="0"/>
              <a:t> technology-enabled interventions work, and </a:t>
            </a:r>
            <a:r>
              <a:rPr lang="en-US" b="1" i="1" dirty="0" smtClean="0">
                <a:solidFill>
                  <a:srgbClr val="E9974C"/>
                </a:solidFill>
              </a:rPr>
              <a:t>why</a:t>
            </a:r>
            <a:r>
              <a:rPr lang="en-US" dirty="0" smtClean="0"/>
              <a:t> they work.</a:t>
            </a:r>
          </a:p>
          <a:p>
            <a:pPr>
              <a:buFont typeface="Wingdings" charset="2"/>
              <a:buNone/>
              <a:defRPr/>
            </a:pPr>
            <a:endParaRPr lang="en-US" dirty="0" smtClean="0"/>
          </a:p>
          <a:p>
            <a:pPr algn="ctr">
              <a:buFont typeface="Wingdings" charset="2"/>
              <a:buNone/>
              <a:defRPr/>
            </a:pPr>
            <a:r>
              <a:rPr lang="en-US" dirty="0" smtClean="0"/>
              <a:t>In other words, </a:t>
            </a:r>
          </a:p>
          <a:p>
            <a:pPr algn="ctr">
              <a:buFont typeface="Wingdings" charset="2"/>
              <a:buNone/>
              <a:defRPr/>
            </a:pPr>
            <a:r>
              <a:rPr lang="en-US" dirty="0" smtClean="0"/>
              <a:t>what are the mediators of the effects of </a:t>
            </a:r>
          </a:p>
          <a:p>
            <a:pPr algn="ctr">
              <a:buFont typeface="Wingdings" charset="2"/>
              <a:buNone/>
              <a:defRPr/>
            </a:pPr>
            <a:r>
              <a:rPr lang="en-US" i="1" dirty="0" smtClean="0"/>
              <a:t>U-Pace </a:t>
            </a:r>
            <a:r>
              <a:rPr lang="en-US" dirty="0" smtClean="0"/>
              <a:t>instruction?</a:t>
            </a:r>
          </a:p>
          <a:p>
            <a:pPr marL="0" indent="0">
              <a:buFont typeface="Wingdings" charset="2"/>
              <a:buNone/>
              <a:defRPr/>
            </a:pPr>
            <a:endParaRPr lang="en-US" sz="1300" dirty="0" smtClean="0"/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0" y="0"/>
            <a:ext cx="9144000" cy="120967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47000"/>
                </a:schemeClr>
              </a:gs>
              <a:gs pos="100000">
                <a:srgbClr val="FFFFFF">
                  <a:alpha val="47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pPr eaLnBrk="0" hangingPunct="0"/>
            <a:r>
              <a:rPr lang="en-US" sz="3000" b="1" i="1">
                <a:cs typeface="Arial" charset="0"/>
              </a:rPr>
              <a:t>			      </a:t>
            </a:r>
            <a:endParaRPr lang="en-US" sz="3000" b="1">
              <a:cs typeface="Arial" charset="0"/>
            </a:endParaRPr>
          </a:p>
        </p:txBody>
      </p:sp>
      <p:pic>
        <p:nvPicPr>
          <p:cNvPr id="29702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76200"/>
            <a:ext cx="12954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2092325" y="223838"/>
            <a:ext cx="6746875" cy="1143000"/>
          </a:xfrm>
        </p:spPr>
        <p:txBody>
          <a:bodyPr/>
          <a:lstStyle/>
          <a:p>
            <a:r>
              <a:rPr lang="en-US" sz="2200" i="1" cap="none" smtClean="0">
                <a:latin typeface="Arial" charset="0"/>
                <a:ea typeface="ＭＳ Ｐゴシック" charset="-128"/>
              </a:rPr>
              <a:t>WHY</a:t>
            </a:r>
            <a:r>
              <a:rPr lang="en-US" sz="2200" cap="none" smtClean="0">
                <a:latin typeface="Arial" charset="0"/>
                <a:ea typeface="ＭＳ Ｐゴシック" charset="-128"/>
              </a:rPr>
              <a:t> DOES THE INTERVENTION WORK?</a:t>
            </a:r>
            <a:r>
              <a:rPr lang="en-US" sz="3200" cap="none" smtClean="0">
                <a:latin typeface="Arial" charset="0"/>
                <a:ea typeface="ＭＳ Ｐゴシック" charset="-128"/>
              </a:rPr>
              <a:t/>
            </a:r>
            <a:br>
              <a:rPr lang="en-US" sz="3200" cap="none" smtClean="0">
                <a:latin typeface="Arial" charset="0"/>
                <a:ea typeface="ＭＳ Ｐゴシック" charset="-128"/>
              </a:rPr>
            </a:br>
            <a:endParaRPr lang="en-US" cap="none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7"/>
          <p:cNvSpPr txBox="1">
            <a:spLocks noChangeArrowheads="1"/>
          </p:cNvSpPr>
          <p:nvPr/>
        </p:nvSpPr>
        <p:spPr bwMode="auto">
          <a:xfrm>
            <a:off x="1339850" y="2868613"/>
            <a:ext cx="653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Intervention                                    </a:t>
            </a:r>
            <a:r>
              <a:rPr lang="en-US">
                <a:sym typeface="Wingdings" charset="2"/>
              </a:rPr>
              <a:t>Outcomes</a:t>
            </a:r>
            <a:endParaRPr lang="en-US"/>
          </a:p>
        </p:txBody>
      </p: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>
            <a:off x="3144838" y="3330575"/>
            <a:ext cx="728662" cy="7143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 flipV="1">
            <a:off x="5110163" y="3370263"/>
            <a:ext cx="827087" cy="67468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0725" name="TextBox 13"/>
          <p:cNvSpPr txBox="1">
            <a:spLocks noChangeArrowheads="1"/>
          </p:cNvSpPr>
          <p:nvPr/>
        </p:nvSpPr>
        <p:spPr bwMode="auto">
          <a:xfrm>
            <a:off x="3873500" y="4044950"/>
            <a:ext cx="17922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Mediators</a:t>
            </a:r>
          </a:p>
          <a:p>
            <a:r>
              <a:rPr lang="en-US" sz="1600">
                <a:solidFill>
                  <a:srgbClr val="E9974C"/>
                </a:solidFill>
              </a:rPr>
              <a:t>*Engagement</a:t>
            </a:r>
          </a:p>
          <a:p>
            <a:r>
              <a:rPr lang="en-US" sz="1600">
                <a:solidFill>
                  <a:srgbClr val="E9974C"/>
                </a:solidFill>
              </a:rPr>
              <a:t>*Sense of Control</a:t>
            </a:r>
          </a:p>
          <a:p>
            <a:endParaRPr lang="en-US"/>
          </a:p>
        </p:txBody>
      </p:sp>
      <p:sp>
        <p:nvSpPr>
          <p:cNvPr id="30726" name="TextBox 14"/>
          <p:cNvSpPr txBox="1">
            <a:spLocks noChangeArrowheads="1"/>
          </p:cNvSpPr>
          <p:nvPr/>
        </p:nvSpPr>
        <p:spPr bwMode="auto">
          <a:xfrm>
            <a:off x="1339850" y="3330575"/>
            <a:ext cx="23129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>
                <a:solidFill>
                  <a:srgbClr val="0000FF"/>
                </a:solidFill>
              </a:rPr>
              <a:t>U-Pace Instruction</a:t>
            </a:r>
          </a:p>
          <a:p>
            <a:r>
              <a:rPr lang="en-US" sz="1600" i="1">
                <a:solidFill>
                  <a:srgbClr val="0000FF"/>
                </a:solidFill>
              </a:rPr>
              <a:t>  *Mastery-based</a:t>
            </a:r>
          </a:p>
          <a:p>
            <a:r>
              <a:rPr lang="en-US" sz="1600" i="1">
                <a:solidFill>
                  <a:srgbClr val="0000FF"/>
                </a:solidFill>
              </a:rPr>
              <a:t>  *Amplified Assistance</a:t>
            </a:r>
          </a:p>
        </p:txBody>
      </p:sp>
      <p:sp>
        <p:nvSpPr>
          <p:cNvPr id="30727" name="TextBox 15"/>
          <p:cNvSpPr txBox="1">
            <a:spLocks noChangeArrowheads="1"/>
          </p:cNvSpPr>
          <p:nvPr/>
        </p:nvSpPr>
        <p:spPr bwMode="auto">
          <a:xfrm>
            <a:off x="5937250" y="3370263"/>
            <a:ext cx="19986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*Academic Success</a:t>
            </a:r>
          </a:p>
          <a:p>
            <a:r>
              <a:rPr lang="en-US" sz="1600">
                <a:solidFill>
                  <a:srgbClr val="FF0000"/>
                </a:solidFill>
              </a:rPr>
              <a:t>*Deeper Learning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>
          <a:xfrm>
            <a:off x="0" y="0"/>
            <a:ext cx="9144000" cy="120967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47000"/>
                </a:schemeClr>
              </a:gs>
              <a:gs pos="100000">
                <a:srgbClr val="FFFFFF">
                  <a:alpha val="47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pPr eaLnBrk="0" hangingPunct="0"/>
            <a:r>
              <a:rPr lang="en-US" sz="3000" b="1" i="1">
                <a:cs typeface="Arial" charset="0"/>
              </a:rPr>
              <a:t>			       </a:t>
            </a:r>
            <a:endParaRPr lang="en-US" sz="3000" b="1">
              <a:cs typeface="Arial" charset="0"/>
            </a:endParaRPr>
          </a:p>
        </p:txBody>
      </p:sp>
      <p:pic>
        <p:nvPicPr>
          <p:cNvPr id="30731" name="Picture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76200"/>
            <a:ext cx="12954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itle 4"/>
          <p:cNvSpPr>
            <a:spLocks noGrp="1"/>
          </p:cNvSpPr>
          <p:nvPr>
            <p:ph type="title"/>
          </p:nvPr>
        </p:nvSpPr>
        <p:spPr>
          <a:xfrm>
            <a:off x="2414588" y="0"/>
            <a:ext cx="5899150" cy="1143000"/>
          </a:xfrm>
        </p:spPr>
        <p:txBody>
          <a:bodyPr/>
          <a:lstStyle/>
          <a:p>
            <a:r>
              <a:rPr lang="en-US" sz="2000" i="1" cap="none" smtClean="0">
                <a:latin typeface="Arial" charset="0"/>
                <a:ea typeface="ＭＳ Ｐゴシック" charset="-128"/>
              </a:rPr>
              <a:t>WHY</a:t>
            </a:r>
            <a:r>
              <a:rPr lang="en-US" sz="2000" cap="none" smtClean="0">
                <a:latin typeface="Arial" charset="0"/>
                <a:ea typeface="ＭＳ Ｐゴシック" charset="-128"/>
              </a:rPr>
              <a:t> DOES THE INTERVENTION WORK?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82000" cy="1143000"/>
          </a:xfrm>
        </p:spPr>
        <p:txBody>
          <a:bodyPr/>
          <a:lstStyle/>
          <a:p>
            <a:r>
              <a:rPr lang="en-US" cap="none" smtClean="0">
                <a:latin typeface="Arial" charset="0"/>
                <a:ea typeface="ＭＳ Ｐゴシック" charset="-128"/>
              </a:rPr>
              <a:t>PLAN FOR THE SESSION: TWO ELI CASE STUDIES</a:t>
            </a:r>
          </a:p>
        </p:txBody>
      </p:sp>
      <p:sp>
        <p:nvSpPr>
          <p:cNvPr id="17411" name="Content Placeholder 4"/>
          <p:cNvSpPr>
            <a:spLocks noGrp="1"/>
          </p:cNvSpPr>
          <p:nvPr>
            <p:ph idx="1"/>
          </p:nvPr>
        </p:nvSpPr>
        <p:spPr>
          <a:xfrm>
            <a:off x="457200" y="1506538"/>
            <a:ext cx="7810500" cy="3516312"/>
          </a:xfrm>
        </p:spPr>
        <p:txBody>
          <a:bodyPr/>
          <a:lstStyle/>
          <a:p>
            <a:r>
              <a:rPr lang="en-US" smtClean="0">
                <a:latin typeface="Arial" charset="0"/>
                <a:ea typeface="ＭＳ Ｐゴシック" charset="-128"/>
              </a:rPr>
              <a:t>Research on: </a:t>
            </a:r>
          </a:p>
          <a:p>
            <a:pPr lvl="1"/>
            <a:r>
              <a:rPr lang="en-US" smtClean="0">
                <a:latin typeface="Arial" charset="0"/>
                <a:ea typeface="ＭＳ Ｐゴシック" charset="-128"/>
              </a:rPr>
              <a:t>Tech-enhanced learning spaces (Minnesota)</a:t>
            </a:r>
          </a:p>
          <a:p>
            <a:pPr lvl="1"/>
            <a:r>
              <a:rPr lang="en-US" i="1" smtClean="0">
                <a:latin typeface="Arial" charset="0"/>
                <a:ea typeface="ＭＳ Ｐゴシック" charset="-128"/>
              </a:rPr>
              <a:t>U-Pace </a:t>
            </a:r>
            <a:r>
              <a:rPr lang="en-US" smtClean="0">
                <a:latin typeface="Arial" charset="0"/>
                <a:ea typeface="ＭＳ Ｐゴシック" charset="-128"/>
              </a:rPr>
              <a:t>instruction (Wisconsin-Milwaukee)</a:t>
            </a:r>
          </a:p>
          <a:p>
            <a:r>
              <a:rPr lang="en-US" smtClean="0">
                <a:latin typeface="Arial" charset="0"/>
                <a:ea typeface="ＭＳ Ｐゴシック" charset="-128"/>
              </a:rPr>
              <a:t>Lessons learned:</a:t>
            </a:r>
          </a:p>
          <a:p>
            <a:pPr lvl="1"/>
            <a:r>
              <a:rPr lang="en-US" smtClean="0">
                <a:latin typeface="Arial" charset="0"/>
                <a:ea typeface="ＭＳ Ｐゴシック" charset="-128"/>
              </a:rPr>
              <a:t>Improving research itself</a:t>
            </a:r>
          </a:p>
          <a:p>
            <a:pPr lvl="1"/>
            <a:r>
              <a:rPr lang="en-US" smtClean="0">
                <a:latin typeface="Arial" charset="0"/>
                <a:ea typeface="ＭＳ Ｐゴシック" charset="-128"/>
              </a:rPr>
              <a:t>Affecting institutional practice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4"/>
          <p:cNvSpPr txBox="1">
            <a:spLocks/>
          </p:cNvSpPr>
          <p:nvPr/>
        </p:nvSpPr>
        <p:spPr>
          <a:xfrm>
            <a:off x="0" y="0"/>
            <a:ext cx="9144000" cy="120967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47000"/>
                </a:schemeClr>
              </a:gs>
              <a:gs pos="100000">
                <a:srgbClr val="FFFFFF">
                  <a:alpha val="47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pPr eaLnBrk="0" hangingPunct="0"/>
            <a:r>
              <a:rPr lang="en-US" sz="3000" b="1" i="1">
                <a:cs typeface="Arial" charset="0"/>
              </a:rPr>
              <a:t>			       </a:t>
            </a:r>
            <a:r>
              <a:rPr lang="en-US" sz="2000" b="1">
                <a:cs typeface="Arial" charset="0"/>
              </a:rPr>
              <a:t>DID THE INTERVENTION IMPACT</a:t>
            </a:r>
          </a:p>
          <a:p>
            <a:pPr eaLnBrk="0" hangingPunct="0"/>
            <a:r>
              <a:rPr lang="en-US" sz="2000" b="1">
                <a:cs typeface="Arial" charset="0"/>
              </a:rPr>
              <a:t>				    STUDENT ENGAGEMENT?</a:t>
            </a:r>
          </a:p>
        </p:txBody>
      </p:sp>
      <p:pic>
        <p:nvPicPr>
          <p:cNvPr id="31749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76200"/>
            <a:ext cx="12954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" name="Chart 21"/>
          <p:cNvGraphicFramePr>
            <a:graphicFrameLocks/>
          </p:cNvGraphicFramePr>
          <p:nvPr/>
        </p:nvGraphicFramePr>
        <p:xfrm>
          <a:off x="1600200" y="1975385"/>
          <a:ext cx="5831413" cy="3503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/>
        </p:nvSpPr>
        <p:spPr>
          <a:xfrm>
            <a:off x="0" y="0"/>
            <a:ext cx="9144000" cy="120967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47000"/>
                </a:schemeClr>
              </a:gs>
              <a:gs pos="100000">
                <a:srgbClr val="FFFFFF">
                  <a:alpha val="47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pPr eaLnBrk="0" hangingPunct="0"/>
            <a:r>
              <a:rPr lang="en-US" sz="3000" b="1" i="1">
                <a:cs typeface="Arial" charset="0"/>
              </a:rPr>
              <a:t>			       </a:t>
            </a:r>
            <a:r>
              <a:rPr lang="en-US" sz="2000" b="1">
                <a:cs typeface="Arial" charset="0"/>
              </a:rPr>
              <a:t>DOES THE INTERVENTION IMPACT</a:t>
            </a:r>
          </a:p>
          <a:p>
            <a:pPr eaLnBrk="0" hangingPunct="0"/>
            <a:r>
              <a:rPr lang="en-US" sz="2000" b="1">
                <a:cs typeface="Arial" charset="0"/>
              </a:rPr>
              <a:t>				    PERCEIVED CONTROL OVER LEARNING?</a:t>
            </a:r>
          </a:p>
        </p:txBody>
      </p:sp>
      <p:pic>
        <p:nvPicPr>
          <p:cNvPr id="32773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76200"/>
            <a:ext cx="12954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1857725" y="1869561"/>
          <a:ext cx="5326455" cy="3598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 flipV="1">
            <a:off x="4762500" y="2916238"/>
            <a:ext cx="752475" cy="752475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7"/>
          <p:cNvSpPr txBox="1">
            <a:spLocks noChangeArrowheads="1"/>
          </p:cNvSpPr>
          <p:nvPr/>
        </p:nvSpPr>
        <p:spPr bwMode="auto">
          <a:xfrm>
            <a:off x="1339850" y="2868613"/>
            <a:ext cx="653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Intervention                                    </a:t>
            </a:r>
            <a:r>
              <a:rPr lang="en-US" dirty="0">
                <a:sym typeface="Wingdings" charset="2"/>
              </a:rPr>
              <a:t>Outcomes</a:t>
            </a:r>
            <a:endParaRPr lang="en-US" dirty="0"/>
          </a:p>
        </p:txBody>
      </p: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>
            <a:off x="3144838" y="3330575"/>
            <a:ext cx="728662" cy="7143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 flipV="1">
            <a:off x="5110163" y="3370263"/>
            <a:ext cx="827087" cy="67468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0725" name="TextBox 13"/>
          <p:cNvSpPr txBox="1">
            <a:spLocks noChangeArrowheads="1"/>
          </p:cNvSpPr>
          <p:nvPr/>
        </p:nvSpPr>
        <p:spPr bwMode="auto">
          <a:xfrm>
            <a:off x="3873500" y="4044950"/>
            <a:ext cx="17922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Mediators</a:t>
            </a:r>
          </a:p>
          <a:p>
            <a:r>
              <a:rPr lang="en-US" sz="1600">
                <a:solidFill>
                  <a:srgbClr val="E9974C"/>
                </a:solidFill>
              </a:rPr>
              <a:t>*Engagement</a:t>
            </a:r>
          </a:p>
          <a:p>
            <a:r>
              <a:rPr lang="en-US" sz="1600">
                <a:solidFill>
                  <a:srgbClr val="E9974C"/>
                </a:solidFill>
              </a:rPr>
              <a:t>*Sense of Control</a:t>
            </a:r>
          </a:p>
          <a:p>
            <a:endParaRPr lang="en-US"/>
          </a:p>
        </p:txBody>
      </p:sp>
      <p:sp>
        <p:nvSpPr>
          <p:cNvPr id="30726" name="TextBox 14"/>
          <p:cNvSpPr txBox="1">
            <a:spLocks noChangeArrowheads="1"/>
          </p:cNvSpPr>
          <p:nvPr/>
        </p:nvSpPr>
        <p:spPr bwMode="auto">
          <a:xfrm>
            <a:off x="1339850" y="3330575"/>
            <a:ext cx="23129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>
                <a:solidFill>
                  <a:srgbClr val="0000FF"/>
                </a:solidFill>
              </a:rPr>
              <a:t>U-Pace Instruction</a:t>
            </a:r>
          </a:p>
          <a:p>
            <a:r>
              <a:rPr lang="en-US" sz="1600" i="1">
                <a:solidFill>
                  <a:srgbClr val="0000FF"/>
                </a:solidFill>
              </a:rPr>
              <a:t>  *Mastery-based</a:t>
            </a:r>
          </a:p>
          <a:p>
            <a:r>
              <a:rPr lang="en-US" sz="1600" i="1">
                <a:solidFill>
                  <a:srgbClr val="0000FF"/>
                </a:solidFill>
              </a:rPr>
              <a:t>  *Amplified Assistance</a:t>
            </a:r>
          </a:p>
        </p:txBody>
      </p:sp>
      <p:sp>
        <p:nvSpPr>
          <p:cNvPr id="30727" name="TextBox 15"/>
          <p:cNvSpPr txBox="1">
            <a:spLocks noChangeArrowheads="1"/>
          </p:cNvSpPr>
          <p:nvPr/>
        </p:nvSpPr>
        <p:spPr bwMode="auto">
          <a:xfrm>
            <a:off x="5937250" y="3370263"/>
            <a:ext cx="19986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*Academic Success</a:t>
            </a:r>
          </a:p>
          <a:p>
            <a:r>
              <a:rPr lang="en-US" sz="1600">
                <a:solidFill>
                  <a:srgbClr val="FF0000"/>
                </a:solidFill>
              </a:rPr>
              <a:t>*Deeper Learning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>
          <a:xfrm>
            <a:off x="0" y="0"/>
            <a:ext cx="9144000" cy="120967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47000"/>
                </a:schemeClr>
              </a:gs>
              <a:gs pos="100000">
                <a:srgbClr val="FFFFFF">
                  <a:alpha val="47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pPr eaLnBrk="0" hangingPunct="0"/>
            <a:r>
              <a:rPr lang="en-US" sz="3000" b="1" i="1">
                <a:cs typeface="Arial" charset="0"/>
              </a:rPr>
              <a:t>			       </a:t>
            </a:r>
            <a:endParaRPr lang="en-US" sz="3000" b="1">
              <a:cs typeface="Arial" charset="0"/>
            </a:endParaRPr>
          </a:p>
        </p:txBody>
      </p:sp>
      <p:pic>
        <p:nvPicPr>
          <p:cNvPr id="30731" name="Picture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76200"/>
            <a:ext cx="12954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itle 4"/>
          <p:cNvSpPr>
            <a:spLocks noGrp="1"/>
          </p:cNvSpPr>
          <p:nvPr>
            <p:ph type="title"/>
          </p:nvPr>
        </p:nvSpPr>
        <p:spPr>
          <a:xfrm>
            <a:off x="2414588" y="0"/>
            <a:ext cx="5899150" cy="1143000"/>
          </a:xfrm>
        </p:spPr>
        <p:txBody>
          <a:bodyPr/>
          <a:lstStyle/>
          <a:p>
            <a:r>
              <a:rPr lang="en-US" sz="2000" i="1" cap="none" smtClean="0">
                <a:latin typeface="Arial" charset="0"/>
                <a:ea typeface="ＭＳ Ｐゴシック" charset="-128"/>
              </a:rPr>
              <a:t>WHY</a:t>
            </a:r>
            <a:r>
              <a:rPr lang="en-US" sz="2000" cap="none" smtClean="0">
                <a:latin typeface="Arial" charset="0"/>
                <a:ea typeface="ＭＳ Ｐゴシック" charset="-128"/>
              </a:rPr>
              <a:t> DOES THE INTERVENTION WORK?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144838" y="3145599"/>
            <a:ext cx="279241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7"/>
          <p:cNvSpPr txBox="1">
            <a:spLocks noChangeArrowheads="1"/>
          </p:cNvSpPr>
          <p:nvPr/>
        </p:nvSpPr>
        <p:spPr bwMode="auto">
          <a:xfrm>
            <a:off x="1319213" y="2974975"/>
            <a:ext cx="653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Intervention                                    </a:t>
            </a:r>
            <a:r>
              <a:rPr lang="en-US">
                <a:sym typeface="Wingdings" charset="2"/>
              </a:rPr>
              <a:t>Outcomes</a:t>
            </a:r>
            <a:endParaRPr lang="en-US"/>
          </a:p>
        </p:txBody>
      </p: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>
            <a:off x="3062288" y="3436938"/>
            <a:ext cx="728662" cy="7143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 flipV="1">
            <a:off x="5027613" y="3475038"/>
            <a:ext cx="827087" cy="6762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3797" name="TextBox 10"/>
          <p:cNvSpPr txBox="1">
            <a:spLocks noChangeArrowheads="1"/>
          </p:cNvSpPr>
          <p:nvPr/>
        </p:nvSpPr>
        <p:spPr bwMode="auto">
          <a:xfrm>
            <a:off x="3810000" y="1598613"/>
            <a:ext cx="12620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Change</a:t>
            </a:r>
          </a:p>
          <a:p>
            <a:r>
              <a:rPr lang="en-US" sz="1600">
                <a:solidFill>
                  <a:srgbClr val="90B349"/>
                </a:solidFill>
              </a:rPr>
              <a:t>*Students</a:t>
            </a:r>
          </a:p>
          <a:p>
            <a:r>
              <a:rPr lang="en-US" sz="1600">
                <a:solidFill>
                  <a:srgbClr val="90B349"/>
                </a:solidFill>
              </a:rPr>
              <a:t>*Faculty</a:t>
            </a:r>
          </a:p>
          <a:p>
            <a:r>
              <a:rPr lang="en-US" sz="1600">
                <a:solidFill>
                  <a:srgbClr val="90B349"/>
                </a:solidFill>
              </a:rPr>
              <a:t>*University</a:t>
            </a:r>
          </a:p>
          <a:p>
            <a:endParaRPr lang="en-US" sz="1600"/>
          </a:p>
        </p:txBody>
      </p: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 rot="16200000" flipV="1">
            <a:off x="4983957" y="2104231"/>
            <a:ext cx="914400" cy="82708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 rot="5400000">
            <a:off x="2951163" y="2116137"/>
            <a:ext cx="914400" cy="8032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3800" name="TextBox 13"/>
          <p:cNvSpPr txBox="1">
            <a:spLocks noChangeArrowheads="1"/>
          </p:cNvSpPr>
          <p:nvPr/>
        </p:nvSpPr>
        <p:spPr bwMode="auto">
          <a:xfrm>
            <a:off x="3790950" y="4151313"/>
            <a:ext cx="1792288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Mediators</a:t>
            </a:r>
          </a:p>
          <a:p>
            <a:r>
              <a:rPr lang="en-US" sz="1600">
                <a:solidFill>
                  <a:srgbClr val="E8C55A"/>
                </a:solidFill>
              </a:rPr>
              <a:t>*Engagement</a:t>
            </a:r>
          </a:p>
          <a:p>
            <a:r>
              <a:rPr lang="en-US" sz="1600">
                <a:solidFill>
                  <a:srgbClr val="E8C55A"/>
                </a:solidFill>
              </a:rPr>
              <a:t>*Sense of Control</a:t>
            </a:r>
          </a:p>
          <a:p>
            <a:endParaRPr lang="en-US"/>
          </a:p>
        </p:txBody>
      </p:sp>
      <p:sp>
        <p:nvSpPr>
          <p:cNvPr id="33801" name="TextBox 14"/>
          <p:cNvSpPr txBox="1">
            <a:spLocks noChangeArrowheads="1"/>
          </p:cNvSpPr>
          <p:nvPr/>
        </p:nvSpPr>
        <p:spPr bwMode="auto">
          <a:xfrm>
            <a:off x="1258888" y="3436938"/>
            <a:ext cx="23129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>
                <a:solidFill>
                  <a:srgbClr val="0000FF"/>
                </a:solidFill>
              </a:rPr>
              <a:t>U-Pace Instruction</a:t>
            </a:r>
          </a:p>
          <a:p>
            <a:r>
              <a:rPr lang="en-US" sz="1600" i="1">
                <a:solidFill>
                  <a:srgbClr val="0000FF"/>
                </a:solidFill>
              </a:rPr>
              <a:t>  *Mastery-based</a:t>
            </a:r>
          </a:p>
          <a:p>
            <a:r>
              <a:rPr lang="en-US" sz="1600" i="1">
                <a:solidFill>
                  <a:srgbClr val="0000FF"/>
                </a:solidFill>
              </a:rPr>
              <a:t>  *Amplified Assistance</a:t>
            </a:r>
          </a:p>
        </p:txBody>
      </p:sp>
      <p:sp>
        <p:nvSpPr>
          <p:cNvPr id="33802" name="TextBox 15"/>
          <p:cNvSpPr txBox="1">
            <a:spLocks noChangeArrowheads="1"/>
          </p:cNvSpPr>
          <p:nvPr/>
        </p:nvSpPr>
        <p:spPr bwMode="auto">
          <a:xfrm>
            <a:off x="5854700" y="3475038"/>
            <a:ext cx="199866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*Academic Success</a:t>
            </a:r>
          </a:p>
          <a:p>
            <a:r>
              <a:rPr lang="en-US" sz="1600">
                <a:solidFill>
                  <a:srgbClr val="FF0000"/>
                </a:solidFill>
              </a:rPr>
              <a:t>*Deeper Learning</a:t>
            </a:r>
          </a:p>
        </p:txBody>
      </p:sp>
      <p:sp>
        <p:nvSpPr>
          <p:cNvPr id="22" name="Title 4"/>
          <p:cNvSpPr txBox="1">
            <a:spLocks/>
          </p:cNvSpPr>
          <p:nvPr/>
        </p:nvSpPr>
        <p:spPr>
          <a:xfrm>
            <a:off x="0" y="0"/>
            <a:ext cx="9144000" cy="120967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47000"/>
                </a:schemeClr>
              </a:gs>
              <a:gs pos="100000">
                <a:srgbClr val="FFFFFF">
                  <a:alpha val="47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pPr eaLnBrk="0" hangingPunct="0"/>
            <a:r>
              <a:rPr lang="en-US" sz="3000" b="1" i="1">
                <a:cs typeface="Arial" charset="0"/>
              </a:rPr>
              <a:t>			       </a:t>
            </a:r>
            <a:r>
              <a:rPr lang="en-US" sz="2000" b="1">
                <a:cs typeface="Arial" charset="0"/>
              </a:rPr>
              <a:t>EVIDENCE-BASED OUTCOMES </a:t>
            </a:r>
          </a:p>
          <a:p>
            <a:pPr eaLnBrk="0" hangingPunct="0"/>
            <a:r>
              <a:rPr lang="en-US" sz="2000" b="1">
                <a:cs typeface="Arial" charset="0"/>
              </a:rPr>
              <a:t>				    INFORM CHANGE IN TEACHING AND LEARNING</a:t>
            </a:r>
          </a:p>
        </p:txBody>
      </p:sp>
      <p:pic>
        <p:nvPicPr>
          <p:cNvPr id="33806" name="Picture 2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76200"/>
            <a:ext cx="12954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93688" y="2046288"/>
            <a:ext cx="7918450" cy="3416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dirty="0"/>
              <a:t>Stimulated the development of more </a:t>
            </a:r>
            <a:r>
              <a:rPr lang="en-US" i="1" dirty="0"/>
              <a:t>U-Pace </a:t>
            </a:r>
            <a:r>
              <a:rPr lang="en-US" dirty="0"/>
              <a:t>Courses </a:t>
            </a:r>
          </a:p>
          <a:p>
            <a:pPr marL="457200" indent="-457200">
              <a:buFontTx/>
              <a:buAutoNum type="arabicPeriod"/>
            </a:pPr>
            <a:r>
              <a:rPr lang="en-US" dirty="0"/>
              <a:t>Improved quality of Face-to-Face instruction and </a:t>
            </a:r>
          </a:p>
          <a:p>
            <a:pPr marL="457200" indent="-457200"/>
            <a:r>
              <a:rPr lang="en-US" dirty="0"/>
              <a:t>	  measurement of student outcomes</a:t>
            </a:r>
          </a:p>
          <a:p>
            <a:pPr marL="457200" indent="-457200">
              <a:buFontTx/>
              <a:buAutoNum type="arabicPeriod" startAt="3"/>
            </a:pPr>
            <a:r>
              <a:rPr lang="en-US" dirty="0"/>
              <a:t>Influenced the self-paced, competency-based nature </a:t>
            </a:r>
          </a:p>
          <a:p>
            <a:pPr marL="457200" indent="-457200"/>
            <a:r>
              <a:rPr lang="en-US" dirty="0"/>
              <a:t>	  of </a:t>
            </a:r>
            <a:r>
              <a:rPr lang="en-US" dirty="0" err="1"/>
              <a:t>UWM’s</a:t>
            </a:r>
            <a:r>
              <a:rPr lang="en-US" dirty="0"/>
              <a:t> new Flex Degree program and </a:t>
            </a:r>
          </a:p>
          <a:p>
            <a:pPr marL="457200" indent="-457200"/>
            <a:r>
              <a:rPr lang="en-US" dirty="0"/>
              <a:t>	  program evaluation strategies    </a:t>
            </a:r>
          </a:p>
          <a:p>
            <a:pPr marL="457200" indent="-457200">
              <a:buFontTx/>
              <a:buAutoNum type="arabicPeriod" startAt="4"/>
            </a:pPr>
            <a:r>
              <a:rPr lang="en-US" dirty="0"/>
              <a:t>Shaped student advising toward more high quality, </a:t>
            </a:r>
          </a:p>
          <a:p>
            <a:pPr marL="914400" lvl="1" indent="-457200"/>
            <a:r>
              <a:rPr lang="en-US" dirty="0"/>
              <a:t>  proactive communication  </a:t>
            </a:r>
          </a:p>
          <a:p>
            <a:pPr marL="457200" indent="-457200"/>
            <a:endParaRPr lang="en-US" dirty="0"/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25418" y="0"/>
            <a:ext cx="9144000" cy="120967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47000"/>
                </a:schemeClr>
              </a:gs>
              <a:gs pos="100000">
                <a:srgbClr val="FFFFFF">
                  <a:alpha val="47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pPr eaLnBrk="0" hangingPunct="0"/>
            <a:r>
              <a:rPr lang="en-US" sz="3000" b="1" i="1" dirty="0">
                <a:cs typeface="Arial" charset="0"/>
              </a:rPr>
              <a:t>			       </a:t>
            </a:r>
            <a:r>
              <a:rPr lang="en-US" sz="2000" b="1" dirty="0">
                <a:cs typeface="Arial" charset="0"/>
              </a:rPr>
              <a:t>WHAT CHANGES HAVE RESULTED FROM</a:t>
            </a:r>
          </a:p>
          <a:p>
            <a:pPr eaLnBrk="0" hangingPunct="0"/>
            <a:r>
              <a:rPr lang="en-US" sz="2000" b="1" dirty="0">
                <a:cs typeface="Arial" charset="0"/>
              </a:rPr>
              <a:t>				    THE EVIDENCE SUPPORTING </a:t>
            </a:r>
            <a:r>
              <a:rPr lang="en-US" sz="2000" b="1" i="1" dirty="0">
                <a:cs typeface="Arial" charset="0"/>
              </a:rPr>
              <a:t>U-PACE </a:t>
            </a:r>
            <a:r>
              <a:rPr lang="en-US" sz="2000" b="1" dirty="0">
                <a:cs typeface="Arial" charset="0"/>
              </a:rPr>
              <a:t>INSTRUCTION?</a:t>
            </a:r>
          </a:p>
        </p:txBody>
      </p:sp>
      <p:pic>
        <p:nvPicPr>
          <p:cNvPr id="34822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76200"/>
            <a:ext cx="12954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7"/>
          <p:cNvSpPr txBox="1">
            <a:spLocks noChangeArrowheads="1"/>
          </p:cNvSpPr>
          <p:nvPr/>
        </p:nvSpPr>
        <p:spPr bwMode="auto">
          <a:xfrm>
            <a:off x="1319213" y="2868613"/>
            <a:ext cx="653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Intervention                                    </a:t>
            </a:r>
            <a:r>
              <a:rPr lang="en-US">
                <a:sym typeface="Wingdings" charset="2"/>
              </a:rPr>
              <a:t>Outcomes</a:t>
            </a:r>
            <a:endParaRPr lang="en-US"/>
          </a:p>
        </p:txBody>
      </p: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>
            <a:off x="3062288" y="3330575"/>
            <a:ext cx="728662" cy="7143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 flipV="1">
            <a:off x="5027613" y="3370263"/>
            <a:ext cx="827087" cy="67468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8917" name="TextBox 10"/>
          <p:cNvSpPr txBox="1">
            <a:spLocks noChangeArrowheads="1"/>
          </p:cNvSpPr>
          <p:nvPr/>
        </p:nvSpPr>
        <p:spPr bwMode="auto">
          <a:xfrm>
            <a:off x="3810000" y="1493838"/>
            <a:ext cx="1563688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Change</a:t>
            </a:r>
          </a:p>
          <a:p>
            <a:r>
              <a:rPr lang="en-US" sz="1600">
                <a:solidFill>
                  <a:srgbClr val="90B349"/>
                </a:solidFill>
              </a:rPr>
              <a:t>*Students</a:t>
            </a:r>
          </a:p>
          <a:p>
            <a:r>
              <a:rPr lang="en-US" sz="1600">
                <a:solidFill>
                  <a:srgbClr val="90B349"/>
                </a:solidFill>
              </a:rPr>
              <a:t>*Faculty</a:t>
            </a:r>
          </a:p>
          <a:p>
            <a:r>
              <a:rPr lang="en-US" sz="1600">
                <a:solidFill>
                  <a:srgbClr val="90B349"/>
                </a:solidFill>
              </a:rPr>
              <a:t>*Administration</a:t>
            </a:r>
          </a:p>
          <a:p>
            <a:endParaRPr lang="en-US" sz="1600"/>
          </a:p>
        </p:txBody>
      </p: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 rot="16200000" flipV="1">
            <a:off x="4983957" y="1997869"/>
            <a:ext cx="914400" cy="82708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 rot="5400000">
            <a:off x="2951163" y="2009775"/>
            <a:ext cx="914400" cy="8032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8920" name="TextBox 13"/>
          <p:cNvSpPr txBox="1">
            <a:spLocks noChangeArrowheads="1"/>
          </p:cNvSpPr>
          <p:nvPr/>
        </p:nvSpPr>
        <p:spPr bwMode="auto">
          <a:xfrm>
            <a:off x="3790950" y="4044950"/>
            <a:ext cx="17922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Mediators</a:t>
            </a:r>
          </a:p>
          <a:p>
            <a:r>
              <a:rPr lang="en-US" sz="1600">
                <a:solidFill>
                  <a:srgbClr val="E8C55A"/>
                </a:solidFill>
              </a:rPr>
              <a:t>*Engagement</a:t>
            </a:r>
          </a:p>
          <a:p>
            <a:r>
              <a:rPr lang="en-US" sz="1600">
                <a:solidFill>
                  <a:srgbClr val="E8C55A"/>
                </a:solidFill>
              </a:rPr>
              <a:t>*Sense of Control</a:t>
            </a:r>
          </a:p>
          <a:p>
            <a:endParaRPr lang="en-US"/>
          </a:p>
        </p:txBody>
      </p:sp>
      <p:sp>
        <p:nvSpPr>
          <p:cNvPr id="38921" name="TextBox 14"/>
          <p:cNvSpPr txBox="1">
            <a:spLocks noChangeArrowheads="1"/>
          </p:cNvSpPr>
          <p:nvPr/>
        </p:nvSpPr>
        <p:spPr bwMode="auto">
          <a:xfrm>
            <a:off x="1258888" y="3330575"/>
            <a:ext cx="23129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>
                <a:solidFill>
                  <a:srgbClr val="0000FF"/>
                </a:solidFill>
              </a:rPr>
              <a:t>U-Pace Instruction</a:t>
            </a:r>
          </a:p>
          <a:p>
            <a:r>
              <a:rPr lang="en-US" sz="1600" i="1">
                <a:solidFill>
                  <a:srgbClr val="0000FF"/>
                </a:solidFill>
              </a:rPr>
              <a:t>  *Mastery-based</a:t>
            </a:r>
          </a:p>
          <a:p>
            <a:r>
              <a:rPr lang="en-US" sz="1600" i="1">
                <a:solidFill>
                  <a:srgbClr val="0000FF"/>
                </a:solidFill>
              </a:rPr>
              <a:t>  *Amplified Assistance</a:t>
            </a:r>
          </a:p>
        </p:txBody>
      </p:sp>
      <p:sp>
        <p:nvSpPr>
          <p:cNvPr id="38922" name="TextBox 15"/>
          <p:cNvSpPr txBox="1">
            <a:spLocks noChangeArrowheads="1"/>
          </p:cNvSpPr>
          <p:nvPr/>
        </p:nvSpPr>
        <p:spPr bwMode="auto">
          <a:xfrm>
            <a:off x="5854700" y="3370263"/>
            <a:ext cx="19986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*Academic Success</a:t>
            </a:r>
          </a:p>
          <a:p>
            <a:r>
              <a:rPr lang="en-US" sz="1600">
                <a:solidFill>
                  <a:srgbClr val="FF0000"/>
                </a:solidFill>
              </a:rPr>
              <a:t>*Deeper Learning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>
          <a:xfrm>
            <a:off x="0" y="0"/>
            <a:ext cx="9144000" cy="120967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47000"/>
                </a:schemeClr>
              </a:gs>
              <a:gs pos="100000">
                <a:srgbClr val="FFFFFF">
                  <a:alpha val="47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pPr eaLnBrk="0" hangingPunct="0"/>
            <a:r>
              <a:rPr lang="en-US" sz="3000" b="1" i="1">
                <a:cs typeface="Arial" charset="0"/>
              </a:rPr>
              <a:t>			       </a:t>
            </a:r>
            <a:r>
              <a:rPr lang="en-US" sz="2000" b="1">
                <a:cs typeface="Arial" charset="0"/>
              </a:rPr>
              <a:t>THE INQUIRY CYCLE CAN RESULT IN POSITIVE 					           CHANGE IN TEACHING AND LEARNING</a:t>
            </a:r>
          </a:p>
        </p:txBody>
      </p:sp>
      <p:pic>
        <p:nvPicPr>
          <p:cNvPr id="38926" name="Picture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76200"/>
            <a:ext cx="12954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AutoShape 16" descr="data:image/jpeg;base64,/9j/4AAQSkZJRgABAQAAAQABAAD/2wCEAAkGBggGBQkIBwgKFQkKDSAOFxgYGR8dGhwaHxwhISQdJiArICciLy0kJB4cKzsgJDMsLCwsIyIxNTAsNScsLDABCQoKDQsNGQ8OGTUkHyQ1NTQxNTUsNDUyNjE0LCksNDQsMDQ0Miw2NCo0LzA0LCksNTQ0NCkvLCwpLDQsKTQsLP/AABEIADwAUAMBIgACEQEDEQH/xAAaAAADAQEBAQAAAAAAAAAAAAAEBgcFAwgC/8QAPRAAAQIEAwQGBwUJAQAAAAAAAQIDAAQFEQYSITFBUWETFCJxgbIHMjZ0kbHSFjNVk6EXQlRyc5LB0fAV/8QAGQEAAgMBAAAAAAAAAAAAAAAAAwQAAQIF/8QAIhEAAgICAQMFAAAAAAAAAAAAAAECEQMhEwQiQRIxQlFh/9oADAMBAAIRAxEAPwCX16vVVnEVRbaqc6G0TS0gBxYAAWbAC8Pfo1fmH3WX52cecbdbP3qlKGpKToSQMq0osdtlmJpiT2oqfvbnnMHUfElQpFOPVXgWm15ShQGUpUQe/andsimrVAs0ZSg1H3LHN1BpTyurs3A33sIX5quzK5nLKHVJ1P7o8N/jGFTMbStSaLMxmbmlmwBPYPju8dOYjel225KWHSferJskjZzI+UAcfQclYcil3m9QqgwdKn96d+xJPPh3R91CrtBxaZdpsq5DTwEIlTn3H1dEg2QmNukvGYpyc3roOUmNJfYTjad2KPpBr1Rl8VLZlJuYbZbZQAELUkHs+tYEC5MLX2krP4tP/mr+qG7HFKRUHmlyyT1xpOU8CncO8fKEWZN3iC1lKQEkcwLH47YKnaOnjacVQZ9pKz+LT/5q/qg+gV+qvYip7btTnShc0hJBcUQQVi4IvC+I2aGA1iKjoCe0qZbWT3rFv0t4xYQHxJ7T1P3tzzmBkm8gtKdoXc91tP1vBOJPaep+9uecwJKuJbfGf1Fdk9x2/CIQ4gXIik0HrMzT5ZEyFdO0x0V1bQAo2B5/4tyidLQqXmCkjtNqt8DFRE244kXTZD1pgD+dIUR4XjEwOWtJhowRVHKf1uWaS8lW0NnMpJ5jb8I7SUpMU2VLa0nNck9/CGT0Z1Hq1YXLuLPROt6a6X4xRp6jSVQ1eYRn421ikrWhd4pNduzzzOIPW1BwjM4b3POEfE2VVfmXUqJ6dXSkEEEFWpTY66EnvFjvip42pKaXiCZKyQwkZ78EDb48OZESKpzzlSn3JlwWznQbgkCwSOQAA8IuG9hcG1YKI2KAAivUhJAzqnEK52zpsPmfGMcRs0j2so/9Zn5pjYyD4k9p6n7255zA622WUslalKKwFkDSw4XI2237Bzg2tsOzOL6g0w2VLVOrAHHtqgSpKcM4tLymiW+x2LZQBuFuEQhzmphMzOuP5AA4sqsNgub2iiMzbc0gLZBLK9U22gW0HhstutaJoNsOGHcshTS47OAl4BSEJ1y66knZfT1R4xli3UQco2vA40yd6nMIW0F9Ig5tQf8AtYoyMTzlOlTNdKh2WaTdQ2EDbEwoVYebedeSEFBsnWGBdRMxKKQwiy1kC19CL6iAvT0IPmTTQz1unyPpVwg83JTDbU84BYnUgA3ykbbK4jlwtHn/ABng2ewRWE06pLZU4toPAoJIKSVDeAdqTpFDq6JvDU82+wpSEvjMLH/UK/pFmZ6tSFOqsytKkt3llGwzBRJWLneCL2G4hfEQSDQ9iyXX6JSG8rQeNinNa3ODsPqK8VUwk6mcb84gSWFpeYWL3Sm3LU2gnDntPS/e2/OIINBtYkJp3EVYfCHAw1MOKUo3AsVHS+y6tw3xhExYKlgGSqj6npmfqRDjhXlzpypzEkgApMCfsqo38TP/ANyPoiEJSlOZYA3m0VVvA5EjLyzcyyXpVvo120Ga5J77E2zb7bo+2vRfRmXUOF6dUEKCrFSbG242QDryIMNk5KtzM8uaSCh1SyTk0B153jMla0L545ZJcZh03CLkkwkLfSbqubRpTNNW0i6B2RB/SqSAL68Y6mbUW1NKSghULShkYksfU3cjAq8s9P0YK7JDRybdb90KtSpMzWcNOSUmkGZafS8EEgFQAWCBfeM4NuAPdDyuQQ60UFblkrzDZt+ECTGHJV93P0jwKrXsR9MEUZRGceKULRLGcJVyXYmnZilzSG25dSznTluByNifC53wDh0WxRTPe2/OItrEl0MuEmYfUlOwKI07jYGAV4To/wD6DU31FHWG1hwKF09oG4JCSAdRfUGCKT8jEXP5I//Z"/>
          <p:cNvSpPr>
            <a:spLocks noChangeAspect="1" noChangeArrowheads="1"/>
          </p:cNvSpPr>
          <p:nvPr/>
        </p:nvSpPr>
        <p:spPr bwMode="auto">
          <a:xfrm>
            <a:off x="176213" y="-274638"/>
            <a:ext cx="762000" cy="57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69" name="AutoShape 18" descr="data:image/jpeg;base64,/9j/4AAQSkZJRgABAQAAAQABAAD/2wCEAAkGBggGBQkIBwgKFQkKDSAOFxgYGR8dGhwaHxwhISQdJiArICciLy0kJB4cKzsgJDMsLCwsIyIxNTAsNScsLDABCQoKDQsNGQ8OGTUkHyQ1NTQxNTUsNDUyNjE0LCksNDQsMDQ0Miw2NCo0LzA0LCksNTQ0NCkvLCwpLDQsKTQsLP/AABEIADwAUAMBIgACEQEDEQH/xAAaAAADAQEBAQAAAAAAAAAAAAAEBgcFAwgC/8QAPRAAAQIEAwQGBwUJAQAAAAAAAQIDAAQFEQYSITFBUWETFCJxgbIHMjZ0kbHSFjNVk6EXQlRyc5LB0fAV/8QAGQEAAgMBAAAAAAAAAAAAAAAAAwQAAQIF/8QAIhEAAgICAQMFAAAAAAAAAAAAAAECEQMhEwQiQRIxQlFh/9oADAMBAAIRAxEAPwCX16vVVnEVRbaqc6G0TS0gBxYAAWbAC8Pfo1fmH3WX52cecbdbP3qlKGpKToSQMq0osdtlmJpiT2oqfvbnnMHUfElQpFOPVXgWm15ShQGUpUQe/andsimrVAs0ZSg1H3LHN1BpTyurs3A33sIX5quzK5nLKHVJ1P7o8N/jGFTMbStSaLMxmbmlmwBPYPju8dOYjel225KWHSferJskjZzI+UAcfQclYcil3m9QqgwdKn96d+xJPPh3R91CrtBxaZdpsq5DTwEIlTn3H1dEg2QmNukvGYpyc3roOUmNJfYTjad2KPpBr1Rl8VLZlJuYbZbZQAELUkHs+tYEC5MLX2krP4tP/mr+qG7HFKRUHmlyyT1xpOU8CncO8fKEWZN3iC1lKQEkcwLH47YKnaOnjacVQZ9pKz+LT/5q/qg+gV+qvYip7btTnShc0hJBcUQQVi4IvC+I2aGA1iKjoCe0qZbWT3rFv0t4xYQHxJ7T1P3tzzmBkm8gtKdoXc91tP1vBOJPaep+9uecwJKuJbfGf1Fdk9x2/CIQ4gXIik0HrMzT5ZEyFdO0x0V1bQAo2B5/4tyidLQqXmCkjtNqt8DFRE244kXTZD1pgD+dIUR4XjEwOWtJhowRVHKf1uWaS8lW0NnMpJ5jb8I7SUpMU2VLa0nNck9/CGT0Z1Hq1YXLuLPROt6a6X4xRp6jSVQ1eYRn421ikrWhd4pNduzzzOIPW1BwjM4b3POEfE2VVfmXUqJ6dXSkEEEFWpTY66EnvFjvip42pKaXiCZKyQwkZ78EDb48OZESKpzzlSn3JlwWznQbgkCwSOQAA8IuG9hcG1YKI2KAAivUhJAzqnEK52zpsPmfGMcRs0j2so/9Zn5pjYyD4k9p6n7255zA622WUslalKKwFkDSw4XI2237Bzg2tsOzOL6g0w2VLVOrAHHtqgSpKcM4tLymiW+x2LZQBuFuEQhzmphMzOuP5AA4sqsNgub2iiMzbc0gLZBLK9U22gW0HhstutaJoNsOGHcshTS47OAl4BSEJ1y66knZfT1R4xli3UQco2vA40yd6nMIW0F9Ig5tQf8AtYoyMTzlOlTNdKh2WaTdQ2EDbEwoVYebedeSEFBsnWGBdRMxKKQwiy1kC19CL6iAvT0IPmTTQz1unyPpVwg83JTDbU84BYnUgA3ykbbK4jlwtHn/ABng2ewRWE06pLZU4toPAoJIKSVDeAdqTpFDq6JvDU82+wpSEvjMLH/UK/pFmZ6tSFOqsytKkt3llGwzBRJWLneCL2G4hfEQSDQ9iyXX6JSG8rQeNinNa3ODsPqK8VUwk6mcb84gSWFpeYWL3Sm3LU2gnDntPS/e2/OIINBtYkJp3EVYfCHAw1MOKUo3AsVHS+y6tw3xhExYKlgGSqj6npmfqRDjhXlzpypzEkgApMCfsqo38TP/ANyPoiEJSlOZYA3m0VVvA5EjLyzcyyXpVvo120Ga5J77E2zb7bo+2vRfRmXUOF6dUEKCrFSbG242QDryIMNk5KtzM8uaSCh1SyTk0B153jMla0L545ZJcZh03CLkkwkLfSbqubRpTNNW0i6B2RB/SqSAL68Y6mbUW1NKSghULShkYksfU3cjAq8s9P0YK7JDRybdb90KtSpMzWcNOSUmkGZafS8EEgFQAWCBfeM4NuAPdDyuQQ60UFblkrzDZt+ECTGHJV93P0jwKrXsR9MEUZRGceKULRLGcJVyXYmnZilzSG25dSznTluByNifC53wDh0WxRTPe2/OItrEl0MuEmYfUlOwKI07jYGAV4To/wD6DU31FHWG1hwKF09oG4JCSAdRfUGCKT8jEXP5I//Z"/>
          <p:cNvSpPr>
            <a:spLocks noChangeAspect="1" noChangeArrowheads="1"/>
          </p:cNvSpPr>
          <p:nvPr/>
        </p:nvSpPr>
        <p:spPr bwMode="auto">
          <a:xfrm>
            <a:off x="176213" y="-274638"/>
            <a:ext cx="762000" cy="57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0" name="AutoShape 26" descr="data:image/jpeg;base64,/9j/4AAQSkZJRgABAQAAAQABAAD/2wCEAAkGBhMQEBIUERQVFBAWFBgYFhUVFhgXExcVFRIXFhwVFRUYGyYfGBojGhkVIC8gIycpLSwsFSEzNTAqNSYsLCkBCQoKDgwOGg8PGiwkHyQsMi8wKi01LC8pKS8sKSwsNCwsLCwtLDUsLSwsKTUpKTMxKSksLCwuLCksKSwsLCksLP/AABEIAOEA4QMBIgACEQEDEQH/xAAcAAEAAgIDAQAAAAAAAAAAAAAABgcEBQIDCAH/xABMEAACAQMCAwUDBgkJBgcBAAABAgMABBESIQUGMQcTIkFRYXGRCBQyUoHSFRYjQmKSobHRU2Nyg5Oio8HhJDNEgrKzQ1RzdMLi8Bf/xAAbAQEAAgMBAQAAAAAAAAAAAAAAAwQCBQYBB//EAC0RAQACAQIEBAUFAQEAAAAAAAABAgMEERIhMVEFFUFhEyKRofAUcYHR4TMy/9oADAMBAAIRAxEAPwC8aUpQKUpQKUpQKUpQKVh8Q4zBb47+aKLPTvJFTPu1EZrnY8ThnXVDLHKvrG6uPipNBk0pSgUpSgUpSgUpSgUpSgUpSgUpSgUpSgUpSgUpSgUpSgUpSgUpSgVHOf8AmxeGWMk5+nssa5ALSNsAM/ax9ApO+MVI6or5RV3J39nHv3Pds+PIvq0/EDP61BEeH8uXXFTJPI5dzuSSfgM56fGtOLq54bc6oZGjlU9QTggHoR5j2VsOWed3s1ZV+iRuPQ+orR8V4kbiVnPUmg9MdmvPY4ra6mwtxHgSqOmTnDD2HB//ABFS+vP3YSskPEWXfRLCQfTK+IH37CvQNApSlApSlApSlApSlApSlApSlApSlApSlApSlApSlApSlApSlAqB9rvIx4laBohm5g1NGPNg2NSj2+EH7MedTylB4rliKsVYFWBwQRgg58xXK2OGB9telO1Dke0ntbm7aJRcQwvJqGV16E1aZACNWcYB6j3bGG9jHIlteRPdXEIzHM0SxlmKlkVSXYMT5tjA22Oc0Eh7HOCPpa7kQorJoiBGCVzktj02AB99WfXxEAAAGABgAdAB5CvtApSlApSlApSlApSlApSlApSlApSlApSlApSlBpebOaouHQd7LuC2lRkKC2lmwztsowrdevQAkgGm7/5Q14TmGG1RNx4xLIcj9LUnr001e1/w+K4jMc8aSxNjKSKHQ4ORlWGDggH7Kq/tg7N3lghm4bGEa3DBoIF0Fo2IOqNUxllIPhAy2rbcYIRrl7tj4lczd33kAmYOY0a3JiYohfSzrKHXOCOhHtqU8jduUd2xS9jW2IQt3oYmA4xkNndDvtkkbdap5LO94eIpXt5Ynd2SIyQlWJaNlO+nUzHvDgN6beywOUuyC9e2TWYrRWUE60M05OTs0eVVBjy1E4bcA9AtP/8AonDP/PWv9sn8a4N2k8LH/HW39op/dUCb5PzH/jYs/wDsgP3T11yfJ6Y7fPIh7RaYP/foJBxrt14fAcQ95cncZQaI8g4+nJgsPaisNqgl58oW9Zz3MVqq+SssrsPe/eLnf9EVOuX+wjh9uAZw93KMZMhKx5x5RIcYz5MWrfcx9ndndWT2yQQw+E900car3cnUONOPPqM7gkedBVvGe1HiN1w8rPZJ3E2zzRFgDGsgLKI2JIyoK5JI3rl2ZdrVrYxzQXKSIj3MksbqocIkmPA4HiyCDuAetank3ml1drK9GBHHJFpOMrIrbg488gioJdRhpCF9T8M0Hrzg3G4LyFZraRZYW6Mv7iDupHmCARWdXnfk7jknAby3W4jeK3uIInlLHUrq8YPehfzGjYkEddIYYJK16HVsjI6UH2lKUClKUClKUClKUClKUClKUClKUClKUClKUClKUHzFfaUoFKUoFKUoPO/bdwX5rxZZ02W5jDn2SR4jb7CNB95NRTkvhvzniEMZGQzqD/RaRVb+6WqyvlGwHPDnHTM6n13ETD/paob2ORa+LRZ8jn4K7f8AxoLf7YeUlvOGu6r+XtQZYiBk4UeOMexlHQear6VjdiXNLXdiYJDmW1KpnOdULgtEenkAU/qwc5NWIRnr0qiuTYPwPzI9qSRDKWhXOQpSQd/AcHYkYaPPrketBe1KUoFKUoFKUoFKV1XNykSM8jKkaqWZmICqoGSWJ2AA86DtpUHXto4V33d9+R4tPeGNxFnOPp42H6R2884qbI4YAgggjII3BB8wfSg5UpSgUpSgUpSgUpSgUpSgUpSgUpSgUpSgqH5RY/2ey/8AXf8A7VQ/sITPFM+iE/4cg/zqafKKQfM7Q+YuSB64ML5/cKr/ALEb5Y+MwhjgSJIo9C+jIHwDD7aD01VU9tPBtL296mEeJG1PjYNEyTQl8b47wFP67yq1qg3a1YtLaIFxpLlH1EBQhXvCzZ6gd2Pj6A0Ew4ZfrcQxTRnKSIrqRvsygj99ZNVF2Qc8W1rw0Q3lzHEY5MRCRsMUkijm6eYDyPv0xirU4fxKK4jEkEiSxno6MGU/aKDJri0gHUge+ujiV8sEMsrfRjRnPuRSx/dVGcYgg47JrNwwZY9Td4ToDY+jGhOFA6bdetHm6/Aa0fNPHXt0Cw92bl1cp3pIjVUA1OwG7AFlGkYyW6jrVN9kHM1xaX6WhZpLKRmjAJJWOQKSrIT0B0lSuceLPlUv7ceWLieKC5tlZ2g1rIiDLd3JpOsDqcMgyBk4OfKhKOX3afxrh7pJdpDJA52TQEyB5K6klT7Tmpf2hc2auD219bqHt2lhkdXH/htnAcdNpdGfaKomfiF5xBo7f8pNIMBIwCW8uoxsPPJr0VYW0PCOBxx35QxRQaZgRrVmkO8YGPFlm0jbej1S3GOaLa/iSMwpDMXy83s/hV19k0ci8ItRISdn7snqYe9buz7tGnHsxUF7MOTuEcRWSVokaZJ3PzcPP3UcayfkxhyO+GNJJIx4gCo6VdCqAMDYD4UH2lYdxxaNPPJ9F3rok5igRGeRxGijLM/hUAeZPSq/6rDxcHHG/bdJ8O+2+07NnXwtjc9KgMvbjwtX095KRn6Yhk0+/pnH2Vpee+ebO7kt4WmLcPkgaVjGSBM3eaFjZhggLpbUp82GasIpnZPoud7B5O6W8tjLnAUTIST6Dfc+yt3XmbmrgPDktVktpMyk/wC7yTgfadvKrM7B+OTT2MsU5Zu4kCxs3Xu2QEJnzwQfsIHlR6s2lKUClKUClKUClKUClKUFK/KJn8VmvkIrhvtJhUHHqBnB9pqu+YuXH4V+DLmNmJmt4blC4GVnXTIyYAHhBKY89zU/+UUh7yzPrBcD4PCf8xXb2oWnfct8LnAGY1tmPqFlttJA2+sU+FBb/CeIrc28MyfQljSRfc6Bh199QXtru4fmaQySmKV2Lx9cMigRTDGDqPdTsAo3yc+RIz+xm/M3BbXUcsgeP7I5WVf7umpDzRy9Hf2k1vKBpkUgNgEo3VXGfMEA/ZQeR2vGOkuMgsWbHnkKMD0woXFS7ss5gey4pEImJgmkSKVfJlkcIr49VZlOfQt61p+YuSb2xk7u4gcnPhkjVnify8DgfsOD02qbdkPZrdPdx3NzE0NtEQ6iRSryyKcoAh3CqwDaj6DGd8Bfl3arLG8bjKOpVh6qwwR8DXl/mns7veGzd2EaWJjiKSPxd4PJdA8WvHVce7avUhOK8589do9yeKJcIiD5oW7hWy6mOeFSrsuQNTKdWR9YD80GgkPY/wBn12sy3N2jQwxktHG40yPIV0hmQ7qoBbrg5x6VP+0vnI8MszIiM8jEKCuB3akhTKSwI2JUDII1MM7ZrL5E5rHErJJiAsgJjlVfoiVOunO+kghhnfDCtB2qcK+fRRxwyIreJZC2SBGxR9goOo6449tvfUWXNjxRvktEfuzpS152rG7VdiHOsc0XzNk0XCKzd4XLtOQwaR2JGQ2ZF2JOx26VJu1O0eXh0iRKHc6gEOPFrhkjBySAulnVs+WmoXyXyVDYSCYSSPcrq8Z8EY1qVbCDr4frE9MjBqQXdyJW2kVz7HDH9hrS5/GqV/41m3v0j8+i9i0FpttknZE+zDlGfh9ybmSSPJjZO5TLbPoOWfYDBRemenWpnzDzhHbrquptIPRFBLH3Iu5FYcalSPXNQafm20ugyTp+UaVg0h/NQMQFBzkbYqrpJzeJXn4t9qx6Ry/Pum1VKaSI4I3me6S8P7TbCZwglKMTgd6hRSf6R2H21j87czR21xbLOneQGN5NPkZAVVSfIgAk/aKr/tA4XZxFPmrA5Hiwc1t+D8FbiXCY1mciWKRu4lO/gwMxv5ldx06YHpV79Bg0WSueJ5R139N/VW+LfUVnH6z+bPnGb7hk1m7KoW6J2AAGM+7yqNcr8tvfJMiEKF8aMegfcFT54YD4xiuuTk2cTdyWiEmNWNZzpzjVjHSrO5L5aWxtmyxkkc5Y4wNiVCoPf6+Z8quavW1xU+Sd7T0jvuwwaabW+aNqx1QPgPZrd3d09ujQrJFpMup2wgYAg4CeLIORj4ivRnKXLS8PtlhDa36u+NOpsAZCj6K7YA39561TnBecJxxqMxQwhe9EUpVgzskohjbMqtpYrojOADvHjJq/auY5tNYm/VWvtxTw9ClKVmxKUpQKUpQKUpQKUrTcU420TgIoYD6Wc/AHy/bUGo1GPT148k8kmPHbJPDVW/yiLbwWMnkGnj/tERs/4f7ayuIabnk1SD9C0iOR9a2kTI+MZFZXbIi3nCGkTUJbeRJQu2cbxt7wFcnb6oqK8ncU18pcSjOMwmVR66ZAjgn/AJmcfZWePJTJXipO8MbVms7Skfyd5ieHXCn6K3baf+aKMkfH99Wk7gAk7ADJPsFVf8niHTwyZvrXch+EUQ/yqzLyHXG6/WVl+IIqRi8588dqEt1xKO4tsfN7N/yCv4o3fLAzsoIznbG+wUepq3uzHtB/C0D96gjuotHeKudDLICUkTPQHDeHJIx7RVE8E7Or2aMa0FvEcZafKsQD1EX0jjfqADtvVl8lcuLw4s1vK7SPGsbscBSEOcqmDp+J2+2tdqPEtPg33tvPaOa1i0mXJziNo7ytqe5VBlyAPb/CvP8AD2Ul5M3M+YxpUJGMuyRRrGhaRtlOlRsFOM9atGXLZzuT61haa53UeO5r8sccMfWWww6HH1vO7hwHhUNpCYrZSkZbUw1sxL4C6mLE74AHptXbdR5NcrfrXbNFqBHqCPdkYrS2yWy34skzPvK7ERin5YQnmMx3VvhZTqZiqoGKjY4yxHuqvePco3HDtEmopncFGIYY38q1088trO6tlXjdgQfYTj+Nd3Hub5rtQsjZA6V9IxY6Y6RSkcnNWta1ptaeazezPmh7yJln8U8WPH9dD5kfWzUK555Mlt7iWWBTJbuxbwDLRsxyVYdcZ8xW77FVdvnOF8A05foA3i2z7jn7DUu5qtCqakZmy24Gy4Pptk/bXPXyfo9baMUcrRG8e/s22LHGpxRGSecdJUfHwm4lYKI3z+kCox6ktgVdHLnBDZcPjjYh5Rl3b80FjqIUHyAwMn0ztUO4NHEJu4EgdpzJKAPzH7wjTrbCkFMeeB3bb+nbzfzTcW8K2hUxXB0nVrjYrEpOCGikYAkqvU7AHHUGr+sx59TMYqxtXlMygwWw4I+JM727MbmrjRiuiphPfExMHkwHCAsDgdcMCw8WD4icdCcXnPmeVh80yAkcjlysgdnJLAIzKo04BbKb42ycitdyLyZJxa8ESkiIYa4l6lUJ9T1dtwB7z0FbSzsvw7xzQDiB5W+j0S1g2AXfbKKoyPznzWwpp8dOHaOnKFS+e99956pV2IdnrSSLxCcaYVz83T67Dw96R5Ku4A8zv5DN6V128CxoqIAqKAqqNgFAwAB6AV2VOhKUpQKUpQKUpQKUpQdN3caFJ8/L31HX33PWtjfza2x5CsJlrjfFdROfLwx/5q2WnrwRv6ywOI2CzxSRPukiMh9zqV/zrz5wHij21txW2caWlgVWBPiEkFyg0+3ZpPhXo1lrz7zhaqnGrtBssjsp/pTQhv8ArYGrfgWSYm+P9pYauOllidiXMwj4dJCoBkS4ZmyeiyKpU6Rvvhh/ympi99LMSXY6R5DZfgOtUrYXrcHe2kCK6vHpuBG7FZRrJVwWGA6g+W3kOtXBwXi0V3CssBzGcjBBVlI6qyncHp7wQehFReNxqK233ngn6R7Sm0V8U15R8zky5618t4QpyABWQ0VEirmOja8XJ2V1NFXbXw14iidnBUxX00Z8VhXl1hTg71lETLOtZtKH898t2905ZspOAPEgGWH6YPUe2q+tuVozPJE0j5j05GFXUGAOVOSSN1zsPpCrNulaTfBZvQDJx7qg/HuPJFLEBHpmErGYMRrVe7EehguwJGlsZODGvuHZeFzntimu/KI5T2lR1tMGO1ZmOfrHeEy5YuIrW3KgrFEhLHoB03Ynz2A6+laXnHtGUMIYY4Z0KZYuwkiJJOAQpwwAAOCfzsYz02N1yteuIp7S0e5gGJIJFu40ByNQkMOBqPsOrI9hxVU8QEneyCTxTlyHx5yaiCoCjH0vIbZ6bAVb0/h0UyfGyTvb7Kuo1nHHBjjare9nXDprzitusedn1SsBgLEN36bLkZUe/asjtKsLeLiUltYw6Vj0xnDPJJLM2GOWYkndlUD1Wrn5B5Vh4Dw157khZyneXMnXAGSIl8zpzjA6t9lQnsx5VXi3EJ+JT5EcdxrWMH6VwW71Sx+qimPYdSB5ZB2rXtvxSdOWuCpbx4/CNyramBBIkKflJc43VBhV9un21vexTgCxcNjuWX/abnLM7YL92GKxrq+roVWx6tvvUQ+UaMS2TfzM4HvDxfxq4+A2iQ2tvHH/ALtIY1X+iqADc+ygzqUpQKUpQKUpQKUpQK6LqXAwOpruJrCmOTVHW5vh49o6yzpG8sNlrqZay2WuhxXI5Kr9bMSdgoJOwFUDzxcwpcTF0LXxvHkkdWbQkK6e7jTfS7aRucbHI8sVbHaHx17GOCfuzJbrLiUKcFSQNDnY+EEMMbbsu9U5f8uz3fEu4VkeSY94XjbWiRudRZiPo4Hl7QM710HhOGmLFOaZ6/aIVs97WvFEl/FS5aMlYzdWcutxGsixywysSfDrODHq323OfLqZn2ecvSWVmEmGJWOpl1atPhCgagceWcDYZx5VIrCxWKNY1+iihR67DGffWRitDrfFMmppOPlw7/zt6L+LT1xzxR1dZr5XI1xrTrcOEkgXrWru+MAbLWfeWgkXByPMEeRrRz8HkVgFBfJwNIycn1Hl+721LipW07T17LGLg62Yk3EH1dTj0rqv+bbe1j1TsBnou5YkddKjf7egqLcc5xSO6e2YOqRyNHNImC6lCVYRLpYMwIONWAcdRkMJBwfk9+JJrseLwTIuRoksoRNECTsykagSR9LAyRkV02m8H49py8o7eqnqfEq1jhxc57+iE88cxzNdPEriNYSQxickFs+bjGojwj2NnrjNR3gPApb64SGL6TsAWPRdTYyckZOTWVzZwUWN1Nbd53zRkB5AMBpCoYgDJJA1Yydyc1enYnyWtpZLcSKPnE4DDI3RCNgPTPX3YrpMeOuOsUpG0Q0d72vabWnmk/F8cN4PMITj5tZMIyfrRQkJn3kCqL7GOVGuuJxyMha3tcu5I8PegYjU5/O1eLH6NWF2/wDMZgs4rZf+IYs5/m4GRio36lmj9mFapZ2a8vrZcMtkCgO8ayynbLSyqGYkjrjZfcorNg0vboSOEMQSAJ4SceY17A+zVp+FY3Ze44by8tw6MdRkncLjUQ0mhWJzgARqhJPQD2V3dsPEYJ+D3axTRO0UkGsI6sUJuY1w4Byp3865diHMS3PDFgJHe2p7thtkoctG2PTGV98ZoK97VOb4+KC00RvFLF3pcSNGR3cgiw6ujEMn52enh9lWJ2NcxGaza0m2urFu5cfzYZlTB6HGhk/qwfMVD+d+TbJ7yUQWt2pBxMts0Kr4gCHEMuNKvkgOp0ko+2Qc8LrmE2PHY7sRPDHdNHHLC4ZWIYCN2OV0sVbuXyhYE6hq3NBelKUoFKUoFKUoFKUoOqVvKug1orvmRo5HRgPC5H2Z2/Ziuk81fo1ymr19L5J335cmypos20TEN69dD1qDzOPqn9lcTzEvof2fxrW3zVt0TRpcsejPu7dZEZHVWRgQysAysD5FTsRWr4fy/b2ur5vDHFq+kUUAnHkT1I9nSuf4eT0b4D+NcG41GfrfAfeqC17bTWJ5Jq6e++81Za9aNWF+Fo/0vgPvU/Csf6X6o+9VbglL8O/aWUa4Vj/hOP1b9Ufer5+EY/Vv1R96seCWUUt2lkV8NdHz+P6x/V/+1Pn0f1j+r/rWPBb8mHvBbtLUcb5Hsr1i08X5Q9ZYm7uXpjUSPC5G30welZnInZtZ8PujcwXE7N3bIUlKDwsQTq0qMgEA+lZXz5Prf3f9a4m8Q9T+w+dbfR+K6jT/AC3+av3/AIlWy6KMnOI2lRdhwmTi3FCsILd/cvIWbOBG0jSanP5vgB2+yvWEUYVQqjCgAADoABgCoH2fct2lrdTtboVaRBtnKoFY5CZ3UHK7Zx4RjFTe+uDHFI4QyFEZgi41OVUnSudsnGBn1rstNqKajHGSnRpsuK2K3DZTXyk5hpsFxuTOdXoAI1I/vZ+yrpijAUAfRAAHuAxXnztL53fidnCslusa9+HhljlEiSIYZVIGVVlOrSDkDcb4Iq0+yjmz8IcOjLnNxDiKb1JUeFz/AElwffkeVWEatO0TswuLVg1pB39nsMxpquo1UpiKTHikQYGlwCcLhjsCcLk+Sbgd3YXE6tHBeROkySAqyKs/d62DYwFHcSZPlI/rVr87csyzyd6pnli0KO5hmaKWNlZvykeHRXDBvEpIP5NcZ6VV/PfC5JFjit4eIzvqbPf287ldShSqTyZOg4Hg3XO+RjBPF68S4JBc4MqBmAIVwSsqhuvdyoQ6Z/RIrRR9l3DxOs7xPLKpBUzTzTAEdDiRyDjrvmthyRbzx8OtEugRcJCiuCckFRgZIO5wBn21vKPSlKUClKUClKUClKUEF5ph03L/AKQVv2Y/yrUVYvEOERT471ckdCCyn3ZUg1gnlC2+o39rJ96uY1Pg+XJltekxtM7t5g8Sx0xxW0TvCD4pipv+J9t9V/7ST71PxPtvqv8A2j/xqv5JqO8ff+k/mmHtP5/KD4pipueTrf0f9dq+Hk23/nP1zXnkmo7x9/6e+aYff8/lCcUxU0/EyD1k/W/0r5+JUH1pf1h92nkup7x9f8e+aYPdDMUxUyPJUP15fiv3a4/iRF/KS/FPuV5Pg2p9vq98zwe6H4r5iph+I8X8rN/h/cr5+I0f8rL/AIf3Kx8n1XaPqeZ4Pf6IhimKl34ix/y0v9z7lQ3m2KS0uRBAO8YxCRe9YLrGtlcIyjGUAQkH+UBp5Pqu0fV75ng7z9Em5IX8tKfRF/ax/hUyqouxznv53d3MMqpG5jRowpJ1hGfX4j7GQgemT7rdrpdBgtgwRS/X/Wi1mWuXLN69P8Ul2m9ntrNds1nd2kN07flbWWZY8swJMiDJKsdsrjB65B66vlS5bl/jCRTTRvBcQxCd0P5NHk1aTn0WUMM7eGQnAqw+NcotDI7pbC8geR5NGY/nETSuXdYxLhXjLlnwWBBY4yMYqrmvk67urgLZcOvY4tOkJMFCJuzaY2zhI8liAWIBY4wMCryo9J0rB4Dbyx2tulwwadYY1lYbhpFQBmBwM5bPlWdR6UpSgUpSgUpSgUpSgUpSgUpSgUpSgUpSgUpSgUpSgUpSgVGufeTE4pa93q7udDrhlGfA+kjfG+kg4I+3qBUlqtO1kSpJBJJJIlhgKzxSyxmKUOWy/dnDCRdKAsMKV2wX3CobngXEeBzwXcsJiMMwRG1KY5NmOgMpOzJrXp0x516d4NxWO7t4p4jmOVA6+uGGcH0I6H2ivMHM/NrTRvbxyzyWpKECeZpSGRidSk+RzjB6Yqxvk6cbdoru1YkpGyyx5JIXvNQZR6DKhsDzZqELlpSlApSlApSlApSlApSlApSlApSlApSlApSlApSlApSlApSlApSlArjLEGBVgGUjBBGQQfIg9RXKlBDrzsg4TK2prRVPpHJLEv6kbhf2VvuA8tW1hH3dpCkSHc6c5YgYyzElmPtJNbOlApSlApSlApSlApSlApSlApSlApSlApSlApSlApSlApSlApSlApSlApSlApSlApSlApSlApSlApSlApSlB//Z"/>
          <p:cNvSpPr>
            <a:spLocks noChangeAspect="1" noChangeArrowheads="1"/>
          </p:cNvSpPr>
          <p:nvPr/>
        </p:nvSpPr>
        <p:spPr bwMode="auto">
          <a:xfrm>
            <a:off x="176213" y="-10287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5274" y="2061696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4"/>
          <p:cNvSpPr txBox="1">
            <a:spLocks/>
          </p:cNvSpPr>
          <p:nvPr/>
        </p:nvSpPr>
        <p:spPr>
          <a:xfrm>
            <a:off x="0" y="0"/>
            <a:ext cx="9144000" cy="120967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47000"/>
                </a:schemeClr>
              </a:gs>
              <a:gs pos="100000">
                <a:srgbClr val="FFFFFF">
                  <a:alpha val="47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pPr eaLnBrk="0" hangingPunct="0"/>
            <a:r>
              <a:rPr lang="en-US" sz="3000" b="1" i="1" dirty="0">
                <a:cs typeface="Arial" charset="0"/>
              </a:rPr>
              <a:t>			 </a:t>
            </a:r>
            <a:r>
              <a:rPr lang="en-US" sz="3000" b="1" i="1" dirty="0" smtClean="0">
                <a:cs typeface="Arial" charset="0"/>
              </a:rPr>
              <a:t>		</a:t>
            </a:r>
            <a:r>
              <a:rPr lang="en-US" sz="3200" b="1" i="1" dirty="0" smtClean="0">
                <a:cs typeface="Arial" charset="0"/>
              </a:rPr>
              <a:t>U-PACE: Questions</a:t>
            </a:r>
            <a:endParaRPr lang="en-US" sz="2000" b="1" dirty="0">
              <a:cs typeface="Arial" charset="0"/>
            </a:endParaRPr>
          </a:p>
        </p:txBody>
      </p:sp>
      <p:pic>
        <p:nvPicPr>
          <p:cNvPr id="9" name="Picture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76200"/>
            <a:ext cx="12954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ubtitle 10"/>
          <p:cNvSpPr>
            <a:spLocks noGrp="1"/>
          </p:cNvSpPr>
          <p:nvPr>
            <p:ph type="subTitle" idx="1"/>
          </p:nvPr>
        </p:nvSpPr>
        <p:spPr>
          <a:xfrm>
            <a:off x="1365250" y="2763838"/>
            <a:ext cx="6748463" cy="3079750"/>
          </a:xfrm>
        </p:spPr>
        <p:txBody>
          <a:bodyPr/>
          <a:lstStyle/>
          <a:p>
            <a:pPr algn="l">
              <a:buFont typeface="Arial" charset="0"/>
              <a:buChar char="•"/>
            </a:pPr>
            <a:r>
              <a:rPr lang="en-US" dirty="0" smtClean="0">
                <a:latin typeface="Arial" charset="0"/>
                <a:ea typeface="ＭＳ Ｐゴシック" charset="-128"/>
              </a:rPr>
              <a:t> </a:t>
            </a:r>
            <a:r>
              <a:rPr lang="en-US" sz="1800" dirty="0" smtClean="0">
                <a:latin typeface="Arial" charset="0"/>
                <a:ea typeface="ＭＳ Ｐゴシック" charset="-128"/>
              </a:rPr>
              <a:t>U of Minnesota Learning Spaces Research was supported by partners from OIT, OIR, OCM, OMS, and CTL at the University of Minnesota. </a:t>
            </a:r>
          </a:p>
          <a:p>
            <a:pPr algn="l"/>
            <a:endParaRPr lang="en-US" sz="1800" dirty="0" smtClean="0">
              <a:latin typeface="Arial" charset="0"/>
              <a:ea typeface="ＭＳ Ｐゴシック" charset="-128"/>
            </a:endParaRPr>
          </a:p>
          <a:p>
            <a:pPr algn="l"/>
            <a:endParaRPr lang="en-US" sz="1800" dirty="0" smtClean="0">
              <a:latin typeface="Arial" charset="0"/>
              <a:ea typeface="ＭＳ Ｐゴシック" charset="-128"/>
            </a:endParaRPr>
          </a:p>
          <a:p>
            <a:pPr algn="l">
              <a:lnSpc>
                <a:spcPct val="11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sz="1800" dirty="0" smtClean="0">
                <a:latin typeface="Arial" charset="0"/>
                <a:ea typeface="ＭＳ Ｐゴシック" charset="-128"/>
              </a:rPr>
              <a:t> </a:t>
            </a:r>
            <a:r>
              <a:rPr lang="en-US" sz="1800" i="1" dirty="0" smtClean="0">
                <a:latin typeface="Arial" charset="0"/>
                <a:ea typeface="ＭＳ Ｐゴシック" charset="-128"/>
              </a:rPr>
              <a:t>U-Pace </a:t>
            </a:r>
            <a:r>
              <a:rPr lang="en-US" sz="1800" dirty="0" smtClean="0">
                <a:latin typeface="Arial" charset="0"/>
                <a:ea typeface="ＭＳ Ｐゴシック" charset="-128"/>
              </a:rPr>
              <a:t>research was supported by grants from:</a:t>
            </a:r>
          </a:p>
          <a:p>
            <a:pPr algn="l">
              <a:lnSpc>
                <a:spcPct val="110000"/>
              </a:lnSpc>
              <a:spcBef>
                <a:spcPct val="0"/>
              </a:spcBef>
            </a:pPr>
            <a:endParaRPr lang="en-US" sz="1800" dirty="0" smtClean="0">
              <a:latin typeface="Arial" charset="0"/>
              <a:ea typeface="ＭＳ Ｐゴシック" charset="-128"/>
            </a:endParaRP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800" dirty="0" smtClean="0">
                <a:latin typeface="Arial" charset="0"/>
                <a:ea typeface="ＭＳ Ｐゴシック" charset="-128"/>
              </a:rPr>
              <a:t>EDUCAUSE Next Generation Learning Challenges and the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Arial" charset="0"/>
                <a:ea typeface="ＭＳ Ｐゴシック" charset="-128"/>
              </a:rPr>
              <a:t>U.S. Department of Education's Institute of Education Sciences</a:t>
            </a:r>
          </a:p>
          <a:p>
            <a:pPr algn="l"/>
            <a:endParaRPr lang="en-US" dirty="0" smtClean="0">
              <a:latin typeface="Arial" charset="0"/>
              <a:ea typeface="ＭＳ Ｐゴシック" charset="-128"/>
            </a:endParaRPr>
          </a:p>
          <a:p>
            <a:pPr algn="l"/>
            <a:endParaRPr lang="en-US" dirty="0" smtClean="0">
              <a:latin typeface="Arial" charset="0"/>
              <a:ea typeface="ＭＳ Ｐゴシック" charset="-128"/>
            </a:endParaRPr>
          </a:p>
          <a:p>
            <a:pPr algn="l"/>
            <a:endParaRPr lang="en-US" dirty="0" smtClean="0">
              <a:latin typeface="Arial" charset="0"/>
              <a:ea typeface="ＭＳ Ｐゴシック" charset="-128"/>
            </a:endParaRPr>
          </a:p>
          <a:p>
            <a:pPr algn="l"/>
            <a:endParaRPr lang="en-US" dirty="0" smtClean="0">
              <a:latin typeface="Arial" charset="0"/>
              <a:ea typeface="ＭＳ Ｐゴシック" charset="-128"/>
            </a:endParaRPr>
          </a:p>
          <a:p>
            <a:pPr algn="l"/>
            <a:endParaRPr lang="en-US" dirty="0" smtClean="0">
              <a:latin typeface="Arial" charset="0"/>
              <a:ea typeface="ＭＳ Ｐゴシック" charset="-128"/>
            </a:endParaRPr>
          </a:p>
        </p:txBody>
      </p:sp>
      <p:sp>
        <p:nvSpPr>
          <p:cNvPr id="5" name="Title 9"/>
          <p:cNvSpPr>
            <a:spLocks noGrp="1"/>
          </p:cNvSpPr>
          <p:nvPr>
            <p:ph type="ctrTitle"/>
          </p:nvPr>
        </p:nvSpPr>
        <p:spPr>
          <a:xfrm>
            <a:off x="762000" y="1897063"/>
            <a:ext cx="7772400" cy="663575"/>
          </a:xfrm>
        </p:spPr>
        <p:txBody>
          <a:bodyPr/>
          <a:lstStyle/>
          <a:p>
            <a:r>
              <a:rPr lang="en-US" sz="2400" cap="none" smtClean="0">
                <a:latin typeface="Arial" charset="0"/>
                <a:ea typeface="ＭＳ Ｐゴシック" charset="-128"/>
              </a:rPr>
              <a:t>ACKNOWLEDGMENTS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762000" y="2228850"/>
            <a:ext cx="7772400" cy="1470025"/>
          </a:xfrm>
        </p:spPr>
        <p:txBody>
          <a:bodyPr/>
          <a:lstStyle/>
          <a:p>
            <a:r>
              <a:rPr lang="en-US" cap="none" dirty="0" smtClean="0">
                <a:latin typeface="Arial" charset="0"/>
                <a:ea typeface="ＭＳ Ｐゴシック" charset="-128"/>
              </a:rPr>
              <a:t>RESOURCES</a:t>
            </a:r>
          </a:p>
        </p:txBody>
      </p:sp>
      <p:sp>
        <p:nvSpPr>
          <p:cNvPr id="40963" name="Subtitle 10"/>
          <p:cNvSpPr>
            <a:spLocks noGrp="1"/>
          </p:cNvSpPr>
          <p:nvPr>
            <p:ph type="subTitle" idx="1"/>
          </p:nvPr>
        </p:nvSpPr>
        <p:spPr>
          <a:xfrm>
            <a:off x="1447800" y="3492500"/>
            <a:ext cx="6400800" cy="1954213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-128"/>
              </a:rPr>
              <a:t> U of Minnesota Learning Spaces Research: </a:t>
            </a:r>
            <a:r>
              <a:rPr lang="en-US" dirty="0" smtClean="0">
                <a:latin typeface="Arial" charset="0"/>
                <a:ea typeface="ＭＳ Ｐゴシック" charset="-128"/>
                <a:hlinkClick r:id="rId2"/>
              </a:rPr>
              <a:t>http://z.umn.edu/lsr</a:t>
            </a:r>
            <a:endParaRPr lang="en-US" dirty="0" smtClean="0">
              <a:latin typeface="Arial" charset="0"/>
              <a:ea typeface="ＭＳ Ｐゴシック" charset="-128"/>
            </a:endParaRPr>
          </a:p>
          <a:p>
            <a:endParaRPr lang="en-US" dirty="0" smtClean="0">
              <a:latin typeface="Arial" charset="0"/>
              <a:ea typeface="ＭＳ Ｐゴシック" charset="-128"/>
            </a:endParaRPr>
          </a:p>
          <a:p>
            <a:r>
              <a:rPr lang="en-US" dirty="0" smtClean="0">
                <a:latin typeface="Arial" charset="0"/>
                <a:ea typeface="ＭＳ Ｐゴシック" charset="-128"/>
              </a:rPr>
              <a:t> </a:t>
            </a:r>
            <a:r>
              <a:rPr lang="en-US" i="1" dirty="0" smtClean="0">
                <a:latin typeface="Arial" charset="0"/>
                <a:ea typeface="ＭＳ Ｐゴシック" charset="-128"/>
              </a:rPr>
              <a:t>U-Pace </a:t>
            </a:r>
            <a:r>
              <a:rPr lang="en-US" dirty="0" smtClean="0">
                <a:latin typeface="Arial" charset="0"/>
                <a:ea typeface="ＭＳ Ｐゴシック" charset="-128"/>
              </a:rPr>
              <a:t>website:</a:t>
            </a:r>
          </a:p>
          <a:p>
            <a:r>
              <a:rPr lang="en-US" dirty="0" smtClean="0">
                <a:latin typeface="Arial" charset="0"/>
                <a:ea typeface="ＭＳ Ｐゴシック" charset="-128"/>
                <a:hlinkClick r:id="rId3"/>
              </a:rPr>
              <a:t>www.u-pace.uwm.edu</a:t>
            </a:r>
            <a:endParaRPr lang="en-US" dirty="0" smtClean="0">
              <a:latin typeface="Arial" charset="0"/>
              <a:ea typeface="ＭＳ Ｐゴシック" charset="-128"/>
            </a:endParaRPr>
          </a:p>
          <a:p>
            <a:pPr algn="l"/>
            <a:endParaRPr lang="en-US" dirty="0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xfrm>
            <a:off x="190500" y="304800"/>
            <a:ext cx="8648700" cy="1143000"/>
          </a:xfrm>
        </p:spPr>
        <p:txBody>
          <a:bodyPr/>
          <a:lstStyle/>
          <a:p>
            <a:r>
              <a:rPr lang="en-US" sz="2700" cap="none" smtClean="0">
                <a:latin typeface="Arial" charset="0"/>
                <a:ea typeface="ＭＳ Ｐゴシック" charset="-128"/>
              </a:rPr>
              <a:t>CASE STUDY – ACTIVE LEARNING CLASSROOMS AT THE UNIVERSITY OF MINNESOTA</a:t>
            </a:r>
          </a:p>
        </p:txBody>
      </p:sp>
      <p:pic>
        <p:nvPicPr>
          <p:cNvPr id="18435" name="Picture 2" descr="C:\Documents and Settings\jdwalker\work\evaluation\STSS\STSS2-5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1601788"/>
            <a:ext cx="4419600" cy="2597150"/>
          </a:xfrm>
          <a:prstGeom prst="rect">
            <a:avLst/>
          </a:prstGeom>
          <a:noFill/>
          <a:ln w="9525">
            <a:solidFill>
              <a:srgbClr val="820000"/>
            </a:solidFill>
            <a:miter lim="800000"/>
            <a:headEnd/>
            <a:tailEnd/>
          </a:ln>
        </p:spPr>
      </p:pic>
      <p:pic>
        <p:nvPicPr>
          <p:cNvPr id="18436" name="Picture 7"/>
          <p:cNvPicPr>
            <a:picLocks noChangeAspect="1"/>
          </p:cNvPicPr>
          <p:nvPr/>
        </p:nvPicPr>
        <p:blipFill>
          <a:blip r:embed="rId3"/>
          <a:srcRect l="1563" t="51042"/>
          <a:stretch>
            <a:fillRect/>
          </a:stretch>
        </p:blipFill>
        <p:spPr bwMode="auto">
          <a:xfrm>
            <a:off x="4751388" y="2757488"/>
            <a:ext cx="4249737" cy="3170237"/>
          </a:xfrm>
          <a:prstGeom prst="rect">
            <a:avLst/>
          </a:prstGeom>
          <a:noFill/>
          <a:ln w="9525">
            <a:solidFill>
              <a:srgbClr val="810019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3538"/>
            <a:ext cx="8382000" cy="1143000"/>
          </a:xfrm>
        </p:spPr>
        <p:txBody>
          <a:bodyPr/>
          <a:lstStyle/>
          <a:p>
            <a:r>
              <a:rPr lang="en-US" cap="none" smtClean="0">
                <a:latin typeface="Arial" charset="0"/>
                <a:ea typeface="ＭＳ Ｐゴシック" charset="-128"/>
              </a:rPr>
              <a:t>ALC RESEARCH: PILOT PHASE</a:t>
            </a:r>
          </a:p>
        </p:txBody>
      </p:sp>
      <p:pic>
        <p:nvPicPr>
          <p:cNvPr id="19459" name="Picture 6" descr="http://bundlepost.files.wordpress.com/2011/05/relationshi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3075" y="3617913"/>
            <a:ext cx="3584575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Content Placeholder 4"/>
          <p:cNvSpPr>
            <a:spLocks noGrp="1"/>
          </p:cNvSpPr>
          <p:nvPr>
            <p:ph idx="1"/>
          </p:nvPr>
        </p:nvSpPr>
        <p:spPr>
          <a:xfrm>
            <a:off x="457200" y="1506538"/>
            <a:ext cx="7810500" cy="2341562"/>
          </a:xfrm>
        </p:spPr>
        <p:txBody>
          <a:bodyPr/>
          <a:lstStyle/>
          <a:p>
            <a:endParaRPr lang="en-US" smtClean="0">
              <a:latin typeface="Arial" charset="0"/>
              <a:ea typeface="ＭＳ Ｐゴシック" charset="-128"/>
            </a:endParaRPr>
          </a:p>
          <a:p>
            <a:r>
              <a:rPr lang="en-US" smtClean="0">
                <a:latin typeface="Arial" charset="0"/>
                <a:ea typeface="ＭＳ Ｐゴシック" charset="-128"/>
              </a:rPr>
              <a:t>Strong student engagement</a:t>
            </a:r>
          </a:p>
          <a:p>
            <a:r>
              <a:rPr lang="en-US" smtClean="0">
                <a:latin typeface="Arial" charset="0"/>
                <a:ea typeface="ＭＳ Ｐゴシック" charset="-128"/>
              </a:rPr>
              <a:t>Changed student-student, student-teacher relationships</a:t>
            </a:r>
          </a:p>
          <a:p>
            <a:r>
              <a:rPr lang="en-US" smtClean="0">
                <a:latin typeface="Arial" charset="0"/>
                <a:ea typeface="ＭＳ Ｐゴシック" charset="-128"/>
              </a:rPr>
              <a:t>Good effects of new physical layout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"/>
            <a:ext cx="8382000" cy="1143000"/>
          </a:xfrm>
        </p:spPr>
        <p:txBody>
          <a:bodyPr/>
          <a:lstStyle/>
          <a:p>
            <a:r>
              <a:rPr lang="en-US" cap="none" smtClean="0">
                <a:latin typeface="Arial" charset="0"/>
                <a:ea typeface="ＭＳ Ｐゴシック" charset="-128"/>
              </a:rPr>
              <a:t>ALC RESEARCH: COMPARISON PHASE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4763" y="1150938"/>
            <a:ext cx="6286500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3538"/>
            <a:ext cx="8382000" cy="1143000"/>
          </a:xfrm>
        </p:spPr>
        <p:txBody>
          <a:bodyPr/>
          <a:lstStyle/>
          <a:p>
            <a:r>
              <a:rPr lang="en-US" cap="none" smtClean="0">
                <a:latin typeface="Arial" charset="0"/>
                <a:ea typeface="ＭＳ Ｐゴシック" charset="-128"/>
              </a:rPr>
              <a:t>ALC RESEARCH: EXTENSION-REPLICATION PHASE</a:t>
            </a:r>
          </a:p>
        </p:txBody>
      </p:sp>
      <p:sp>
        <p:nvSpPr>
          <p:cNvPr id="21507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5969000" cy="2881313"/>
          </a:xfrm>
        </p:spPr>
        <p:txBody>
          <a:bodyPr/>
          <a:lstStyle/>
          <a:p>
            <a:r>
              <a:rPr lang="en-US" smtClean="0">
                <a:latin typeface="Arial" charset="0"/>
                <a:ea typeface="ＭＳ Ｐゴシック" charset="-128"/>
              </a:rPr>
              <a:t>Broadening data set – external validity</a:t>
            </a:r>
          </a:p>
        </p:txBody>
      </p:sp>
      <p:pic>
        <p:nvPicPr>
          <p:cNvPr id="21508" name="Picture 6" descr="http://rationalwiki.org/w/images/thumb/4/49/Icon_psychology.svg/200px-Icon_psychology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76513"/>
            <a:ext cx="1338263" cy="13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8" descr="http://www.bumc.bu.edu/gms/files/2010/06/GeneticCounseling-Icon-150x15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3800" y="3914775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4" descr="http://www.designinterpretive.com/images/icon_ID_smal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48150" y="3921125"/>
            <a:ext cx="120332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AutoShape 16" descr="data:image/jpeg;base64,/9j/4AAQSkZJRgABAQAAAQABAAD/2wCEAAkGBggGBQkIBwgKFQkKDSAOFxgYGR8dGhwaHxwhISQdJiArICciLy0kJB4cKzsgJDMsLCwsIyIxNTAsNScsLDABCQoKDQsNGQ8OGTUkHyQ1NTQxNTUsNDUyNjE0LCksNDQsMDQ0Miw2NCo0LzA0LCksNTQ0NCkvLCwpLDQsKTQsLP/AABEIADwAUAMBIgACEQEDEQH/xAAaAAADAQEBAQAAAAAAAAAAAAAEBgcFAwgC/8QAPRAAAQIEAwQGBwUJAQAAAAAAAQIDAAQFEQYSITFBUWETFCJxgbIHMjZ0kbHSFjNVk6EXQlRyc5LB0fAV/8QAGQEAAgMBAAAAAAAAAAAAAAAAAwQAAQIF/8QAIhEAAgICAQMFAAAAAAAAAAAAAAECEQMhEwQiQRIxQlFh/9oADAMBAAIRAxEAPwCX16vVVnEVRbaqc6G0TS0gBxYAAWbAC8Pfo1fmH3WX52cecbdbP3qlKGpKToSQMq0osdtlmJpiT2oqfvbnnMHUfElQpFOPVXgWm15ShQGUpUQe/andsimrVAs0ZSg1H3LHN1BpTyurs3A33sIX5quzK5nLKHVJ1P7o8N/jGFTMbStSaLMxmbmlmwBPYPju8dOYjel225KWHSferJskjZzI+UAcfQclYcil3m9QqgwdKn96d+xJPPh3R91CrtBxaZdpsq5DTwEIlTn3H1dEg2QmNukvGYpyc3roOUmNJfYTjad2KPpBr1Rl8VLZlJuYbZbZQAELUkHs+tYEC5MLX2krP4tP/mr+qG7HFKRUHmlyyT1xpOU8CncO8fKEWZN3iC1lKQEkcwLH47YKnaOnjacVQZ9pKz+LT/5q/qg+gV+qvYip7btTnShc0hJBcUQQVi4IvC+I2aGA1iKjoCe0qZbWT3rFv0t4xYQHxJ7T1P3tzzmBkm8gtKdoXc91tP1vBOJPaep+9uecwJKuJbfGf1Fdk9x2/CIQ4gXIik0HrMzT5ZEyFdO0x0V1bQAo2B5/4tyidLQqXmCkjtNqt8DFRE244kXTZD1pgD+dIUR4XjEwOWtJhowRVHKf1uWaS8lW0NnMpJ5jb8I7SUpMU2VLa0nNck9/CGT0Z1Hq1YXLuLPROt6a6X4xRp6jSVQ1eYRn421ikrWhd4pNduzzzOIPW1BwjM4b3POEfE2VVfmXUqJ6dXSkEEEFWpTY66EnvFjvip42pKaXiCZKyQwkZ78EDb48OZESKpzzlSn3JlwWznQbgkCwSOQAA8IuG9hcG1YKI2KAAivUhJAzqnEK52zpsPmfGMcRs0j2so/9Zn5pjYyD4k9p6n7255zA622WUslalKKwFkDSw4XI2237Bzg2tsOzOL6g0w2VLVOrAHHtqgSpKcM4tLymiW+x2LZQBuFuEQhzmphMzOuP5AA4sqsNgub2iiMzbc0gLZBLK9U22gW0HhstutaJoNsOGHcshTS47OAl4BSEJ1y66knZfT1R4xli3UQco2vA40yd6nMIW0F9Ig5tQf8AtYoyMTzlOlTNdKh2WaTdQ2EDbEwoVYebedeSEFBsnWGBdRMxKKQwiy1kC19CL6iAvT0IPmTTQz1unyPpVwg83JTDbU84BYnUgA3ykbbK4jlwtHn/ABng2ewRWE06pLZU4toPAoJIKSVDeAdqTpFDq6JvDU82+wpSEvjMLH/UK/pFmZ6tSFOqsytKkt3llGwzBRJWLneCL2G4hfEQSDQ9iyXX6JSG8rQeNinNa3ODsPqK8VUwk6mcb84gSWFpeYWL3Sm3LU2gnDntPS/e2/OIINBtYkJp3EVYfCHAw1MOKUo3AsVHS+y6tw3xhExYKlgGSqj6npmfqRDjhXlzpypzEkgApMCfsqo38TP/ANyPoiEJSlOZYA3m0VVvA5EjLyzcyyXpVvo120Ga5J77E2zb7bo+2vRfRmXUOF6dUEKCrFSbG242QDryIMNk5KtzM8uaSCh1SyTk0B153jMla0L545ZJcZh03CLkkwkLfSbqubRpTNNW0i6B2RB/SqSAL68Y6mbUW1NKSghULShkYksfU3cjAq8s9P0YK7JDRybdb90KtSpMzWcNOSUmkGZafS8EEgFQAWCBfeM4NuAPdDyuQQ60UFblkrzDZt+ECTGHJV93P0jwKrXsR9MEUZRGceKULRLGcJVyXYmnZilzSG25dSznTluByNifC53wDh0WxRTPe2/OItrEl0MuEmYfUlOwKI07jYGAV4To/wD6DU31FHWG1hwKF09oG4JCSAdRfUGCKT8jEXP5I//Z"/>
          <p:cNvSpPr>
            <a:spLocks noChangeAspect="1" noChangeArrowheads="1"/>
          </p:cNvSpPr>
          <p:nvPr/>
        </p:nvSpPr>
        <p:spPr bwMode="auto">
          <a:xfrm>
            <a:off x="176213" y="-274638"/>
            <a:ext cx="762000" cy="57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2" name="AutoShape 18" descr="data:image/jpeg;base64,/9j/4AAQSkZJRgABAQAAAQABAAD/2wCEAAkGBggGBQkIBwgKFQkKDSAOFxgYGR8dGhwaHxwhISQdJiArICciLy0kJB4cKzsgJDMsLCwsIyIxNTAsNScsLDABCQoKDQsNGQ8OGTUkHyQ1NTQxNTUsNDUyNjE0LCksNDQsMDQ0Miw2NCo0LzA0LCksNTQ0NCkvLCwpLDQsKTQsLP/AABEIADwAUAMBIgACEQEDEQH/xAAaAAADAQEBAQAAAAAAAAAAAAAEBgcFAwgC/8QAPRAAAQIEAwQGBwUJAQAAAAAAAQIDAAQFEQYSITFBUWETFCJxgbIHMjZ0kbHSFjNVk6EXQlRyc5LB0fAV/8QAGQEAAgMBAAAAAAAAAAAAAAAAAwQAAQIF/8QAIhEAAgICAQMFAAAAAAAAAAAAAAECEQMhEwQiQRIxQlFh/9oADAMBAAIRAxEAPwCX16vVVnEVRbaqc6G0TS0gBxYAAWbAC8Pfo1fmH3WX52cecbdbP3qlKGpKToSQMq0osdtlmJpiT2oqfvbnnMHUfElQpFOPVXgWm15ShQGUpUQe/andsimrVAs0ZSg1H3LHN1BpTyurs3A33sIX5quzK5nLKHVJ1P7o8N/jGFTMbStSaLMxmbmlmwBPYPju8dOYjel225KWHSferJskjZzI+UAcfQclYcil3m9QqgwdKn96d+xJPPh3R91CrtBxaZdpsq5DTwEIlTn3H1dEg2QmNukvGYpyc3roOUmNJfYTjad2KPpBr1Rl8VLZlJuYbZbZQAELUkHs+tYEC5MLX2krP4tP/mr+qG7HFKRUHmlyyT1xpOU8CncO8fKEWZN3iC1lKQEkcwLH47YKnaOnjacVQZ9pKz+LT/5q/qg+gV+qvYip7btTnShc0hJBcUQQVi4IvC+I2aGA1iKjoCe0qZbWT3rFv0t4xYQHxJ7T1P3tzzmBkm8gtKdoXc91tP1vBOJPaep+9uecwJKuJbfGf1Fdk9x2/CIQ4gXIik0HrMzT5ZEyFdO0x0V1bQAo2B5/4tyidLQqXmCkjtNqt8DFRE244kXTZD1pgD+dIUR4XjEwOWtJhowRVHKf1uWaS8lW0NnMpJ5jb8I7SUpMU2VLa0nNck9/CGT0Z1Hq1YXLuLPROt6a6X4xRp6jSVQ1eYRn421ikrWhd4pNduzzzOIPW1BwjM4b3POEfE2VVfmXUqJ6dXSkEEEFWpTY66EnvFjvip42pKaXiCZKyQwkZ78EDb48OZESKpzzlSn3JlwWznQbgkCwSOQAA8IuG9hcG1YKI2KAAivUhJAzqnEK52zpsPmfGMcRs0j2so/9Zn5pjYyD4k9p6n7255zA622WUslalKKwFkDSw4XI2237Bzg2tsOzOL6g0w2VLVOrAHHtqgSpKcM4tLymiW+x2LZQBuFuEQhzmphMzOuP5AA4sqsNgub2iiMzbc0gLZBLK9U22gW0HhstutaJoNsOGHcshTS47OAl4BSEJ1y66knZfT1R4xli3UQco2vA40yd6nMIW0F9Ig5tQf8AtYoyMTzlOlTNdKh2WaTdQ2EDbEwoVYebedeSEFBsnWGBdRMxKKQwiy1kC19CL6iAvT0IPmTTQz1unyPpVwg83JTDbU84BYnUgA3ykbbK4jlwtHn/ABng2ewRWE06pLZU4toPAoJIKSVDeAdqTpFDq6JvDU82+wpSEvjMLH/UK/pFmZ6tSFOqsytKkt3llGwzBRJWLneCL2G4hfEQSDQ9iyXX6JSG8rQeNinNa3ODsPqK8VUwk6mcb84gSWFpeYWL3Sm3LU2gnDntPS/e2/OIINBtYkJp3EVYfCHAw1MOKUo3AsVHS+y6tw3xhExYKlgGSqj6npmfqRDjhXlzpypzEkgApMCfsqo38TP/ANyPoiEJSlOZYA3m0VVvA5EjLyzcyyXpVvo120Ga5J77E2zb7bo+2vRfRmXUOF6dUEKCrFSbG242QDryIMNk5KtzM8uaSCh1SyTk0B153jMla0L545ZJcZh03CLkkwkLfSbqubRpTNNW0i6B2RB/SqSAL68Y6mbUW1NKSghULShkYksfU3cjAq8s9P0YK7JDRybdb90KtSpMzWcNOSUmkGZafS8EEgFQAWCBfeM4NuAPdDyuQQ60UFblkrzDZt+ECTGHJV93P0jwKrXsR9MEUZRGceKULRLGcJVyXYmnZilzSG25dSznTluByNifC53wDh0WxRTPe2/OItrEl0MuEmYfUlOwKI07jYGAV4To/wD6DU31FHWG1hwKF09oG4JCSAdRfUGCKT8jEXP5I//Z"/>
          <p:cNvSpPr>
            <a:spLocks noChangeAspect="1" noChangeArrowheads="1"/>
          </p:cNvSpPr>
          <p:nvPr/>
        </p:nvSpPr>
        <p:spPr bwMode="auto">
          <a:xfrm>
            <a:off x="176213" y="-274638"/>
            <a:ext cx="762000" cy="57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1513" name="Picture 20" descr="http://thumb11.shutterstock.com/photos/thumb_large/248260/248260,1250836341,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35238" y="4364038"/>
            <a:ext cx="15525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22" descr="http://c.dryicons.com/images/icon_sets/medical_icons/png/256x256/microbiology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51475" y="4733925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24" descr="http://cdn4.openculture.com/wp-content/uploads/2010/04/bigstock_Online_Education_1109217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35238" y="2376488"/>
            <a:ext cx="2147887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6" name="AutoShape 26" descr="data:image/jpeg;base64,/9j/4AAQSkZJRgABAQAAAQABAAD/2wCEAAkGBhMQEBIUERQVFBAWFBgYFhUVFhgXExcVFRIXFhwVFRUYGyYfGBojGhkVIC8gIycpLSwsFSEzNTAqNSYsLCkBCQoKDgwOGg8PGiwkHyQsMi8wKi01LC8pKS8sKSwsNCwsLCwtLDUsLSwsKTUpKTMxKSksLCwuLCksKSwsLCksLP/AABEIAOEA4QMBIgACEQEDEQH/xAAcAAEAAgIDAQAAAAAAAAAAAAAABgcEBQIDCAH/xABMEAACAQMCAwUDBgkJBgcBAAABAgMABBESIQUGMQcTIkFRYXGRCBQyUoHSFRYjQmKSobHRU2Nyg5Oio8HhJDNEgrKzQ1RzdMLi8Bf/xAAbAQEAAgMBAQAAAAAAAAAAAAAAAwQCBQYBB//EAC0RAQACAQIEBAUFAQEAAAAAAAABAgMEERIhMVEFFUFhEyKRofAUcYHR4TMy/9oADAMBAAIRAxEAPwC8aUpQKUpQKUpQKUpQKVh8Q4zBb47+aKLPTvJFTPu1EZrnY8ThnXVDLHKvrG6uPipNBk0pSgUpSgUpSgUpSgUpSgUpSgUpSgUpSgUpSgUpSgUpSgUpSgUpSgVHOf8AmxeGWMk5+nssa5ALSNsAM/ax9ApO+MVI6or5RV3J39nHv3Pds+PIvq0/EDP61BEeH8uXXFTJPI5dzuSSfgM56fGtOLq54bc6oZGjlU9QTggHoR5j2VsOWed3s1ZV+iRuPQ+orR8V4kbiVnPUmg9MdmvPY4ra6mwtxHgSqOmTnDD2HB//ABFS+vP3YSskPEWXfRLCQfTK+IH37CvQNApSlApSlApSlApSlApSlApSlApSlApSlApSlApSlApSlApSlAqB9rvIx4laBohm5g1NGPNg2NSj2+EH7MedTylB4rliKsVYFWBwQRgg58xXK2OGB9telO1Dke0ntbm7aJRcQwvJqGV16E1aZACNWcYB6j3bGG9jHIlteRPdXEIzHM0SxlmKlkVSXYMT5tjA22Oc0Eh7HOCPpa7kQorJoiBGCVzktj02AB99WfXxEAAAGABgAdAB5CvtApSlApSlApSlApSlApSlApSlApSlApSlApSlBpebOaouHQd7LuC2lRkKC2lmwztsowrdevQAkgGm7/5Q14TmGG1RNx4xLIcj9LUnr001e1/w+K4jMc8aSxNjKSKHQ4ORlWGDggH7Kq/tg7N3lghm4bGEa3DBoIF0Fo2IOqNUxllIPhAy2rbcYIRrl7tj4lczd33kAmYOY0a3JiYohfSzrKHXOCOhHtqU8jduUd2xS9jW2IQt3oYmA4xkNndDvtkkbdap5LO94eIpXt5Ynd2SIyQlWJaNlO+nUzHvDgN6beywOUuyC9e2TWYrRWUE60M05OTs0eVVBjy1E4bcA9AtP/8AonDP/PWv9sn8a4N2k8LH/HW39op/dUCb5PzH/jYs/wDsgP3T11yfJ6Y7fPIh7RaYP/foJBxrt14fAcQ95cncZQaI8g4+nJgsPaisNqgl58oW9Zz3MVqq+SssrsPe/eLnf9EVOuX+wjh9uAZw93KMZMhKx5x5RIcYz5MWrfcx9ndndWT2yQQw+E900car3cnUONOPPqM7gkedBVvGe1HiN1w8rPZJ3E2zzRFgDGsgLKI2JIyoK5JI3rl2ZdrVrYxzQXKSIj3MksbqocIkmPA4HiyCDuAetank3ml1drK9GBHHJFpOMrIrbg488gioJdRhpCF9T8M0Hrzg3G4LyFZraRZYW6Mv7iDupHmCARWdXnfk7jknAby3W4jeK3uIInlLHUrq8YPehfzGjYkEddIYYJK16HVsjI6UH2lKUClKUClKUClKUClKUClKUClKUClKUClKUClKUHzFfaUoFKUoFKUoPO/bdwX5rxZZ02W5jDn2SR4jb7CNB95NRTkvhvzniEMZGQzqD/RaRVb+6WqyvlGwHPDnHTM6n13ETD/paob2ORa+LRZ8jn4K7f8AxoLf7YeUlvOGu6r+XtQZYiBk4UeOMexlHQear6VjdiXNLXdiYJDmW1KpnOdULgtEenkAU/qwc5NWIRnr0qiuTYPwPzI9qSRDKWhXOQpSQd/AcHYkYaPPrketBe1KUoFKUoFKUoFKV1XNykSM8jKkaqWZmICqoGSWJ2AA86DtpUHXto4V33d9+R4tPeGNxFnOPp42H6R2884qbI4YAgggjII3BB8wfSg5UpSgUpSgUpSgUpSgUpSgUpSgUpSgUpSgqH5RY/2ey/8AXf8A7VQ/sITPFM+iE/4cg/zqafKKQfM7Q+YuSB64ML5/cKr/ALEb5Y+MwhjgSJIo9C+jIHwDD7aD01VU9tPBtL296mEeJG1PjYNEyTQl8b47wFP67yq1qg3a1YtLaIFxpLlH1EBQhXvCzZ6gd2Pj6A0Ew4ZfrcQxTRnKSIrqRvsygj99ZNVF2Qc8W1rw0Q3lzHEY5MRCRsMUkijm6eYDyPv0xirU4fxKK4jEkEiSxno6MGU/aKDJri0gHUge+ujiV8sEMsrfRjRnPuRSx/dVGcYgg47JrNwwZY9Td4ToDY+jGhOFA6bdetHm6/Aa0fNPHXt0Cw92bl1cp3pIjVUA1OwG7AFlGkYyW6jrVN9kHM1xaX6WhZpLKRmjAJJWOQKSrIT0B0lSuceLPlUv7ceWLieKC5tlZ2g1rIiDLd3JpOsDqcMgyBk4OfKhKOX3afxrh7pJdpDJA52TQEyB5K6klT7Tmpf2hc2auD219bqHt2lhkdXH/htnAcdNpdGfaKomfiF5xBo7f8pNIMBIwCW8uoxsPPJr0VYW0PCOBxx35QxRQaZgRrVmkO8YGPFlm0jbej1S3GOaLa/iSMwpDMXy83s/hV19k0ci8ItRISdn7snqYe9buz7tGnHsxUF7MOTuEcRWSVokaZJ3PzcPP3UcayfkxhyO+GNJJIx4gCo6VdCqAMDYD4UH2lYdxxaNPPJ9F3rok5igRGeRxGijLM/hUAeZPSq/6rDxcHHG/bdJ8O+2+07NnXwtjc9KgMvbjwtX095KRn6Yhk0+/pnH2Vpee+ebO7kt4WmLcPkgaVjGSBM3eaFjZhggLpbUp82GasIpnZPoud7B5O6W8tjLnAUTIST6Dfc+yt3XmbmrgPDktVktpMyk/wC7yTgfadvKrM7B+OTT2MsU5Zu4kCxs3Xu2QEJnzwQfsIHlR6s2lKUClKUClKUClKUClKUFK/KJn8VmvkIrhvtJhUHHqBnB9pqu+YuXH4V+DLmNmJmt4blC4GVnXTIyYAHhBKY89zU/+UUh7yzPrBcD4PCf8xXb2oWnfct8LnAGY1tmPqFlttJA2+sU+FBb/CeIrc28MyfQljSRfc6Bh199QXtru4fmaQySmKV2Lx9cMigRTDGDqPdTsAo3yc+RIz+xm/M3BbXUcsgeP7I5WVf7umpDzRy9Hf2k1vKBpkUgNgEo3VXGfMEA/ZQeR2vGOkuMgsWbHnkKMD0woXFS7ss5gey4pEImJgmkSKVfJlkcIr49VZlOfQt61p+YuSb2xk7u4gcnPhkjVnify8DgfsOD02qbdkPZrdPdx3NzE0NtEQ6iRSryyKcoAh3CqwDaj6DGd8Bfl3arLG8bjKOpVh6qwwR8DXl/mns7veGzd2EaWJjiKSPxd4PJdA8WvHVce7avUhOK8589do9yeKJcIiD5oW7hWy6mOeFSrsuQNTKdWR9YD80GgkPY/wBn12sy3N2jQwxktHG40yPIV0hmQ7qoBbrg5x6VP+0vnI8MszIiM8jEKCuB3akhTKSwI2JUDII1MM7ZrL5E5rHErJJiAsgJjlVfoiVOunO+kghhnfDCtB2qcK+fRRxwyIreJZC2SBGxR9goOo6449tvfUWXNjxRvktEfuzpS152rG7VdiHOsc0XzNk0XCKzd4XLtOQwaR2JGQ2ZF2JOx26VJu1O0eXh0iRKHc6gEOPFrhkjBySAulnVs+WmoXyXyVDYSCYSSPcrq8Z8EY1qVbCDr4frE9MjBqQXdyJW2kVz7HDH9hrS5/GqV/41m3v0j8+i9i0FpttknZE+zDlGfh9ybmSSPJjZO5TLbPoOWfYDBRemenWpnzDzhHbrquptIPRFBLH3Iu5FYcalSPXNQafm20ugyTp+UaVg0h/NQMQFBzkbYqrpJzeJXn4t9qx6Ry/Pum1VKaSI4I3me6S8P7TbCZwglKMTgd6hRSf6R2H21j87czR21xbLOneQGN5NPkZAVVSfIgAk/aKr/tA4XZxFPmrA5Hiwc1t+D8FbiXCY1mciWKRu4lO/gwMxv5ldx06YHpV79Bg0WSueJ5R139N/VW+LfUVnH6z+bPnGb7hk1m7KoW6J2AAGM+7yqNcr8tvfJMiEKF8aMegfcFT54YD4xiuuTk2cTdyWiEmNWNZzpzjVjHSrO5L5aWxtmyxkkc5Y4wNiVCoPf6+Z8quavW1xU+Sd7T0jvuwwaabW+aNqx1QPgPZrd3d09ujQrJFpMup2wgYAg4CeLIORj4ivRnKXLS8PtlhDa36u+NOpsAZCj6K7YA39561TnBecJxxqMxQwhe9EUpVgzskohjbMqtpYrojOADvHjJq/auY5tNYm/VWvtxTw9ClKVmxKUpQKUpQKUpQKUrTcU420TgIoYD6Wc/AHy/bUGo1GPT148k8kmPHbJPDVW/yiLbwWMnkGnj/tERs/4f7ayuIabnk1SD9C0iOR9a2kTI+MZFZXbIi3nCGkTUJbeRJQu2cbxt7wFcnb6oqK8ncU18pcSjOMwmVR66ZAjgn/AJmcfZWePJTJXipO8MbVms7Skfyd5ieHXCn6K3baf+aKMkfH99Wk7gAk7ADJPsFVf8niHTwyZvrXch+EUQ/yqzLyHXG6/WVl+IIqRi8588dqEt1xKO4tsfN7N/yCv4o3fLAzsoIznbG+wUepq3uzHtB/C0D96gjuotHeKudDLICUkTPQHDeHJIx7RVE8E7Or2aMa0FvEcZafKsQD1EX0jjfqADtvVl8lcuLw4s1vK7SPGsbscBSEOcqmDp+J2+2tdqPEtPg33tvPaOa1i0mXJziNo7ytqe5VBlyAPb/CvP8AD2Ul5M3M+YxpUJGMuyRRrGhaRtlOlRsFOM9atGXLZzuT61haa53UeO5r8sccMfWWww6HH1vO7hwHhUNpCYrZSkZbUw1sxL4C6mLE74AHptXbdR5NcrfrXbNFqBHqCPdkYrS2yWy34skzPvK7ERin5YQnmMx3VvhZTqZiqoGKjY4yxHuqvePco3HDtEmopncFGIYY38q1088trO6tlXjdgQfYTj+Nd3Hub5rtQsjZA6V9IxY6Y6RSkcnNWta1ptaeazezPmh7yJln8U8WPH9dD5kfWzUK555Mlt7iWWBTJbuxbwDLRsxyVYdcZ8xW77FVdvnOF8A05foA3i2z7jn7DUu5qtCqakZmy24Gy4Pptk/bXPXyfo9baMUcrRG8e/s22LHGpxRGSecdJUfHwm4lYKI3z+kCox6ktgVdHLnBDZcPjjYh5Rl3b80FjqIUHyAwMn0ztUO4NHEJu4EgdpzJKAPzH7wjTrbCkFMeeB3bb+nbzfzTcW8K2hUxXB0nVrjYrEpOCGikYAkqvU7AHHUGr+sx59TMYqxtXlMygwWw4I+JM727MbmrjRiuiphPfExMHkwHCAsDgdcMCw8WD4icdCcXnPmeVh80yAkcjlysgdnJLAIzKo04BbKb42ycitdyLyZJxa8ESkiIYa4l6lUJ9T1dtwB7z0FbSzsvw7xzQDiB5W+j0S1g2AXfbKKoyPznzWwpp8dOHaOnKFS+e99956pV2IdnrSSLxCcaYVz83T67Dw96R5Ku4A8zv5DN6V128CxoqIAqKAqqNgFAwAB6AV2VOhKUpQKUpQKUpQKUpQdN3caFJ8/L31HX33PWtjfza2x5CsJlrjfFdROfLwx/5q2WnrwRv6ywOI2CzxSRPukiMh9zqV/zrz5wHij21txW2caWlgVWBPiEkFyg0+3ZpPhXo1lrz7zhaqnGrtBssjsp/pTQhv8ArYGrfgWSYm+P9pYauOllidiXMwj4dJCoBkS4ZmyeiyKpU6Rvvhh/ympi99LMSXY6R5DZfgOtUrYXrcHe2kCK6vHpuBG7FZRrJVwWGA6g+W3kOtXBwXi0V3CssBzGcjBBVlI6qyncHp7wQehFReNxqK233ngn6R7Sm0V8U15R8zky5618t4QpyABWQ0VEirmOja8XJ2V1NFXbXw14iidnBUxX00Z8VhXl1hTg71lETLOtZtKH898t2905ZspOAPEgGWH6YPUe2q+tuVozPJE0j5j05GFXUGAOVOSSN1zsPpCrNulaTfBZvQDJx7qg/HuPJFLEBHpmErGYMRrVe7EehguwJGlsZODGvuHZeFzntimu/KI5T2lR1tMGO1ZmOfrHeEy5YuIrW3KgrFEhLHoB03Ynz2A6+laXnHtGUMIYY4Z0KZYuwkiJJOAQpwwAAOCfzsYz02N1yteuIp7S0e5gGJIJFu40ByNQkMOBqPsOrI9hxVU8QEneyCTxTlyHx5yaiCoCjH0vIbZ6bAVb0/h0UyfGyTvb7Kuo1nHHBjjare9nXDprzitusedn1SsBgLEN36bLkZUe/asjtKsLeLiUltYw6Vj0xnDPJJLM2GOWYkndlUD1Wrn5B5Vh4Dw157khZyneXMnXAGSIl8zpzjA6t9lQnsx5VXi3EJ+JT5EcdxrWMH6VwW71Sx+qimPYdSB5ZB2rXtvxSdOWuCpbx4/CNyramBBIkKflJc43VBhV9un21vexTgCxcNjuWX/abnLM7YL92GKxrq+roVWx6tvvUQ+UaMS2TfzM4HvDxfxq4+A2iQ2tvHH/ALtIY1X+iqADc+ygzqUpQKUpQKUpQKUpQK6LqXAwOpruJrCmOTVHW5vh49o6yzpG8sNlrqZay2WuhxXI5Kr9bMSdgoJOwFUDzxcwpcTF0LXxvHkkdWbQkK6e7jTfS7aRucbHI8sVbHaHx17GOCfuzJbrLiUKcFSQNDnY+EEMMbbsu9U5f8uz3fEu4VkeSY94XjbWiRudRZiPo4Hl7QM710HhOGmLFOaZ6/aIVs97WvFEl/FS5aMlYzdWcutxGsixywysSfDrODHq323OfLqZn2ecvSWVmEmGJWOpl1atPhCgagceWcDYZx5VIrCxWKNY1+iihR67DGffWRitDrfFMmppOPlw7/zt6L+LT1xzxR1dZr5XI1xrTrcOEkgXrWru+MAbLWfeWgkXByPMEeRrRz8HkVgFBfJwNIycn1Hl+721LipW07T17LGLg62Yk3EH1dTj0rqv+bbe1j1TsBnou5YkddKjf7egqLcc5xSO6e2YOqRyNHNImC6lCVYRLpYMwIONWAcdRkMJBwfk9+JJrseLwTIuRoksoRNECTsykagSR9LAyRkV02m8H49py8o7eqnqfEq1jhxc57+iE88cxzNdPEriNYSQxickFs+bjGojwj2NnrjNR3gPApb64SGL6TsAWPRdTYyckZOTWVzZwUWN1Nbd53zRkB5AMBpCoYgDJJA1Yydyc1enYnyWtpZLcSKPnE4DDI3RCNgPTPX3YrpMeOuOsUpG0Q0d72vabWnmk/F8cN4PMITj5tZMIyfrRQkJn3kCqL7GOVGuuJxyMha3tcu5I8PegYjU5/O1eLH6NWF2/wDMZgs4rZf+IYs5/m4GRio36lmj9mFapZ2a8vrZcMtkCgO8ayynbLSyqGYkjrjZfcorNg0vboSOEMQSAJ4SceY17A+zVp+FY3Ze44by8tw6MdRkncLjUQ0mhWJzgARqhJPQD2V3dsPEYJ+D3axTRO0UkGsI6sUJuY1w4Byp3865diHMS3PDFgJHe2p7thtkoctG2PTGV98ZoK97VOb4+KC00RvFLF3pcSNGR3cgiw6ujEMn52enh9lWJ2NcxGaza0m2urFu5cfzYZlTB6HGhk/qwfMVD+d+TbJ7yUQWt2pBxMts0Kr4gCHEMuNKvkgOp0ko+2Qc8LrmE2PHY7sRPDHdNHHLC4ZWIYCN2OV0sVbuXyhYE6hq3NBelKUoFKUoFKUoFKUoOqVvKug1orvmRo5HRgPC5H2Z2/Ziuk81fo1ymr19L5J335cmypos20TEN69dD1qDzOPqn9lcTzEvof2fxrW3zVt0TRpcsejPu7dZEZHVWRgQysAysD5FTsRWr4fy/b2ur5vDHFq+kUUAnHkT1I9nSuf4eT0b4D+NcG41GfrfAfeqC17bTWJ5Jq6e++81Za9aNWF+Fo/0vgPvU/Csf6X6o+9VbglL8O/aWUa4Vj/hOP1b9Ufer5+EY/Vv1R96seCWUUt2lkV8NdHz+P6x/V/+1Pn0f1j+r/rWPBb8mHvBbtLUcb5Hsr1i08X5Q9ZYm7uXpjUSPC5G30welZnInZtZ8PujcwXE7N3bIUlKDwsQTq0qMgEA+lZXz5Prf3f9a4m8Q9T+w+dbfR+K6jT/AC3+av3/AIlWy6KMnOI2lRdhwmTi3FCsILd/cvIWbOBG0jSanP5vgB2+yvWEUYVQqjCgAADoABgCoH2fct2lrdTtboVaRBtnKoFY5CZ3UHK7Zx4RjFTe+uDHFI4QyFEZgi41OVUnSudsnGBn1rstNqKajHGSnRpsuK2K3DZTXyk5hpsFxuTOdXoAI1I/vZ+yrpijAUAfRAAHuAxXnztL53fidnCslusa9+HhljlEiSIYZVIGVVlOrSDkDcb4Iq0+yjmz8IcOjLnNxDiKb1JUeFz/AElwffkeVWEatO0TswuLVg1pB39nsMxpquo1UpiKTHikQYGlwCcLhjsCcLk+Sbgd3YXE6tHBeROkySAqyKs/d62DYwFHcSZPlI/rVr87csyzyd6pnli0KO5hmaKWNlZvykeHRXDBvEpIP5NcZ6VV/PfC5JFjit4eIzvqbPf287ldShSqTyZOg4Hg3XO+RjBPF68S4JBc4MqBmAIVwSsqhuvdyoQ6Z/RIrRR9l3DxOs7xPLKpBUzTzTAEdDiRyDjrvmthyRbzx8OtEugRcJCiuCckFRgZIO5wBn21vKPSlKUClKUClKUClKUEF5ph03L/AKQVv2Y/yrUVYvEOERT471ckdCCyn3ZUg1gnlC2+o39rJ96uY1Pg+XJltekxtM7t5g8Sx0xxW0TvCD4pipv+J9t9V/7ST71PxPtvqv8A2j/xqv5JqO8ff+k/mmHtP5/KD4pipueTrf0f9dq+Hk23/nP1zXnkmo7x9/6e+aYff8/lCcUxU0/EyD1k/W/0r5+JUH1pf1h92nkup7x9f8e+aYPdDMUxUyPJUP15fiv3a4/iRF/KS/FPuV5Pg2p9vq98zwe6H4r5iph+I8X8rN/h/cr5+I0f8rL/AIf3Kx8n1XaPqeZ4Pf6IhimKl34ix/y0v9z7lQ3m2KS0uRBAO8YxCRe9YLrGtlcIyjGUAQkH+UBp5Pqu0fV75ng7z9Em5IX8tKfRF/ax/hUyqouxznv53d3MMqpG5jRowpJ1hGfX4j7GQgemT7rdrpdBgtgwRS/X/Wi1mWuXLN69P8Ul2m9ntrNds1nd2kN07flbWWZY8swJMiDJKsdsrjB65B66vlS5bl/jCRTTRvBcQxCd0P5NHk1aTn0WUMM7eGQnAqw+NcotDI7pbC8geR5NGY/nETSuXdYxLhXjLlnwWBBY4yMYqrmvk67urgLZcOvY4tOkJMFCJuzaY2zhI8liAWIBY4wMCryo9J0rB4Dbyx2tulwwadYY1lYbhpFQBmBwM5bPlWdR6UpSgUpSgUpSgUpSgUpSgUpSgUpSgUpSgUpSgUpSgUpSgVGufeTE4pa93q7udDrhlGfA+kjfG+kg4I+3qBUlqtO1kSpJBJJJIlhgKzxSyxmKUOWy/dnDCRdKAsMKV2wX3CobngXEeBzwXcsJiMMwRG1KY5NmOgMpOzJrXp0x516d4NxWO7t4p4jmOVA6+uGGcH0I6H2ivMHM/NrTRvbxyzyWpKECeZpSGRidSk+RzjB6Yqxvk6cbdoru1YkpGyyx5JIXvNQZR6DKhsDzZqELlpSlApSlApSlApSlApSlApSlApSlApSlApSlApSlApSlApSlApSlArjLEGBVgGUjBBGQQfIg9RXKlBDrzsg4TK2prRVPpHJLEv6kbhf2VvuA8tW1hH3dpCkSHc6c5YgYyzElmPtJNbOlApSlApSlApSlApSlApSlApSlApSlApSlApSlApSlApSlApSlApSlApSlApSlApSlApSlApSlApSlApSlB//Z"/>
          <p:cNvSpPr>
            <a:spLocks noChangeAspect="1" noChangeArrowheads="1"/>
          </p:cNvSpPr>
          <p:nvPr/>
        </p:nvSpPr>
        <p:spPr bwMode="auto">
          <a:xfrm>
            <a:off x="176213" y="-10287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1517" name="Picture 28" descr="http://aspanational.files.wordpress.com/2012/10/leader-and-manager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80238" y="4319588"/>
            <a:ext cx="147320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30" descr="http://newmedia.hhs.gov/images/phegov_icon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83263" y="3254375"/>
            <a:ext cx="995362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Picture 32" descr="http://4.bp.blogspot.com/--aYhajEC7ek/UFebZ5ERY7I/AAAAAAAARCQ/HVKJ2zjZ5e4/s1600/SpanishIcon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59450" y="1804988"/>
            <a:ext cx="1333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0" name="Picture 34" descr="http://www.dreamstime.com/writing-icon-thumb627250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277100" y="2571750"/>
            <a:ext cx="1533525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1" name="Picture 36" descr="http://cdn1.iconfinder.com/data/icons/oxygen/128x128/categories/applications-science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76213" y="45847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3538"/>
            <a:ext cx="8382000" cy="1143000"/>
          </a:xfrm>
        </p:spPr>
        <p:txBody>
          <a:bodyPr/>
          <a:lstStyle/>
          <a:p>
            <a:r>
              <a:rPr lang="en-US" cap="none" smtClean="0">
                <a:latin typeface="Arial" charset="0"/>
                <a:ea typeface="ＭＳ Ｐゴシック" charset="-128"/>
              </a:rPr>
              <a:t>ALC RESEARCH: EXTENSION-REPLICATION PHASE</a:t>
            </a:r>
          </a:p>
        </p:txBody>
      </p:sp>
      <p:sp>
        <p:nvSpPr>
          <p:cNvPr id="22531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7747000" cy="1271588"/>
          </a:xfrm>
        </p:spPr>
        <p:txBody>
          <a:bodyPr/>
          <a:lstStyle/>
          <a:p>
            <a:r>
              <a:rPr lang="en-US" smtClean="0">
                <a:latin typeface="Arial" charset="0"/>
                <a:ea typeface="ＭＳ Ｐゴシック" charset="-128"/>
              </a:rPr>
              <a:t>Hybridizing large Chemistry course</a:t>
            </a:r>
          </a:p>
        </p:txBody>
      </p:sp>
      <p:sp>
        <p:nvSpPr>
          <p:cNvPr id="22532" name="AutoShape 16" descr="data:image/jpeg;base64,/9j/4AAQSkZJRgABAQAAAQABAAD/2wCEAAkGBggGBQkIBwgKFQkKDSAOFxgYGR8dGhwaHxwhISQdJiArICciLy0kJB4cKzsgJDMsLCwsIyIxNTAsNScsLDABCQoKDQsNGQ8OGTUkHyQ1NTQxNTUsNDUyNjE0LCksNDQsMDQ0Miw2NCo0LzA0LCksNTQ0NCkvLCwpLDQsKTQsLP/AABEIADwAUAMBIgACEQEDEQH/xAAaAAADAQEBAQAAAAAAAAAAAAAEBgcFAwgC/8QAPRAAAQIEAwQGBwUJAQAAAAAAAQIDAAQFEQYSITFBUWETFCJxgbIHMjZ0kbHSFjNVk6EXQlRyc5LB0fAV/8QAGQEAAgMBAAAAAAAAAAAAAAAAAwQAAQIF/8QAIhEAAgICAQMFAAAAAAAAAAAAAAECEQMhEwQiQRIxQlFh/9oADAMBAAIRAxEAPwCX16vVVnEVRbaqc6G0TS0gBxYAAWbAC8Pfo1fmH3WX52cecbdbP3qlKGpKToSQMq0osdtlmJpiT2oqfvbnnMHUfElQpFOPVXgWm15ShQGUpUQe/andsimrVAs0ZSg1H3LHN1BpTyurs3A33sIX5quzK5nLKHVJ1P7o8N/jGFTMbStSaLMxmbmlmwBPYPju8dOYjel225KWHSferJskjZzI+UAcfQclYcil3m9QqgwdKn96d+xJPPh3R91CrtBxaZdpsq5DTwEIlTn3H1dEg2QmNukvGYpyc3roOUmNJfYTjad2KPpBr1Rl8VLZlJuYbZbZQAELUkHs+tYEC5MLX2krP4tP/mr+qG7HFKRUHmlyyT1xpOU8CncO8fKEWZN3iC1lKQEkcwLH47YKnaOnjacVQZ9pKz+LT/5q/qg+gV+qvYip7btTnShc0hJBcUQQVi4IvC+I2aGA1iKjoCe0qZbWT3rFv0t4xYQHxJ7T1P3tzzmBkm8gtKdoXc91tP1vBOJPaep+9uecwJKuJbfGf1Fdk9x2/CIQ4gXIik0HrMzT5ZEyFdO0x0V1bQAo2B5/4tyidLQqXmCkjtNqt8DFRE244kXTZD1pgD+dIUR4XjEwOWtJhowRVHKf1uWaS8lW0NnMpJ5jb8I7SUpMU2VLa0nNck9/CGT0Z1Hq1YXLuLPROt6a6X4xRp6jSVQ1eYRn421ikrWhd4pNduzzzOIPW1BwjM4b3POEfE2VVfmXUqJ6dXSkEEEFWpTY66EnvFjvip42pKaXiCZKyQwkZ78EDb48OZESKpzzlSn3JlwWznQbgkCwSOQAA8IuG9hcG1YKI2KAAivUhJAzqnEK52zpsPmfGMcRs0j2so/9Zn5pjYyD4k9p6n7255zA622WUslalKKwFkDSw4XI2237Bzg2tsOzOL6g0w2VLVOrAHHtqgSpKcM4tLymiW+x2LZQBuFuEQhzmphMzOuP5AA4sqsNgub2iiMzbc0gLZBLK9U22gW0HhstutaJoNsOGHcshTS47OAl4BSEJ1y66knZfT1R4xli3UQco2vA40yd6nMIW0F9Ig5tQf8AtYoyMTzlOlTNdKh2WaTdQ2EDbEwoVYebedeSEFBsnWGBdRMxKKQwiy1kC19CL6iAvT0IPmTTQz1unyPpVwg83JTDbU84BYnUgA3ykbbK4jlwtHn/ABng2ewRWE06pLZU4toPAoJIKSVDeAdqTpFDq6JvDU82+wpSEvjMLH/UK/pFmZ6tSFOqsytKkt3llGwzBRJWLneCL2G4hfEQSDQ9iyXX6JSG8rQeNinNa3ODsPqK8VUwk6mcb84gSWFpeYWL3Sm3LU2gnDntPS/e2/OIINBtYkJp3EVYfCHAw1MOKUo3AsVHS+y6tw3xhExYKlgGSqj6npmfqRDjhXlzpypzEkgApMCfsqo38TP/ANyPoiEJSlOZYA3m0VVvA5EjLyzcyyXpVvo120Ga5J77E2zb7bo+2vRfRmXUOF6dUEKCrFSbG242QDryIMNk5KtzM8uaSCh1SyTk0B153jMla0L545ZJcZh03CLkkwkLfSbqubRpTNNW0i6B2RB/SqSAL68Y6mbUW1NKSghULShkYksfU3cjAq8s9P0YK7JDRybdb90KtSpMzWcNOSUmkGZafS8EEgFQAWCBfeM4NuAPdDyuQQ60UFblkrzDZt+ECTGHJV93P0jwKrXsR9MEUZRGceKULRLGcJVyXYmnZilzSG25dSznTluByNifC53wDh0WxRTPe2/OItrEl0MuEmYfUlOwKI07jYGAV4To/wD6DU31FHWG1hwKF09oG4JCSAdRfUGCKT8jEXP5I//Z"/>
          <p:cNvSpPr>
            <a:spLocks noChangeAspect="1" noChangeArrowheads="1"/>
          </p:cNvSpPr>
          <p:nvPr/>
        </p:nvSpPr>
        <p:spPr bwMode="auto">
          <a:xfrm>
            <a:off x="176213" y="-274638"/>
            <a:ext cx="762000" cy="57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3" name="AutoShape 18" descr="data:image/jpeg;base64,/9j/4AAQSkZJRgABAQAAAQABAAD/2wCEAAkGBggGBQkIBwgKFQkKDSAOFxgYGR8dGhwaHxwhISQdJiArICciLy0kJB4cKzsgJDMsLCwsIyIxNTAsNScsLDABCQoKDQsNGQ8OGTUkHyQ1NTQxNTUsNDUyNjE0LCksNDQsMDQ0Miw2NCo0LzA0LCksNTQ0NCkvLCwpLDQsKTQsLP/AABEIADwAUAMBIgACEQEDEQH/xAAaAAADAQEBAQAAAAAAAAAAAAAEBgcFAwgC/8QAPRAAAQIEAwQGBwUJAQAAAAAAAQIDAAQFEQYSITFBUWETFCJxgbIHMjZ0kbHSFjNVk6EXQlRyc5LB0fAV/8QAGQEAAgMBAAAAAAAAAAAAAAAAAwQAAQIF/8QAIhEAAgICAQMFAAAAAAAAAAAAAAECEQMhEwQiQRIxQlFh/9oADAMBAAIRAxEAPwCX16vVVnEVRbaqc6G0TS0gBxYAAWbAC8Pfo1fmH3WX52cecbdbP3qlKGpKToSQMq0osdtlmJpiT2oqfvbnnMHUfElQpFOPVXgWm15ShQGUpUQe/andsimrVAs0ZSg1H3LHN1BpTyurs3A33sIX5quzK5nLKHVJ1P7o8N/jGFTMbStSaLMxmbmlmwBPYPju8dOYjel225KWHSferJskjZzI+UAcfQclYcil3m9QqgwdKn96d+xJPPh3R91CrtBxaZdpsq5DTwEIlTn3H1dEg2QmNukvGYpyc3roOUmNJfYTjad2KPpBr1Rl8VLZlJuYbZbZQAELUkHs+tYEC5MLX2krP4tP/mr+qG7HFKRUHmlyyT1xpOU8CncO8fKEWZN3iC1lKQEkcwLH47YKnaOnjacVQZ9pKz+LT/5q/qg+gV+qvYip7btTnShc0hJBcUQQVi4IvC+I2aGA1iKjoCe0qZbWT3rFv0t4xYQHxJ7T1P3tzzmBkm8gtKdoXc91tP1vBOJPaep+9uecwJKuJbfGf1Fdk9x2/CIQ4gXIik0HrMzT5ZEyFdO0x0V1bQAo2B5/4tyidLQqXmCkjtNqt8DFRE244kXTZD1pgD+dIUR4XjEwOWtJhowRVHKf1uWaS8lW0NnMpJ5jb8I7SUpMU2VLa0nNck9/CGT0Z1Hq1YXLuLPROt6a6X4xRp6jSVQ1eYRn421ikrWhd4pNduzzzOIPW1BwjM4b3POEfE2VVfmXUqJ6dXSkEEEFWpTY66EnvFjvip42pKaXiCZKyQwkZ78EDb48OZESKpzzlSn3JlwWznQbgkCwSOQAA8IuG9hcG1YKI2KAAivUhJAzqnEK52zpsPmfGMcRs0j2so/9Zn5pjYyD4k9p6n7255zA622WUslalKKwFkDSw4XI2237Bzg2tsOzOL6g0w2VLVOrAHHtqgSpKcM4tLymiW+x2LZQBuFuEQhzmphMzOuP5AA4sqsNgub2iiMzbc0gLZBLK9U22gW0HhstutaJoNsOGHcshTS47OAl4BSEJ1y66knZfT1R4xli3UQco2vA40yd6nMIW0F9Ig5tQf8AtYoyMTzlOlTNdKh2WaTdQ2EDbEwoVYebedeSEFBsnWGBdRMxKKQwiy1kC19CL6iAvT0IPmTTQz1unyPpVwg83JTDbU84BYnUgA3ykbbK4jlwtHn/ABng2ewRWE06pLZU4toPAoJIKSVDeAdqTpFDq6JvDU82+wpSEvjMLH/UK/pFmZ6tSFOqsytKkt3llGwzBRJWLneCL2G4hfEQSDQ9iyXX6JSG8rQeNinNa3ODsPqK8VUwk6mcb84gSWFpeYWL3Sm3LU2gnDntPS/e2/OIINBtYkJp3EVYfCHAw1MOKUo3AsVHS+y6tw3xhExYKlgGSqj6npmfqRDjhXlzpypzEkgApMCfsqo38TP/ANyPoiEJSlOZYA3m0VVvA5EjLyzcyyXpVvo120Ga5J77E2zb7bo+2vRfRmXUOF6dUEKCrFSbG242QDryIMNk5KtzM8uaSCh1SyTk0B153jMla0L545ZJcZh03CLkkwkLfSbqubRpTNNW0i6B2RB/SqSAL68Y6mbUW1NKSghULShkYksfU3cjAq8s9P0YK7JDRybdb90KtSpMzWcNOSUmkGZafS8EEgFQAWCBfeM4NuAPdDyuQQ60UFblkrzDZt+ECTGHJV93P0jwKrXsR9MEUZRGceKULRLGcJVyXYmnZilzSG25dSznTluByNifC53wDh0WxRTPe2/OItrEl0MuEmYfUlOwKI07jYGAV4To/wD6DU31FHWG1hwKF09oG4JCSAdRfUGCKT8jEXP5I//Z"/>
          <p:cNvSpPr>
            <a:spLocks noChangeAspect="1" noChangeArrowheads="1"/>
          </p:cNvSpPr>
          <p:nvPr/>
        </p:nvSpPr>
        <p:spPr bwMode="auto">
          <a:xfrm>
            <a:off x="176213" y="-274638"/>
            <a:ext cx="762000" cy="57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4" name="AutoShape 26" descr="data:image/jpeg;base64,/9j/4AAQSkZJRgABAQAAAQABAAD/2wCEAAkGBhMQEBIUERQVFBAWFBgYFhUVFhgXExcVFRIXFhwVFRUYGyYfGBojGhkVIC8gIycpLSwsFSEzNTAqNSYsLCkBCQoKDgwOGg8PGiwkHyQsMi8wKi01LC8pKS8sKSwsNCwsLCwtLDUsLSwsKTUpKTMxKSksLCwuLCksKSwsLCksLP/AABEIAOEA4QMBIgACEQEDEQH/xAAcAAEAAgIDAQAAAAAAAAAAAAAABgcEBQIDCAH/xABMEAACAQMCAwUDBgkJBgcBAAABAgMABBESIQUGMQcTIkFRYXGRCBQyUoHSFRYjQmKSobHRU2Nyg5Oio8HhJDNEgrKzQ1RzdMLi8Bf/xAAbAQEAAgMBAQAAAAAAAAAAAAAAAwQCBQYBB//EAC0RAQACAQIEBAUFAQEAAAAAAAABAgMEERIhMVEFFUFhEyKRofAUcYHR4TMy/9oADAMBAAIRAxEAPwC8aUpQKUpQKUpQKUpQKVh8Q4zBb47+aKLPTvJFTPu1EZrnY8ThnXVDLHKvrG6uPipNBk0pSgUpSgUpSgUpSgUpSgUpSgUpSgUpSgUpSgUpSgUpSgUpSgUpSgVHOf8AmxeGWMk5+nssa5ALSNsAM/ax9ApO+MVI6or5RV3J39nHv3Pds+PIvq0/EDP61BEeH8uXXFTJPI5dzuSSfgM56fGtOLq54bc6oZGjlU9QTggHoR5j2VsOWed3s1ZV+iRuPQ+orR8V4kbiVnPUmg9MdmvPY4ra6mwtxHgSqOmTnDD2HB//ABFS+vP3YSskPEWXfRLCQfTK+IH37CvQNApSlApSlApSlApSlApSlApSlApSlApSlApSlApSlApSlApSlAqB9rvIx4laBohm5g1NGPNg2NSj2+EH7MedTylB4rliKsVYFWBwQRgg58xXK2OGB9telO1Dke0ntbm7aJRcQwvJqGV16E1aZACNWcYB6j3bGG9jHIlteRPdXEIzHM0SxlmKlkVSXYMT5tjA22Oc0Eh7HOCPpa7kQorJoiBGCVzktj02AB99WfXxEAAAGABgAdAB5CvtApSlApSlApSlApSlApSlApSlApSlApSlApSlBpebOaouHQd7LuC2lRkKC2lmwztsowrdevQAkgGm7/5Q14TmGG1RNx4xLIcj9LUnr001e1/w+K4jMc8aSxNjKSKHQ4ORlWGDggH7Kq/tg7N3lghm4bGEa3DBoIF0Fo2IOqNUxllIPhAy2rbcYIRrl7tj4lczd33kAmYOY0a3JiYohfSzrKHXOCOhHtqU8jduUd2xS9jW2IQt3oYmA4xkNndDvtkkbdap5LO94eIpXt5Ynd2SIyQlWJaNlO+nUzHvDgN6beywOUuyC9e2TWYrRWUE60M05OTs0eVVBjy1E4bcA9AtP/8AonDP/PWv9sn8a4N2k8LH/HW39op/dUCb5PzH/jYs/wDsgP3T11yfJ6Y7fPIh7RaYP/foJBxrt14fAcQ95cncZQaI8g4+nJgsPaisNqgl58oW9Zz3MVqq+SssrsPe/eLnf9EVOuX+wjh9uAZw93KMZMhKx5x5RIcYz5MWrfcx9ndndWT2yQQw+E900car3cnUONOPPqM7gkedBVvGe1HiN1w8rPZJ3E2zzRFgDGsgLKI2JIyoK5JI3rl2ZdrVrYxzQXKSIj3MksbqocIkmPA4HiyCDuAetank3ml1drK9GBHHJFpOMrIrbg488gioJdRhpCF9T8M0Hrzg3G4LyFZraRZYW6Mv7iDupHmCARWdXnfk7jknAby3W4jeK3uIInlLHUrq8YPehfzGjYkEddIYYJK16HVsjI6UH2lKUClKUClKUClKUClKUClKUClKUClKUClKUClKUHzFfaUoFKUoFKUoPO/bdwX5rxZZ02W5jDn2SR4jb7CNB95NRTkvhvzniEMZGQzqD/RaRVb+6WqyvlGwHPDnHTM6n13ETD/paob2ORa+LRZ8jn4K7f8AxoLf7YeUlvOGu6r+XtQZYiBk4UeOMexlHQear6VjdiXNLXdiYJDmW1KpnOdULgtEenkAU/qwc5NWIRnr0qiuTYPwPzI9qSRDKWhXOQpSQd/AcHYkYaPPrketBe1KUoFKUoFKUoFKV1XNykSM8jKkaqWZmICqoGSWJ2AA86DtpUHXto4V33d9+R4tPeGNxFnOPp42H6R2884qbI4YAgggjII3BB8wfSg5UpSgUpSgUpSgUpSgUpSgUpSgUpSgUpSgqH5RY/2ey/8AXf8A7VQ/sITPFM+iE/4cg/zqafKKQfM7Q+YuSB64ML5/cKr/ALEb5Y+MwhjgSJIo9C+jIHwDD7aD01VU9tPBtL296mEeJG1PjYNEyTQl8b47wFP67yq1qg3a1YtLaIFxpLlH1EBQhXvCzZ6gd2Pj6A0Ew4ZfrcQxTRnKSIrqRvsygj99ZNVF2Qc8W1rw0Q3lzHEY5MRCRsMUkijm6eYDyPv0xirU4fxKK4jEkEiSxno6MGU/aKDJri0gHUge+ujiV8sEMsrfRjRnPuRSx/dVGcYgg47JrNwwZY9Td4ToDY+jGhOFA6bdetHm6/Aa0fNPHXt0Cw92bl1cp3pIjVUA1OwG7AFlGkYyW6jrVN9kHM1xaX6WhZpLKRmjAJJWOQKSrIT0B0lSuceLPlUv7ceWLieKC5tlZ2g1rIiDLd3JpOsDqcMgyBk4OfKhKOX3afxrh7pJdpDJA52TQEyB5K6klT7Tmpf2hc2auD219bqHt2lhkdXH/htnAcdNpdGfaKomfiF5xBo7f8pNIMBIwCW8uoxsPPJr0VYW0PCOBxx35QxRQaZgRrVmkO8YGPFlm0jbej1S3GOaLa/iSMwpDMXy83s/hV19k0ci8ItRISdn7snqYe9buz7tGnHsxUF7MOTuEcRWSVokaZJ3PzcPP3UcayfkxhyO+GNJJIx4gCo6VdCqAMDYD4UH2lYdxxaNPPJ9F3rok5igRGeRxGijLM/hUAeZPSq/6rDxcHHG/bdJ8O+2+07NnXwtjc9KgMvbjwtX095KRn6Yhk0+/pnH2Vpee+ebO7kt4WmLcPkgaVjGSBM3eaFjZhggLpbUp82GasIpnZPoud7B5O6W8tjLnAUTIST6Dfc+yt3XmbmrgPDktVktpMyk/wC7yTgfadvKrM7B+OTT2MsU5Zu4kCxs3Xu2QEJnzwQfsIHlR6s2lKUClKUClKUClKUClKUFK/KJn8VmvkIrhvtJhUHHqBnB9pqu+YuXH4V+DLmNmJmt4blC4GVnXTIyYAHhBKY89zU/+UUh7yzPrBcD4PCf8xXb2oWnfct8LnAGY1tmPqFlttJA2+sU+FBb/CeIrc28MyfQljSRfc6Bh199QXtru4fmaQySmKV2Lx9cMigRTDGDqPdTsAo3yc+RIz+xm/M3BbXUcsgeP7I5WVf7umpDzRy9Hf2k1vKBpkUgNgEo3VXGfMEA/ZQeR2vGOkuMgsWbHnkKMD0woXFS7ss5gey4pEImJgmkSKVfJlkcIr49VZlOfQt61p+YuSb2xk7u4gcnPhkjVnify8DgfsOD02qbdkPZrdPdx3NzE0NtEQ6iRSryyKcoAh3CqwDaj6DGd8Bfl3arLG8bjKOpVh6qwwR8DXl/mns7veGzd2EaWJjiKSPxd4PJdA8WvHVce7avUhOK8589do9yeKJcIiD5oW7hWy6mOeFSrsuQNTKdWR9YD80GgkPY/wBn12sy3N2jQwxktHG40yPIV0hmQ7qoBbrg5x6VP+0vnI8MszIiM8jEKCuB3akhTKSwI2JUDII1MM7ZrL5E5rHErJJiAsgJjlVfoiVOunO+kghhnfDCtB2qcK+fRRxwyIreJZC2SBGxR9goOo6449tvfUWXNjxRvktEfuzpS152rG7VdiHOsc0XzNk0XCKzd4XLtOQwaR2JGQ2ZF2JOx26VJu1O0eXh0iRKHc6gEOPFrhkjBySAulnVs+WmoXyXyVDYSCYSSPcrq8Z8EY1qVbCDr4frE9MjBqQXdyJW2kVz7HDH9hrS5/GqV/41m3v0j8+i9i0FpttknZE+zDlGfh9ybmSSPJjZO5TLbPoOWfYDBRemenWpnzDzhHbrquptIPRFBLH3Iu5FYcalSPXNQafm20ugyTp+UaVg0h/NQMQFBzkbYqrpJzeJXn4t9qx6Ry/Pum1VKaSI4I3me6S8P7TbCZwglKMTgd6hRSf6R2H21j87czR21xbLOneQGN5NPkZAVVSfIgAk/aKr/tA4XZxFPmrA5Hiwc1t+D8FbiXCY1mciWKRu4lO/gwMxv5ldx06YHpV79Bg0WSueJ5R139N/VW+LfUVnH6z+bPnGb7hk1m7KoW6J2AAGM+7yqNcr8tvfJMiEKF8aMegfcFT54YD4xiuuTk2cTdyWiEmNWNZzpzjVjHSrO5L5aWxtmyxkkc5Y4wNiVCoPf6+Z8quavW1xU+Sd7T0jvuwwaabW+aNqx1QPgPZrd3d09ujQrJFpMup2wgYAg4CeLIORj4ivRnKXLS8PtlhDa36u+NOpsAZCj6K7YA39561TnBecJxxqMxQwhe9EUpVgzskohjbMqtpYrojOADvHjJq/auY5tNYm/VWvtxTw9ClKVmxKUpQKUpQKUpQKUrTcU420TgIoYD6Wc/AHy/bUGo1GPT148k8kmPHbJPDVW/yiLbwWMnkGnj/tERs/4f7ayuIabnk1SD9C0iOR9a2kTI+MZFZXbIi3nCGkTUJbeRJQu2cbxt7wFcnb6oqK8ncU18pcSjOMwmVR66ZAjgn/AJmcfZWePJTJXipO8MbVms7Skfyd5ieHXCn6K3baf+aKMkfH99Wk7gAk7ADJPsFVf8niHTwyZvrXch+EUQ/yqzLyHXG6/WVl+IIqRi8588dqEt1xKO4tsfN7N/yCv4o3fLAzsoIznbG+wUepq3uzHtB/C0D96gjuotHeKudDLICUkTPQHDeHJIx7RVE8E7Or2aMa0FvEcZafKsQD1EX0jjfqADtvVl8lcuLw4s1vK7SPGsbscBSEOcqmDp+J2+2tdqPEtPg33tvPaOa1i0mXJziNo7ytqe5VBlyAPb/CvP8AD2Ul5M3M+YxpUJGMuyRRrGhaRtlOlRsFOM9atGXLZzuT61haa53UeO5r8sccMfWWww6HH1vO7hwHhUNpCYrZSkZbUw1sxL4C6mLE74AHptXbdR5NcrfrXbNFqBHqCPdkYrS2yWy34skzPvK7ERin5YQnmMx3VvhZTqZiqoGKjY4yxHuqvePco3HDtEmopncFGIYY38q1088trO6tlXjdgQfYTj+Nd3Hub5rtQsjZA6V9IxY6Y6RSkcnNWta1ptaeazezPmh7yJln8U8WPH9dD5kfWzUK555Mlt7iWWBTJbuxbwDLRsxyVYdcZ8xW77FVdvnOF8A05foA3i2z7jn7DUu5qtCqakZmy24Gy4Pptk/bXPXyfo9baMUcrRG8e/s22LHGpxRGSecdJUfHwm4lYKI3z+kCox6ktgVdHLnBDZcPjjYh5Rl3b80FjqIUHyAwMn0ztUO4NHEJu4EgdpzJKAPzH7wjTrbCkFMeeB3bb+nbzfzTcW8K2hUxXB0nVrjYrEpOCGikYAkqvU7AHHUGr+sx59TMYqxtXlMygwWw4I+JM727MbmrjRiuiphPfExMHkwHCAsDgdcMCw8WD4icdCcXnPmeVh80yAkcjlysgdnJLAIzKo04BbKb42ycitdyLyZJxa8ESkiIYa4l6lUJ9T1dtwB7z0FbSzsvw7xzQDiB5W+j0S1g2AXfbKKoyPznzWwpp8dOHaOnKFS+e99956pV2IdnrSSLxCcaYVz83T67Dw96R5Ku4A8zv5DN6V128CxoqIAqKAqqNgFAwAB6AV2VOhKUpQKUpQKUpQKUpQdN3caFJ8/L31HX33PWtjfza2x5CsJlrjfFdROfLwx/5q2WnrwRv6ywOI2CzxSRPukiMh9zqV/zrz5wHij21txW2caWlgVWBPiEkFyg0+3ZpPhXo1lrz7zhaqnGrtBssjsp/pTQhv8ArYGrfgWSYm+P9pYauOllidiXMwj4dJCoBkS4ZmyeiyKpU6Rvvhh/ympi99LMSXY6R5DZfgOtUrYXrcHe2kCK6vHpuBG7FZRrJVwWGA6g+W3kOtXBwXi0V3CssBzGcjBBVlI6qyncHp7wQehFReNxqK233ngn6R7Sm0V8U15R8zky5618t4QpyABWQ0VEirmOja8XJ2V1NFXbXw14iidnBUxX00Z8VhXl1hTg71lETLOtZtKH898t2905ZspOAPEgGWH6YPUe2q+tuVozPJE0j5j05GFXUGAOVOSSN1zsPpCrNulaTfBZvQDJx7qg/HuPJFLEBHpmErGYMRrVe7EehguwJGlsZODGvuHZeFzntimu/KI5T2lR1tMGO1ZmOfrHeEy5YuIrW3KgrFEhLHoB03Ynz2A6+laXnHtGUMIYY4Z0KZYuwkiJJOAQpwwAAOCfzsYz02N1yteuIp7S0e5gGJIJFu40ByNQkMOBqPsOrI9hxVU8QEneyCTxTlyHx5yaiCoCjH0vIbZ6bAVb0/h0UyfGyTvb7Kuo1nHHBjjare9nXDprzitusedn1SsBgLEN36bLkZUe/asjtKsLeLiUltYw6Vj0xnDPJJLM2GOWYkndlUD1Wrn5B5Vh4Dw157khZyneXMnXAGSIl8zpzjA6t9lQnsx5VXi3EJ+JT5EcdxrWMH6VwW71Sx+qimPYdSB5ZB2rXtvxSdOWuCpbx4/CNyramBBIkKflJc43VBhV9un21vexTgCxcNjuWX/abnLM7YL92GKxrq+roVWx6tvvUQ+UaMS2TfzM4HvDxfxq4+A2iQ2tvHH/ALtIY1X+iqADc+ygzqUpQKUpQKUpQKUpQK6LqXAwOpruJrCmOTVHW5vh49o6yzpG8sNlrqZay2WuhxXI5Kr9bMSdgoJOwFUDzxcwpcTF0LXxvHkkdWbQkK6e7jTfS7aRucbHI8sVbHaHx17GOCfuzJbrLiUKcFSQNDnY+EEMMbbsu9U5f8uz3fEu4VkeSY94XjbWiRudRZiPo4Hl7QM710HhOGmLFOaZ6/aIVs97WvFEl/FS5aMlYzdWcutxGsixywysSfDrODHq323OfLqZn2ecvSWVmEmGJWOpl1atPhCgagceWcDYZx5VIrCxWKNY1+iihR67DGffWRitDrfFMmppOPlw7/zt6L+LT1xzxR1dZr5XI1xrTrcOEkgXrWru+MAbLWfeWgkXByPMEeRrRz8HkVgFBfJwNIycn1Hl+721LipW07T17LGLg62Yk3EH1dTj0rqv+bbe1j1TsBnou5YkddKjf7egqLcc5xSO6e2YOqRyNHNImC6lCVYRLpYMwIONWAcdRkMJBwfk9+JJrseLwTIuRoksoRNECTsykagSR9LAyRkV02m8H49py8o7eqnqfEq1jhxc57+iE88cxzNdPEriNYSQxickFs+bjGojwj2NnrjNR3gPApb64SGL6TsAWPRdTYyckZOTWVzZwUWN1Nbd53zRkB5AMBpCoYgDJJA1Yydyc1enYnyWtpZLcSKPnE4DDI3RCNgPTPX3YrpMeOuOsUpG0Q0d72vabWnmk/F8cN4PMITj5tZMIyfrRQkJn3kCqL7GOVGuuJxyMha3tcu5I8PegYjU5/O1eLH6NWF2/wDMZgs4rZf+IYs5/m4GRio36lmj9mFapZ2a8vrZcMtkCgO8ayynbLSyqGYkjrjZfcorNg0vboSOEMQSAJ4SceY17A+zVp+FY3Ze44by8tw6MdRkncLjUQ0mhWJzgARqhJPQD2V3dsPEYJ+D3axTRO0UkGsI6sUJuY1w4Byp3865diHMS3PDFgJHe2p7thtkoctG2PTGV98ZoK97VOb4+KC00RvFLF3pcSNGR3cgiw6ujEMn52enh9lWJ2NcxGaza0m2urFu5cfzYZlTB6HGhk/qwfMVD+d+TbJ7yUQWt2pBxMts0Kr4gCHEMuNKvkgOp0ko+2Qc8LrmE2PHY7sRPDHdNHHLC4ZWIYCN2OV0sVbuXyhYE6hq3NBelKUoFKUoFKUoFKUoOqVvKug1orvmRo5HRgPC5H2Z2/Ziuk81fo1ymr19L5J335cmypos20TEN69dD1qDzOPqn9lcTzEvof2fxrW3zVt0TRpcsejPu7dZEZHVWRgQysAysD5FTsRWr4fy/b2ur5vDHFq+kUUAnHkT1I9nSuf4eT0b4D+NcG41GfrfAfeqC17bTWJ5Jq6e++81Za9aNWF+Fo/0vgPvU/Csf6X6o+9VbglL8O/aWUa4Vj/hOP1b9Ufer5+EY/Vv1R96seCWUUt2lkV8NdHz+P6x/V/+1Pn0f1j+r/rWPBb8mHvBbtLUcb5Hsr1i08X5Q9ZYm7uXpjUSPC5G30welZnInZtZ8PujcwXE7N3bIUlKDwsQTq0qMgEA+lZXz5Prf3f9a4m8Q9T+w+dbfR+K6jT/AC3+av3/AIlWy6KMnOI2lRdhwmTi3FCsILd/cvIWbOBG0jSanP5vgB2+yvWEUYVQqjCgAADoABgCoH2fct2lrdTtboVaRBtnKoFY5CZ3UHK7Zx4RjFTe+uDHFI4QyFEZgi41OVUnSudsnGBn1rstNqKajHGSnRpsuK2K3DZTXyk5hpsFxuTOdXoAI1I/vZ+yrpijAUAfRAAHuAxXnztL53fidnCslusa9+HhljlEiSIYZVIGVVlOrSDkDcb4Iq0+yjmz8IcOjLnNxDiKb1JUeFz/AElwffkeVWEatO0TswuLVg1pB39nsMxpquo1UpiKTHikQYGlwCcLhjsCcLk+Sbgd3YXE6tHBeROkySAqyKs/d62DYwFHcSZPlI/rVr87csyzyd6pnli0KO5hmaKWNlZvykeHRXDBvEpIP5NcZ6VV/PfC5JFjit4eIzvqbPf287ldShSqTyZOg4Hg3XO+RjBPF68S4JBc4MqBmAIVwSsqhuvdyoQ6Z/RIrRR9l3DxOs7xPLKpBUzTzTAEdDiRyDjrvmthyRbzx8OtEugRcJCiuCckFRgZIO5wBn21vKPSlKUClKUClKUClKUEF5ph03L/AKQVv2Y/yrUVYvEOERT471ckdCCyn3ZUg1gnlC2+o39rJ96uY1Pg+XJltekxtM7t5g8Sx0xxW0TvCD4pipv+J9t9V/7ST71PxPtvqv8A2j/xqv5JqO8ff+k/mmHtP5/KD4pipueTrf0f9dq+Hk23/nP1zXnkmo7x9/6e+aYff8/lCcUxU0/EyD1k/W/0r5+JUH1pf1h92nkup7x9f8e+aYPdDMUxUyPJUP15fiv3a4/iRF/KS/FPuV5Pg2p9vq98zwe6H4r5iph+I8X8rN/h/cr5+I0f8rL/AIf3Kx8n1XaPqeZ4Pf6IhimKl34ix/y0v9z7lQ3m2KS0uRBAO8YxCRe9YLrGtlcIyjGUAQkH+UBp5Pqu0fV75ng7z9Em5IX8tKfRF/ax/hUyqouxznv53d3MMqpG5jRowpJ1hGfX4j7GQgemT7rdrpdBgtgwRS/X/Wi1mWuXLN69P8Ul2m9ntrNds1nd2kN07flbWWZY8swJMiDJKsdsrjB65B66vlS5bl/jCRTTRvBcQxCd0P5NHk1aTn0WUMM7eGQnAqw+NcotDI7pbC8geR5NGY/nETSuXdYxLhXjLlnwWBBY4yMYqrmvk67urgLZcOvY4tOkJMFCJuzaY2zhI8liAWIBY4wMCryo9J0rB4Dbyx2tulwwadYY1lYbhpFQBmBwM5bPlWdR6UpSgUpSgUpSgUpSgUpSgUpSgUpSgUpSgUpSgUpSgUpSgVGufeTE4pa93q7udDrhlGfA+kjfG+kg4I+3qBUlqtO1kSpJBJJJIlhgKzxSyxmKUOWy/dnDCRdKAsMKV2wX3CobngXEeBzwXcsJiMMwRG1KY5NmOgMpOzJrXp0x516d4NxWO7t4p4jmOVA6+uGGcH0I6H2ivMHM/NrTRvbxyzyWpKECeZpSGRidSk+RzjB6Yqxvk6cbdoru1YkpGyyx5JIXvNQZR6DKhsDzZqELlpSlApSlApSlApSlApSlApSlApSlApSlApSlApSlApSlApSlApSlArjLEGBVgGUjBBGQQfIg9RXKlBDrzsg4TK2prRVPpHJLEv6kbhf2VvuA8tW1hH3dpCkSHc6c5YgYyzElmPtJNbOlApSlApSlApSlApSlApSlApSlApSlApSlApSlApSlApSlApSlApSlApSlApSlApSlApSlApSlApSlApSlB//Z"/>
          <p:cNvSpPr>
            <a:spLocks noChangeAspect="1" noChangeArrowheads="1"/>
          </p:cNvSpPr>
          <p:nvPr/>
        </p:nvSpPr>
        <p:spPr bwMode="auto">
          <a:xfrm>
            <a:off x="176213" y="-10287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2535" name="Picture 2" descr="http://blogs.hopkins-interactive.com/2016/files/IMG_1131-300x2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886075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3" descr="C:\Users\J.D. Walker\Dropbox\evaluation\STSS\STSS ALC empt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8300" y="2192338"/>
            <a:ext cx="236855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3" descr="C:\Users\J.D. Walker\Dropbox\evaluation\STSS\STSS ALC empt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77025" y="3298825"/>
            <a:ext cx="236855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3" descr="C:\Users\J.D. Walker\Dropbox\evaluation\STSS\STSS ALC empt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2588" y="4249738"/>
            <a:ext cx="236855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Straight Arrow Connector 23"/>
          <p:cNvCxnSpPr>
            <a:cxnSpLocks noChangeShapeType="1"/>
          </p:cNvCxnSpPr>
          <p:nvPr/>
        </p:nvCxnSpPr>
        <p:spPr bwMode="auto">
          <a:xfrm>
            <a:off x="3314700" y="3927475"/>
            <a:ext cx="3246438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7" name="Straight Arrow Connector 26"/>
          <p:cNvCxnSpPr>
            <a:cxnSpLocks noChangeShapeType="1"/>
          </p:cNvCxnSpPr>
          <p:nvPr/>
        </p:nvCxnSpPr>
        <p:spPr bwMode="auto">
          <a:xfrm flipV="1">
            <a:off x="3314700" y="3027363"/>
            <a:ext cx="863600" cy="5238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0" name="Straight Arrow Connector 29"/>
          <p:cNvCxnSpPr>
            <a:cxnSpLocks noChangeShapeType="1"/>
          </p:cNvCxnSpPr>
          <p:nvPr/>
        </p:nvCxnSpPr>
        <p:spPr bwMode="auto">
          <a:xfrm>
            <a:off x="3314700" y="4249738"/>
            <a:ext cx="863600" cy="4064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3538"/>
            <a:ext cx="8382000" cy="1143000"/>
          </a:xfrm>
        </p:spPr>
        <p:txBody>
          <a:bodyPr/>
          <a:lstStyle/>
          <a:p>
            <a:r>
              <a:rPr lang="en-US" cap="none" smtClean="0">
                <a:latin typeface="Arial" charset="0"/>
                <a:ea typeface="ＭＳ Ｐゴシック" charset="-128"/>
              </a:rPr>
              <a:t>ALC RESEARCH: LESSONS LEARNED</a:t>
            </a:r>
          </a:p>
        </p:txBody>
      </p:sp>
      <p:sp>
        <p:nvSpPr>
          <p:cNvPr id="35843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7747000" cy="1271588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-128"/>
              </a:rPr>
              <a:t>Specialize – focus your investigations</a:t>
            </a:r>
          </a:p>
          <a:p>
            <a:r>
              <a:rPr lang="en-US" dirty="0" smtClean="0">
                <a:latin typeface="Arial" charset="0"/>
                <a:ea typeface="ＭＳ Ｐゴシック" charset="-128"/>
              </a:rPr>
              <a:t>Learn from others’ work</a:t>
            </a:r>
          </a:p>
        </p:txBody>
      </p:sp>
      <p:sp>
        <p:nvSpPr>
          <p:cNvPr id="35844" name="AutoShape 16" descr="data:image/jpeg;base64,/9j/4AAQSkZJRgABAQAAAQABAAD/2wCEAAkGBggGBQkIBwgKFQkKDSAOFxgYGR8dGhwaHxwhISQdJiArICciLy0kJB4cKzsgJDMsLCwsIyIxNTAsNScsLDABCQoKDQsNGQ8OGTUkHyQ1NTQxNTUsNDUyNjE0LCksNDQsMDQ0Miw2NCo0LzA0LCksNTQ0NCkvLCwpLDQsKTQsLP/AABEIADwAUAMBIgACEQEDEQH/xAAaAAADAQEBAQAAAAAAAAAAAAAEBgcFAwgC/8QAPRAAAQIEAwQGBwUJAQAAAAAAAQIDAAQFEQYSITFBUWETFCJxgbIHMjZ0kbHSFjNVk6EXQlRyc5LB0fAV/8QAGQEAAgMBAAAAAAAAAAAAAAAAAwQAAQIF/8QAIhEAAgICAQMFAAAAAAAAAAAAAAECEQMhEwQiQRIxQlFh/9oADAMBAAIRAxEAPwCX16vVVnEVRbaqc6G0TS0gBxYAAWbAC8Pfo1fmH3WX52cecbdbP3qlKGpKToSQMq0osdtlmJpiT2oqfvbnnMHUfElQpFOPVXgWm15ShQGUpUQe/andsimrVAs0ZSg1H3LHN1BpTyurs3A33sIX5quzK5nLKHVJ1P7o8N/jGFTMbStSaLMxmbmlmwBPYPju8dOYjel225KWHSferJskjZzI+UAcfQclYcil3m9QqgwdKn96d+xJPPh3R91CrtBxaZdpsq5DTwEIlTn3H1dEg2QmNukvGYpyc3roOUmNJfYTjad2KPpBr1Rl8VLZlJuYbZbZQAELUkHs+tYEC5MLX2krP4tP/mr+qG7HFKRUHmlyyT1xpOU8CncO8fKEWZN3iC1lKQEkcwLH47YKnaOnjacVQZ9pKz+LT/5q/qg+gV+qvYip7btTnShc0hJBcUQQVi4IvC+I2aGA1iKjoCe0qZbWT3rFv0t4xYQHxJ7T1P3tzzmBkm8gtKdoXc91tP1vBOJPaep+9uecwJKuJbfGf1Fdk9x2/CIQ4gXIik0HrMzT5ZEyFdO0x0V1bQAo2B5/4tyidLQqXmCkjtNqt8DFRE244kXTZD1pgD+dIUR4XjEwOWtJhowRVHKf1uWaS8lW0NnMpJ5jb8I7SUpMU2VLa0nNck9/CGT0Z1Hq1YXLuLPROt6a6X4xRp6jSVQ1eYRn421ikrWhd4pNduzzzOIPW1BwjM4b3POEfE2VVfmXUqJ6dXSkEEEFWpTY66EnvFjvip42pKaXiCZKyQwkZ78EDb48OZESKpzzlSn3JlwWznQbgkCwSOQAA8IuG9hcG1YKI2KAAivUhJAzqnEK52zpsPmfGMcRs0j2so/9Zn5pjYyD4k9p6n7255zA622WUslalKKwFkDSw4XI2237Bzg2tsOzOL6g0w2VLVOrAHHtqgSpKcM4tLymiW+x2LZQBuFuEQhzmphMzOuP5AA4sqsNgub2iiMzbc0gLZBLK9U22gW0HhstutaJoNsOGHcshTS47OAl4BSEJ1y66knZfT1R4xli3UQco2vA40yd6nMIW0F9Ig5tQf8AtYoyMTzlOlTNdKh2WaTdQ2EDbEwoVYebedeSEFBsnWGBdRMxKKQwiy1kC19CL6iAvT0IPmTTQz1unyPpVwg83JTDbU84BYnUgA3ykbbK4jlwtHn/ABng2ewRWE06pLZU4toPAoJIKSVDeAdqTpFDq6JvDU82+wpSEvjMLH/UK/pFmZ6tSFOqsytKkt3llGwzBRJWLneCL2G4hfEQSDQ9iyXX6JSG8rQeNinNa3ODsPqK8VUwk6mcb84gSWFpeYWL3Sm3LU2gnDntPS/e2/OIINBtYkJp3EVYfCHAw1MOKUo3AsVHS+y6tw3xhExYKlgGSqj6npmfqRDjhXlzpypzEkgApMCfsqo38TP/ANyPoiEJSlOZYA3m0VVvA5EjLyzcyyXpVvo120Ga5J77E2zb7bo+2vRfRmXUOF6dUEKCrFSbG242QDryIMNk5KtzM8uaSCh1SyTk0B153jMla0L545ZJcZh03CLkkwkLfSbqubRpTNNW0i6B2RB/SqSAL68Y6mbUW1NKSghULShkYksfU3cjAq8s9P0YK7JDRybdb90KtSpMzWcNOSUmkGZafS8EEgFQAWCBfeM4NuAPdDyuQQ60UFblkrzDZt+ECTGHJV93P0jwKrXsR9MEUZRGceKULRLGcJVyXYmnZilzSG25dSznTluByNifC53wDh0WxRTPe2/OItrEl0MuEmYfUlOwKI07jYGAV4To/wD6DU31FHWG1hwKF09oG4JCSAdRfUGCKT8jEXP5I//Z"/>
          <p:cNvSpPr>
            <a:spLocks noChangeAspect="1" noChangeArrowheads="1"/>
          </p:cNvSpPr>
          <p:nvPr/>
        </p:nvSpPr>
        <p:spPr bwMode="auto">
          <a:xfrm>
            <a:off x="176213" y="-274638"/>
            <a:ext cx="762000" cy="57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5" name="AutoShape 18" descr="data:image/jpeg;base64,/9j/4AAQSkZJRgABAQAAAQABAAD/2wCEAAkGBggGBQkIBwgKFQkKDSAOFxgYGR8dGhwaHxwhISQdJiArICciLy0kJB4cKzsgJDMsLCwsIyIxNTAsNScsLDABCQoKDQsNGQ8OGTUkHyQ1NTQxNTUsNDUyNjE0LCksNDQsMDQ0Miw2NCo0LzA0LCksNTQ0NCkvLCwpLDQsKTQsLP/AABEIADwAUAMBIgACEQEDEQH/xAAaAAADAQEBAQAAAAAAAAAAAAAEBgcFAwgC/8QAPRAAAQIEAwQGBwUJAQAAAAAAAQIDAAQFEQYSITFBUWETFCJxgbIHMjZ0kbHSFjNVk6EXQlRyc5LB0fAV/8QAGQEAAgMBAAAAAAAAAAAAAAAAAwQAAQIF/8QAIhEAAgICAQMFAAAAAAAAAAAAAAECEQMhEwQiQRIxQlFh/9oADAMBAAIRAxEAPwCX16vVVnEVRbaqc6G0TS0gBxYAAWbAC8Pfo1fmH3WX52cecbdbP3qlKGpKToSQMq0osdtlmJpiT2oqfvbnnMHUfElQpFOPVXgWm15ShQGUpUQe/andsimrVAs0ZSg1H3LHN1BpTyurs3A33sIX5quzK5nLKHVJ1P7o8N/jGFTMbStSaLMxmbmlmwBPYPju8dOYjel225KWHSferJskjZzI+UAcfQclYcil3m9QqgwdKn96d+xJPPh3R91CrtBxaZdpsq5DTwEIlTn3H1dEg2QmNukvGYpyc3roOUmNJfYTjad2KPpBr1Rl8VLZlJuYbZbZQAELUkHs+tYEC5MLX2krP4tP/mr+qG7HFKRUHmlyyT1xpOU8CncO8fKEWZN3iC1lKQEkcwLH47YKnaOnjacVQZ9pKz+LT/5q/qg+gV+qvYip7btTnShc0hJBcUQQVi4IvC+I2aGA1iKjoCe0qZbWT3rFv0t4xYQHxJ7T1P3tzzmBkm8gtKdoXc91tP1vBOJPaep+9uecwJKuJbfGf1Fdk9x2/CIQ4gXIik0HrMzT5ZEyFdO0x0V1bQAo2B5/4tyidLQqXmCkjtNqt8DFRE244kXTZD1pgD+dIUR4XjEwOWtJhowRVHKf1uWaS8lW0NnMpJ5jb8I7SUpMU2VLa0nNck9/CGT0Z1Hq1YXLuLPROt6a6X4xRp6jSVQ1eYRn421ikrWhd4pNduzzzOIPW1BwjM4b3POEfE2VVfmXUqJ6dXSkEEEFWpTY66EnvFjvip42pKaXiCZKyQwkZ78EDb48OZESKpzzlSn3JlwWznQbgkCwSOQAA8IuG9hcG1YKI2KAAivUhJAzqnEK52zpsPmfGMcRs0j2so/9Zn5pjYyD4k9p6n7255zA622WUslalKKwFkDSw4XI2237Bzg2tsOzOL6g0w2VLVOrAHHtqgSpKcM4tLymiW+x2LZQBuFuEQhzmphMzOuP5AA4sqsNgub2iiMzbc0gLZBLK9U22gW0HhstutaJoNsOGHcshTS47OAl4BSEJ1y66knZfT1R4xli3UQco2vA40yd6nMIW0F9Ig5tQf8AtYoyMTzlOlTNdKh2WaTdQ2EDbEwoVYebedeSEFBsnWGBdRMxKKQwiy1kC19CL6iAvT0IPmTTQz1unyPpVwg83JTDbU84BYnUgA3ykbbK4jlwtHn/ABng2ewRWE06pLZU4toPAoJIKSVDeAdqTpFDq6JvDU82+wpSEvjMLH/UK/pFmZ6tSFOqsytKkt3llGwzBRJWLneCL2G4hfEQSDQ9iyXX6JSG8rQeNinNa3ODsPqK8VUwk6mcb84gSWFpeYWL3Sm3LU2gnDntPS/e2/OIINBtYkJp3EVYfCHAw1MOKUo3AsVHS+y6tw3xhExYKlgGSqj6npmfqRDjhXlzpypzEkgApMCfsqo38TP/ANyPoiEJSlOZYA3m0VVvA5EjLyzcyyXpVvo120Ga5J77E2zb7bo+2vRfRmXUOF6dUEKCrFSbG242QDryIMNk5KtzM8uaSCh1SyTk0B153jMla0L545ZJcZh03CLkkwkLfSbqubRpTNNW0i6B2RB/SqSAL68Y6mbUW1NKSghULShkYksfU3cjAq8s9P0YK7JDRybdb90KtSpMzWcNOSUmkGZafS8EEgFQAWCBfeM4NuAPdDyuQQ60UFblkrzDZt+ECTGHJV93P0jwKrXsR9MEUZRGceKULRLGcJVyXYmnZilzSG25dSznTluByNifC53wDh0WxRTPe2/OItrEl0MuEmYfUlOwKI07jYGAV4To/wD6DU31FHWG1hwKF09oG4JCSAdRfUGCKT8jEXP5I//Z"/>
          <p:cNvSpPr>
            <a:spLocks noChangeAspect="1" noChangeArrowheads="1"/>
          </p:cNvSpPr>
          <p:nvPr/>
        </p:nvSpPr>
        <p:spPr bwMode="auto">
          <a:xfrm>
            <a:off x="176213" y="-274638"/>
            <a:ext cx="762000" cy="57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6" name="AutoShape 26" descr="data:image/jpeg;base64,/9j/4AAQSkZJRgABAQAAAQABAAD/2wCEAAkGBhMQEBIUERQVFBAWFBgYFhUVFhgXExcVFRIXFhwVFRUYGyYfGBojGhkVIC8gIycpLSwsFSEzNTAqNSYsLCkBCQoKDgwOGg8PGiwkHyQsMi8wKi01LC8pKS8sKSwsNCwsLCwtLDUsLSwsKTUpKTMxKSksLCwuLCksKSwsLCksLP/AABEIAOEA4QMBIgACEQEDEQH/xAAcAAEAAgIDAQAAAAAAAAAAAAAABgcEBQIDCAH/xABMEAACAQMCAwUDBgkJBgcBAAABAgMABBESIQUGMQcTIkFRYXGRCBQyUoHSFRYjQmKSobHRU2Nyg5Oio8HhJDNEgrKzQ1RzdMLi8Bf/xAAbAQEAAgMBAQAAAAAAAAAAAAAAAwQCBQYBB//EAC0RAQACAQIEBAUFAQEAAAAAAAABAgMEERIhMVEFFUFhEyKRofAUcYHR4TMy/9oADAMBAAIRAxEAPwC8aUpQKUpQKUpQKUpQKVh8Q4zBb47+aKLPTvJFTPu1EZrnY8ThnXVDLHKvrG6uPipNBk0pSgUpSgUpSgUpSgUpSgUpSgUpSgUpSgUpSgUpSgUpSgUpSgUpSgVHOf8AmxeGWMk5+nssa5ALSNsAM/ax9ApO+MVI6or5RV3J39nHv3Pds+PIvq0/EDP61BEeH8uXXFTJPI5dzuSSfgM56fGtOLq54bc6oZGjlU9QTggHoR5j2VsOWed3s1ZV+iRuPQ+orR8V4kbiVnPUmg9MdmvPY4ra6mwtxHgSqOmTnDD2HB//ABFS+vP3YSskPEWXfRLCQfTK+IH37CvQNApSlApSlApSlApSlApSlApSlApSlApSlApSlApSlApSlApSlAqB9rvIx4laBohm5g1NGPNg2NSj2+EH7MedTylB4rliKsVYFWBwQRgg58xXK2OGB9telO1Dke0ntbm7aJRcQwvJqGV16E1aZACNWcYB6j3bGG9jHIlteRPdXEIzHM0SxlmKlkVSXYMT5tjA22Oc0Eh7HOCPpa7kQorJoiBGCVzktj02AB99WfXxEAAAGABgAdAB5CvtApSlApSlApSlApSlApSlApSlApSlApSlApSlBpebOaouHQd7LuC2lRkKC2lmwztsowrdevQAkgGm7/5Q14TmGG1RNx4xLIcj9LUnr001e1/w+K4jMc8aSxNjKSKHQ4ORlWGDggH7Kq/tg7N3lghm4bGEa3DBoIF0Fo2IOqNUxllIPhAy2rbcYIRrl7tj4lczd33kAmYOY0a3JiYohfSzrKHXOCOhHtqU8jduUd2xS9jW2IQt3oYmA4xkNndDvtkkbdap5LO94eIpXt5Ynd2SIyQlWJaNlO+nUzHvDgN6beywOUuyC9e2TWYrRWUE60M05OTs0eVVBjy1E4bcA9AtP/8AonDP/PWv9sn8a4N2k8LH/HW39op/dUCb5PzH/jYs/wDsgP3T11yfJ6Y7fPIh7RaYP/foJBxrt14fAcQ95cncZQaI8g4+nJgsPaisNqgl58oW9Zz3MVqq+SssrsPe/eLnf9EVOuX+wjh9uAZw93KMZMhKx5x5RIcYz5MWrfcx9ndndWT2yQQw+E900car3cnUONOPPqM7gkedBVvGe1HiN1w8rPZJ3E2zzRFgDGsgLKI2JIyoK5JI3rl2ZdrVrYxzQXKSIj3MksbqocIkmPA4HiyCDuAetank3ml1drK9GBHHJFpOMrIrbg488gioJdRhpCF9T8M0Hrzg3G4LyFZraRZYW6Mv7iDupHmCARWdXnfk7jknAby3W4jeK3uIInlLHUrq8YPehfzGjYkEddIYYJK16HVsjI6UH2lKUClKUClKUClKUClKUClKUClKUClKUClKUClKUHzFfaUoFKUoFKUoPO/bdwX5rxZZ02W5jDn2SR4jb7CNB95NRTkvhvzniEMZGQzqD/RaRVb+6WqyvlGwHPDnHTM6n13ETD/paob2ORa+LRZ8jn4K7f8AxoLf7YeUlvOGu6r+XtQZYiBk4UeOMexlHQear6VjdiXNLXdiYJDmW1KpnOdULgtEenkAU/qwc5NWIRnr0qiuTYPwPzI9qSRDKWhXOQpSQd/AcHYkYaPPrketBe1KUoFKUoFKUoFKV1XNykSM8jKkaqWZmICqoGSWJ2AA86DtpUHXto4V33d9+R4tPeGNxFnOPp42H6R2884qbI4YAgggjII3BB8wfSg5UpSgUpSgUpSgUpSgUpSgUpSgUpSgUpSgqH5RY/2ey/8AXf8A7VQ/sITPFM+iE/4cg/zqafKKQfM7Q+YuSB64ML5/cKr/ALEb5Y+MwhjgSJIo9C+jIHwDD7aD01VU9tPBtL296mEeJG1PjYNEyTQl8b47wFP67yq1qg3a1YtLaIFxpLlH1EBQhXvCzZ6gd2Pj6A0Ew4ZfrcQxTRnKSIrqRvsygj99ZNVF2Qc8W1rw0Q3lzHEY5MRCRsMUkijm6eYDyPv0xirU4fxKK4jEkEiSxno6MGU/aKDJri0gHUge+ujiV8sEMsrfRjRnPuRSx/dVGcYgg47JrNwwZY9Td4ToDY+jGhOFA6bdetHm6/Aa0fNPHXt0Cw92bl1cp3pIjVUA1OwG7AFlGkYyW6jrVN9kHM1xaX6WhZpLKRmjAJJWOQKSrIT0B0lSuceLPlUv7ceWLieKC5tlZ2g1rIiDLd3JpOsDqcMgyBk4OfKhKOX3afxrh7pJdpDJA52TQEyB5K6klT7Tmpf2hc2auD219bqHt2lhkdXH/htnAcdNpdGfaKomfiF5xBo7f8pNIMBIwCW8uoxsPPJr0VYW0PCOBxx35QxRQaZgRrVmkO8YGPFlm0jbej1S3GOaLa/iSMwpDMXy83s/hV19k0ci8ItRISdn7snqYe9buz7tGnHsxUF7MOTuEcRWSVokaZJ3PzcPP3UcayfkxhyO+GNJJIx4gCo6VdCqAMDYD4UH2lYdxxaNPPJ9F3rok5igRGeRxGijLM/hUAeZPSq/6rDxcHHG/bdJ8O+2+07NnXwtjc9KgMvbjwtX095KRn6Yhk0+/pnH2Vpee+ebO7kt4WmLcPkgaVjGSBM3eaFjZhggLpbUp82GasIpnZPoud7B5O6W8tjLnAUTIST6Dfc+yt3XmbmrgPDktVktpMyk/wC7yTgfadvKrM7B+OTT2MsU5Zu4kCxs3Xu2QEJnzwQfsIHlR6s2lKUClKUClKUClKUClKUFK/KJn8VmvkIrhvtJhUHHqBnB9pqu+YuXH4V+DLmNmJmt4blC4GVnXTIyYAHhBKY89zU/+UUh7yzPrBcD4PCf8xXb2oWnfct8LnAGY1tmPqFlttJA2+sU+FBb/CeIrc28MyfQljSRfc6Bh199QXtru4fmaQySmKV2Lx9cMigRTDGDqPdTsAo3yc+RIz+xm/M3BbXUcsgeP7I5WVf7umpDzRy9Hf2k1vKBpkUgNgEo3VXGfMEA/ZQeR2vGOkuMgsWbHnkKMD0woXFS7ss5gey4pEImJgmkSKVfJlkcIr49VZlOfQt61p+YuSb2xk7u4gcnPhkjVnify8DgfsOD02qbdkPZrdPdx3NzE0NtEQ6iRSryyKcoAh3CqwDaj6DGd8Bfl3arLG8bjKOpVh6qwwR8DXl/mns7veGzd2EaWJjiKSPxd4PJdA8WvHVce7avUhOK8589do9yeKJcIiD5oW7hWy6mOeFSrsuQNTKdWR9YD80GgkPY/wBn12sy3N2jQwxktHG40yPIV0hmQ7qoBbrg5x6VP+0vnI8MszIiM8jEKCuB3akhTKSwI2JUDII1MM7ZrL5E5rHErJJiAsgJjlVfoiVOunO+kghhnfDCtB2qcK+fRRxwyIreJZC2SBGxR9goOo6449tvfUWXNjxRvktEfuzpS152rG7VdiHOsc0XzNk0XCKzd4XLtOQwaR2JGQ2ZF2JOx26VJu1O0eXh0iRKHc6gEOPFrhkjBySAulnVs+WmoXyXyVDYSCYSSPcrq8Z8EY1qVbCDr4frE9MjBqQXdyJW2kVz7HDH9hrS5/GqV/41m3v0j8+i9i0FpttknZE+zDlGfh9ybmSSPJjZO5TLbPoOWfYDBRemenWpnzDzhHbrquptIPRFBLH3Iu5FYcalSPXNQafm20ugyTp+UaVg0h/NQMQFBzkbYqrpJzeJXn4t9qx6Ry/Pum1VKaSI4I3me6S8P7TbCZwglKMTgd6hRSf6R2H21j87czR21xbLOneQGN5NPkZAVVSfIgAk/aKr/tA4XZxFPmrA5Hiwc1t+D8FbiXCY1mciWKRu4lO/gwMxv5ldx06YHpV79Bg0WSueJ5R139N/VW+LfUVnH6z+bPnGb7hk1m7KoW6J2AAGM+7yqNcr8tvfJMiEKF8aMegfcFT54YD4xiuuTk2cTdyWiEmNWNZzpzjVjHSrO5L5aWxtmyxkkc5Y4wNiVCoPf6+Z8quavW1xU+Sd7T0jvuwwaabW+aNqx1QPgPZrd3d09ujQrJFpMup2wgYAg4CeLIORj4ivRnKXLS8PtlhDa36u+NOpsAZCj6K7YA39561TnBecJxxqMxQwhe9EUpVgzskohjbMqtpYrojOADvHjJq/auY5tNYm/VWvtxTw9ClKVmxKUpQKUpQKUpQKUrTcU420TgIoYD6Wc/AHy/bUGo1GPT148k8kmPHbJPDVW/yiLbwWMnkGnj/tERs/4f7ayuIabnk1SD9C0iOR9a2kTI+MZFZXbIi3nCGkTUJbeRJQu2cbxt7wFcnb6oqK8ncU18pcSjOMwmVR66ZAjgn/AJmcfZWePJTJXipO8MbVms7Skfyd5ieHXCn6K3baf+aKMkfH99Wk7gAk7ADJPsFVf8niHTwyZvrXch+EUQ/yqzLyHXG6/WVl+IIqRi8588dqEt1xKO4tsfN7N/yCv4o3fLAzsoIznbG+wUepq3uzHtB/C0D96gjuotHeKudDLICUkTPQHDeHJIx7RVE8E7Or2aMa0FvEcZafKsQD1EX0jjfqADtvVl8lcuLw4s1vK7SPGsbscBSEOcqmDp+J2+2tdqPEtPg33tvPaOa1i0mXJziNo7ytqe5VBlyAPb/CvP8AD2Ul5M3M+YxpUJGMuyRRrGhaRtlOlRsFOM9atGXLZzuT61haa53UeO5r8sccMfWWww6HH1vO7hwHhUNpCYrZSkZbUw1sxL4C6mLE74AHptXbdR5NcrfrXbNFqBHqCPdkYrS2yWy34skzPvK7ERin5YQnmMx3VvhZTqZiqoGKjY4yxHuqvePco3HDtEmopncFGIYY38q1088trO6tlXjdgQfYTj+Nd3Hub5rtQsjZA6V9IxY6Y6RSkcnNWta1ptaeazezPmh7yJln8U8WPH9dD5kfWzUK555Mlt7iWWBTJbuxbwDLRsxyVYdcZ8xW77FVdvnOF8A05foA3i2z7jn7DUu5qtCqakZmy24Gy4Pptk/bXPXyfo9baMUcrRG8e/s22LHGpxRGSecdJUfHwm4lYKI3z+kCox6ktgVdHLnBDZcPjjYh5Rl3b80FjqIUHyAwMn0ztUO4NHEJu4EgdpzJKAPzH7wjTrbCkFMeeB3bb+nbzfzTcW8K2hUxXB0nVrjYrEpOCGikYAkqvU7AHHUGr+sx59TMYqxtXlMygwWw4I+JM727MbmrjRiuiphPfExMHkwHCAsDgdcMCw8WD4icdCcXnPmeVh80yAkcjlysgdnJLAIzKo04BbKb42ycitdyLyZJxa8ESkiIYa4l6lUJ9T1dtwB7z0FbSzsvw7xzQDiB5W+j0S1g2AXfbKKoyPznzWwpp8dOHaOnKFS+e99956pV2IdnrSSLxCcaYVz83T67Dw96R5Ku4A8zv5DN6V128CxoqIAqKAqqNgFAwAB6AV2VOhKUpQKUpQKUpQKUpQdN3caFJ8/L31HX33PWtjfza2x5CsJlrjfFdROfLwx/5q2WnrwRv6ywOI2CzxSRPukiMh9zqV/zrz5wHij21txW2caWlgVWBPiEkFyg0+3ZpPhXo1lrz7zhaqnGrtBssjsp/pTQhv8ArYGrfgWSYm+P9pYauOllidiXMwj4dJCoBkS4ZmyeiyKpU6Rvvhh/ympi99LMSXY6R5DZfgOtUrYXrcHe2kCK6vHpuBG7FZRrJVwWGA6g+W3kOtXBwXi0V3CssBzGcjBBVlI6qyncHp7wQehFReNxqK233ngn6R7Sm0V8U15R8zky5618t4QpyABWQ0VEirmOja8XJ2V1NFXbXw14iidnBUxX00Z8VhXl1hTg71lETLOtZtKH898t2905ZspOAPEgGWH6YPUe2q+tuVozPJE0j5j05GFXUGAOVOSSN1zsPpCrNulaTfBZvQDJx7qg/HuPJFLEBHpmErGYMRrVe7EehguwJGlsZODGvuHZeFzntimu/KI5T2lR1tMGO1ZmOfrHeEy5YuIrW3KgrFEhLHoB03Ynz2A6+laXnHtGUMIYY4Z0KZYuwkiJJOAQpwwAAOCfzsYz02N1yteuIp7S0e5gGJIJFu40ByNQkMOBqPsOrI9hxVU8QEneyCTxTlyHx5yaiCoCjH0vIbZ6bAVb0/h0UyfGyTvb7Kuo1nHHBjjare9nXDprzitusedn1SsBgLEN36bLkZUe/asjtKsLeLiUltYw6Vj0xnDPJJLM2GOWYkndlUD1Wrn5B5Vh4Dw157khZyneXMnXAGSIl8zpzjA6t9lQnsx5VXi3EJ+JT5EcdxrWMH6VwW71Sx+qimPYdSB5ZB2rXtvxSdOWuCpbx4/CNyramBBIkKflJc43VBhV9un21vexTgCxcNjuWX/abnLM7YL92GKxrq+roVWx6tvvUQ+UaMS2TfzM4HvDxfxq4+A2iQ2tvHH/ALtIY1X+iqADc+ygzqUpQKUpQKUpQKUpQK6LqXAwOpruJrCmOTVHW5vh49o6yzpG8sNlrqZay2WuhxXI5Kr9bMSdgoJOwFUDzxcwpcTF0LXxvHkkdWbQkK6e7jTfS7aRucbHI8sVbHaHx17GOCfuzJbrLiUKcFSQNDnY+EEMMbbsu9U5f8uz3fEu4VkeSY94XjbWiRudRZiPo4Hl7QM710HhOGmLFOaZ6/aIVs97WvFEl/FS5aMlYzdWcutxGsixywysSfDrODHq323OfLqZn2ecvSWVmEmGJWOpl1atPhCgagceWcDYZx5VIrCxWKNY1+iihR67DGffWRitDrfFMmppOPlw7/zt6L+LT1xzxR1dZr5XI1xrTrcOEkgXrWru+MAbLWfeWgkXByPMEeRrRz8HkVgFBfJwNIycn1Hl+721LipW07T17LGLg62Yk3EH1dTj0rqv+bbe1j1TsBnou5YkddKjf7egqLcc5xSO6e2YOqRyNHNImC6lCVYRLpYMwIONWAcdRkMJBwfk9+JJrseLwTIuRoksoRNECTsykagSR9LAyRkV02m8H49py8o7eqnqfEq1jhxc57+iE88cxzNdPEriNYSQxickFs+bjGojwj2NnrjNR3gPApb64SGL6TsAWPRdTYyckZOTWVzZwUWN1Nbd53zRkB5AMBpCoYgDJJA1Yydyc1enYnyWtpZLcSKPnE4DDI3RCNgPTPX3YrpMeOuOsUpG0Q0d72vabWnmk/F8cN4PMITj5tZMIyfrRQkJn3kCqL7GOVGuuJxyMha3tcu5I8PegYjU5/O1eLH6NWF2/wDMZgs4rZf+IYs5/m4GRio36lmj9mFapZ2a8vrZcMtkCgO8ayynbLSyqGYkjrjZfcorNg0vboSOEMQSAJ4SceY17A+zVp+FY3Ze44by8tw6MdRkncLjUQ0mhWJzgARqhJPQD2V3dsPEYJ+D3axTRO0UkGsI6sUJuY1w4Byp3865diHMS3PDFgJHe2p7thtkoctG2PTGV98ZoK97VOb4+KC00RvFLF3pcSNGR3cgiw6ujEMn52enh9lWJ2NcxGaza0m2urFu5cfzYZlTB6HGhk/qwfMVD+d+TbJ7yUQWt2pBxMts0Kr4gCHEMuNKvkgOp0ko+2Qc8LrmE2PHY7sRPDHdNHHLC4ZWIYCN2OV0sVbuXyhYE6hq3NBelKUoFKUoFKUoFKUoOqVvKug1orvmRo5HRgPC5H2Z2/Ziuk81fo1ymr19L5J335cmypos20TEN69dD1qDzOPqn9lcTzEvof2fxrW3zVt0TRpcsejPu7dZEZHVWRgQysAysD5FTsRWr4fy/b2ur5vDHFq+kUUAnHkT1I9nSuf4eT0b4D+NcG41GfrfAfeqC17bTWJ5Jq6e++81Za9aNWF+Fo/0vgPvU/Csf6X6o+9VbglL8O/aWUa4Vj/hOP1b9Ufer5+EY/Vv1R96seCWUUt2lkV8NdHz+P6x/V/+1Pn0f1j+r/rWPBb8mHvBbtLUcb5Hsr1i08X5Q9ZYm7uXpjUSPC5G30welZnInZtZ8PujcwXE7N3bIUlKDwsQTq0qMgEA+lZXz5Prf3f9a4m8Q9T+w+dbfR+K6jT/AC3+av3/AIlWy6KMnOI2lRdhwmTi3FCsILd/cvIWbOBG0jSanP5vgB2+yvWEUYVQqjCgAADoABgCoH2fct2lrdTtboVaRBtnKoFY5CZ3UHK7Zx4RjFTe+uDHFI4QyFEZgi41OVUnSudsnGBn1rstNqKajHGSnRpsuK2K3DZTXyk5hpsFxuTOdXoAI1I/vZ+yrpijAUAfRAAHuAxXnztL53fidnCslusa9+HhljlEiSIYZVIGVVlOrSDkDcb4Iq0+yjmz8IcOjLnNxDiKb1JUeFz/AElwffkeVWEatO0TswuLVg1pB39nsMxpquo1UpiKTHikQYGlwCcLhjsCcLk+Sbgd3YXE6tHBeROkySAqyKs/d62DYwFHcSZPlI/rVr87csyzyd6pnli0KO5hmaKWNlZvykeHRXDBvEpIP5NcZ6VV/PfC5JFjit4eIzvqbPf287ldShSqTyZOg4Hg3XO+RjBPF68S4JBc4MqBmAIVwSsqhuvdyoQ6Z/RIrRR9l3DxOs7xPLKpBUzTzTAEdDiRyDjrvmthyRbzx8OtEugRcJCiuCckFRgZIO5wBn21vKPSlKUClKUClKUClKUEF5ph03L/AKQVv2Y/yrUVYvEOERT471ckdCCyn3ZUg1gnlC2+o39rJ96uY1Pg+XJltekxtM7t5g8Sx0xxW0TvCD4pipv+J9t9V/7ST71PxPtvqv8A2j/xqv5JqO8ff+k/mmHtP5/KD4pipueTrf0f9dq+Hk23/nP1zXnkmo7x9/6e+aYff8/lCcUxU0/EyD1k/W/0r5+JUH1pf1h92nkup7x9f8e+aYPdDMUxUyPJUP15fiv3a4/iRF/KS/FPuV5Pg2p9vq98zwe6H4r5iph+I8X8rN/h/cr5+I0f8rL/AIf3Kx8n1XaPqeZ4Pf6IhimKl34ix/y0v9z7lQ3m2KS0uRBAO8YxCRe9YLrGtlcIyjGUAQkH+UBp5Pqu0fV75ng7z9Em5IX8tKfRF/ax/hUyqouxznv53d3MMqpG5jRowpJ1hGfX4j7GQgemT7rdrpdBgtgwRS/X/Wi1mWuXLN69P8Ul2m9ntrNds1nd2kN07flbWWZY8swJMiDJKsdsrjB65B66vlS5bl/jCRTTRvBcQxCd0P5NHk1aTn0WUMM7eGQnAqw+NcotDI7pbC8geR5NGY/nETSuXdYxLhXjLlnwWBBY4yMYqrmvk67urgLZcOvY4tOkJMFCJuzaY2zhI8liAWIBY4wMCryo9J0rB4Dbyx2tulwwadYY1lYbhpFQBmBwM5bPlWdR6UpSgUpSgUpSgUpSgUpSgUpSgUpSgUpSgUpSgUpSgUpSgVGufeTE4pa93q7udDrhlGfA+kjfG+kg4I+3qBUlqtO1kSpJBJJJIlhgKzxSyxmKUOWy/dnDCRdKAsMKV2wX3CobngXEeBzwXcsJiMMwRG1KY5NmOgMpOzJrXp0x516d4NxWO7t4p4jmOVA6+uGGcH0I6H2ivMHM/NrTRvbxyzyWpKECeZpSGRidSk+RzjB6Yqxvk6cbdoru1YkpGyyx5JIXvNQZR6DKhsDzZqELlpSlApSlApSlApSlApSlApSlApSlApSlApSlApSlApSlApSlApSlArjLEGBVgGUjBBGQQfIg9RXKlBDrzsg4TK2prRVPpHJLEv6kbhf2VvuA8tW1hH3dpCkSHc6c5YgYyzElmPtJNbOlApSlApSlApSlApSlApSlApSlApSlApSlApSlApSlApSlApSlApSlApSlApSlApSlApSlApSlApSlApSlB//Z"/>
          <p:cNvSpPr>
            <a:spLocks noChangeAspect="1" noChangeArrowheads="1"/>
          </p:cNvSpPr>
          <p:nvPr/>
        </p:nvSpPr>
        <p:spPr bwMode="auto">
          <a:xfrm>
            <a:off x="176213" y="-10287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5847" name="Picture 2" descr="http://media.digikey.com/photos/Richco%20Photos/SRPL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1875" y="2871788"/>
            <a:ext cx="2957513" cy="29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4" descr="http://iamgratefulhowareyou.files.wordpress.com/2011/12/learn-from-other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2013" y="3554413"/>
            <a:ext cx="3924300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3538"/>
            <a:ext cx="8382000" cy="1143000"/>
          </a:xfrm>
        </p:spPr>
        <p:txBody>
          <a:bodyPr/>
          <a:lstStyle/>
          <a:p>
            <a:r>
              <a:rPr lang="en-US" cap="none" smtClean="0">
                <a:latin typeface="Arial" charset="0"/>
                <a:ea typeface="ＭＳ Ｐゴシック" charset="-128"/>
              </a:rPr>
              <a:t>ALC RESEARCH: LESSONS LEARNED</a:t>
            </a:r>
          </a:p>
        </p:txBody>
      </p:sp>
      <p:sp>
        <p:nvSpPr>
          <p:cNvPr id="36867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7747000" cy="1271588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-128"/>
              </a:rPr>
              <a:t>Compare things!</a:t>
            </a:r>
          </a:p>
        </p:txBody>
      </p:sp>
      <p:sp>
        <p:nvSpPr>
          <p:cNvPr id="36868" name="AutoShape 16" descr="data:image/jpeg;base64,/9j/4AAQSkZJRgABAQAAAQABAAD/2wCEAAkGBggGBQkIBwgKFQkKDSAOFxgYGR8dGhwaHxwhISQdJiArICciLy0kJB4cKzsgJDMsLCwsIyIxNTAsNScsLDABCQoKDQsNGQ8OGTUkHyQ1NTQxNTUsNDUyNjE0LCksNDQsMDQ0Miw2NCo0LzA0LCksNTQ0NCkvLCwpLDQsKTQsLP/AABEIADwAUAMBIgACEQEDEQH/xAAaAAADAQEBAQAAAAAAAAAAAAAEBgcFAwgC/8QAPRAAAQIEAwQGBwUJAQAAAAAAAQIDAAQFEQYSITFBUWETFCJxgbIHMjZ0kbHSFjNVk6EXQlRyc5LB0fAV/8QAGQEAAgMBAAAAAAAAAAAAAAAAAwQAAQIF/8QAIhEAAgICAQMFAAAAAAAAAAAAAAECEQMhEwQiQRIxQlFh/9oADAMBAAIRAxEAPwCX16vVVnEVRbaqc6G0TS0gBxYAAWbAC8Pfo1fmH3WX52cecbdbP3qlKGpKToSQMq0osdtlmJpiT2oqfvbnnMHUfElQpFOPVXgWm15ShQGUpUQe/andsimrVAs0ZSg1H3LHN1BpTyurs3A33sIX5quzK5nLKHVJ1P7o8N/jGFTMbStSaLMxmbmlmwBPYPju8dOYjel225KWHSferJskjZzI+UAcfQclYcil3m9QqgwdKn96d+xJPPh3R91CrtBxaZdpsq5DTwEIlTn3H1dEg2QmNukvGYpyc3roOUmNJfYTjad2KPpBr1Rl8VLZlJuYbZbZQAELUkHs+tYEC5MLX2krP4tP/mr+qG7HFKRUHmlyyT1xpOU8CncO8fKEWZN3iC1lKQEkcwLH47YKnaOnjacVQZ9pKz+LT/5q/qg+gV+qvYip7btTnShc0hJBcUQQVi4IvC+I2aGA1iKjoCe0qZbWT3rFv0t4xYQHxJ7T1P3tzzmBkm8gtKdoXc91tP1vBOJPaep+9uecwJKuJbfGf1Fdk9x2/CIQ4gXIik0HrMzT5ZEyFdO0x0V1bQAo2B5/4tyidLQqXmCkjtNqt8DFRE244kXTZD1pgD+dIUR4XjEwOWtJhowRVHKf1uWaS8lW0NnMpJ5jb8I7SUpMU2VLa0nNck9/CGT0Z1Hq1YXLuLPROt6a6X4xRp6jSVQ1eYRn421ikrWhd4pNduzzzOIPW1BwjM4b3POEfE2VVfmXUqJ6dXSkEEEFWpTY66EnvFjvip42pKaXiCZKyQwkZ78EDb48OZESKpzzlSn3JlwWznQbgkCwSOQAA8IuG9hcG1YKI2KAAivUhJAzqnEK52zpsPmfGMcRs0j2so/9Zn5pjYyD4k9p6n7255zA622WUslalKKwFkDSw4XI2237Bzg2tsOzOL6g0w2VLVOrAHHtqgSpKcM4tLymiW+x2LZQBuFuEQhzmphMzOuP5AA4sqsNgub2iiMzbc0gLZBLK9U22gW0HhstutaJoNsOGHcshTS47OAl4BSEJ1y66knZfT1R4xli3UQco2vA40yd6nMIW0F9Ig5tQf8AtYoyMTzlOlTNdKh2WaTdQ2EDbEwoVYebedeSEFBsnWGBdRMxKKQwiy1kC19CL6iAvT0IPmTTQz1unyPpVwg83JTDbU84BYnUgA3ykbbK4jlwtHn/ABng2ewRWE06pLZU4toPAoJIKSVDeAdqTpFDq6JvDU82+wpSEvjMLH/UK/pFmZ6tSFOqsytKkt3llGwzBRJWLneCL2G4hfEQSDQ9iyXX6JSG8rQeNinNa3ODsPqK8VUwk6mcb84gSWFpeYWL3Sm3LU2gnDntPS/e2/OIINBtYkJp3EVYfCHAw1MOKUo3AsVHS+y6tw3xhExYKlgGSqj6npmfqRDjhXlzpypzEkgApMCfsqo38TP/ANyPoiEJSlOZYA3m0VVvA5EjLyzcyyXpVvo120Ga5J77E2zb7bo+2vRfRmXUOF6dUEKCrFSbG242QDryIMNk5KtzM8uaSCh1SyTk0B153jMla0L545ZJcZh03CLkkwkLfSbqubRpTNNW0i6B2RB/SqSAL68Y6mbUW1NKSghULShkYksfU3cjAq8s9P0YK7JDRybdb90KtSpMzWcNOSUmkGZafS8EEgFQAWCBfeM4NuAPdDyuQQ60UFblkrzDZt+ECTGHJV93P0jwKrXsR9MEUZRGceKULRLGcJVyXYmnZilzSG25dSznTluByNifC53wDh0WxRTPe2/OItrEl0MuEmYfUlOwKI07jYGAV4To/wD6DU31FHWG1hwKF09oG4JCSAdRfUGCKT8jEXP5I//Z"/>
          <p:cNvSpPr>
            <a:spLocks noChangeAspect="1" noChangeArrowheads="1"/>
          </p:cNvSpPr>
          <p:nvPr/>
        </p:nvSpPr>
        <p:spPr bwMode="auto">
          <a:xfrm>
            <a:off x="176213" y="-274638"/>
            <a:ext cx="762000" cy="57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69" name="AutoShape 18" descr="data:image/jpeg;base64,/9j/4AAQSkZJRgABAQAAAQABAAD/2wCEAAkGBggGBQkIBwgKFQkKDSAOFxgYGR8dGhwaHxwhISQdJiArICciLy0kJB4cKzsgJDMsLCwsIyIxNTAsNScsLDABCQoKDQsNGQ8OGTUkHyQ1NTQxNTUsNDUyNjE0LCksNDQsMDQ0Miw2NCo0LzA0LCksNTQ0NCkvLCwpLDQsKTQsLP/AABEIADwAUAMBIgACEQEDEQH/xAAaAAADAQEBAQAAAAAAAAAAAAAEBgcFAwgC/8QAPRAAAQIEAwQGBwUJAQAAAAAAAQIDAAQFEQYSITFBUWETFCJxgbIHMjZ0kbHSFjNVk6EXQlRyc5LB0fAV/8QAGQEAAgMBAAAAAAAAAAAAAAAAAwQAAQIF/8QAIhEAAgICAQMFAAAAAAAAAAAAAAECEQMhEwQiQRIxQlFh/9oADAMBAAIRAxEAPwCX16vVVnEVRbaqc6G0TS0gBxYAAWbAC8Pfo1fmH3WX52cecbdbP3qlKGpKToSQMq0osdtlmJpiT2oqfvbnnMHUfElQpFOPVXgWm15ShQGUpUQe/andsimrVAs0ZSg1H3LHN1BpTyurs3A33sIX5quzK5nLKHVJ1P7o8N/jGFTMbStSaLMxmbmlmwBPYPju8dOYjel225KWHSferJskjZzI+UAcfQclYcil3m9QqgwdKn96d+xJPPh3R91CrtBxaZdpsq5DTwEIlTn3H1dEg2QmNukvGYpyc3roOUmNJfYTjad2KPpBr1Rl8VLZlJuYbZbZQAELUkHs+tYEC5MLX2krP4tP/mr+qG7HFKRUHmlyyT1xpOU8CncO8fKEWZN3iC1lKQEkcwLH47YKnaOnjacVQZ9pKz+LT/5q/qg+gV+qvYip7btTnShc0hJBcUQQVi4IvC+I2aGA1iKjoCe0qZbWT3rFv0t4xYQHxJ7T1P3tzzmBkm8gtKdoXc91tP1vBOJPaep+9uecwJKuJbfGf1Fdk9x2/CIQ4gXIik0HrMzT5ZEyFdO0x0V1bQAo2B5/4tyidLQqXmCkjtNqt8DFRE244kXTZD1pgD+dIUR4XjEwOWtJhowRVHKf1uWaS8lW0NnMpJ5jb8I7SUpMU2VLa0nNck9/CGT0Z1Hq1YXLuLPROt6a6X4xRp6jSVQ1eYRn421ikrWhd4pNduzzzOIPW1BwjM4b3POEfE2VVfmXUqJ6dXSkEEEFWpTY66EnvFjvip42pKaXiCZKyQwkZ78EDb48OZESKpzzlSn3JlwWznQbgkCwSOQAA8IuG9hcG1YKI2KAAivUhJAzqnEK52zpsPmfGMcRs0j2so/9Zn5pjYyD4k9p6n7255zA622WUslalKKwFkDSw4XI2237Bzg2tsOzOL6g0w2VLVOrAHHtqgSpKcM4tLymiW+x2LZQBuFuEQhzmphMzOuP5AA4sqsNgub2iiMzbc0gLZBLK9U22gW0HhstutaJoNsOGHcshTS47OAl4BSEJ1y66knZfT1R4xli3UQco2vA40yd6nMIW0F9Ig5tQf8AtYoyMTzlOlTNdKh2WaTdQ2EDbEwoVYebedeSEFBsnWGBdRMxKKQwiy1kC19CL6iAvT0IPmTTQz1unyPpVwg83JTDbU84BYnUgA3ykbbK4jlwtHn/ABng2ewRWE06pLZU4toPAoJIKSVDeAdqTpFDq6JvDU82+wpSEvjMLH/UK/pFmZ6tSFOqsytKkt3llGwzBRJWLneCL2G4hfEQSDQ9iyXX6JSG8rQeNinNa3ODsPqK8VUwk6mcb84gSWFpeYWL3Sm3LU2gnDntPS/e2/OIINBtYkJp3EVYfCHAw1MOKUo3AsVHS+y6tw3xhExYKlgGSqj6npmfqRDjhXlzpypzEkgApMCfsqo38TP/ANyPoiEJSlOZYA3m0VVvA5EjLyzcyyXpVvo120Ga5J77E2zb7bo+2vRfRmXUOF6dUEKCrFSbG242QDryIMNk5KtzM8uaSCh1SyTk0B153jMla0L545ZJcZh03CLkkwkLfSbqubRpTNNW0i6B2RB/SqSAL68Y6mbUW1NKSghULShkYksfU3cjAq8s9P0YK7JDRybdb90KtSpMzWcNOSUmkGZafS8EEgFQAWCBfeM4NuAPdDyuQQ60UFblkrzDZt+ECTGHJV93P0jwKrXsR9MEUZRGceKULRLGcJVyXYmnZilzSG25dSznTluByNifC53wDh0WxRTPe2/OItrEl0MuEmYfUlOwKI07jYGAV4To/wD6DU31FHWG1hwKF09oG4JCSAdRfUGCKT8jEXP5I//Z"/>
          <p:cNvSpPr>
            <a:spLocks noChangeAspect="1" noChangeArrowheads="1"/>
          </p:cNvSpPr>
          <p:nvPr/>
        </p:nvSpPr>
        <p:spPr bwMode="auto">
          <a:xfrm>
            <a:off x="176213" y="-274638"/>
            <a:ext cx="762000" cy="57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0" name="AutoShape 26" descr="data:image/jpeg;base64,/9j/4AAQSkZJRgABAQAAAQABAAD/2wCEAAkGBhMQEBIUERQVFBAWFBgYFhUVFhgXExcVFRIXFhwVFRUYGyYfGBojGhkVIC8gIycpLSwsFSEzNTAqNSYsLCkBCQoKDgwOGg8PGiwkHyQsMi8wKi01LC8pKS8sKSwsNCwsLCwtLDUsLSwsKTUpKTMxKSksLCwuLCksKSwsLCksLP/AABEIAOEA4QMBIgACEQEDEQH/xAAcAAEAAgIDAQAAAAAAAAAAAAAABgcEBQIDCAH/xABMEAACAQMCAwUDBgkJBgcBAAABAgMABBESIQUGMQcTIkFRYXGRCBQyUoHSFRYjQmKSobHRU2Nyg5Oio8HhJDNEgrKzQ1RzdMLi8Bf/xAAbAQEAAgMBAQAAAAAAAAAAAAAAAwQCBQYBB//EAC0RAQACAQIEBAUFAQEAAAAAAAABAgMEERIhMVEFFUFhEyKRofAUcYHR4TMy/9oADAMBAAIRAxEAPwC8aUpQKUpQKUpQKUpQKVh8Q4zBb47+aKLPTvJFTPu1EZrnY8ThnXVDLHKvrG6uPipNBk0pSgUpSgUpSgUpSgUpSgUpSgUpSgUpSgUpSgUpSgUpSgUpSgUpSgVHOf8AmxeGWMk5+nssa5ALSNsAM/ax9ApO+MVI6or5RV3J39nHv3Pds+PIvq0/EDP61BEeH8uXXFTJPI5dzuSSfgM56fGtOLq54bc6oZGjlU9QTggHoR5j2VsOWed3s1ZV+iRuPQ+orR8V4kbiVnPUmg9MdmvPY4ra6mwtxHgSqOmTnDD2HB//ABFS+vP3YSskPEWXfRLCQfTK+IH37CvQNApSlApSlApSlApSlApSlApSlApSlApSlApSlApSlApSlApSlAqB9rvIx4laBohm5g1NGPNg2NSj2+EH7MedTylB4rliKsVYFWBwQRgg58xXK2OGB9telO1Dke0ntbm7aJRcQwvJqGV16E1aZACNWcYB6j3bGG9jHIlteRPdXEIzHM0SxlmKlkVSXYMT5tjA22Oc0Eh7HOCPpa7kQorJoiBGCVzktj02AB99WfXxEAAAGABgAdAB5CvtApSlApSlApSlApSlApSlApSlApSlApSlApSlBpebOaouHQd7LuC2lRkKC2lmwztsowrdevQAkgGm7/5Q14TmGG1RNx4xLIcj9LUnr001e1/w+K4jMc8aSxNjKSKHQ4ORlWGDggH7Kq/tg7N3lghm4bGEa3DBoIF0Fo2IOqNUxllIPhAy2rbcYIRrl7tj4lczd33kAmYOY0a3JiYohfSzrKHXOCOhHtqU8jduUd2xS9jW2IQt3oYmA4xkNndDvtkkbdap5LO94eIpXt5Ynd2SIyQlWJaNlO+nUzHvDgN6beywOUuyC9e2TWYrRWUE60M05OTs0eVVBjy1E4bcA9AtP/8AonDP/PWv9sn8a4N2k8LH/HW39op/dUCb5PzH/jYs/wDsgP3T11yfJ6Y7fPIh7RaYP/foJBxrt14fAcQ95cncZQaI8g4+nJgsPaisNqgl58oW9Zz3MVqq+SssrsPe/eLnf9EVOuX+wjh9uAZw93KMZMhKx5x5RIcYz5MWrfcx9ndndWT2yQQw+E900car3cnUONOPPqM7gkedBVvGe1HiN1w8rPZJ3E2zzRFgDGsgLKI2JIyoK5JI3rl2ZdrVrYxzQXKSIj3MksbqocIkmPA4HiyCDuAetank3ml1drK9GBHHJFpOMrIrbg488gioJdRhpCF9T8M0Hrzg3G4LyFZraRZYW6Mv7iDupHmCARWdXnfk7jknAby3W4jeK3uIInlLHUrq8YPehfzGjYkEddIYYJK16HVsjI6UH2lKUClKUClKUClKUClKUClKUClKUClKUClKUClKUHzFfaUoFKUoFKUoPO/bdwX5rxZZ02W5jDn2SR4jb7CNB95NRTkvhvzniEMZGQzqD/RaRVb+6WqyvlGwHPDnHTM6n13ETD/paob2ORa+LRZ8jn4K7f8AxoLf7YeUlvOGu6r+XtQZYiBk4UeOMexlHQear6VjdiXNLXdiYJDmW1KpnOdULgtEenkAU/qwc5NWIRnr0qiuTYPwPzI9qSRDKWhXOQpSQd/AcHYkYaPPrketBe1KUoFKUoFKUoFKV1XNykSM8jKkaqWZmICqoGSWJ2AA86DtpUHXto4V33d9+R4tPeGNxFnOPp42H6R2884qbI4YAgggjII3BB8wfSg5UpSgUpSgUpSgUpSgUpSgUpSgUpSgUpSgqH5RY/2ey/8AXf8A7VQ/sITPFM+iE/4cg/zqafKKQfM7Q+YuSB64ML5/cKr/ALEb5Y+MwhjgSJIo9C+jIHwDD7aD01VU9tPBtL296mEeJG1PjYNEyTQl8b47wFP67yq1qg3a1YtLaIFxpLlH1EBQhXvCzZ6gd2Pj6A0Ew4ZfrcQxTRnKSIrqRvsygj99ZNVF2Qc8W1rw0Q3lzHEY5MRCRsMUkijm6eYDyPv0xirU4fxKK4jEkEiSxno6MGU/aKDJri0gHUge+ujiV8sEMsrfRjRnPuRSx/dVGcYgg47JrNwwZY9Td4ToDY+jGhOFA6bdetHm6/Aa0fNPHXt0Cw92bl1cp3pIjVUA1OwG7AFlGkYyW6jrVN9kHM1xaX6WhZpLKRmjAJJWOQKSrIT0B0lSuceLPlUv7ceWLieKC5tlZ2g1rIiDLd3JpOsDqcMgyBk4OfKhKOX3afxrh7pJdpDJA52TQEyB5K6klT7Tmpf2hc2auD219bqHt2lhkdXH/htnAcdNpdGfaKomfiF5xBo7f8pNIMBIwCW8uoxsPPJr0VYW0PCOBxx35QxRQaZgRrVmkO8YGPFlm0jbej1S3GOaLa/iSMwpDMXy83s/hV19k0ci8ItRISdn7snqYe9buz7tGnHsxUF7MOTuEcRWSVokaZJ3PzcPP3UcayfkxhyO+GNJJIx4gCo6VdCqAMDYD4UH2lYdxxaNPPJ9F3rok5igRGeRxGijLM/hUAeZPSq/6rDxcHHG/bdJ8O+2+07NnXwtjc9KgMvbjwtX095KRn6Yhk0+/pnH2Vpee+ebO7kt4WmLcPkgaVjGSBM3eaFjZhggLpbUp82GasIpnZPoud7B5O6W8tjLnAUTIST6Dfc+yt3XmbmrgPDktVktpMyk/wC7yTgfadvKrM7B+OTT2MsU5Zu4kCxs3Xu2QEJnzwQfsIHlR6s2lKUClKUClKUClKUClKUFK/KJn8VmvkIrhvtJhUHHqBnB9pqu+YuXH4V+DLmNmJmt4blC4GVnXTIyYAHhBKY89zU/+UUh7yzPrBcD4PCf8xXb2oWnfct8LnAGY1tmPqFlttJA2+sU+FBb/CeIrc28MyfQljSRfc6Bh199QXtru4fmaQySmKV2Lx9cMigRTDGDqPdTsAo3yc+RIz+xm/M3BbXUcsgeP7I5WVf7umpDzRy9Hf2k1vKBpkUgNgEo3VXGfMEA/ZQeR2vGOkuMgsWbHnkKMD0woXFS7ss5gey4pEImJgmkSKVfJlkcIr49VZlOfQt61p+YuSb2xk7u4gcnPhkjVnify8DgfsOD02qbdkPZrdPdx3NzE0NtEQ6iRSryyKcoAh3CqwDaj6DGd8Bfl3arLG8bjKOpVh6qwwR8DXl/mns7veGzd2EaWJjiKSPxd4PJdA8WvHVce7avUhOK8589do9yeKJcIiD5oW7hWy6mOeFSrsuQNTKdWR9YD80GgkPY/wBn12sy3N2jQwxktHG40yPIV0hmQ7qoBbrg5x6VP+0vnI8MszIiM8jEKCuB3akhTKSwI2JUDII1MM7ZrL5E5rHErJJiAsgJjlVfoiVOunO+kghhnfDCtB2qcK+fRRxwyIreJZC2SBGxR9goOo6449tvfUWXNjxRvktEfuzpS152rG7VdiHOsc0XzNk0XCKzd4XLtOQwaR2JGQ2ZF2JOx26VJu1O0eXh0iRKHc6gEOPFrhkjBySAulnVs+WmoXyXyVDYSCYSSPcrq8Z8EY1qVbCDr4frE9MjBqQXdyJW2kVz7HDH9hrS5/GqV/41m3v0j8+i9i0FpttknZE+zDlGfh9ybmSSPJjZO5TLbPoOWfYDBRemenWpnzDzhHbrquptIPRFBLH3Iu5FYcalSPXNQafm20ugyTp+UaVg0h/NQMQFBzkbYqrpJzeJXn4t9qx6Ry/Pum1VKaSI4I3me6S8P7TbCZwglKMTgd6hRSf6R2H21j87czR21xbLOneQGN5NPkZAVVSfIgAk/aKr/tA4XZxFPmrA5Hiwc1t+D8FbiXCY1mciWKRu4lO/gwMxv5ldx06YHpV79Bg0WSueJ5R139N/VW+LfUVnH6z+bPnGb7hk1m7KoW6J2AAGM+7yqNcr8tvfJMiEKF8aMegfcFT54YD4xiuuTk2cTdyWiEmNWNZzpzjVjHSrO5L5aWxtmyxkkc5Y4wNiVCoPf6+Z8quavW1xU+Sd7T0jvuwwaabW+aNqx1QPgPZrd3d09ujQrJFpMup2wgYAg4CeLIORj4ivRnKXLS8PtlhDa36u+NOpsAZCj6K7YA39561TnBecJxxqMxQwhe9EUpVgzskohjbMqtpYrojOADvHjJq/auY5tNYm/VWvtxTw9ClKVmxKUpQKUpQKUpQKUrTcU420TgIoYD6Wc/AHy/bUGo1GPT148k8kmPHbJPDVW/yiLbwWMnkGnj/tERs/4f7ayuIabnk1SD9C0iOR9a2kTI+MZFZXbIi3nCGkTUJbeRJQu2cbxt7wFcnb6oqK8ncU18pcSjOMwmVR66ZAjgn/AJmcfZWePJTJXipO8MbVms7Skfyd5ieHXCn6K3baf+aKMkfH99Wk7gAk7ADJPsFVf8niHTwyZvrXch+EUQ/yqzLyHXG6/WVl+IIqRi8588dqEt1xKO4tsfN7N/yCv4o3fLAzsoIznbG+wUepq3uzHtB/C0D96gjuotHeKudDLICUkTPQHDeHJIx7RVE8E7Or2aMa0FvEcZafKsQD1EX0jjfqADtvVl8lcuLw4s1vK7SPGsbscBSEOcqmDp+J2+2tdqPEtPg33tvPaOa1i0mXJziNo7ytqe5VBlyAPb/CvP8AD2Ul5M3M+YxpUJGMuyRRrGhaRtlOlRsFOM9atGXLZzuT61haa53UeO5r8sccMfWWww6HH1vO7hwHhUNpCYrZSkZbUw1sxL4C6mLE74AHptXbdR5NcrfrXbNFqBHqCPdkYrS2yWy34skzPvK7ERin5YQnmMx3VvhZTqZiqoGKjY4yxHuqvePco3HDtEmopncFGIYY38q1088trO6tlXjdgQfYTj+Nd3Hub5rtQsjZA6V9IxY6Y6RSkcnNWta1ptaeazezPmh7yJln8U8WPH9dD5kfWzUK555Mlt7iWWBTJbuxbwDLRsxyVYdcZ8xW77FVdvnOF8A05foA3i2z7jn7DUu5qtCqakZmy24Gy4Pptk/bXPXyfo9baMUcrRG8e/s22LHGpxRGSecdJUfHwm4lYKI3z+kCox6ktgVdHLnBDZcPjjYh5Rl3b80FjqIUHyAwMn0ztUO4NHEJu4EgdpzJKAPzH7wjTrbCkFMeeB3bb+nbzfzTcW8K2hUxXB0nVrjYrEpOCGikYAkqvU7AHHUGr+sx59TMYqxtXlMygwWw4I+JM727MbmrjRiuiphPfExMHkwHCAsDgdcMCw8WD4icdCcXnPmeVh80yAkcjlysgdnJLAIzKo04BbKb42ycitdyLyZJxa8ESkiIYa4l6lUJ9T1dtwB7z0FbSzsvw7xzQDiB5W+j0S1g2AXfbKKoyPznzWwpp8dOHaOnKFS+e99956pV2IdnrSSLxCcaYVz83T67Dw96R5Ku4A8zv5DN6V128CxoqIAqKAqqNgFAwAB6AV2VOhKUpQKUpQKUpQKUpQdN3caFJ8/L31HX33PWtjfza2x5CsJlrjfFdROfLwx/5q2WnrwRv6ywOI2CzxSRPukiMh9zqV/zrz5wHij21txW2caWlgVWBPiEkFyg0+3ZpPhXo1lrz7zhaqnGrtBssjsp/pTQhv8ArYGrfgWSYm+P9pYauOllidiXMwj4dJCoBkS4ZmyeiyKpU6Rvvhh/ympi99LMSXY6R5DZfgOtUrYXrcHe2kCK6vHpuBG7FZRrJVwWGA6g+W3kOtXBwXi0V3CssBzGcjBBVlI6qyncHp7wQehFReNxqK233ngn6R7Sm0V8U15R8zky5618t4QpyABWQ0VEirmOja8XJ2V1NFXbXw14iidnBUxX00Z8VhXl1hTg71lETLOtZtKH898t2905ZspOAPEgGWH6YPUe2q+tuVozPJE0j5j05GFXUGAOVOSSN1zsPpCrNulaTfBZvQDJx7qg/HuPJFLEBHpmErGYMRrVe7EehguwJGlsZODGvuHZeFzntimu/KI5T2lR1tMGO1ZmOfrHeEy5YuIrW3KgrFEhLHoB03Ynz2A6+laXnHtGUMIYY4Z0KZYuwkiJJOAQpwwAAOCfzsYz02N1yteuIp7S0e5gGJIJFu40ByNQkMOBqPsOrI9hxVU8QEneyCTxTlyHx5yaiCoCjH0vIbZ6bAVb0/h0UyfGyTvb7Kuo1nHHBjjare9nXDprzitusedn1SsBgLEN36bLkZUe/asjtKsLeLiUltYw6Vj0xnDPJJLM2GOWYkndlUD1Wrn5B5Vh4Dw157khZyneXMnXAGSIl8zpzjA6t9lQnsx5VXi3EJ+JT5EcdxrWMH6VwW71Sx+qimPYdSB5ZB2rXtvxSdOWuCpbx4/CNyramBBIkKflJc43VBhV9un21vexTgCxcNjuWX/abnLM7YL92GKxrq+roVWx6tvvUQ+UaMS2TfzM4HvDxfxq4+A2iQ2tvHH/ALtIY1X+iqADc+ygzqUpQKUpQKUpQKUpQK6LqXAwOpruJrCmOTVHW5vh49o6yzpG8sNlrqZay2WuhxXI5Kr9bMSdgoJOwFUDzxcwpcTF0LXxvHkkdWbQkK6e7jTfS7aRucbHI8sVbHaHx17GOCfuzJbrLiUKcFSQNDnY+EEMMbbsu9U5f8uz3fEu4VkeSY94XjbWiRudRZiPo4Hl7QM710HhOGmLFOaZ6/aIVs97WvFEl/FS5aMlYzdWcutxGsixywysSfDrODHq323OfLqZn2ecvSWVmEmGJWOpl1atPhCgagceWcDYZx5VIrCxWKNY1+iihR67DGffWRitDrfFMmppOPlw7/zt6L+LT1xzxR1dZr5XI1xrTrcOEkgXrWru+MAbLWfeWgkXByPMEeRrRz8HkVgFBfJwNIycn1Hl+721LipW07T17LGLg62Yk3EH1dTj0rqv+bbe1j1TsBnou5YkddKjf7egqLcc5xSO6e2YOqRyNHNImC6lCVYRLpYMwIONWAcdRkMJBwfk9+JJrseLwTIuRoksoRNECTsykagSR9LAyRkV02m8H49py8o7eqnqfEq1jhxc57+iE88cxzNdPEriNYSQxickFs+bjGojwj2NnrjNR3gPApb64SGL6TsAWPRdTYyckZOTWVzZwUWN1Nbd53zRkB5AMBpCoYgDJJA1Yydyc1enYnyWtpZLcSKPnE4DDI3RCNgPTPX3YrpMeOuOsUpG0Q0d72vabWnmk/F8cN4PMITj5tZMIyfrRQkJn3kCqL7GOVGuuJxyMha3tcu5I8PegYjU5/O1eLH6NWF2/wDMZgs4rZf+IYs5/m4GRio36lmj9mFapZ2a8vrZcMtkCgO8ayynbLSyqGYkjrjZfcorNg0vboSOEMQSAJ4SceY17A+zVp+FY3Ze44by8tw6MdRkncLjUQ0mhWJzgARqhJPQD2V3dsPEYJ+D3axTRO0UkGsI6sUJuY1w4Byp3865diHMS3PDFgJHe2p7thtkoctG2PTGV98ZoK97VOb4+KC00RvFLF3pcSNGR3cgiw6ujEMn52enh9lWJ2NcxGaza0m2urFu5cfzYZlTB6HGhk/qwfMVD+d+TbJ7yUQWt2pBxMts0Kr4gCHEMuNKvkgOp0ko+2Qc8LrmE2PHY7sRPDHdNHHLC4ZWIYCN2OV0sVbuXyhYE6hq3NBelKUoFKUoFKUoFKUoOqVvKug1orvmRo5HRgPC5H2Z2/Ziuk81fo1ymr19L5J335cmypos20TEN69dD1qDzOPqn9lcTzEvof2fxrW3zVt0TRpcsejPu7dZEZHVWRgQysAysD5FTsRWr4fy/b2ur5vDHFq+kUUAnHkT1I9nSuf4eT0b4D+NcG41GfrfAfeqC17bTWJ5Jq6e++81Za9aNWF+Fo/0vgPvU/Csf6X6o+9VbglL8O/aWUa4Vj/hOP1b9Ufer5+EY/Vv1R96seCWUUt2lkV8NdHz+P6x/V/+1Pn0f1j+r/rWPBb8mHvBbtLUcb5Hsr1i08X5Q9ZYm7uXpjUSPC5G30welZnInZtZ8PujcwXE7N3bIUlKDwsQTq0qMgEA+lZXz5Prf3f9a4m8Q9T+w+dbfR+K6jT/AC3+av3/AIlWy6KMnOI2lRdhwmTi3FCsILd/cvIWbOBG0jSanP5vgB2+yvWEUYVQqjCgAADoABgCoH2fct2lrdTtboVaRBtnKoFY5CZ3UHK7Zx4RjFTe+uDHFI4QyFEZgi41OVUnSudsnGBn1rstNqKajHGSnRpsuK2K3DZTXyk5hpsFxuTOdXoAI1I/vZ+yrpijAUAfRAAHuAxXnztL53fidnCslusa9+HhljlEiSIYZVIGVVlOrSDkDcb4Iq0+yjmz8IcOjLnNxDiKb1JUeFz/AElwffkeVWEatO0TswuLVg1pB39nsMxpquo1UpiKTHikQYGlwCcLhjsCcLk+Sbgd3YXE6tHBeROkySAqyKs/d62DYwFHcSZPlI/rVr87csyzyd6pnli0KO5hmaKWNlZvykeHRXDBvEpIP5NcZ6VV/PfC5JFjit4eIzvqbPf287ldShSqTyZOg4Hg3XO+RjBPF68S4JBc4MqBmAIVwSsqhuvdyoQ6Z/RIrRR9l3DxOs7xPLKpBUzTzTAEdDiRyDjrvmthyRbzx8OtEugRcJCiuCckFRgZIO5wBn21vKPSlKUClKUClKUClKUEF5ph03L/AKQVv2Y/yrUVYvEOERT471ckdCCyn3ZUg1gnlC2+o39rJ96uY1Pg+XJltekxtM7t5g8Sx0xxW0TvCD4pipv+J9t9V/7ST71PxPtvqv8A2j/xqv5JqO8ff+k/mmHtP5/KD4pipueTrf0f9dq+Hk23/nP1zXnkmo7x9/6e+aYff8/lCcUxU0/EyD1k/W/0r5+JUH1pf1h92nkup7x9f8e+aYPdDMUxUyPJUP15fiv3a4/iRF/KS/FPuV5Pg2p9vq98zwe6H4r5iph+I8X8rN/h/cr5+I0f8rL/AIf3Kx8n1XaPqeZ4Pf6IhimKl34ix/y0v9z7lQ3m2KS0uRBAO8YxCRe9YLrGtlcIyjGUAQkH+UBp5Pqu0fV75ng7z9Em5IX8tKfRF/ax/hUyqouxznv53d3MMqpG5jRowpJ1hGfX4j7GQgemT7rdrpdBgtgwRS/X/Wi1mWuXLN69P8Ul2m9ntrNds1nd2kN07flbWWZY8swJMiDJKsdsrjB65B66vlS5bl/jCRTTRvBcQxCd0P5NHk1aTn0WUMM7eGQnAqw+NcotDI7pbC8geR5NGY/nETSuXdYxLhXjLlnwWBBY4yMYqrmvk67urgLZcOvY4tOkJMFCJuzaY2zhI8liAWIBY4wMCryo9J0rB4Dbyx2tulwwadYY1lYbhpFQBmBwM5bPlWdR6UpSgUpSgUpSgUpSgUpSgUpSgUpSgUpSgUpSgUpSgUpSgVGufeTE4pa93q7udDrhlGfA+kjfG+kg4I+3qBUlqtO1kSpJBJJJIlhgKzxSyxmKUOWy/dnDCRdKAsMKV2wX3CobngXEeBzwXcsJiMMwRG1KY5NmOgMpOzJrXp0x516d4NxWO7t4p4jmOVA6+uGGcH0I6H2ivMHM/NrTRvbxyzyWpKECeZpSGRidSk+RzjB6Yqxvk6cbdoru1YkpGyyx5JIXvNQZR6DKhsDzZqELlpSlApSlApSlApSlApSlApSlApSlApSlApSlApSlApSlApSlApSlArjLEGBVgGUjBBGQQfIg9RXKlBDrzsg4TK2prRVPpHJLEv6kbhf2VvuA8tW1hH3dpCkSHc6c5YgYyzElmPtJNbOlApSlApSlApSlApSlApSlApSlApSlApSlApSlApSlApSlApSlApSlApSlApSlApSlApSlApSlApSlApSlB//Z"/>
          <p:cNvSpPr>
            <a:spLocks noChangeAspect="1" noChangeArrowheads="1"/>
          </p:cNvSpPr>
          <p:nvPr/>
        </p:nvSpPr>
        <p:spPr bwMode="auto">
          <a:xfrm>
            <a:off x="176213" y="-10287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6871" name="Picture 2" descr="http://3.bp.blogspot.com/-a1b2-5J38RY/T961jlVcmGI/AAAAAAAAAUM/q_SjrR_niZM/s1600/appl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4650" y="2420938"/>
            <a:ext cx="3619500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2" name="Content Placeholder 4"/>
          <p:cNvSpPr txBox="1">
            <a:spLocks/>
          </p:cNvSpPr>
          <p:nvPr/>
        </p:nvSpPr>
        <p:spPr bwMode="auto">
          <a:xfrm>
            <a:off x="2940050" y="4765675"/>
            <a:ext cx="36322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rgbClr val="326628"/>
              </a:buClr>
              <a:buSzPct val="80000"/>
              <a:buFont typeface="Wingdings" charset="2"/>
              <a:buNone/>
            </a:pPr>
            <a:r>
              <a:rPr lang="en-US" sz="2800">
                <a:solidFill>
                  <a:srgbClr val="4C4C4F"/>
                </a:solidFill>
                <a:cs typeface="Arial" charset="0"/>
              </a:rPr>
              <a:t>2.59/4.00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6009</TotalTime>
  <Words>972</Words>
  <Application>Microsoft Macintosh PowerPoint</Application>
  <PresentationFormat>On-screen Show (4:3)</PresentationFormat>
  <Paragraphs>176</Paragraphs>
  <Slides>28</Slides>
  <Notes>4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???</vt:lpstr>
      <vt:lpstr>WHY INTERVENTION AND IMPACT EVALUATION IS CRITICAL FOR IMPROVING STUDENT LEARNING</vt:lpstr>
      <vt:lpstr>PLAN FOR THE SESSION: TWO ELI CASE STUDIES</vt:lpstr>
      <vt:lpstr>CASE STUDY – ACTIVE LEARNING CLASSROOMS AT THE UNIVERSITY OF MINNESOTA</vt:lpstr>
      <vt:lpstr>ALC RESEARCH: PILOT PHASE</vt:lpstr>
      <vt:lpstr>ALC RESEARCH: COMPARISON PHASE</vt:lpstr>
      <vt:lpstr>ALC RESEARCH: EXTENSION-REPLICATION PHASE</vt:lpstr>
      <vt:lpstr>ALC RESEARCH: EXTENSION-REPLICATION PHASE</vt:lpstr>
      <vt:lpstr>ALC RESEARCH: LESSONS LEARNED</vt:lpstr>
      <vt:lpstr>ALC RESEARCH: LESSONS LEARNED</vt:lpstr>
      <vt:lpstr>ALC RESEARCH: LESSONS LEARNED</vt:lpstr>
      <vt:lpstr>ALC RESEARCH: QUESTIONS</vt:lpstr>
      <vt:lpstr>          IMPORTANCE OF SEEKING EVIDENCE OF IMPACT</vt:lpstr>
      <vt:lpstr>          WHAT ARE THE INTERVENTION’S          ACTIVE INGREDIENTS?</vt:lpstr>
      <vt:lpstr>          DOES THE INTERVENTION LEAD TO THE          EXPECTED MEASURABLE OUTCOMES? </vt:lpstr>
      <vt:lpstr> </vt:lpstr>
      <vt:lpstr>PERCENT OF U-PACE AND CONVENTIONALLY TAUGHT STUDENTS EARNING AS AND BS BY DISADVANTAGED STATUS  </vt:lpstr>
      <vt:lpstr>IMPACT OF U-PACE INSTRUCTION ON STUDENT LEARNING: PERFORMANCE ON TWO CUMULATIVE EXAMS  </vt:lpstr>
      <vt:lpstr>WHY DOES THE INTERVENTION WORK? </vt:lpstr>
      <vt:lpstr>WHY DOES THE INTERVENTION WORK?</vt:lpstr>
      <vt:lpstr>Slide 20</vt:lpstr>
      <vt:lpstr>Slide 21</vt:lpstr>
      <vt:lpstr>WHY DOES THE INTERVENTION WORK?</vt:lpstr>
      <vt:lpstr>Slide 23</vt:lpstr>
      <vt:lpstr>Slide 24</vt:lpstr>
      <vt:lpstr>Slide 25</vt:lpstr>
      <vt:lpstr>Slide 26</vt:lpstr>
      <vt:lpstr>ACKNOWLEDGMENTS</vt:lpstr>
      <vt:lpstr>RESOURCES</vt:lpstr>
    </vt:vector>
  </TitlesOfParts>
  <Company>brain bolts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eric boelts</dc:creator>
  <cp:lastModifiedBy>Raymond Fleming</cp:lastModifiedBy>
  <cp:revision>214</cp:revision>
  <cp:lastPrinted>2013-01-28T00:49:21Z</cp:lastPrinted>
  <dcterms:created xsi:type="dcterms:W3CDTF">2013-02-05T16:43:50Z</dcterms:created>
  <dcterms:modified xsi:type="dcterms:W3CDTF">2013-02-05T16:44:26Z</dcterms:modified>
</cp:coreProperties>
</file>