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76" r:id="rId4"/>
    <p:sldId id="277" r:id="rId5"/>
    <p:sldId id="259" r:id="rId6"/>
    <p:sldId id="260" r:id="rId7"/>
    <p:sldId id="281" r:id="rId8"/>
    <p:sldId id="261" r:id="rId9"/>
    <p:sldId id="262" r:id="rId10"/>
    <p:sldId id="269" r:id="rId11"/>
    <p:sldId id="273" r:id="rId12"/>
    <p:sldId id="278" r:id="rId13"/>
    <p:sldId id="263" r:id="rId14"/>
    <p:sldId id="264" r:id="rId15"/>
    <p:sldId id="275" r:id="rId16"/>
    <p:sldId id="282" r:id="rId17"/>
    <p:sldId id="265" r:id="rId18"/>
    <p:sldId id="279" r:id="rId19"/>
    <p:sldId id="266" r:id="rId20"/>
    <p:sldId id="270" r:id="rId21"/>
    <p:sldId id="272" r:id="rId22"/>
    <p:sldId id="271" r:id="rId23"/>
    <p:sldId id="267" r:id="rId24"/>
    <p:sldId id="268" r:id="rId25"/>
    <p:sldId id="280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1C6E7-AED1-4C94-9B55-B8A31476D315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DDEC9-A3C1-49CC-83E7-1D6DFCC4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1A09-E89D-431D-BA95-1F80A1AACE3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EC32D-4D53-4F57-91B2-262499B4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EC32D-4D53-4F57-91B2-262499B435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6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08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6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0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FF52-532F-48D5-B9EF-06FBFD75EB9C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C701-E668-4771-A66D-EAE527DEE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63939"/>
            <a:ext cx="6934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“Sometimes when you innovate, you make mistakes. It is best to admit them quickly, and get on with improving your other innovations.” </a:t>
            </a:r>
            <a:endParaRPr lang="en-US" sz="36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―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Steve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Jobs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7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00886"/>
            <a:ext cx="6248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“If you’re in control, you’re not going fast enough.”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err="1" smtClean="0">
                <a:solidFill>
                  <a:schemeClr val="bg1"/>
                </a:solidFill>
                <a:latin typeface="Baskerville Old Face" pitchFamily="18" charset="0"/>
              </a:rPr>
              <a:t>Parnelli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 Jones</a:t>
            </a:r>
          </a:p>
          <a:p>
            <a:endParaRPr lang="en-US" sz="36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8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262418" y="1066800"/>
            <a:ext cx="6357582" cy="163121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“Innovation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distinguishes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between a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leader and a follower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  <a:endParaRPr lang="en-US" sz="3600" dirty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Steve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Jobs </a:t>
            </a:r>
          </a:p>
        </p:txBody>
      </p:sp>
    </p:spTree>
    <p:extLst>
      <p:ext uri="{BB962C8B-B14F-4D97-AF65-F5344CB8AC3E}">
        <p14:creationId xmlns:p14="http://schemas.microsoft.com/office/powerpoint/2010/main" val="396427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loved doing this - please keep me on your list.  This was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awesome and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now I want to research more and get into innovative processes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Scavenger Hunt Participant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48491"/>
            <a:ext cx="890847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Baskerville Old Face" pitchFamily="18" charset="0"/>
              </a:rPr>
              <a:t>“An </a:t>
            </a:r>
            <a:r>
              <a:rPr lang="en-US" sz="3000" dirty="0">
                <a:solidFill>
                  <a:schemeClr val="bg1"/>
                </a:solidFill>
                <a:latin typeface="Baskerville Old Face" pitchFamily="18" charset="0"/>
              </a:rPr>
              <a:t>inventor is simply a person who doesn't take his education too seriously. You see, from the time a person is six years old until he graduates from college he has to take three or four examinations a year. If he flunks once, he is out. But an inventor is almost always failing. He tries and fails maybe a thousand times. </a:t>
            </a:r>
            <a:r>
              <a:rPr lang="en-US" sz="3000" dirty="0" smtClean="0">
                <a:solidFill>
                  <a:schemeClr val="bg1"/>
                </a:solidFill>
                <a:latin typeface="Baskerville Old Face" pitchFamily="18" charset="0"/>
              </a:rPr>
              <a:t>If </a:t>
            </a:r>
            <a:r>
              <a:rPr lang="en-US" sz="3000" dirty="0">
                <a:solidFill>
                  <a:schemeClr val="bg1"/>
                </a:solidFill>
                <a:latin typeface="Baskerville Old Face" pitchFamily="18" charset="0"/>
              </a:rPr>
              <a:t>he succeeds once then he's in. These two things are diametrically opposite. We often say that the biggest job we have is to teach a newly hired employee how to fail intelligently. We have to train him to experiment over and over and to keep on trying and failing until he learns what will </a:t>
            </a:r>
            <a:r>
              <a:rPr lang="en-US" sz="3000" dirty="0" smtClean="0">
                <a:solidFill>
                  <a:schemeClr val="bg1"/>
                </a:solidFill>
                <a:latin typeface="Baskerville Old Face" pitchFamily="18" charset="0"/>
              </a:rPr>
              <a:t>work.”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―Charles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Kettering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/>
    </mc:Choice>
    <mc:Fallback xmlns="">
      <p:transition advClick="0" advTm="2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828800"/>
            <a:ext cx="5257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“Innovation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is the process of turning ideas into </a:t>
            </a:r>
            <a:r>
              <a:rPr lang="en-US" sz="3600" dirty="0" err="1">
                <a:solidFill>
                  <a:schemeClr val="bg1"/>
                </a:solidFill>
                <a:latin typeface="Baskerville Old Face" pitchFamily="18" charset="0"/>
              </a:rPr>
              <a:t>manufacturable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 and marketable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form.”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Watts </a:t>
            </a:r>
            <a:r>
              <a:rPr lang="en-US" sz="2800" i="1" dirty="0" err="1">
                <a:solidFill>
                  <a:schemeClr val="bg1"/>
                </a:solidFill>
                <a:latin typeface="Baskerville Old Face" pitchFamily="18" charset="0"/>
              </a:rPr>
              <a:t>Humprey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6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“If I had asked people what they wanted, they would have said faster horses.”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Attributed to Henry Ford </a:t>
            </a:r>
            <a:r>
              <a:rPr lang="en-US" sz="20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(But see http://blogs.hbr.org/cs/2011/08/henry_ford_never_said_the_fast.html.)</a:t>
            </a:r>
            <a:endParaRPr lang="en-US" sz="20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7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3600"/>
            <a:ext cx="4191000" cy="4351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914400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It’s not too late to play the scavenger hunt! We’ll update the results page with additional entries. (But it </a:t>
            </a:r>
            <a:r>
              <a:rPr lang="en-US" sz="3600" i="1" dirty="0" smtClean="0">
                <a:solidFill>
                  <a:schemeClr val="bg1"/>
                </a:solidFill>
                <a:latin typeface="Baskerville Old Face" pitchFamily="18" charset="0"/>
              </a:rPr>
              <a:t>is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too late to win a prize!)</a:t>
            </a:r>
            <a:endParaRPr lang="en-US" sz="3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95600"/>
            <a:ext cx="6019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“For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a successful technology, reality must take precedence over public relations, for Nature cannot be fooled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Richard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P. Feynman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04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“This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is a great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idea.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What fun!”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Scavenger Hunt Participant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76200"/>
            <a:ext cx="638001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“Maintaining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a consistent platform also helps improve product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support―a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significant problem in the software industry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Bill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Gates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895600"/>
            <a:ext cx="6324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“Innovation is not the product of logical thought, although the result is tied to logical structure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Albert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Einstein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510" y="995149"/>
            <a:ext cx="4724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“You win some, you lose some, you wreck some.”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Dale </a:t>
            </a:r>
            <a:r>
              <a:rPr lang="en-US" sz="2800" i="1" dirty="0" err="1" smtClean="0">
                <a:solidFill>
                  <a:schemeClr val="bg1"/>
                </a:solidFill>
                <a:latin typeface="Baskerville Old Face" pitchFamily="18" charset="0"/>
              </a:rPr>
              <a:t>Ernhardt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 , Sr.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6781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“The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winner is the chef who takes the same ingredients as everyone else and produces the best results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  <a:endParaRPr lang="en-US" sz="3600" dirty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Edward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de Bono</a:t>
            </a:r>
          </a:p>
        </p:txBody>
      </p:sp>
    </p:spTree>
    <p:extLst>
      <p:ext uri="{BB962C8B-B14F-4D97-AF65-F5344CB8AC3E}">
        <p14:creationId xmlns:p14="http://schemas.microsoft.com/office/powerpoint/2010/main" val="22993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6553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“The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real source of wealth and capital in this new era is not material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things…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it is the human mind, the human spirit, the human imagination, and our faith in the future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  <a:endParaRPr lang="en-US" altLang="ja-JP" sz="36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ja-JP" sz="2800" dirty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Steve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Forbes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4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267200"/>
            <a:ext cx="6400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“If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I have a thousand ideas and only one turns out to be good, I'm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satisfied.”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Alfred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Nobel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“Remember, computers and software do not innovate. People innovate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http://bit.ly/</a:t>
            </a:r>
            <a:r>
              <a:rPr lang="en-US" sz="2800" i="1" dirty="0" err="1" smtClean="0">
                <a:solidFill>
                  <a:schemeClr val="bg1"/>
                </a:solidFill>
                <a:latin typeface="Baskerville Old Face" pitchFamily="18" charset="0"/>
              </a:rPr>
              <a:t>UQWSSd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048000"/>
            <a:ext cx="6096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“Would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love to see the results and this is a continuing issue at every institution I’ve been at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….”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Scavenger Hunt Participant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04800"/>
            <a:ext cx="594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“Imagination is more important than knowledge.”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Albert Einstein 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3810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“Take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chances, make mistakes, get messy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!”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 Ms. Frizzle, The Magic School Bus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5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019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am interested in seeing your results!  I like the scavenger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hunt idea for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a conference poster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―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  <a:cs typeface="Calibri"/>
              </a:rPr>
              <a:t>Scavenger Hunt Participant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0"/>
            <a:ext cx="5791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“Innovation! One cannot be forever innovating. I want to create classics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Coco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Chanel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553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“It's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easy to come up with new ideas; the hard part is letting go of what worked for you two years ago, but will soon be out of date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Roger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von </a:t>
            </a:r>
            <a:r>
              <a:rPr lang="en-US" sz="2800" i="1" dirty="0" err="1">
                <a:solidFill>
                  <a:schemeClr val="bg1"/>
                </a:solidFill>
                <a:latin typeface="Baskerville Old Face" pitchFamily="18" charset="0"/>
              </a:rPr>
              <a:t>Oech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66800"/>
            <a:ext cx="3894667" cy="41237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858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Follow this link to a crossword puzzle about innovation. (Be prepared to use the built-in hints!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)</a:t>
            </a:r>
            <a:endParaRPr lang="en-US" sz="3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1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905000"/>
            <a:ext cx="6019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“The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essential part of creativity is not being afraid to fail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Edwin </a:t>
            </a:r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H. 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2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“Innovation―any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new 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idea―by </a:t>
            </a:r>
            <a:r>
              <a:rPr lang="en-US" sz="3600" dirty="0">
                <a:solidFill>
                  <a:schemeClr val="bg1"/>
                </a:solidFill>
                <a:latin typeface="Baskerville Old Face" pitchFamily="18" charset="0"/>
              </a:rPr>
              <a:t>definition will not be accepted at first. It takes repeated attempts, endless demonstrations, monotonous rehearsals before innovation can be accepted and internalized by an organization. This requires courageous patience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.”</a:t>
            </a:r>
          </a:p>
          <a:p>
            <a:r>
              <a:rPr lang="en-US" sz="2800" i="1" dirty="0">
                <a:solidFill>
                  <a:schemeClr val="bg1"/>
                </a:solidFill>
                <a:latin typeface="Baskerville Old Face" pitchFamily="18" charset="0"/>
              </a:rPr>
              <a:t>―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Warren </a:t>
            </a:r>
            <a:r>
              <a:rPr lang="en-US" sz="2800" i="1" dirty="0" err="1">
                <a:solidFill>
                  <a:schemeClr val="bg1"/>
                </a:solidFill>
                <a:latin typeface="Baskerville Old Face" pitchFamily="18" charset="0"/>
              </a:rPr>
              <a:t>Bennis</a:t>
            </a:r>
            <a:endParaRPr lang="en-US" sz="2800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3000"/>
    </mc:Choice>
    <mc:Fallback xmlns="">
      <p:transition advClick="0" advTm="1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19251</TotalTime>
  <Words>682</Words>
  <Application>Microsoft Office PowerPoint</Application>
  <PresentationFormat>On-screen Show (4:3)</PresentationFormat>
  <Paragraphs>51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A. Evans</dc:creator>
  <cp:lastModifiedBy>Elizabeth A. Evans</cp:lastModifiedBy>
  <cp:revision>21</cp:revision>
  <dcterms:created xsi:type="dcterms:W3CDTF">2013-01-16T18:49:19Z</dcterms:created>
  <dcterms:modified xsi:type="dcterms:W3CDTF">2013-02-05T20:08:15Z</dcterms:modified>
</cp:coreProperties>
</file>