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handoutMasterIdLst>
    <p:handoutMasterId r:id="rId38"/>
  </p:handoutMasterIdLst>
  <p:sldIdLst>
    <p:sldId id="313" r:id="rId2"/>
    <p:sldId id="328" r:id="rId3"/>
    <p:sldId id="305" r:id="rId4"/>
    <p:sldId id="370" r:id="rId5"/>
    <p:sldId id="321" r:id="rId6"/>
    <p:sldId id="336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57" r:id="rId20"/>
    <p:sldId id="374" r:id="rId21"/>
    <p:sldId id="375" r:id="rId22"/>
    <p:sldId id="376" r:id="rId23"/>
    <p:sldId id="377" r:id="rId24"/>
    <p:sldId id="378" r:id="rId25"/>
    <p:sldId id="337" r:id="rId26"/>
    <p:sldId id="342" r:id="rId27"/>
    <p:sldId id="326" r:id="rId28"/>
    <p:sldId id="340" r:id="rId29"/>
    <p:sldId id="347" r:id="rId30"/>
    <p:sldId id="341" r:id="rId31"/>
    <p:sldId id="348" r:id="rId32"/>
    <p:sldId id="344" r:id="rId33"/>
    <p:sldId id="371" r:id="rId34"/>
    <p:sldId id="372" r:id="rId35"/>
    <p:sldId id="373" r:id="rId36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23"/>
    <a:srgbClr val="800080"/>
    <a:srgbClr val="006600"/>
    <a:srgbClr val="D12D06"/>
    <a:srgbClr val="FF9900"/>
    <a:srgbClr val="008080"/>
    <a:srgbClr val="CC00FF"/>
    <a:srgbClr val="000000"/>
    <a:srgbClr val="996633"/>
    <a:srgbClr val="AE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4" autoAdjust="0"/>
  </p:normalViewPr>
  <p:slideViewPr>
    <p:cSldViewPr>
      <p:cViewPr>
        <p:scale>
          <a:sx n="112" d="100"/>
          <a:sy n="112" d="100"/>
        </p:scale>
        <p:origin x="-94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18-19</c:v>
                </c:pt>
                <c:pt idx="1">
                  <c:v>20-21</c:v>
                </c:pt>
                <c:pt idx="2">
                  <c:v>22-23</c:v>
                </c:pt>
                <c:pt idx="3">
                  <c:v>24-25</c:v>
                </c:pt>
                <c:pt idx="4">
                  <c:v>26+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7"/>
        <c:axId val="33826688"/>
        <c:axId val="33828224"/>
      </c:barChart>
      <c:catAx>
        <c:axId val="3382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3828224"/>
        <c:crosses val="autoZero"/>
        <c:auto val="1"/>
        <c:lblAlgn val="ctr"/>
        <c:lblOffset val="100"/>
        <c:noMultiLvlLbl val="0"/>
      </c:catAx>
      <c:valAx>
        <c:axId val="338282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826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Textbk</c:v>
                </c:pt>
                <c:pt idx="1">
                  <c:v>Google</c:v>
                </c:pt>
                <c:pt idx="2">
                  <c:v>Friend</c:v>
                </c:pt>
                <c:pt idx="3">
                  <c:v>Faculty</c:v>
                </c:pt>
                <c:pt idx="4">
                  <c:v>Online Lib</c:v>
                </c:pt>
                <c:pt idx="5">
                  <c:v>Wikipedia</c:v>
                </c:pt>
                <c:pt idx="6">
                  <c:v>Readings</c:v>
                </c:pt>
                <c:pt idx="7">
                  <c:v>Text/IM</c:v>
                </c:pt>
                <c:pt idx="8">
                  <c:v>Lecture</c:v>
                </c:pt>
                <c:pt idx="9">
                  <c:v>Tutor cent.</c:v>
                </c:pt>
                <c:pt idx="10">
                  <c:v>Msg board</c:v>
                </c:pt>
                <c:pt idx="11">
                  <c:v>Librarian</c:v>
                </c:pt>
                <c:pt idx="12">
                  <c:v>Expert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4.4800000000000004</c:v>
                </c:pt>
                <c:pt idx="1">
                  <c:v>4.3199999999999976</c:v>
                </c:pt>
                <c:pt idx="2">
                  <c:v>4.1899999999999986</c:v>
                </c:pt>
                <c:pt idx="3">
                  <c:v>3.88</c:v>
                </c:pt>
                <c:pt idx="4">
                  <c:v>3.82</c:v>
                </c:pt>
                <c:pt idx="5">
                  <c:v>3.81</c:v>
                </c:pt>
                <c:pt idx="6">
                  <c:v>3.72</c:v>
                </c:pt>
                <c:pt idx="7">
                  <c:v>3.69</c:v>
                </c:pt>
                <c:pt idx="8">
                  <c:v>3.45</c:v>
                </c:pt>
                <c:pt idx="9">
                  <c:v>3.17</c:v>
                </c:pt>
                <c:pt idx="10">
                  <c:v>2.78</c:v>
                </c:pt>
                <c:pt idx="11">
                  <c:v>2.44</c:v>
                </c:pt>
                <c:pt idx="12">
                  <c:v>2.2999999999999998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Textbk</c:v>
                </c:pt>
                <c:pt idx="1">
                  <c:v>Google</c:v>
                </c:pt>
                <c:pt idx="2">
                  <c:v>Friend</c:v>
                </c:pt>
                <c:pt idx="3">
                  <c:v>Faculty</c:v>
                </c:pt>
                <c:pt idx="4">
                  <c:v>Online Lib</c:v>
                </c:pt>
                <c:pt idx="5">
                  <c:v>Wikipedia</c:v>
                </c:pt>
                <c:pt idx="6">
                  <c:v>Readings</c:v>
                </c:pt>
                <c:pt idx="7">
                  <c:v>Text/IM</c:v>
                </c:pt>
                <c:pt idx="8">
                  <c:v>Lecture</c:v>
                </c:pt>
                <c:pt idx="9">
                  <c:v>Tutor cent.</c:v>
                </c:pt>
                <c:pt idx="10">
                  <c:v>Msg board</c:v>
                </c:pt>
                <c:pt idx="11">
                  <c:v>Librarian</c:v>
                </c:pt>
                <c:pt idx="12">
                  <c:v>Expert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3.85</c:v>
                </c:pt>
                <c:pt idx="1">
                  <c:v>4.54</c:v>
                </c:pt>
                <c:pt idx="2">
                  <c:v>3.5</c:v>
                </c:pt>
                <c:pt idx="3">
                  <c:v>3.26</c:v>
                </c:pt>
                <c:pt idx="4">
                  <c:v>3.75</c:v>
                </c:pt>
                <c:pt idx="5">
                  <c:v>4.13</c:v>
                </c:pt>
                <c:pt idx="6">
                  <c:v>3.87</c:v>
                </c:pt>
                <c:pt idx="7">
                  <c:v>3.14</c:v>
                </c:pt>
                <c:pt idx="8">
                  <c:v>3.51</c:v>
                </c:pt>
                <c:pt idx="9">
                  <c:v>2.31</c:v>
                </c:pt>
                <c:pt idx="10">
                  <c:v>2.69</c:v>
                </c:pt>
                <c:pt idx="11">
                  <c:v>2.57</c:v>
                </c:pt>
                <c:pt idx="12">
                  <c:v>2.63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26336"/>
        <c:axId val="41727872"/>
      </c:lineChart>
      <c:catAx>
        <c:axId val="4172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27872"/>
        <c:crosses val="autoZero"/>
        <c:auto val="1"/>
        <c:lblAlgn val="ctr"/>
        <c:lblOffset val="100"/>
        <c:noMultiLvlLbl val="0"/>
      </c:catAx>
      <c:valAx>
        <c:axId val="4172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7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"/>
          <c:y val="6.0185185185185203E-2"/>
          <c:w val="0.74288888888888904"/>
          <c:h val="0.87962962962962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Entirely Face to face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Sheet1!$B$2:$E$2</c:f>
              <c:numCache>
                <c:formatCode>0%</c:formatCode>
                <c:ptCount val="4"/>
                <c:pt idx="0">
                  <c:v>0.39</c:v>
                </c:pt>
                <c:pt idx="1">
                  <c:v>0.41</c:v>
                </c:pt>
                <c:pt idx="2">
                  <c:v>0.28999999999999998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 equal mix of web and Face-toFace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Sheet1!$B$3:$E$3</c:f>
              <c:numCache>
                <c:formatCode>0%</c:formatCode>
                <c:ptCount val="4"/>
                <c:pt idx="0">
                  <c:v>0.22</c:v>
                </c:pt>
                <c:pt idx="1">
                  <c:v>0.14000000000000001</c:v>
                </c:pt>
                <c:pt idx="2">
                  <c:v>0.21</c:v>
                </c:pt>
                <c:pt idx="3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Entirely Online (no Face-to-face)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Sheet1!$B$4:$E$4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22176"/>
        <c:axId val="128336256"/>
      </c:barChart>
      <c:catAx>
        <c:axId val="128322176"/>
        <c:scaling>
          <c:orientation val="minMax"/>
        </c:scaling>
        <c:delete val="0"/>
        <c:axPos val="l"/>
        <c:majorTickMark val="out"/>
        <c:minorTickMark val="none"/>
        <c:tickLblPos val="nextTo"/>
        <c:crossAx val="128336256"/>
        <c:crosses val="autoZero"/>
        <c:auto val="1"/>
        <c:lblAlgn val="ctr"/>
        <c:lblOffset val="100"/>
        <c:noMultiLvlLbl val="0"/>
      </c:catAx>
      <c:valAx>
        <c:axId val="1283362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832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12D0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Full time college/university student</c:v>
                </c:pt>
                <c:pt idx="1">
                  <c:v>Part-time college/university student</c:v>
                </c:pt>
                <c:pt idx="2">
                  <c:v>Former college/university student</c:v>
                </c:pt>
                <c:pt idx="3">
                  <c:v>Never a college/university student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9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7"/>
        <c:axId val="34697216"/>
        <c:axId val="34698752"/>
      </c:barChart>
      <c:catAx>
        <c:axId val="346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4698752"/>
        <c:crosses val="autoZero"/>
        <c:auto val="1"/>
        <c:lblAlgn val="ctr"/>
        <c:lblOffset val="100"/>
        <c:noMultiLvlLbl val="0"/>
      </c:catAx>
      <c:valAx>
        <c:axId val="3469875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4697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12D0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STEM major</c:v>
                </c:pt>
                <c:pt idx="1">
                  <c:v>Non-STEM major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7"/>
        <c:axId val="41362176"/>
        <c:axId val="41363712"/>
      </c:barChart>
      <c:catAx>
        <c:axId val="413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1363712"/>
        <c:crosses val="autoZero"/>
        <c:auto val="1"/>
        <c:lblAlgn val="ctr"/>
        <c:lblOffset val="100"/>
        <c:noMultiLvlLbl val="0"/>
      </c:catAx>
      <c:valAx>
        <c:axId val="413637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362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Not working</c:v>
                </c:pt>
                <c:pt idx="1">
                  <c:v>Part-time</c:v>
                </c:pt>
                <c:pt idx="2">
                  <c:v>Full-time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69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7"/>
        <c:axId val="41404288"/>
        <c:axId val="41405824"/>
      </c:barChart>
      <c:catAx>
        <c:axId val="4140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1405824"/>
        <c:crosses val="autoZero"/>
        <c:auto val="1"/>
        <c:lblAlgn val="ctr"/>
        <c:lblOffset val="100"/>
        <c:noMultiLvlLbl val="0"/>
      </c:catAx>
      <c:valAx>
        <c:axId val="414058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40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58C23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18</c:v>
                </c:pt>
                <c:pt idx="3">
                  <c:v>19</c:v>
                </c:pt>
                <c:pt idx="4">
                  <c:v>12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axId val="41177088"/>
        <c:axId val="41178624"/>
      </c:barChart>
      <c:catAx>
        <c:axId val="411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1178624"/>
        <c:crosses val="autoZero"/>
        <c:auto val="1"/>
        <c:lblAlgn val="ctr"/>
        <c:lblOffset val="100"/>
        <c:noMultiLvlLbl val="0"/>
      </c:catAx>
      <c:valAx>
        <c:axId val="411786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177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Entirely F2F</c:v>
                </c:pt>
                <c:pt idx="1">
                  <c:v>Minimal   Web</c:v>
                </c:pt>
                <c:pt idx="2">
                  <c:v>Equal mix</c:v>
                </c:pt>
                <c:pt idx="3">
                  <c:v>Extensive Web</c:v>
                </c:pt>
                <c:pt idx="4">
                  <c:v>Entirely online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37</c:v>
                </c:pt>
                <c:pt idx="2">
                  <c:v>10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Non-stem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Entirely F2F</c:v>
                </c:pt>
                <c:pt idx="1">
                  <c:v>Minimal   Web</c:v>
                </c:pt>
                <c:pt idx="2">
                  <c:v>Equal mix</c:v>
                </c:pt>
                <c:pt idx="3">
                  <c:v>Extensive Web</c:v>
                </c:pt>
                <c:pt idx="4">
                  <c:v>Entirely online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35</c:v>
                </c:pt>
                <c:pt idx="2">
                  <c:v>13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024"/>
        <c:axId val="41292544"/>
      </c:barChart>
      <c:catAx>
        <c:axId val="412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292544"/>
        <c:crosses val="autoZero"/>
        <c:auto val="1"/>
        <c:lblAlgn val="ctr"/>
        <c:lblOffset val="100"/>
        <c:noMultiLvlLbl val="0"/>
      </c:catAx>
      <c:valAx>
        <c:axId val="4129254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2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Entirely F2F</c:v>
                </c:pt>
                <c:pt idx="1">
                  <c:v>Minimal Web</c:v>
                </c:pt>
                <c:pt idx="2">
                  <c:v>Equal mix</c:v>
                </c:pt>
                <c:pt idx="3">
                  <c:v>Extensive Web</c:v>
                </c:pt>
                <c:pt idx="4">
                  <c:v>Entirely online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34</c:v>
                </c:pt>
                <c:pt idx="2">
                  <c:v>18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Non-stem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Entirely F2F</c:v>
                </c:pt>
                <c:pt idx="1">
                  <c:v>Minimal Web</c:v>
                </c:pt>
                <c:pt idx="2">
                  <c:v>Equal mix</c:v>
                </c:pt>
                <c:pt idx="3">
                  <c:v>Extensive Web</c:v>
                </c:pt>
                <c:pt idx="4">
                  <c:v>Entirely online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</c:v>
                </c:pt>
                <c:pt idx="1">
                  <c:v>30</c:v>
                </c:pt>
                <c:pt idx="2">
                  <c:v>22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09376"/>
        <c:axId val="41110912"/>
      </c:barChart>
      <c:catAx>
        <c:axId val="4110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110912"/>
        <c:crosses val="autoZero"/>
        <c:auto val="1"/>
        <c:lblAlgn val="ctr"/>
        <c:lblOffset val="100"/>
        <c:noMultiLvlLbl val="0"/>
      </c:catAx>
      <c:valAx>
        <c:axId val="411109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10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74</c:v>
                </c:pt>
                <c:pt idx="1">
                  <c:v>21</c:v>
                </c:pt>
                <c:pt idx="2">
                  <c:v>42</c:v>
                </c:pt>
                <c:pt idx="3">
                  <c:v>35</c:v>
                </c:pt>
                <c:pt idx="4">
                  <c:v>5</c:v>
                </c:pt>
                <c:pt idx="5">
                  <c:v>61</c:v>
                </c:pt>
                <c:pt idx="6">
                  <c:v>18</c:v>
                </c:pt>
                <c:pt idx="7">
                  <c:v>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Non-stem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77</c:v>
                </c:pt>
                <c:pt idx="1">
                  <c:v>27</c:v>
                </c:pt>
                <c:pt idx="2">
                  <c:v>42</c:v>
                </c:pt>
                <c:pt idx="3">
                  <c:v>19</c:v>
                </c:pt>
                <c:pt idx="4">
                  <c:v>6</c:v>
                </c:pt>
                <c:pt idx="5">
                  <c:v>65</c:v>
                </c:pt>
                <c:pt idx="6">
                  <c:v>21</c:v>
                </c:pt>
                <c:pt idx="7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8672"/>
        <c:axId val="41470208"/>
      </c:barChart>
      <c:catAx>
        <c:axId val="414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470208"/>
        <c:crosses val="autoZero"/>
        <c:auto val="1"/>
        <c:lblAlgn val="ctr"/>
        <c:lblOffset val="100"/>
        <c:noMultiLvlLbl val="0"/>
      </c:catAx>
      <c:valAx>
        <c:axId val="4147020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46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8903076304701"/>
          <c:y val="3.9596508769737103E-2"/>
          <c:w val="0.865594452720437"/>
          <c:h val="0.750320445018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Video/audio</c:v>
                </c:pt>
                <c:pt idx="1">
                  <c:v>Wikis/blogs</c:v>
                </c:pt>
                <c:pt idx="2">
                  <c:v>E-books</c:v>
                </c:pt>
                <c:pt idx="3">
                  <c:v>sims/animations</c:v>
                </c:pt>
                <c:pt idx="4">
                  <c:v>Mobile apps</c:v>
                </c:pt>
                <c:pt idx="5">
                  <c:v>external websites</c:v>
                </c:pt>
                <c:pt idx="6">
                  <c:v>social networking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</c:v>
                </c:pt>
                <c:pt idx="1">
                  <c:v>10</c:v>
                </c:pt>
                <c:pt idx="2">
                  <c:v>23</c:v>
                </c:pt>
                <c:pt idx="3">
                  <c:v>31</c:v>
                </c:pt>
                <c:pt idx="4">
                  <c:v>12</c:v>
                </c:pt>
                <c:pt idx="5">
                  <c:v>27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Non-stem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Video/audio</c:v>
                </c:pt>
                <c:pt idx="1">
                  <c:v>Wikis/blogs</c:v>
                </c:pt>
                <c:pt idx="2">
                  <c:v>E-books</c:v>
                </c:pt>
                <c:pt idx="3">
                  <c:v>sims/animations</c:v>
                </c:pt>
                <c:pt idx="4">
                  <c:v>Mobile apps</c:v>
                </c:pt>
                <c:pt idx="5">
                  <c:v>external websites</c:v>
                </c:pt>
                <c:pt idx="6">
                  <c:v>social networking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</c:v>
                </c:pt>
                <c:pt idx="1">
                  <c:v>11</c:v>
                </c:pt>
                <c:pt idx="2">
                  <c:v>25</c:v>
                </c:pt>
                <c:pt idx="3">
                  <c:v>24</c:v>
                </c:pt>
                <c:pt idx="4">
                  <c:v>14</c:v>
                </c:pt>
                <c:pt idx="5">
                  <c:v>32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8800"/>
        <c:axId val="41702144"/>
      </c:barChart>
      <c:catAx>
        <c:axId val="415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41702144"/>
        <c:crosses val="autoZero"/>
        <c:auto val="1"/>
        <c:lblAlgn val="ctr"/>
        <c:lblOffset val="100"/>
        <c:noMultiLvlLbl val="0"/>
      </c:catAx>
      <c:valAx>
        <c:axId val="4170214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54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51B52-3AC4-ED4F-89E4-5901821EBF4B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81367FA0-8C3B-8740-BC89-98086D8376AB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Us</a:t>
          </a:r>
          <a:endParaRPr lang="en-US" sz="2400" b="1" dirty="0">
            <a:solidFill>
              <a:srgbClr val="000000"/>
            </a:solidFill>
          </a:endParaRPr>
        </a:p>
      </dgm:t>
    </dgm:pt>
    <dgm:pt modelId="{2C2517EE-EEED-D54E-9963-28B6A7C6320D}" type="parTrans" cxnId="{1A9E0342-8195-A345-97C6-27958D8FE98C}">
      <dgm:prSet/>
      <dgm:spPr/>
      <dgm:t>
        <a:bodyPr/>
        <a:lstStyle/>
        <a:p>
          <a:endParaRPr lang="en-US"/>
        </a:p>
      </dgm:t>
    </dgm:pt>
    <dgm:pt modelId="{D05B3370-65A9-984B-A629-90118080E6F1}" type="sibTrans" cxnId="{1A9E0342-8195-A345-97C6-27958D8FE98C}">
      <dgm:prSet/>
      <dgm:spPr/>
      <dgm:t>
        <a:bodyPr/>
        <a:lstStyle/>
        <a:p>
          <a:endParaRPr lang="en-US"/>
        </a:p>
      </dgm:t>
    </dgm:pt>
    <dgm:pt modelId="{2CD19B97-16CF-1040-A181-14CA907B0738}">
      <dgm:prSet phldrT="[Text]" custT="1"/>
      <dgm:spPr/>
      <dgm:t>
        <a:bodyPr/>
        <a:lstStyle/>
        <a:p>
          <a:r>
            <a:rPr lang="en-US" sz="2200" b="1" i="1" dirty="0" smtClean="0">
              <a:solidFill>
                <a:srgbClr val="D12D06"/>
              </a:solidFill>
            </a:rPr>
            <a:t>Marketing Sample Vendor</a:t>
          </a:r>
          <a:endParaRPr lang="en-US" sz="2200" b="1" i="1" dirty="0">
            <a:solidFill>
              <a:srgbClr val="D12D06"/>
            </a:solidFill>
          </a:endParaRPr>
        </a:p>
      </dgm:t>
    </dgm:pt>
    <dgm:pt modelId="{B950B4E9-9B93-BF4F-AC36-B0CE8F747942}" type="parTrans" cxnId="{FBD9F861-4465-8E47-9DA9-F1F07AD566F2}">
      <dgm:prSet/>
      <dgm:spPr/>
      <dgm:t>
        <a:bodyPr/>
        <a:lstStyle/>
        <a:p>
          <a:endParaRPr lang="en-US"/>
        </a:p>
      </dgm:t>
    </dgm:pt>
    <dgm:pt modelId="{9E2F4C2C-4E0C-A947-9779-4E9365F8FCEE}" type="sibTrans" cxnId="{FBD9F861-4465-8E47-9DA9-F1F07AD566F2}">
      <dgm:prSet/>
      <dgm:spPr/>
      <dgm:t>
        <a:bodyPr/>
        <a:lstStyle/>
        <a:p>
          <a:endParaRPr lang="en-US"/>
        </a:p>
      </dgm:t>
    </dgm:pt>
    <dgm:pt modelId="{FBC579DC-5FF1-0D42-ABCE-EB9213E55AE4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tx2">
                  <a:lumMod val="75000"/>
                </a:schemeClr>
              </a:solidFill>
            </a:rPr>
            <a:t>Student Sample         </a:t>
          </a:r>
          <a:r>
            <a:rPr lang="en-US" sz="2400" b="1" i="1" dirty="0" smtClean="0">
              <a:solidFill>
                <a:schemeClr val="tx2">
                  <a:lumMod val="75000"/>
                </a:schemeClr>
              </a:solidFill>
            </a:rPr>
            <a:t>(N= 1,749)</a:t>
          </a:r>
          <a:endParaRPr lang="en-US" sz="2400" b="1" i="1" dirty="0">
            <a:solidFill>
              <a:schemeClr val="tx2">
                <a:lumMod val="75000"/>
              </a:schemeClr>
            </a:solidFill>
          </a:endParaRPr>
        </a:p>
      </dgm:t>
    </dgm:pt>
    <dgm:pt modelId="{425D5EE4-23C9-9644-9ABC-771C470AE342}" type="parTrans" cxnId="{6171DD09-1A27-394E-9A35-2B8DC9A9AF6D}">
      <dgm:prSet/>
      <dgm:spPr/>
      <dgm:t>
        <a:bodyPr/>
        <a:lstStyle/>
        <a:p>
          <a:endParaRPr lang="en-US"/>
        </a:p>
      </dgm:t>
    </dgm:pt>
    <dgm:pt modelId="{5A5EC4E8-98F0-9B4E-ABE8-DFFAE8FEACD3}" type="sibTrans" cxnId="{6171DD09-1A27-394E-9A35-2B8DC9A9AF6D}">
      <dgm:prSet/>
      <dgm:spPr/>
      <dgm:t>
        <a:bodyPr/>
        <a:lstStyle/>
        <a:p>
          <a:endParaRPr lang="en-US"/>
        </a:p>
      </dgm:t>
    </dgm:pt>
    <dgm:pt modelId="{BF298954-A3AC-6342-B774-647350D1AA6F}" type="pres">
      <dgm:prSet presAssocID="{16A51B52-3AC4-ED4F-89E4-5901821EBF4B}" presName="arrowDiagram" presStyleCnt="0">
        <dgm:presLayoutVars>
          <dgm:chMax val="5"/>
          <dgm:dir/>
          <dgm:resizeHandles val="exact"/>
        </dgm:presLayoutVars>
      </dgm:prSet>
      <dgm:spPr/>
    </dgm:pt>
    <dgm:pt modelId="{AFC0C313-B5B2-734A-AA4F-15FFA9F5AB83}" type="pres">
      <dgm:prSet presAssocID="{16A51B52-3AC4-ED4F-89E4-5901821EBF4B}" presName="arrow" presStyleLbl="bgShp" presStyleIdx="0" presStyleCnt="1" custLinFactNeighborX="0" custLinFactNeighborY="-2364"/>
      <dgm:spPr>
        <a:solidFill>
          <a:schemeClr val="bg2">
            <a:lumMod val="75000"/>
          </a:schemeClr>
        </a:solidFill>
      </dgm:spPr>
    </dgm:pt>
    <dgm:pt modelId="{7603F387-A399-5049-B933-7C1CC74B8F3C}" type="pres">
      <dgm:prSet presAssocID="{16A51B52-3AC4-ED4F-89E4-5901821EBF4B}" presName="arrowDiagram3" presStyleCnt="0"/>
      <dgm:spPr/>
    </dgm:pt>
    <dgm:pt modelId="{06970A73-0BDF-7A48-ABCA-FB56D647CEFF}" type="pres">
      <dgm:prSet presAssocID="{81367FA0-8C3B-8740-BC89-98086D8376AB}" presName="bullet3a" presStyleLbl="node1" presStyleIdx="0" presStyleCnt="3" custScaleX="507122" custScaleY="507122" custLinFactNeighborY="-45750"/>
      <dgm:spPr>
        <a:gradFill rotWithShape="0">
          <a:gsLst>
            <a:gs pos="0">
              <a:srgbClr val="FF6600"/>
            </a:gs>
            <a:gs pos="100000">
              <a:srgbClr val="C44E01"/>
            </a:gs>
          </a:gsLst>
        </a:gradFill>
      </dgm:spPr>
    </dgm:pt>
    <dgm:pt modelId="{24D49483-C766-6549-90BC-461258ED1729}" type="pres">
      <dgm:prSet presAssocID="{81367FA0-8C3B-8740-BC89-98086D8376AB}" presName="textBox3a" presStyleLbl="revTx" presStyleIdx="0" presStyleCnt="3" custScaleX="69461" custLinFactNeighborX="-23333" custLinFactNeighborY="49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3E653-55BE-AF47-86CB-3CD9C8399F83}" type="pres">
      <dgm:prSet presAssocID="{2CD19B97-16CF-1040-A181-14CA907B0738}" presName="bullet3b" presStyleLbl="node1" presStyleIdx="1" presStyleCnt="3" custScaleX="395587" custScaleY="395587" custLinFactNeighborX="25288" custLinFactNeighborY="-17712"/>
      <dgm:spPr>
        <a:gradFill rotWithShape="0">
          <a:gsLst>
            <a:gs pos="0">
              <a:srgbClr val="FFBE00"/>
            </a:gs>
            <a:gs pos="100000">
              <a:srgbClr val="FF6600"/>
            </a:gs>
          </a:gsLst>
        </a:gradFill>
      </dgm:spPr>
    </dgm:pt>
    <dgm:pt modelId="{BB9520BA-1B3A-FA4E-A838-146C35BF2ADD}" type="pres">
      <dgm:prSet presAssocID="{2CD19B97-16CF-1040-A181-14CA907B0738}" presName="textBox3b" presStyleLbl="revTx" presStyleIdx="1" presStyleCnt="3" custScaleX="156917" custLinFactNeighborX="9014" custLinFactNeighborY="23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2683-E277-EA41-8422-7B2EC899A09B}" type="pres">
      <dgm:prSet presAssocID="{FBC579DC-5FF1-0D42-ABCE-EB9213E55AE4}" presName="bullet3c" presStyleLbl="node1" presStyleIdx="2" presStyleCnt="3" custScaleX="358120" custScaleY="358120" custLinFactNeighborX="9985" custLinFactNeighborY="-41365"/>
      <dgm:spPr>
        <a:gradFill rotWithShape="0">
          <a:gsLst>
            <a:gs pos="0">
              <a:srgbClr val="FFBE00"/>
            </a:gs>
            <a:gs pos="100000">
              <a:srgbClr val="FFFF00"/>
            </a:gs>
          </a:gsLst>
        </a:gradFill>
      </dgm:spPr>
    </dgm:pt>
    <dgm:pt modelId="{72F40DAD-736C-5B40-866F-9B4FE839E66B}" type="pres">
      <dgm:prSet presAssocID="{FBC579DC-5FF1-0D42-ABCE-EB9213E55AE4}" presName="textBox3c" presStyleLbl="revTx" presStyleIdx="2" presStyleCnt="3" custScaleX="150140" custLinFactNeighborX="20827" custLinFactNeighborY="19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9F861-4465-8E47-9DA9-F1F07AD566F2}" srcId="{16A51B52-3AC4-ED4F-89E4-5901821EBF4B}" destId="{2CD19B97-16CF-1040-A181-14CA907B0738}" srcOrd="1" destOrd="0" parTransId="{B950B4E9-9B93-BF4F-AC36-B0CE8F747942}" sibTransId="{9E2F4C2C-4E0C-A947-9779-4E9365F8FCEE}"/>
    <dgm:cxn modelId="{1A9E0342-8195-A345-97C6-27958D8FE98C}" srcId="{16A51B52-3AC4-ED4F-89E4-5901821EBF4B}" destId="{81367FA0-8C3B-8740-BC89-98086D8376AB}" srcOrd="0" destOrd="0" parTransId="{2C2517EE-EEED-D54E-9963-28B6A7C6320D}" sibTransId="{D05B3370-65A9-984B-A629-90118080E6F1}"/>
    <dgm:cxn modelId="{676F18E1-C554-C943-8503-23BAC3C37D73}" type="presOf" srcId="{2CD19B97-16CF-1040-A181-14CA907B0738}" destId="{BB9520BA-1B3A-FA4E-A838-146C35BF2ADD}" srcOrd="0" destOrd="0" presId="urn:microsoft.com/office/officeart/2005/8/layout/arrow2"/>
    <dgm:cxn modelId="{6171DD09-1A27-394E-9A35-2B8DC9A9AF6D}" srcId="{16A51B52-3AC4-ED4F-89E4-5901821EBF4B}" destId="{FBC579DC-5FF1-0D42-ABCE-EB9213E55AE4}" srcOrd="2" destOrd="0" parTransId="{425D5EE4-23C9-9644-9ABC-771C470AE342}" sibTransId="{5A5EC4E8-98F0-9B4E-ABE8-DFFAE8FEACD3}"/>
    <dgm:cxn modelId="{D9811984-DBD5-534B-ADBA-39E55C6A3F5A}" type="presOf" srcId="{16A51B52-3AC4-ED4F-89E4-5901821EBF4B}" destId="{BF298954-A3AC-6342-B774-647350D1AA6F}" srcOrd="0" destOrd="0" presId="urn:microsoft.com/office/officeart/2005/8/layout/arrow2"/>
    <dgm:cxn modelId="{18D6A5CF-4F6B-C947-9B18-674CBE008CA1}" type="presOf" srcId="{FBC579DC-5FF1-0D42-ABCE-EB9213E55AE4}" destId="{72F40DAD-736C-5B40-866F-9B4FE839E66B}" srcOrd="0" destOrd="0" presId="urn:microsoft.com/office/officeart/2005/8/layout/arrow2"/>
    <dgm:cxn modelId="{58A6492C-5617-2F4D-901C-915D144D1751}" type="presOf" srcId="{81367FA0-8C3B-8740-BC89-98086D8376AB}" destId="{24D49483-C766-6549-90BC-461258ED1729}" srcOrd="0" destOrd="0" presId="urn:microsoft.com/office/officeart/2005/8/layout/arrow2"/>
    <dgm:cxn modelId="{BEDEEAC2-ACAB-DF4E-ABCE-EEEA0BA4D8D7}" type="presParOf" srcId="{BF298954-A3AC-6342-B774-647350D1AA6F}" destId="{AFC0C313-B5B2-734A-AA4F-15FFA9F5AB83}" srcOrd="0" destOrd="0" presId="urn:microsoft.com/office/officeart/2005/8/layout/arrow2"/>
    <dgm:cxn modelId="{A81A845B-C803-2244-A368-05764EA98297}" type="presParOf" srcId="{BF298954-A3AC-6342-B774-647350D1AA6F}" destId="{7603F387-A399-5049-B933-7C1CC74B8F3C}" srcOrd="1" destOrd="0" presId="urn:microsoft.com/office/officeart/2005/8/layout/arrow2"/>
    <dgm:cxn modelId="{EE76B03C-7AF8-7A4D-96BE-6951C99FE2F7}" type="presParOf" srcId="{7603F387-A399-5049-B933-7C1CC74B8F3C}" destId="{06970A73-0BDF-7A48-ABCA-FB56D647CEFF}" srcOrd="0" destOrd="0" presId="urn:microsoft.com/office/officeart/2005/8/layout/arrow2"/>
    <dgm:cxn modelId="{7C4AB362-7E5C-C245-A8C0-565AC335DFD9}" type="presParOf" srcId="{7603F387-A399-5049-B933-7C1CC74B8F3C}" destId="{24D49483-C766-6549-90BC-461258ED1729}" srcOrd="1" destOrd="0" presId="urn:microsoft.com/office/officeart/2005/8/layout/arrow2"/>
    <dgm:cxn modelId="{E119BF3D-D5F6-9845-A7A2-A373ABC664D8}" type="presParOf" srcId="{7603F387-A399-5049-B933-7C1CC74B8F3C}" destId="{B943E653-55BE-AF47-86CB-3CD9C8399F83}" srcOrd="2" destOrd="0" presId="urn:microsoft.com/office/officeart/2005/8/layout/arrow2"/>
    <dgm:cxn modelId="{28F31C79-D9F2-0F42-A5EB-1277D0C31940}" type="presParOf" srcId="{7603F387-A399-5049-B933-7C1CC74B8F3C}" destId="{BB9520BA-1B3A-FA4E-A838-146C35BF2ADD}" srcOrd="3" destOrd="0" presId="urn:microsoft.com/office/officeart/2005/8/layout/arrow2"/>
    <dgm:cxn modelId="{AEA63C16-9B1A-1744-944B-F3110A18EE66}" type="presParOf" srcId="{7603F387-A399-5049-B933-7C1CC74B8F3C}" destId="{E0532683-E277-EA41-8422-7B2EC899A09B}" srcOrd="4" destOrd="0" presId="urn:microsoft.com/office/officeart/2005/8/layout/arrow2"/>
    <dgm:cxn modelId="{13501737-E264-3347-A3FC-C53B08E77952}" type="presParOf" srcId="{7603F387-A399-5049-B933-7C1CC74B8F3C}" destId="{72F40DAD-736C-5B40-866F-9B4FE839E6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C313-B5B2-734A-AA4F-15FFA9F5AB83}">
      <dsp:nvSpPr>
        <dsp:cNvPr id="0" name=""/>
        <dsp:cNvSpPr/>
      </dsp:nvSpPr>
      <dsp:spPr>
        <a:xfrm>
          <a:off x="0" y="1135368"/>
          <a:ext cx="5029199" cy="3143249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70A73-0BDF-7A48-ABCA-FB56D647CEFF}">
      <dsp:nvSpPr>
        <dsp:cNvPr id="0" name=""/>
        <dsp:cNvSpPr/>
      </dsp:nvSpPr>
      <dsp:spPr>
        <a:xfrm>
          <a:off x="372533" y="3053149"/>
          <a:ext cx="663108" cy="663108"/>
        </a:xfrm>
        <a:prstGeom prst="ellipse">
          <a:avLst/>
        </a:prstGeom>
        <a:gradFill rotWithShape="0">
          <a:gsLst>
            <a:gs pos="0">
              <a:srgbClr val="FF6600"/>
            </a:gs>
            <a:gs pos="100000">
              <a:srgbClr val="C44E01"/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49483-C766-6549-90BC-461258ED1729}">
      <dsp:nvSpPr>
        <dsp:cNvPr id="0" name=""/>
        <dsp:cNvSpPr/>
      </dsp:nvSpPr>
      <dsp:spPr>
        <a:xfrm>
          <a:off x="609599" y="3892202"/>
          <a:ext cx="813946" cy="908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Us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609599" y="3892202"/>
        <a:ext cx="813946" cy="908399"/>
      </dsp:txXfrm>
    </dsp:sp>
    <dsp:sp modelId="{B943E653-55BE-AF47-86CB-3CD9C8399F83}">
      <dsp:nvSpPr>
        <dsp:cNvPr id="0" name=""/>
        <dsp:cNvSpPr/>
      </dsp:nvSpPr>
      <dsp:spPr>
        <a:xfrm>
          <a:off x="1503340" y="2133601"/>
          <a:ext cx="935058" cy="935058"/>
        </a:xfrm>
        <a:prstGeom prst="ellipse">
          <a:avLst/>
        </a:prstGeom>
        <a:gradFill rotWithShape="0">
          <a:gsLst>
            <a:gs pos="0">
              <a:srgbClr val="FFBE00"/>
            </a:gs>
            <a:gs pos="100000">
              <a:srgbClr val="FF6600"/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520BA-1B3A-FA4E-A838-146C35BF2ADD}">
      <dsp:nvSpPr>
        <dsp:cNvPr id="0" name=""/>
        <dsp:cNvSpPr/>
      </dsp:nvSpPr>
      <dsp:spPr>
        <a:xfrm>
          <a:off x="1676398" y="3047993"/>
          <a:ext cx="1894000" cy="170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4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>
              <a:solidFill>
                <a:srgbClr val="D12D06"/>
              </a:solidFill>
            </a:rPr>
            <a:t>Marketing Sample Vendor</a:t>
          </a:r>
          <a:endParaRPr lang="en-US" sz="2200" b="1" i="1" kern="1200" dirty="0">
            <a:solidFill>
              <a:srgbClr val="D12D06"/>
            </a:solidFill>
          </a:endParaRPr>
        </a:p>
      </dsp:txBody>
      <dsp:txXfrm>
        <a:off x="1676398" y="3047993"/>
        <a:ext cx="1894000" cy="1709927"/>
      </dsp:txXfrm>
    </dsp:sp>
    <dsp:sp modelId="{E0532683-E277-EA41-8422-7B2EC899A09B}">
      <dsp:nvSpPr>
        <dsp:cNvPr id="0" name=""/>
        <dsp:cNvSpPr/>
      </dsp:nvSpPr>
      <dsp:spPr>
        <a:xfrm>
          <a:off x="2791714" y="1447801"/>
          <a:ext cx="1170686" cy="1170686"/>
        </a:xfrm>
        <a:prstGeom prst="ellipse">
          <a:avLst/>
        </a:prstGeom>
        <a:gradFill rotWithShape="0">
          <a:gsLst>
            <a:gs pos="0">
              <a:srgbClr val="FFBE00"/>
            </a:gs>
            <a:gs pos="100000">
              <a:srgbClr val="FFFF00"/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40DAD-736C-5B40-866F-9B4FE839E66B}">
      <dsp:nvSpPr>
        <dsp:cNvPr id="0" name=""/>
        <dsp:cNvSpPr/>
      </dsp:nvSpPr>
      <dsp:spPr>
        <a:xfrm>
          <a:off x="3216997" y="2590794"/>
          <a:ext cx="1812201" cy="218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1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2">
                  <a:lumMod val="75000"/>
                </a:schemeClr>
              </a:solidFill>
            </a:rPr>
            <a:t>Student Sample         </a:t>
          </a:r>
          <a:r>
            <a:rPr lang="en-US" sz="2400" b="1" i="1" kern="1200" dirty="0" smtClean="0">
              <a:solidFill>
                <a:schemeClr val="tx2">
                  <a:lumMod val="75000"/>
                </a:schemeClr>
              </a:solidFill>
            </a:rPr>
            <a:t>(N= 1,749)</a:t>
          </a:r>
          <a:endParaRPr lang="en-US" sz="24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16997" y="2590794"/>
        <a:ext cx="1812201" cy="218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269C-2714-415C-9994-251A9E33E6BC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9CCB-6723-425B-B47D-867F2876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204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204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3601D71-3F02-7444-B236-45CD3435661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9398"/>
            <a:ext cx="5563870" cy="4158377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193"/>
            <a:ext cx="3013763" cy="46204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7193"/>
            <a:ext cx="3013763" cy="46204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F0F55DF-A740-2845-8AAB-19FBC316A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0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0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9D4532-12BC-6A44-B443-3C36FD0AB25A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5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5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2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7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focus on 4 of the cogs that are influencing organizational culture, but there are potentially other things</a:t>
            </a:r>
            <a:r>
              <a:rPr lang="en-US" baseline="0" dirty="0" smtClean="0"/>
              <a:t> that impact culture.  However, these are generally regarded as key influencers and receivers of organizational 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Cut- just talk?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6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 –Just Talk?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</a:t>
            </a:r>
            <a:r>
              <a:rPr lang="en-US" baseline="0" dirty="0" smtClean="0"/>
              <a:t> of these demos do we need/ want?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55DF-A740-2845-8AAB-19FBC316AF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of these demos do we need/ want?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54E8-D266-4A95-B200-968599F0BC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Digital resource use 10.11.12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7218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22000">
              <a:srgbClr val="FF6600"/>
            </a:gs>
            <a:gs pos="80000">
              <a:srgbClr val="FF0000">
                <a:alpha val="9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C1E1A3-A37A-4621-B1A6-E9ACD949CFFE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A81893-ABDD-45DD-85A3-3DE8B0403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gmorgan@illinoi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0885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2200" dirty="0" smtClean="0">
                <a:solidFill>
                  <a:srgbClr val="D12D06"/>
                </a:solidFill>
              </a:rPr>
              <a:t>ELI- 2013</a:t>
            </a:r>
            <a:endParaRPr lang="en-US" sz="2200" dirty="0">
              <a:solidFill>
                <a:srgbClr val="D12D0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0" y="1066800"/>
            <a:ext cx="6629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16002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Evaluating Faculty and Student Use of Digital Resources for Teaching and Learning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5200"/>
            <a:ext cx="916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2F2F2"/>
                </a:solidFill>
              </a:rPr>
              <a:t>Researchers  </a:t>
            </a:r>
            <a:r>
              <a:rPr lang="en-US" sz="2000" i="1" dirty="0" smtClean="0">
                <a:solidFill>
                  <a:srgbClr val="F2F2F2"/>
                </a:solidFill>
              </a:rPr>
              <a:t>(in alphabetical order)</a:t>
            </a:r>
            <a:endParaRPr lang="en-US" sz="2000" i="1" dirty="0">
              <a:solidFill>
                <a:srgbClr val="F2F2F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8839200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en-US" sz="2000" dirty="0">
                <a:solidFill>
                  <a:srgbClr val="FFFF00"/>
                </a:solidFill>
                <a:sym typeface="Calibri"/>
              </a:rPr>
              <a:t>Chuck Dziuban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sym typeface="Calibri"/>
              </a:rPr>
              <a:t>, University of Central Florida, charles.dziuban@ucf.edu</a:t>
            </a:r>
          </a:p>
          <a:p>
            <a:pPr lvl="0"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x-none" sz="2000" dirty="0" smtClean="0">
                <a:solidFill>
                  <a:srgbClr val="FFFF00"/>
                </a:solidFill>
                <a:sym typeface="Calibri"/>
              </a:rPr>
              <a:t>Flora </a:t>
            </a:r>
            <a:r>
              <a:rPr lang="x-none" sz="2000" dirty="0">
                <a:solidFill>
                  <a:srgbClr val="FFFF00"/>
                </a:solidFill>
                <a:sym typeface="Calibri"/>
              </a:rPr>
              <a:t>McMartin</a:t>
            </a:r>
            <a:r>
              <a:rPr lang="x-none" sz="2000" dirty="0">
                <a:solidFill>
                  <a:schemeClr val="bg1">
                    <a:lumMod val="95000"/>
                  </a:schemeClr>
                </a:solidFill>
                <a:sym typeface="Calibri"/>
              </a:rPr>
              <a:t>, Broad-based Knowledge, flora.mcmartin@gmail.com</a:t>
            </a:r>
          </a:p>
          <a:p>
            <a:pPr lvl="0"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x-none" sz="2000" dirty="0">
                <a:solidFill>
                  <a:srgbClr val="FFFF00"/>
                </a:solidFill>
                <a:sym typeface="Calibri"/>
              </a:rPr>
              <a:t>Glenda Morgan</a:t>
            </a:r>
            <a:r>
              <a:rPr lang="x-none" sz="2000" dirty="0">
                <a:solidFill>
                  <a:schemeClr val="bg1">
                    <a:lumMod val="95000"/>
                  </a:schemeClr>
                </a:solidFill>
                <a:sym typeface="Calibri"/>
              </a:rPr>
              <a:t>, University of Illinois Urbana, gmorgan@illinois.edu</a:t>
            </a:r>
          </a:p>
          <a:p>
            <a:pPr lvl="0"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x-none" sz="2000" dirty="0">
                <a:solidFill>
                  <a:srgbClr val="FFFF00"/>
                </a:solidFill>
                <a:sym typeface="Calibri"/>
              </a:rPr>
              <a:t>Josh Morrill</a:t>
            </a:r>
            <a:r>
              <a:rPr lang="x-none" sz="2000" dirty="0">
                <a:solidFill>
                  <a:schemeClr val="bg1">
                    <a:lumMod val="95000"/>
                  </a:schemeClr>
                </a:solidFill>
                <a:sym typeface="Calibri"/>
              </a:rPr>
              <a:t>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sym typeface="Calibri"/>
              </a:rPr>
              <a:t>University of Wisconsin at Madison,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sym typeface="Calibri"/>
              </a:rPr>
              <a:t>jmorrill@wisc.edu</a:t>
            </a:r>
            <a:endParaRPr lang="x-none" sz="2000" dirty="0">
              <a:solidFill>
                <a:schemeClr val="bg1">
                  <a:lumMod val="95000"/>
                </a:schemeClr>
              </a:solidFill>
              <a:sym typeface="Calibri"/>
            </a:endParaRPr>
          </a:p>
          <a:p>
            <a:pPr lvl="0"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en-US" sz="2000" dirty="0" smtClean="0">
                <a:solidFill>
                  <a:srgbClr val="FFFF00"/>
                </a:solidFill>
                <a:sym typeface="Calibri"/>
              </a:rPr>
              <a:t>Patsy </a:t>
            </a:r>
            <a:r>
              <a:rPr lang="en-US" sz="2000" dirty="0" err="1" smtClean="0">
                <a:solidFill>
                  <a:srgbClr val="FFFF00"/>
                </a:solidFill>
                <a:sym typeface="Calibri"/>
              </a:rPr>
              <a:t>Moskal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sym typeface="Calibri"/>
              </a:rPr>
              <a:t>, University of Central Florida,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sym typeface="Calibri"/>
              </a:rPr>
              <a:t>patsy.moskal@ucf.edu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sym typeface="Calibri"/>
            </a:endParaRPr>
          </a:p>
          <a:p>
            <a:pPr lvl="0"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en-US" sz="2000" dirty="0" smtClean="0">
                <a:solidFill>
                  <a:srgbClr val="FFFF00"/>
                </a:solidFill>
                <a:sym typeface="Calibri"/>
              </a:rPr>
              <a:t>Alan Wolf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sym typeface="Calibri"/>
              </a:rPr>
              <a:t>, University of Wisconsin at Madison,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sym typeface="Calibri"/>
              </a:rPr>
              <a:t>alanwolf@wisc.edu</a:t>
            </a:r>
          </a:p>
          <a:p>
            <a:pPr lvl="0" algn="ctr">
              <a:spcBef>
                <a:spcPts val="640"/>
              </a:spcBef>
              <a:buClr>
                <a:srgbClr val="888888"/>
              </a:buClr>
              <a:buSzPct val="25000"/>
            </a:pPr>
            <a:endParaRPr lang="x-none" sz="1600" dirty="0">
              <a:solidFill>
                <a:schemeClr val="bg1">
                  <a:lumMod val="95000"/>
                </a:schemeClr>
              </a:solidFill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(n=1711)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707337"/>
              </p:ext>
            </p:extLst>
          </p:nvPr>
        </p:nvGraphicFramePr>
        <p:xfrm>
          <a:off x="228600" y="16764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9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status (n=1740)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648812"/>
              </p:ext>
            </p:extLst>
          </p:nvPr>
        </p:nvGraphicFramePr>
        <p:xfrm>
          <a:off x="228600" y="16764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4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STEM/Non-STEM major (n=1564)</a:t>
            </a:r>
            <a:endParaRPr lang="en-US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898087"/>
              </p:ext>
            </p:extLst>
          </p:nvPr>
        </p:nvGraphicFramePr>
        <p:xfrm>
          <a:off x="228600" y="16764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07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Employment (n=1043)</a:t>
            </a:r>
            <a:endParaRPr lang="en-US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199934"/>
              </p:ext>
            </p:extLst>
          </p:nvPr>
        </p:nvGraphicFramePr>
        <p:xfrm>
          <a:off x="228600" y="16764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4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standing (n=1041)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908440"/>
              </p:ext>
            </p:extLst>
          </p:nvPr>
        </p:nvGraphicFramePr>
        <p:xfrm>
          <a:off x="228600" y="16764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79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Freshman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Sophomore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Junior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3935" y="579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90368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Graduate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2031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Most frequently taken course modalities</a:t>
            </a:r>
            <a:endParaRPr lang="en-US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531132"/>
              </p:ext>
            </p:extLst>
          </p:nvPr>
        </p:nvGraphicFramePr>
        <p:xfrm>
          <a:off x="228600" y="1447800"/>
          <a:ext cx="845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667000" y="1600200"/>
            <a:ext cx="152400" cy="1524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819400" y="1447800"/>
            <a:ext cx="25146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STEM</a:t>
            </a:r>
          </a:p>
          <a:p>
            <a:r>
              <a:rPr lang="en-US" sz="2200" dirty="0" smtClean="0"/>
              <a:t>(n=346)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1600200"/>
            <a:ext cx="1524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34000" y="1447800"/>
            <a:ext cx="27432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Non-STEM</a:t>
            </a:r>
          </a:p>
          <a:p>
            <a:r>
              <a:rPr lang="en-US" sz="2200" dirty="0" smtClean="0"/>
              <a:t>(n=656)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22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class modalities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708432"/>
              </p:ext>
            </p:extLst>
          </p:nvPr>
        </p:nvGraphicFramePr>
        <p:xfrm>
          <a:off x="228600" y="1447800"/>
          <a:ext cx="845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667000" y="1600200"/>
            <a:ext cx="152400" cy="1524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819400" y="1447800"/>
            <a:ext cx="25146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STEM</a:t>
            </a:r>
          </a:p>
          <a:p>
            <a:r>
              <a:rPr lang="en-US" sz="2200" dirty="0" smtClean="0"/>
              <a:t>(n=346)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1600200"/>
            <a:ext cx="1524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34000" y="1447800"/>
            <a:ext cx="27432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Non-STEM</a:t>
            </a:r>
          </a:p>
          <a:p>
            <a:r>
              <a:rPr lang="en-US" sz="2200" dirty="0" smtClean="0"/>
              <a:t>(n=654)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55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 in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563557"/>
              </p:ext>
            </p:extLst>
          </p:nvPr>
        </p:nvGraphicFramePr>
        <p:xfrm>
          <a:off x="152400" y="1600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667000" y="1600200"/>
            <a:ext cx="152400" cy="1524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819400" y="1447800"/>
            <a:ext cx="25146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STEM</a:t>
            </a:r>
          </a:p>
          <a:p>
            <a:r>
              <a:rPr lang="en-US" sz="2200" dirty="0" smtClean="0"/>
              <a:t>(n=361)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1600200"/>
            <a:ext cx="1524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34000" y="1447800"/>
            <a:ext cx="27432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Non-STEM</a:t>
            </a:r>
          </a:p>
          <a:p>
            <a:r>
              <a:rPr lang="en-US" sz="2200" dirty="0" smtClean="0"/>
              <a:t>(n=682)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75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Video/</a:t>
            </a:r>
          </a:p>
          <a:p>
            <a:pPr algn="ctr"/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575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Wikis/</a:t>
            </a:r>
          </a:p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37932" y="57544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E-books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575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5754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websites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5754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Sims/</a:t>
            </a:r>
          </a:p>
          <a:p>
            <a:pPr algn="ctr"/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754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575446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Online library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Technologies preferred frequently used in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79537"/>
              </p:ext>
            </p:extLst>
          </p:nvPr>
        </p:nvGraphicFramePr>
        <p:xfrm>
          <a:off x="228600" y="16764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667000" y="1600200"/>
            <a:ext cx="152400" cy="1524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819400" y="1447800"/>
            <a:ext cx="25146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STEM</a:t>
            </a:r>
          </a:p>
          <a:p>
            <a:r>
              <a:rPr lang="en-US" sz="2200" dirty="0" smtClean="0"/>
              <a:t>(n=346)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1600200"/>
            <a:ext cx="1524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34000" y="1447800"/>
            <a:ext cx="27432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Non-STEM</a:t>
            </a:r>
          </a:p>
          <a:p>
            <a:r>
              <a:rPr lang="en-US" sz="2200" dirty="0" smtClean="0"/>
              <a:t>(n=649)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75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Video/</a:t>
            </a:r>
          </a:p>
          <a:p>
            <a:pPr algn="ctr"/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75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Wikis/</a:t>
            </a:r>
          </a:p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27399" y="57544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E-books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575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66938" y="5754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websites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07934" y="5754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Sims/</a:t>
            </a:r>
          </a:p>
          <a:p>
            <a:pPr algn="ctr"/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8334" y="5754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90722486"/>
              </p:ext>
            </p:extLst>
          </p:nvPr>
        </p:nvGraphicFramePr>
        <p:xfrm>
          <a:off x="533400" y="1397000"/>
          <a:ext cx="83058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60909" y="3064922"/>
            <a:ext cx="119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Student information seeking behavior: Class vs.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2033" y="3505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2895600"/>
            <a:ext cx="1333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11829" y="4340321"/>
            <a:ext cx="9144000" cy="18478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21" name="Group 29"/>
          <p:cNvGrpSpPr>
            <a:grpSpLocks/>
          </p:cNvGrpSpPr>
          <p:nvPr/>
        </p:nvGrpSpPr>
        <p:grpSpPr bwMode="auto">
          <a:xfrm>
            <a:off x="304800" y="2819397"/>
            <a:ext cx="8686799" cy="3740150"/>
            <a:chOff x="1530347" y="1571590"/>
            <a:chExt cx="8330861" cy="3740150"/>
          </a:xfrm>
        </p:grpSpPr>
        <p:sp>
          <p:nvSpPr>
            <p:cNvPr id="4" name="Nedadbuet pil 49"/>
            <p:cNvSpPr/>
            <p:nvPr/>
          </p:nvSpPr>
          <p:spPr bwMode="auto">
            <a:xfrm rot="11088348" flipH="1" flipV="1">
              <a:off x="2512979" y="1571590"/>
              <a:ext cx="2452970" cy="1271116"/>
            </a:xfrm>
            <a:prstGeom prst="curvedDownArrow">
              <a:avLst>
                <a:gd name="adj1" fmla="val 31291"/>
                <a:gd name="adj2" fmla="val 80790"/>
                <a:gd name="adj3" fmla="val 52658"/>
              </a:avLst>
            </a:prstGeom>
            <a:gradFill flip="none" rotWithShape="1">
              <a:gsLst>
                <a:gs pos="11000">
                  <a:srgbClr val="43C5FF"/>
                </a:gs>
                <a:gs pos="44000">
                  <a:schemeClr val="tx2">
                    <a:lumMod val="60000"/>
                    <a:lumOff val="40000"/>
                  </a:schemeClr>
                </a:gs>
                <a:gs pos="44000">
                  <a:srgbClr val="0070C0"/>
                </a:gs>
                <a:gs pos="100000">
                  <a:srgbClr val="008000">
                    <a:alpha val="41000"/>
                  </a:srgbClr>
                </a:gs>
              </a:gsLst>
              <a:lin ang="10800000" scaled="1"/>
              <a:tileRect/>
            </a:gra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sz="400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grpSp>
          <p:nvGrpSpPr>
            <p:cNvPr id="9230" name="Gruppe 199"/>
            <p:cNvGrpSpPr>
              <a:grpSpLocks/>
            </p:cNvGrpSpPr>
            <p:nvPr/>
          </p:nvGrpSpPr>
          <p:grpSpPr bwMode="auto">
            <a:xfrm>
              <a:off x="1530347" y="2974062"/>
              <a:ext cx="3806893" cy="1721765"/>
              <a:chOff x="2636520" y="3218631"/>
              <a:chExt cx="3198965" cy="1449962"/>
            </a:xfrm>
          </p:grpSpPr>
          <p:sp>
            <p:nvSpPr>
              <p:cNvPr id="6" name="Ellipse 59"/>
              <p:cNvSpPr/>
              <p:nvPr/>
            </p:nvSpPr>
            <p:spPr bwMode="auto">
              <a:xfrm>
                <a:off x="2636520" y="4280707"/>
                <a:ext cx="1919605" cy="387886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9257" name="Gruppe 91"/>
              <p:cNvGrpSpPr>
                <a:grpSpLocks/>
              </p:cNvGrpSpPr>
              <p:nvPr/>
            </p:nvGrpSpPr>
            <p:grpSpPr bwMode="auto">
              <a:xfrm>
                <a:off x="4985243" y="3218631"/>
                <a:ext cx="850242" cy="842255"/>
                <a:chOff x="3463277" y="3380954"/>
                <a:chExt cx="1012392" cy="1002883"/>
              </a:xfrm>
            </p:grpSpPr>
            <p:sp>
              <p:nvSpPr>
                <p:cNvPr id="8" name="Ellipse 44"/>
                <p:cNvSpPr/>
                <p:nvPr/>
              </p:nvSpPr>
              <p:spPr bwMode="auto">
                <a:xfrm rot="547903" flipV="1">
                  <a:off x="3470768" y="3427296"/>
                  <a:ext cx="1004901" cy="9565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9261" name="Ellipse 45"/>
                <p:cNvSpPr>
                  <a:spLocks noChangeArrowheads="1"/>
                </p:cNvSpPr>
                <p:nvPr/>
              </p:nvSpPr>
              <p:spPr bwMode="auto">
                <a:xfrm>
                  <a:off x="3592600" y="3380954"/>
                  <a:ext cx="729980" cy="5181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da-DK">
                    <a:solidFill>
                      <a:srgbClr val="FFFFFF"/>
                    </a:solidFill>
                    <a:latin typeface="Calibri" charset="0"/>
                  </a:endParaRPr>
                </a:p>
              </p:txBody>
            </p:sp>
            <p:sp>
              <p:nvSpPr>
                <p:cNvPr id="10" name="Måne 63"/>
                <p:cNvSpPr/>
                <p:nvPr/>
              </p:nvSpPr>
              <p:spPr bwMode="auto">
                <a:xfrm rot="16552097">
                  <a:off x="3724478" y="3688143"/>
                  <a:ext cx="421103" cy="943505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sp>
          <p:nvSpPr>
            <p:cNvPr id="11" name="Nedadbuet pil 49"/>
            <p:cNvSpPr/>
            <p:nvPr/>
          </p:nvSpPr>
          <p:spPr bwMode="auto">
            <a:xfrm rot="10097836" flipH="1">
              <a:off x="7252946" y="4009990"/>
              <a:ext cx="2608262" cy="1301750"/>
            </a:xfrm>
            <a:prstGeom prst="curvedDownArrow">
              <a:avLst>
                <a:gd name="adj1" fmla="val 31291"/>
                <a:gd name="adj2" fmla="val 80790"/>
                <a:gd name="adj3" fmla="val 52658"/>
              </a:avLst>
            </a:prstGeom>
            <a:gradFill flip="none" rotWithShape="1">
              <a:gsLst>
                <a:gs pos="11000">
                  <a:schemeClr val="accent5">
                    <a:lumMod val="50000"/>
                  </a:schemeClr>
                </a:gs>
                <a:gs pos="44000">
                  <a:schemeClr val="tx2">
                    <a:lumMod val="60000"/>
                    <a:lumOff val="40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rgbClr val="FFFF00"/>
                </a:gs>
              </a:gsLst>
              <a:lin ang="10800000" scaled="1"/>
              <a:tileRect/>
            </a:gra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sz="400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1652688" y="2972934"/>
              <a:ext cx="4040089" cy="1646692"/>
              <a:chOff x="539794" y="2314989"/>
              <a:chExt cx="3451712" cy="1406019"/>
            </a:xfrm>
          </p:grpSpPr>
          <p:sp>
            <p:nvSpPr>
              <p:cNvPr id="13" name="Ellipse 59"/>
              <p:cNvSpPr/>
              <p:nvPr/>
            </p:nvSpPr>
            <p:spPr bwMode="auto">
              <a:xfrm>
                <a:off x="2041140" y="3327730"/>
                <a:ext cx="1950366" cy="39327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4" name="Ellipse 44"/>
              <p:cNvSpPr/>
              <p:nvPr/>
            </p:nvSpPr>
            <p:spPr bwMode="auto">
              <a:xfrm rot="21052097">
                <a:off x="539794" y="2314989"/>
                <a:ext cx="1415673" cy="1302002"/>
              </a:xfrm>
              <a:prstGeom prst="ellipse">
                <a:avLst/>
              </a:prstGeom>
              <a:gradFill flip="none" rotWithShape="1">
                <a:gsLst>
                  <a:gs pos="0">
                    <a:srgbClr val="A6F77D"/>
                  </a:gs>
                  <a:gs pos="100000">
                    <a:srgbClr val="72D81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4F950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9250" name="Ellipse 45"/>
              <p:cNvSpPr>
                <a:spLocks noChangeArrowheads="1"/>
              </p:cNvSpPr>
              <p:nvPr/>
            </p:nvSpPr>
            <p:spPr bwMode="auto">
              <a:xfrm>
                <a:off x="782350" y="2325250"/>
                <a:ext cx="976539" cy="6521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6" name="Måne 63"/>
              <p:cNvSpPr/>
              <p:nvPr/>
            </p:nvSpPr>
            <p:spPr bwMode="auto">
              <a:xfrm rot="16552097">
                <a:off x="959826" y="2686179"/>
                <a:ext cx="529974" cy="1281401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</p:grpSp>
        <p:grpSp>
          <p:nvGrpSpPr>
            <p:cNvPr id="9233" name="Group 42"/>
            <p:cNvGrpSpPr>
              <a:grpSpLocks/>
            </p:cNvGrpSpPr>
            <p:nvPr/>
          </p:nvGrpSpPr>
          <p:grpSpPr bwMode="auto">
            <a:xfrm>
              <a:off x="5335590" y="2514600"/>
              <a:ext cx="2673410" cy="1579562"/>
              <a:chOff x="6984615" y="2243138"/>
              <a:chExt cx="2282481" cy="1348700"/>
            </a:xfrm>
          </p:grpSpPr>
          <p:sp>
            <p:nvSpPr>
              <p:cNvPr id="18" name="Ellipse 59"/>
              <p:cNvSpPr/>
              <p:nvPr/>
            </p:nvSpPr>
            <p:spPr bwMode="auto">
              <a:xfrm>
                <a:off x="6984615" y="3198560"/>
                <a:ext cx="1950366" cy="39327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9" name="Ellipse 44"/>
              <p:cNvSpPr/>
              <p:nvPr/>
            </p:nvSpPr>
            <p:spPr bwMode="auto">
              <a:xfrm rot="21052097">
                <a:off x="8060838" y="2243138"/>
                <a:ext cx="1206258" cy="1203845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9240" name="Ellipse 45"/>
              <p:cNvSpPr>
                <a:spLocks noChangeArrowheads="1"/>
              </p:cNvSpPr>
              <p:nvPr/>
            </p:nvSpPr>
            <p:spPr bwMode="auto">
              <a:xfrm>
                <a:off x="8225242" y="2269385"/>
                <a:ext cx="876250" cy="6521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21" name="Måne 63"/>
              <p:cNvSpPr/>
              <p:nvPr/>
            </p:nvSpPr>
            <p:spPr bwMode="auto">
              <a:xfrm rot="16552097">
                <a:off x="8352882" y="2572504"/>
                <a:ext cx="529974" cy="117098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</p:grpSp>
      </p:grpSp>
      <p:sp>
        <p:nvSpPr>
          <p:cNvPr id="24" name="Line 33"/>
          <p:cNvSpPr>
            <a:spLocks noChangeShapeType="1"/>
          </p:cNvSpPr>
          <p:nvPr/>
        </p:nvSpPr>
        <p:spPr bwMode="auto">
          <a:xfrm rot="5400000" flipV="1">
            <a:off x="457201" y="3276598"/>
            <a:ext cx="914397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225" name="Rektangel 63"/>
          <p:cNvSpPr>
            <a:spLocks noChangeArrowheads="1"/>
          </p:cNvSpPr>
          <p:nvPr/>
        </p:nvSpPr>
        <p:spPr bwMode="auto">
          <a:xfrm>
            <a:off x="152400" y="1173540"/>
            <a:ext cx="26543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solidFill>
                  <a:srgbClr val="008000"/>
                </a:solidFill>
                <a:latin typeface="Calibri" charset="0"/>
                <a:cs typeface="Arial" charset="0"/>
              </a:rPr>
              <a:t>Faculty Baseline:      </a:t>
            </a:r>
            <a:r>
              <a:rPr lang="en-US" sz="2000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Faculty use of Digital Resources  (2006)</a:t>
            </a:r>
            <a:endParaRPr sz="2000"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rot="5400000">
            <a:off x="3581400" y="3276598"/>
            <a:ext cx="914400" cy="0"/>
          </a:xfrm>
          <a:prstGeom prst="line">
            <a:avLst/>
          </a:prstGeom>
          <a:noFill/>
          <a:ln w="19050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227" name="Rektangel 63"/>
          <p:cNvSpPr>
            <a:spLocks noChangeArrowheads="1"/>
          </p:cNvSpPr>
          <p:nvPr/>
        </p:nvSpPr>
        <p:spPr bwMode="auto">
          <a:xfrm>
            <a:off x="3124197" y="1173540"/>
            <a:ext cx="319944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solidFill>
                  <a:srgbClr val="000090"/>
                </a:solidFill>
                <a:latin typeface="Calibri" charset="0"/>
                <a:cs typeface="Arial" charset="0"/>
              </a:rPr>
              <a:t>Faculty in Context</a:t>
            </a:r>
            <a:r>
              <a:rPr lang="en-US" sz="28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               </a:t>
            </a:r>
            <a:r>
              <a:rPr lang="en-US" sz="2000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Physics, Social Science, Geoscience (2008-2011)</a:t>
            </a:r>
            <a:endParaRPr sz="2000"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9228" name="TextBox 30"/>
          <p:cNvSpPr txBox="1">
            <a:spLocks noChangeArrowheads="1"/>
          </p:cNvSpPr>
          <p:nvPr/>
        </p:nvSpPr>
        <p:spPr bwMode="auto">
          <a:xfrm>
            <a:off x="228600" y="3810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STUDY BEGINS … A STUDY EVOLVES</a:t>
            </a:r>
          </a:p>
        </p:txBody>
      </p:sp>
      <p:sp>
        <p:nvSpPr>
          <p:cNvPr id="30" name="Ellipse 44"/>
          <p:cNvSpPr/>
          <p:nvPr/>
        </p:nvSpPr>
        <p:spPr bwMode="auto">
          <a:xfrm rot="547903" flipV="1">
            <a:off x="2621213" y="5151612"/>
            <a:ext cx="1047244" cy="953925"/>
          </a:xfrm>
          <a:prstGeom prst="ellipse">
            <a:avLst/>
          </a:prstGeom>
          <a:gradFill flip="none" rotWithShape="1">
            <a:gsLst>
              <a:gs pos="0">
                <a:srgbClr val="000090">
                  <a:alpha val="14000"/>
                </a:srgbClr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0081BE">
                <a:lumMod val="75000"/>
              </a:srgbClr>
            </a:solidFill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1" name="Ellipse 45"/>
          <p:cNvSpPr>
            <a:spLocks noChangeArrowheads="1"/>
          </p:cNvSpPr>
          <p:nvPr/>
        </p:nvSpPr>
        <p:spPr bwMode="auto">
          <a:xfrm>
            <a:off x="2748178" y="5105397"/>
            <a:ext cx="760739" cy="516757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" name="Ellipse 44"/>
          <p:cNvSpPr/>
          <p:nvPr/>
        </p:nvSpPr>
        <p:spPr bwMode="auto">
          <a:xfrm rot="547903" flipV="1">
            <a:off x="3836696" y="5293615"/>
            <a:ext cx="1047244" cy="953925"/>
          </a:xfrm>
          <a:prstGeom prst="ellipse">
            <a:avLst/>
          </a:prstGeom>
          <a:gradFill flip="none" rotWithShape="1">
            <a:gsLst>
              <a:gs pos="0">
                <a:srgbClr val="3366FF">
                  <a:alpha val="22000"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0081BE">
                <a:lumMod val="75000"/>
              </a:srgbClr>
            </a:solidFill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3" name="Ellipse 45"/>
          <p:cNvSpPr>
            <a:spLocks noChangeArrowheads="1"/>
          </p:cNvSpPr>
          <p:nvPr/>
        </p:nvSpPr>
        <p:spPr bwMode="auto">
          <a:xfrm>
            <a:off x="3963661" y="5247400"/>
            <a:ext cx="760739" cy="516757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" name="Shape 199"/>
          <p:cNvSpPr/>
          <p:nvPr/>
        </p:nvSpPr>
        <p:spPr>
          <a:xfrm>
            <a:off x="2608302" y="1554540"/>
            <a:ext cx="515898" cy="4127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C0C0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924800" y="398127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sz="7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ktangel 63"/>
          <p:cNvSpPr>
            <a:spLocks noChangeArrowheads="1"/>
          </p:cNvSpPr>
          <p:nvPr/>
        </p:nvSpPr>
        <p:spPr bwMode="auto">
          <a:xfrm>
            <a:off x="6477000" y="1273314"/>
            <a:ext cx="25908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solidFill>
                  <a:schemeClr val="tx2">
                    <a:lumMod val="75000"/>
                  </a:schemeClr>
                </a:solidFill>
                <a:latin typeface="Calibri" charset="0"/>
                <a:cs typeface="Arial" charset="0"/>
              </a:rPr>
              <a:t>General Student Baseline (2012)</a:t>
            </a:r>
            <a:endParaRPr sz="2400" noProof="1">
              <a:solidFill>
                <a:schemeClr val="tx2">
                  <a:lumMod val="75000"/>
                </a:schemeClr>
              </a:solidFill>
              <a:latin typeface="Calibri" charset="0"/>
              <a:cs typeface="Arial" charset="0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5400000">
            <a:off x="6629400" y="3276598"/>
            <a:ext cx="914400" cy="0"/>
          </a:xfrm>
          <a:prstGeom prst="line">
            <a:avLst/>
          </a:prstGeom>
          <a:noFill/>
          <a:ln w="19050">
            <a:solidFill>
              <a:srgbClr val="AEAE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3399"/>
            <a:ext cx="5175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1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362200"/>
            <a:ext cx="5830886" cy="21240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STUDENTS SEE THEIR SEARCH ENVIRONMENT</a:t>
            </a:r>
            <a:endParaRPr lang="en-US" sz="3200" dirty="0"/>
          </a:p>
        </p:txBody>
      </p:sp>
      <p:sp>
        <p:nvSpPr>
          <p:cNvPr id="5" name="Shape 4"/>
          <p:cNvSpPr/>
          <p:nvPr/>
        </p:nvSpPr>
        <p:spPr>
          <a:xfrm>
            <a:off x="3810000" y="762000"/>
            <a:ext cx="2606040" cy="2362200"/>
          </a:xfrm>
          <a:prstGeom prst="gear9">
            <a:avLst/>
          </a:prstGeom>
          <a:solidFill>
            <a:srgbClr val="C050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867400" y="1905000"/>
            <a:ext cx="2606040" cy="2362200"/>
            <a:chOff x="3870960" y="2194560"/>
            <a:chExt cx="2682240" cy="2682240"/>
          </a:xfrm>
          <a:solidFill>
            <a:srgbClr val="FF0000"/>
          </a:solidFill>
        </p:grpSpPr>
        <p:sp>
          <p:nvSpPr>
            <p:cNvPr id="8" name="Shape 7"/>
            <p:cNvSpPr/>
            <p:nvPr/>
          </p:nvSpPr>
          <p:spPr>
            <a:xfrm>
              <a:off x="3870960" y="2194560"/>
              <a:ext cx="2682240" cy="268224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4410210" y="2822862"/>
              <a:ext cx="1603740" cy="1378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Student Use of Digital Resources</a:t>
              </a:r>
              <a:endParaRPr lang="en-US" sz="2000" kern="1200" dirty="0"/>
            </a:p>
          </p:txBody>
        </p:sp>
      </p:grpSp>
      <p:sp>
        <p:nvSpPr>
          <p:cNvPr id="10" name="Shape 4"/>
          <p:cNvSpPr/>
          <p:nvPr/>
        </p:nvSpPr>
        <p:spPr>
          <a:xfrm>
            <a:off x="4343400" y="1371600"/>
            <a:ext cx="1558179" cy="1214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Survey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17210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07" y="4120295"/>
            <a:ext cx="14509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itle 3"/>
          <p:cNvSpPr txBox="1">
            <a:spLocks/>
          </p:cNvSpPr>
          <p:nvPr/>
        </p:nvSpPr>
        <p:spPr>
          <a:xfrm>
            <a:off x="152400" y="4572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Student Self-Perception Dimensions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081471" y="3421002"/>
            <a:ext cx="2743200" cy="2362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663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4038600" y="3630908"/>
            <a:ext cx="803178" cy="21522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841778" y="4106802"/>
            <a:ext cx="914400" cy="1676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12D0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841778" y="4945002"/>
            <a:ext cx="17526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122174" y="292031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6633"/>
                </a:solidFill>
              </a:rPr>
              <a:t>Agency</a:t>
            </a:r>
            <a:endParaRPr lang="en-US" sz="2200" dirty="0">
              <a:solidFill>
                <a:srgbClr val="9966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31815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</a:rPr>
              <a:t>Organization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6800" y="356746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Preparedness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502289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Engagement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1" y="2013108"/>
            <a:ext cx="1433869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22" y="2051048"/>
            <a:ext cx="10302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295"/>
            <a:ext cx="14636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838200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MSA = .82</a:t>
            </a:r>
          </a:p>
          <a:p>
            <a:r>
              <a:rPr lang="en-US" sz="2000" dirty="0"/>
              <a:t>Residual MSA = .59 </a:t>
            </a:r>
          </a:p>
          <a:p>
            <a:r>
              <a:rPr lang="en-US" sz="2000" dirty="0"/>
              <a:t>Average r = .42</a:t>
            </a:r>
          </a:p>
        </p:txBody>
      </p:sp>
    </p:spTree>
    <p:extLst>
      <p:ext uri="{BB962C8B-B14F-4D97-AF65-F5344CB8AC3E}">
        <p14:creationId xmlns:p14="http://schemas.microsoft.com/office/powerpoint/2010/main" val="25383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3"/>
          <p:cNvSpPr txBox="1">
            <a:spLocks/>
          </p:cNvSpPr>
          <p:nvPr/>
        </p:nvSpPr>
        <p:spPr>
          <a:xfrm>
            <a:off x="152400" y="4572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Difficulty in Class Dimensions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532294" y="4043740"/>
            <a:ext cx="3149600" cy="15025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3771900" y="3488846"/>
            <a:ext cx="909994" cy="2057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681894" y="3682003"/>
            <a:ext cx="842784" cy="18642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681894" y="4794993"/>
            <a:ext cx="1566506" cy="7512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362200" y="2891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Internet Search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280675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Course Related </a:t>
            </a:r>
            <a:r>
              <a:rPr lang="en-US" sz="2400" dirty="0" smtClean="0">
                <a:solidFill>
                  <a:srgbClr val="800080"/>
                </a:solidFill>
              </a:rPr>
              <a:t>Resources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501284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Friends, Social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Networks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981200"/>
            <a:ext cx="12065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31" y="2057400"/>
            <a:ext cx="12858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007284"/>
            <a:ext cx="12985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38200" y="53340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MSA = .71</a:t>
            </a:r>
          </a:p>
          <a:p>
            <a:r>
              <a:rPr lang="en-US" sz="2000" dirty="0"/>
              <a:t>Residual MSA = .54 </a:t>
            </a:r>
          </a:p>
          <a:p>
            <a:r>
              <a:rPr lang="en-US" sz="2000" dirty="0"/>
              <a:t>Average r = .29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468066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Seek Expertise</a:t>
            </a: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3" y="2444750"/>
            <a:ext cx="1480366" cy="106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6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3"/>
          <p:cNvSpPr txBox="1">
            <a:spLocks/>
          </p:cNvSpPr>
          <p:nvPr/>
        </p:nvSpPr>
        <p:spPr>
          <a:xfrm>
            <a:off x="152400" y="4572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Seeking Information </a:t>
            </a:r>
            <a:r>
              <a:rPr lang="en-US" dirty="0"/>
              <a:t>A</a:t>
            </a:r>
            <a:r>
              <a:rPr lang="en-US" dirty="0" smtClean="0"/>
              <a:t>bout a Topic of Interest Dimensions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729204" y="2362200"/>
            <a:ext cx="2209800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939004" y="3124200"/>
            <a:ext cx="381000" cy="19812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939004" y="5105400"/>
            <a:ext cx="15240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38200" y="18243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Blended Resources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53204" y="2590800"/>
            <a:ext cx="360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Friends, Social Network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8204" y="5862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Internet Search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04" y="3054020"/>
            <a:ext cx="12985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04" y="4961235"/>
            <a:ext cx="12065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38200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MSA = .82</a:t>
            </a:r>
          </a:p>
          <a:p>
            <a:r>
              <a:rPr lang="en-US" sz="2000" dirty="0"/>
              <a:t>Residual MSA = .51 </a:t>
            </a:r>
          </a:p>
          <a:p>
            <a:r>
              <a:rPr lang="en-US" sz="2000" dirty="0"/>
              <a:t>Average r = .30</a:t>
            </a: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19310"/>
            <a:ext cx="1480366" cy="106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Smallest Space Analysis of Student Self-Perception and Search Technique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5900" y="3886200"/>
            <a:ext cx="6172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7401" y="1840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Agency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13685" y="4936066"/>
            <a:ext cx="115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Friends, Social Networks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24600" y="59176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00900" y="4953000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Friends, Social Networks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66803" y="541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 Resources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8186" y="5155736"/>
            <a:ext cx="155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Related Materials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80751" y="4419600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Experts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38200" y="6366935"/>
            <a:ext cx="777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63533" y="1828800"/>
            <a:ext cx="0" cy="44582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69865" y="1992868"/>
            <a:ext cx="22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Preparedness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17520" y="3048000"/>
            <a:ext cx="18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43000" y="2641084"/>
            <a:ext cx="15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2865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02204" y="1905000"/>
            <a:ext cx="0" cy="44582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6200000">
            <a:off x="1886" y="1916411"/>
            <a:ext cx="82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36812" y="5799952"/>
            <a:ext cx="75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5476" y="6412468"/>
            <a:ext cx="15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044268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Berry Picking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607734" y="2082919"/>
            <a:ext cx="189230" cy="1892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856231" y="3121117"/>
            <a:ext cx="189230" cy="1892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805581" y="2477770"/>
            <a:ext cx="189230" cy="189230"/>
          </a:xfrm>
          <a:prstGeom prst="ellipse">
            <a:avLst/>
          </a:prstGeom>
          <a:solidFill>
            <a:srgbClr val="F58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678171" y="1936353"/>
            <a:ext cx="189230" cy="1892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468057" y="5220970"/>
            <a:ext cx="189230" cy="1892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678171" y="4746836"/>
            <a:ext cx="189230" cy="1892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687185" y="4382770"/>
            <a:ext cx="189230" cy="18923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687185" y="5739380"/>
            <a:ext cx="189230" cy="18923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563485" y="4746836"/>
            <a:ext cx="189230" cy="1892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319868" y="4509651"/>
            <a:ext cx="189230" cy="1892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200400" y="4983440"/>
            <a:ext cx="189230" cy="18923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563533" y="1687554"/>
            <a:ext cx="8467" cy="8270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02204" y="1687554"/>
            <a:ext cx="0" cy="6746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02204" y="6366935"/>
            <a:ext cx="3645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2200275"/>
          </a:xfrm>
        </p:spPr>
        <p:txBody>
          <a:bodyPr/>
          <a:lstStyle/>
          <a:p>
            <a:r>
              <a:rPr lang="en-US" dirty="0" smtClean="0"/>
              <a:t>Personas</a:t>
            </a:r>
            <a:endParaRPr lang="en-US" dirty="0"/>
          </a:p>
        </p:txBody>
      </p:sp>
      <p:sp>
        <p:nvSpPr>
          <p:cNvPr id="5" name="Shape 4"/>
          <p:cNvSpPr/>
          <p:nvPr/>
        </p:nvSpPr>
        <p:spPr>
          <a:xfrm>
            <a:off x="3810000" y="762000"/>
            <a:ext cx="2606040" cy="2362200"/>
          </a:xfrm>
          <a:prstGeom prst="gear9">
            <a:avLst/>
          </a:prstGeom>
          <a:solidFill>
            <a:srgbClr val="C050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867400" y="1905000"/>
            <a:ext cx="2606040" cy="2362200"/>
            <a:chOff x="3870960" y="2194560"/>
            <a:chExt cx="2682240" cy="2682240"/>
          </a:xfrm>
          <a:solidFill>
            <a:srgbClr val="FF0000"/>
          </a:solidFill>
        </p:grpSpPr>
        <p:sp>
          <p:nvSpPr>
            <p:cNvPr id="8" name="Shape 7"/>
            <p:cNvSpPr/>
            <p:nvPr/>
          </p:nvSpPr>
          <p:spPr>
            <a:xfrm>
              <a:off x="3870960" y="2194560"/>
              <a:ext cx="2682240" cy="268224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4410210" y="2822862"/>
              <a:ext cx="1603740" cy="1378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Student Use of Digital Resources</a:t>
              </a:r>
              <a:endParaRPr lang="en-US" sz="2000" kern="1200" dirty="0"/>
            </a:p>
          </p:txBody>
        </p:sp>
      </p:grpSp>
      <p:sp>
        <p:nvSpPr>
          <p:cNvPr id="10" name="Shape 4"/>
          <p:cNvSpPr/>
          <p:nvPr/>
        </p:nvSpPr>
        <p:spPr>
          <a:xfrm>
            <a:off x="4343400" y="1371600"/>
            <a:ext cx="1558179" cy="1214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Survey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31495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209" y="304800"/>
            <a:ext cx="7199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D2533C"/>
                </a:solidFill>
              </a:rPr>
              <a:t>How Were Personas Derived?</a:t>
            </a:r>
            <a:endParaRPr lang="en-US" sz="4000" i="1" dirty="0">
              <a:solidFill>
                <a:srgbClr val="D2533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8184"/>
            <a:ext cx="4876800" cy="5321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188184"/>
            <a:ext cx="350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Started with the </a:t>
            </a:r>
            <a:r>
              <a:rPr lang="en-US" sz="2000" dirty="0"/>
              <a:t>q</a:t>
            </a:r>
            <a:r>
              <a:rPr lang="en-US" sz="2000" dirty="0" smtClean="0"/>
              <a:t>uestions on learning / studying preferences </a:t>
            </a:r>
            <a:r>
              <a:rPr lang="en-US" sz="1600" dirty="0" smtClean="0"/>
              <a:t>(same questions used for factor development)</a:t>
            </a:r>
            <a:endParaRPr lang="en-US" sz="1600" dirty="0"/>
          </a:p>
        </p:txBody>
      </p:sp>
      <p:sp>
        <p:nvSpPr>
          <p:cNvPr id="5" name="Down Arrow 4"/>
          <p:cNvSpPr/>
          <p:nvPr/>
        </p:nvSpPr>
        <p:spPr>
          <a:xfrm>
            <a:off x="6705600" y="2514600"/>
            <a:ext cx="5334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3245584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Conducted a Latent Class Analysis on these items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6705600" y="4267200"/>
            <a:ext cx="5334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5074384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Found different, internally consistent subgroups.  Developed “narratives” or personas to help explain these subgroups.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96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609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209" y="304800"/>
            <a:ext cx="4387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D2533C"/>
                </a:solidFill>
              </a:rPr>
              <a:t>Student Personas</a:t>
            </a:r>
            <a:endParaRPr lang="en-US" sz="4000" i="1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209" y="304800"/>
            <a:ext cx="5670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D2533C"/>
                </a:solidFill>
              </a:rPr>
              <a:t>Persona Demographics</a:t>
            </a:r>
            <a:endParaRPr lang="en-US" sz="4000" i="1" dirty="0">
              <a:solidFill>
                <a:srgbClr val="D2533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376" y="1114154"/>
            <a:ext cx="878224" cy="79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66" y="1112454"/>
            <a:ext cx="1008434" cy="79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57966"/>
            <a:ext cx="939804" cy="9470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114152"/>
            <a:ext cx="919061" cy="79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96035"/>
              </p:ext>
            </p:extLst>
          </p:nvPr>
        </p:nvGraphicFramePr>
        <p:xfrm>
          <a:off x="533400" y="1920241"/>
          <a:ext cx="8158059" cy="45415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67000"/>
                <a:gridCol w="1177552"/>
                <a:gridCol w="1313555"/>
                <a:gridCol w="1368340"/>
                <a:gridCol w="1631612"/>
              </a:tblGrid>
              <a:tr h="48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Ambivalent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Adaptive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Form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 Sensitive Learners</a:t>
                      </a:r>
                      <a:endParaRPr lang="en-US" sz="1400" dirty="0"/>
                    </a:p>
                  </a:txBody>
                  <a:tcPr/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-% full time student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-% former students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443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School/ Institution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-2 year/ community college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-4 year college/ university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443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Race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-% White/ Caucasian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Is / Was 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-Business, Marketing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-Humanities &amp; Fine Arts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-Engineering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467600" y="4631653"/>
            <a:ext cx="762000" cy="3463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5795010" y="3286341"/>
            <a:ext cx="3268980" cy="2427389"/>
          </a:xfrm>
          <a:prstGeom prst="round2Diag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307641"/>
              </p:ext>
            </p:extLst>
          </p:nvPr>
        </p:nvGraphicFramePr>
        <p:xfrm>
          <a:off x="228600" y="1600200"/>
          <a:ext cx="769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17209" y="304800"/>
            <a:ext cx="763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D2533C"/>
                </a:solidFill>
              </a:rPr>
              <a:t>Personas And Blended Learning</a:t>
            </a:r>
            <a:endParaRPr lang="en-US" sz="4000" i="1" dirty="0">
              <a:solidFill>
                <a:srgbClr val="D2533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76" y="5457554"/>
            <a:ext cx="878224" cy="79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95800"/>
            <a:ext cx="1008434" cy="79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124200"/>
            <a:ext cx="939804" cy="9470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939" y="2057400"/>
            <a:ext cx="919061" cy="79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10668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within each persona desiring…</a:t>
            </a:r>
            <a:r>
              <a:rPr lang="en-US" i="1" dirty="0" smtClean="0"/>
              <a:t>All face-to-face, half-and-half, or all online courses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5943600" y="5105400"/>
            <a:ext cx="304800" cy="381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Entirely Face-to-face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943600" y="4343400"/>
            <a:ext cx="304800" cy="381000"/>
          </a:xfrm>
          <a:prstGeom prst="rect">
            <a:avLst/>
          </a:prstGeom>
          <a:solidFill>
            <a:srgbClr val="AE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4343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 equal mix       </a:t>
            </a:r>
          </a:p>
          <a:p>
            <a:r>
              <a:rPr lang="en-US" dirty="0" smtClean="0"/>
              <a:t> (</a:t>
            </a:r>
            <a:r>
              <a:rPr lang="en-US" i="1" dirty="0" smtClean="0"/>
              <a:t>Online and face-to-face)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Entirely Face-to-face</a:t>
            </a:r>
            <a:endParaRPr lang="en-US" sz="1800" b="1" dirty="0"/>
          </a:p>
        </p:txBody>
      </p:sp>
      <p:sp>
        <p:nvSpPr>
          <p:cNvPr id="16" name="Rectangle 15"/>
          <p:cNvSpPr/>
          <p:nvPr/>
        </p:nvSpPr>
        <p:spPr>
          <a:xfrm>
            <a:off x="5943600" y="3581400"/>
            <a:ext cx="304800" cy="3810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915888" y="2139806"/>
            <a:ext cx="1676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Time Sensitive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260404" y="3549506"/>
            <a:ext cx="99059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Free Form</a:t>
            </a:r>
            <a:endParaRPr lang="en-US" sz="13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289194" y="4578206"/>
            <a:ext cx="914400" cy="29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Adaptive</a:t>
            </a:r>
            <a:endParaRPr lang="en-US" sz="13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208961" y="5645005"/>
            <a:ext cx="1066801" cy="29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Ambivalent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044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2200275"/>
          </a:xfrm>
        </p:spPr>
        <p:txBody>
          <a:bodyPr/>
          <a:lstStyle/>
          <a:p>
            <a:r>
              <a:rPr lang="en-US" dirty="0" smtClean="0"/>
              <a:t>FOCUS  GROUPS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0" y="762000"/>
            <a:ext cx="2606040" cy="2362200"/>
            <a:chOff x="3870960" y="2194560"/>
            <a:chExt cx="2682240" cy="2682240"/>
          </a:xfrm>
          <a:solidFill>
            <a:srgbClr val="C0504D"/>
          </a:solidFill>
        </p:grpSpPr>
        <p:sp>
          <p:nvSpPr>
            <p:cNvPr id="5" name="Shape 4"/>
            <p:cNvSpPr/>
            <p:nvPr/>
          </p:nvSpPr>
          <p:spPr>
            <a:xfrm>
              <a:off x="3870960" y="2194560"/>
              <a:ext cx="2682240" cy="268224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hape 4"/>
            <p:cNvSpPr/>
            <p:nvPr/>
          </p:nvSpPr>
          <p:spPr>
            <a:xfrm>
              <a:off x="4410210" y="2822862"/>
              <a:ext cx="1603740" cy="1378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Faculty Use of Digital Resources</a:t>
              </a:r>
              <a:endParaRPr lang="en-US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7400" y="1905000"/>
            <a:ext cx="2606040" cy="2362200"/>
            <a:chOff x="3870960" y="2194560"/>
            <a:chExt cx="2682240" cy="2682240"/>
          </a:xfrm>
          <a:solidFill>
            <a:srgbClr val="FF0000"/>
          </a:solidFill>
        </p:grpSpPr>
        <p:sp>
          <p:nvSpPr>
            <p:cNvPr id="8" name="Shape 7"/>
            <p:cNvSpPr/>
            <p:nvPr/>
          </p:nvSpPr>
          <p:spPr>
            <a:xfrm>
              <a:off x="3870960" y="2194560"/>
              <a:ext cx="2682240" cy="268224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4410210" y="2822862"/>
              <a:ext cx="1603740" cy="1378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Student Use of Digital Resources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74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304800"/>
            <a:ext cx="6260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D2533C"/>
                </a:solidFill>
              </a:rPr>
              <a:t>Personas And Technology </a:t>
            </a:r>
            <a:endParaRPr lang="en-US" sz="4000" i="1" dirty="0">
              <a:solidFill>
                <a:srgbClr val="D2533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376" y="1114154"/>
            <a:ext cx="878224" cy="79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66" y="1112454"/>
            <a:ext cx="1008434" cy="79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57966"/>
            <a:ext cx="939804" cy="9470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114152"/>
            <a:ext cx="919061" cy="79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13559"/>
              </p:ext>
            </p:extLst>
          </p:nvPr>
        </p:nvGraphicFramePr>
        <p:xfrm>
          <a:off x="533400" y="1920241"/>
          <a:ext cx="8158059" cy="45415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67000"/>
                <a:gridCol w="1177552"/>
                <a:gridCol w="1313555"/>
                <a:gridCol w="1368340"/>
                <a:gridCol w="1631612"/>
              </a:tblGrid>
              <a:tr h="48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Ambivalent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Adaptive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Form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 Sensitive Learners</a:t>
                      </a:r>
                      <a:endParaRPr lang="en-US" sz="1400" dirty="0"/>
                    </a:p>
                  </a:txBody>
                  <a:tcPr/>
                </a:tc>
              </a:tr>
              <a:tr h="3443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Wikipedia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% using Wikipedia            (for school or work)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Technology Preferences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4B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% wanting</a:t>
                      </a:r>
                      <a:r>
                        <a:rPr lang="en-US" sz="1400" i="1" baseline="0" dirty="0" smtClean="0"/>
                        <a:t> FREQUENT </a:t>
                      </a:r>
                      <a:r>
                        <a:rPr lang="en-US" sz="1400" b="1" i="1" baseline="0" dirty="0" smtClean="0"/>
                        <a:t>wiki or blog</a:t>
                      </a:r>
                      <a:r>
                        <a:rPr lang="en-US" sz="1400" i="1" baseline="0" dirty="0" smtClean="0"/>
                        <a:t> use in their classes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% wanting</a:t>
                      </a:r>
                      <a:r>
                        <a:rPr lang="en-US" sz="1400" i="1" baseline="0" dirty="0" smtClean="0"/>
                        <a:t> FREQUENT </a:t>
                      </a:r>
                      <a:r>
                        <a:rPr lang="en-US" sz="1400" b="1" i="1" baseline="0" dirty="0" smtClean="0"/>
                        <a:t>e-book or </a:t>
                      </a:r>
                      <a:r>
                        <a:rPr lang="en-US" sz="1400" b="1" i="1" baseline="0" dirty="0" err="1" smtClean="0"/>
                        <a:t>eText</a:t>
                      </a:r>
                      <a:r>
                        <a:rPr lang="en-US" sz="1400" i="1" baseline="0" dirty="0" smtClean="0"/>
                        <a:t> use in their classes</a:t>
                      </a:r>
                      <a:endParaRPr lang="en-US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% wanting</a:t>
                      </a:r>
                      <a:r>
                        <a:rPr lang="en-US" sz="1400" i="1" baseline="0" dirty="0" smtClean="0"/>
                        <a:t> FREQUENT </a:t>
                      </a:r>
                      <a:r>
                        <a:rPr lang="en-US" sz="1400" b="1" i="1" baseline="0" dirty="0" smtClean="0"/>
                        <a:t>content from websites outside of campus</a:t>
                      </a:r>
                      <a:r>
                        <a:rPr lang="en-US" sz="1400" i="1" baseline="0" dirty="0" smtClean="0"/>
                        <a:t>  used in their classes</a:t>
                      </a:r>
                      <a:endParaRPr lang="en-US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% wanting</a:t>
                      </a:r>
                      <a:r>
                        <a:rPr lang="en-US" sz="1400" i="1" baseline="0" dirty="0" smtClean="0"/>
                        <a:t> FREQUENT </a:t>
                      </a:r>
                      <a:r>
                        <a:rPr lang="en-US" sz="1400" b="1" i="1" baseline="0" dirty="0" smtClean="0"/>
                        <a:t>social media (Facebook, Twitter, etc.) </a:t>
                      </a:r>
                      <a:r>
                        <a:rPr lang="en-US" sz="1400" i="1" baseline="0" dirty="0" smtClean="0"/>
                        <a:t> use in their classes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467600" y="2793999"/>
            <a:ext cx="762000" cy="38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304800"/>
            <a:ext cx="8009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D2533C"/>
                </a:solidFill>
              </a:rPr>
              <a:t>Personas, Support and Searching </a:t>
            </a:r>
            <a:endParaRPr lang="en-US" sz="4000" i="1" dirty="0">
              <a:solidFill>
                <a:srgbClr val="D2533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376" y="1114154"/>
            <a:ext cx="878224" cy="79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66" y="1112454"/>
            <a:ext cx="1008434" cy="79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57966"/>
            <a:ext cx="939804" cy="9470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114152"/>
            <a:ext cx="919061" cy="79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61720"/>
              </p:ext>
            </p:extLst>
          </p:nvPr>
        </p:nvGraphicFramePr>
        <p:xfrm>
          <a:off x="533400" y="1920241"/>
          <a:ext cx="8158059" cy="4693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67000"/>
                <a:gridCol w="1177552"/>
                <a:gridCol w="1313555"/>
                <a:gridCol w="1368340"/>
                <a:gridCol w="1631612"/>
              </a:tblGrid>
              <a:tr h="48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Ambivalent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Adaptive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Form Learners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 Sensitive Learners</a:t>
                      </a:r>
                      <a:endParaRPr lang="en-US" sz="1400" dirty="0"/>
                    </a:p>
                  </a:txBody>
                  <a:tcPr/>
                </a:tc>
              </a:tr>
              <a:tr h="3443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Class Difficulties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% Very Likely to ask FRIENDS for help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0039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% Very Likely to seek out a</a:t>
                      </a:r>
                      <a:r>
                        <a:rPr lang="en-US" sz="1400" i="1" baseline="0" dirty="0" smtClean="0"/>
                        <a:t> TUTOR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% Very Likely to seek out a LIBRARIAN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Resources/ Searching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% STRONGLY</a:t>
                      </a:r>
                      <a:r>
                        <a:rPr lang="en-US" sz="1400" i="1" baseline="0" dirty="0" smtClean="0"/>
                        <a:t> AGREE;              ”I prefer sites where others have determined the reliability/ accuracy of content”</a:t>
                      </a:r>
                      <a:endParaRPr lang="en-US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4371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% STRONGLY</a:t>
                      </a:r>
                      <a:r>
                        <a:rPr lang="en-US" sz="1400" i="1" baseline="0" dirty="0" smtClean="0"/>
                        <a:t> AGREE:</a:t>
                      </a:r>
                    </a:p>
                    <a:p>
                      <a:r>
                        <a:rPr lang="en-US" sz="1400" i="1" baseline="0" dirty="0" smtClean="0"/>
                        <a:t>“I prefer searching for one large resource first when I do not know where to look”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403599" y="3826934"/>
            <a:ext cx="762000" cy="38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2200275"/>
          </a:xfrm>
        </p:spPr>
        <p:txBody>
          <a:bodyPr/>
          <a:lstStyle/>
          <a:p>
            <a:r>
              <a:rPr lang="en-US" dirty="0" smtClean="0"/>
              <a:t>Now  What?</a:t>
            </a:r>
            <a:endParaRPr lang="en-US" dirty="0"/>
          </a:p>
        </p:txBody>
      </p:sp>
      <p:sp>
        <p:nvSpPr>
          <p:cNvPr id="5" name="Shape 4"/>
          <p:cNvSpPr/>
          <p:nvPr/>
        </p:nvSpPr>
        <p:spPr>
          <a:xfrm>
            <a:off x="3810000" y="762000"/>
            <a:ext cx="2606040" cy="2362200"/>
          </a:xfrm>
          <a:prstGeom prst="gear9">
            <a:avLst/>
          </a:prstGeom>
          <a:solidFill>
            <a:srgbClr val="C050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867400" y="1905000"/>
            <a:ext cx="2606040" cy="2362200"/>
            <a:chOff x="3870960" y="2194560"/>
            <a:chExt cx="2682240" cy="2682240"/>
          </a:xfrm>
          <a:solidFill>
            <a:srgbClr val="FF0000"/>
          </a:solidFill>
        </p:grpSpPr>
        <p:sp>
          <p:nvSpPr>
            <p:cNvPr id="8" name="Shape 7"/>
            <p:cNvSpPr/>
            <p:nvPr/>
          </p:nvSpPr>
          <p:spPr>
            <a:xfrm>
              <a:off x="3870960" y="2194560"/>
              <a:ext cx="2682240" cy="268224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4410210" y="2822862"/>
              <a:ext cx="1603740" cy="1378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Student Use of Digital Resources</a:t>
              </a:r>
              <a:endParaRPr lang="en-US" sz="2000" kern="1200" dirty="0"/>
            </a:p>
          </p:txBody>
        </p:sp>
      </p:grpSp>
      <p:sp>
        <p:nvSpPr>
          <p:cNvPr id="10" name="Shape 4"/>
          <p:cNvSpPr/>
          <p:nvPr/>
        </p:nvSpPr>
        <p:spPr>
          <a:xfrm>
            <a:off x="4343400" y="1371600"/>
            <a:ext cx="1558179" cy="1214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Survey</a:t>
            </a:r>
            <a:endParaRPr lang="en-US" sz="2000" kern="1200" dirty="0"/>
          </a:p>
        </p:txBody>
      </p:sp>
      <p:sp>
        <p:nvSpPr>
          <p:cNvPr id="11" name="Shape 10"/>
          <p:cNvSpPr/>
          <p:nvPr/>
        </p:nvSpPr>
        <p:spPr>
          <a:xfrm>
            <a:off x="5867400" y="4114800"/>
            <a:ext cx="2606040" cy="2362200"/>
          </a:xfrm>
          <a:prstGeom prst="gear9">
            <a:avLst/>
          </a:prstGeom>
          <a:solidFill>
            <a:srgbClr val="DEDE00">
              <a:alpha val="2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hape 4"/>
          <p:cNvSpPr/>
          <p:nvPr/>
        </p:nvSpPr>
        <p:spPr>
          <a:xfrm>
            <a:off x="6400800" y="4648200"/>
            <a:ext cx="1558179" cy="1214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Factors &amp; Personas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444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Next?</a:t>
            </a: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1981201"/>
            <a:ext cx="7086600" cy="1600199"/>
          </a:xfrm>
          <a:prstGeom prst="round2Diag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</a:rPr>
              <a:t>Follow-ups with the Ambivalent </a:t>
            </a:r>
            <a:r>
              <a:rPr lang="en-US" sz="2800" dirty="0" smtClean="0">
                <a:solidFill>
                  <a:srgbClr val="000000"/>
                </a:solidFill>
              </a:rPr>
              <a:t>Learners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- Who </a:t>
            </a:r>
            <a:r>
              <a:rPr lang="en-US" sz="1600" dirty="0">
                <a:solidFill>
                  <a:srgbClr val="000000"/>
                </a:solidFill>
              </a:rPr>
              <a:t>are they, ways that their ambivalence manifests itself </a:t>
            </a:r>
            <a:r>
              <a:rPr lang="en-US" sz="1600" dirty="0" err="1" smtClean="0">
                <a:solidFill>
                  <a:srgbClr val="000000"/>
                </a:solidFill>
              </a:rPr>
              <a:t>etc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- How </a:t>
            </a:r>
            <a:r>
              <a:rPr lang="en-US" sz="1600" dirty="0">
                <a:solidFill>
                  <a:srgbClr val="000000"/>
                </a:solidFill>
              </a:rPr>
              <a:t>can we help overcome the ambivalence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066800" y="3886201"/>
            <a:ext cx="7696200" cy="2438399"/>
          </a:xfrm>
          <a:prstGeom prst="round2DiagRect">
            <a:avLst/>
          </a:prstGeom>
          <a:solidFill>
            <a:schemeClr val="bg1">
              <a:lumMod val="85000"/>
              <a:alpha val="12000"/>
            </a:schemeClr>
          </a:solidFill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</a:rPr>
              <a:t>Questions of </a:t>
            </a:r>
            <a:r>
              <a:rPr lang="en-US" sz="2800" u="sng" dirty="0">
                <a:solidFill>
                  <a:srgbClr val="000000"/>
                </a:solidFill>
              </a:rPr>
              <a:t>all</a:t>
            </a:r>
            <a:r>
              <a:rPr lang="en-US" sz="2800" dirty="0">
                <a:solidFill>
                  <a:srgbClr val="000000"/>
                </a:solidFill>
              </a:rPr>
              <a:t> types of </a:t>
            </a:r>
            <a:r>
              <a:rPr lang="en-US" sz="2800" dirty="0" smtClean="0">
                <a:solidFill>
                  <a:srgbClr val="000000"/>
                </a:solidFill>
              </a:rPr>
              <a:t>learners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- More </a:t>
            </a:r>
            <a:r>
              <a:rPr lang="en-US" sz="1600" dirty="0">
                <a:solidFill>
                  <a:srgbClr val="000000"/>
                </a:solidFill>
              </a:rPr>
              <a:t>about the types of digital resources they use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- The </a:t>
            </a:r>
            <a:r>
              <a:rPr lang="en-US" sz="1600" dirty="0">
                <a:solidFill>
                  <a:srgbClr val="000000"/>
                </a:solidFill>
              </a:rPr>
              <a:t>importance of brand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- More </a:t>
            </a:r>
            <a:r>
              <a:rPr lang="en-US" sz="1600" dirty="0">
                <a:solidFill>
                  <a:srgbClr val="000000"/>
                </a:solidFill>
              </a:rPr>
              <a:t>on the importance of </a:t>
            </a:r>
            <a:r>
              <a:rPr lang="en-US" sz="1600" dirty="0" err="1">
                <a:solidFill>
                  <a:srgbClr val="000000"/>
                </a:solidFill>
              </a:rPr>
              <a:t>curation</a:t>
            </a:r>
            <a:r>
              <a:rPr lang="en-US" sz="1600" dirty="0">
                <a:solidFill>
                  <a:srgbClr val="000000"/>
                </a:solidFill>
              </a:rPr>
              <a:t> and personal geographies of learning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- Use </a:t>
            </a:r>
            <a:r>
              <a:rPr lang="en-US" sz="1600" dirty="0">
                <a:solidFill>
                  <a:srgbClr val="000000"/>
                </a:solidFill>
              </a:rPr>
              <a:t>of resources in class and to help outside of class – what prompts it and how can we </a:t>
            </a:r>
            <a:r>
              <a:rPr lang="en-US" sz="1600" dirty="0" smtClean="0">
                <a:solidFill>
                  <a:srgbClr val="000000"/>
                </a:solidFill>
              </a:rPr>
              <a:t>expand it? (Motivational triggers)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Implications of this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We have a more nuanced view of learners </a:t>
            </a:r>
            <a:r>
              <a:rPr lang="en-US" sz="1800" i="1" dirty="0" smtClean="0"/>
              <a:t>(Historically this is overly simplistic, and this is just the start of understanding learner behaviors)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Student preferences for technology use and course mode </a:t>
            </a:r>
            <a:r>
              <a:rPr lang="en-US" sz="1800" dirty="0" smtClean="0"/>
              <a:t>(many guesses and suppositions out there)</a:t>
            </a:r>
          </a:p>
          <a:p>
            <a:endParaRPr lang="en-US" sz="1800" dirty="0" smtClean="0"/>
          </a:p>
          <a:p>
            <a:r>
              <a:rPr lang="en-US" b="1" dirty="0" smtClean="0"/>
              <a:t>Expands the notion of digital fluency to include        “learning to learn”</a:t>
            </a:r>
          </a:p>
          <a:p>
            <a:endParaRPr lang="en-US" b="1" dirty="0" smtClean="0"/>
          </a:p>
          <a:p>
            <a:r>
              <a:rPr lang="en-US" b="1" dirty="0" smtClean="0"/>
              <a:t>Libraries…</a:t>
            </a:r>
          </a:p>
          <a:p>
            <a:endParaRPr lang="en-US" b="1" dirty="0" smtClean="0"/>
          </a:p>
          <a:p>
            <a:r>
              <a:rPr lang="en-US" b="1" dirty="0" smtClean="0"/>
              <a:t>Textbooks…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800000"/>
                </a:solidFill>
              </a:rPr>
              <a:t>     And that’s just the beginning….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Glenda Morgan </a:t>
            </a:r>
            <a:r>
              <a:rPr lang="en-US" dirty="0" smtClean="0">
                <a:hlinkClick r:id="rId2"/>
              </a:rPr>
              <a:t>gmorgan@illinois.edu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morganmundum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i="1" dirty="0"/>
              <a:t>O</a:t>
            </a:r>
            <a:r>
              <a:rPr lang="en-US" sz="1900" i="1" dirty="0" smtClean="0"/>
              <a:t>r </a:t>
            </a:r>
            <a:r>
              <a:rPr lang="en-US" sz="1900" i="1" dirty="0"/>
              <a:t>one of the other </a:t>
            </a:r>
            <a:r>
              <a:rPr lang="en-US" sz="1900" i="1" dirty="0" smtClean="0"/>
              <a:t>researchers on the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Chuck </a:t>
            </a:r>
            <a:r>
              <a:rPr lang="en-US" dirty="0" err="1">
                <a:solidFill>
                  <a:srgbClr val="000000"/>
                </a:solidFill>
              </a:rPr>
              <a:t>Dziuban</a:t>
            </a:r>
            <a:r>
              <a:rPr lang="en-US" dirty="0">
                <a:solidFill>
                  <a:srgbClr val="000000"/>
                </a:solidFill>
              </a:rPr>
              <a:t>, University of Central Florida, </a:t>
            </a:r>
            <a:r>
              <a:rPr lang="en-US" dirty="0" err="1">
                <a:solidFill>
                  <a:srgbClr val="000000"/>
                </a:solidFill>
              </a:rPr>
              <a:t>charles.dziuban@</a:t>
            </a:r>
            <a:r>
              <a:rPr lang="en-US" dirty="0" err="1" smtClean="0">
                <a:solidFill>
                  <a:srgbClr val="000000"/>
                </a:solidFill>
              </a:rPr>
              <a:t>ucf.edu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Flora </a:t>
            </a:r>
            <a:r>
              <a:rPr lang="en-US" dirty="0" err="1">
                <a:solidFill>
                  <a:srgbClr val="000000"/>
                </a:solidFill>
              </a:rPr>
              <a:t>McMartin</a:t>
            </a:r>
            <a:r>
              <a:rPr lang="en-US" dirty="0">
                <a:solidFill>
                  <a:srgbClr val="000000"/>
                </a:solidFill>
              </a:rPr>
              <a:t>, Broad-based Knowledge, </a:t>
            </a:r>
            <a:r>
              <a:rPr lang="en-US" dirty="0" err="1" smtClean="0">
                <a:solidFill>
                  <a:srgbClr val="000000"/>
                </a:solidFill>
              </a:rPr>
              <a:t>Flora.McMartin@gmail.com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Josh </a:t>
            </a:r>
            <a:r>
              <a:rPr lang="en-US" dirty="0">
                <a:solidFill>
                  <a:srgbClr val="000000"/>
                </a:solidFill>
              </a:rPr>
              <a:t>Morrill, University of Wisconsin at Madison, </a:t>
            </a:r>
            <a:r>
              <a:rPr lang="en-US" dirty="0" err="1">
                <a:solidFill>
                  <a:srgbClr val="000000"/>
                </a:solidFill>
              </a:rPr>
              <a:t>jmorrill@wisc.edu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Patsy </a:t>
            </a:r>
            <a:r>
              <a:rPr lang="en-US" dirty="0" err="1">
                <a:solidFill>
                  <a:srgbClr val="000000"/>
                </a:solidFill>
              </a:rPr>
              <a:t>Moskal</a:t>
            </a:r>
            <a:r>
              <a:rPr lang="en-US" dirty="0">
                <a:solidFill>
                  <a:srgbClr val="000000"/>
                </a:solidFill>
              </a:rPr>
              <a:t>, University of Central Florida, </a:t>
            </a:r>
            <a:r>
              <a:rPr lang="en-US" dirty="0" err="1">
                <a:solidFill>
                  <a:srgbClr val="000000"/>
                </a:solidFill>
              </a:rPr>
              <a:t>patsy.moskal@ucf.edu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Alan Wolf, University of Wisconsin at Madison, </a:t>
            </a:r>
            <a:r>
              <a:rPr lang="en-US" dirty="0" err="1">
                <a:solidFill>
                  <a:srgbClr val="000000"/>
                </a:solidFill>
              </a:rPr>
              <a:t>alanwolf@wisc.edu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	Support </a:t>
            </a:r>
            <a:r>
              <a:rPr lang="en-US" b="1" dirty="0"/>
              <a:t>for this project was provided by the National </a:t>
            </a:r>
            <a:r>
              <a:rPr lang="en-US" b="1" dirty="0" smtClean="0"/>
              <a:t>	Science </a:t>
            </a:r>
            <a:r>
              <a:rPr lang="en-US" b="1" dirty="0"/>
              <a:t>Foundation DUE award no. 1049537 </a:t>
            </a:r>
            <a:r>
              <a:rPr lang="en-US" i="1" dirty="0"/>
              <a:t>Any opinions, </a:t>
            </a:r>
            <a:r>
              <a:rPr lang="en-US" i="1" dirty="0" smtClean="0"/>
              <a:t>	findings</a:t>
            </a:r>
            <a:r>
              <a:rPr lang="en-US" i="1" dirty="0"/>
              <a:t>, and conclusions or recommendations expressed are </a:t>
            </a:r>
            <a:r>
              <a:rPr lang="en-US" i="1" dirty="0" smtClean="0"/>
              <a:t>	those </a:t>
            </a:r>
            <a:r>
              <a:rPr lang="en-US" i="1" dirty="0"/>
              <a:t>of the authors and do not necessarily reflect the views of </a:t>
            </a:r>
            <a:r>
              <a:rPr lang="en-US" i="1" dirty="0" smtClean="0"/>
              <a:t>	the </a:t>
            </a:r>
            <a:r>
              <a:rPr lang="en-US" i="1" dirty="0"/>
              <a:t>National Science Foundation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53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r>
              <a:rPr lang="en-US" dirty="0" smtClean="0"/>
              <a:t>Focus Group Findings</a:t>
            </a:r>
            <a:endParaRPr lang="en-US" dirty="0"/>
          </a:p>
        </p:txBody>
      </p:sp>
      <p:sp>
        <p:nvSpPr>
          <p:cNvPr id="22" name="Shape 223"/>
          <p:cNvSpPr txBox="1">
            <a:spLocks/>
          </p:cNvSpPr>
          <p:nvPr/>
        </p:nvSpPr>
        <p:spPr>
          <a:xfrm>
            <a:off x="2743200" y="3733800"/>
            <a:ext cx="6248400" cy="3103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00" b="1" u="sng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Findings</a:t>
            </a:r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x-none" sz="17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31750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 sz="1700" b="1" dirty="0" smtClean="0"/>
              <a:t>Very information literate</a:t>
            </a:r>
            <a:r>
              <a:rPr lang="x-none" sz="1700" dirty="0" smtClean="0"/>
              <a:t> (savvy</a:t>
            </a:r>
            <a:r>
              <a:rPr lang="en-US" sz="1700" dirty="0" smtClean="0"/>
              <a:t>)</a:t>
            </a:r>
            <a:endParaRPr lang="x-none" sz="1700" dirty="0" smtClean="0"/>
          </a:p>
          <a:p>
            <a:pPr marL="457200" lvl="0" indent="-31750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 sz="1700" b="1" dirty="0" smtClean="0"/>
              <a:t>Used Web as supplement to class materials</a:t>
            </a:r>
            <a:r>
              <a:rPr lang="en-US" sz="1700" b="1" dirty="0" smtClean="0"/>
              <a:t>                                          </a:t>
            </a:r>
            <a:r>
              <a:rPr lang="x-none" sz="1700" dirty="0" smtClean="0"/>
              <a:t> (text books still very important)</a:t>
            </a:r>
          </a:p>
          <a:p>
            <a:pPr marL="457200" lvl="0" indent="-31750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 sz="1700" b="1" dirty="0" smtClean="0"/>
              <a:t>Social networking important, but most worked alone</a:t>
            </a:r>
          </a:p>
          <a:p>
            <a:pPr marL="457200" lvl="0" indent="-31750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 sz="1700" b="1" dirty="0" smtClean="0"/>
              <a:t>Iterative use of Wikipedia - Google - friends - textbooks </a:t>
            </a:r>
          </a:p>
          <a:p>
            <a:pPr marL="0" indent="0">
              <a:spcBef>
                <a:spcPts val="48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x-none" sz="17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x-none"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4482"/>
            <a:ext cx="2349231" cy="1443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18" y="5253127"/>
            <a:ext cx="2361793" cy="1299327"/>
          </a:xfrm>
          <a:prstGeom prst="rect">
            <a:avLst/>
          </a:prstGeom>
        </p:spPr>
      </p:pic>
      <p:sp>
        <p:nvSpPr>
          <p:cNvPr id="6" name="Shape 223"/>
          <p:cNvSpPr txBox="1">
            <a:spLocks/>
          </p:cNvSpPr>
          <p:nvPr/>
        </p:nvSpPr>
        <p:spPr>
          <a:xfrm>
            <a:off x="304800" y="1524000"/>
            <a:ext cx="5029200" cy="20107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25" tIns="45700" rIns="91425" bIns="45700" rtlCol="0" anchor="t" anchorCtr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u="sng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Research Questions</a:t>
            </a:r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x-none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None/>
            </a:pPr>
            <a:r>
              <a:rPr lang="x-none" sz="1400" i="1" dirty="0"/>
              <a:t>RQ1 - </a:t>
            </a:r>
            <a:r>
              <a:rPr lang="x-none" sz="1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How</a:t>
            </a:r>
            <a:r>
              <a:rPr lang="x-none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do students use digital learning resources? </a:t>
            </a:r>
          </a:p>
          <a:p>
            <a:pPr marL="0" lvl="0" indent="0">
              <a:spcBef>
                <a:spcPts val="480"/>
              </a:spcBef>
              <a:buNone/>
            </a:pPr>
            <a:r>
              <a:rPr lang="x-none" sz="1400" i="1" dirty="0" smtClean="0"/>
              <a:t>RQ2 </a:t>
            </a:r>
            <a:r>
              <a:rPr lang="x-none" sz="1400" i="1" dirty="0"/>
              <a:t>- </a:t>
            </a:r>
            <a:r>
              <a:rPr lang="x-none" sz="1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Why </a:t>
            </a:r>
            <a:r>
              <a:rPr lang="x-none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 students use these resources? </a:t>
            </a:r>
          </a:p>
          <a:p>
            <a:pPr marL="0" lvl="0" indent="0">
              <a:spcBef>
                <a:spcPts val="480"/>
              </a:spcBef>
              <a:buNone/>
            </a:pPr>
            <a:r>
              <a:rPr lang="x-none" sz="1400" i="1" dirty="0"/>
              <a:t>RQ3 - </a:t>
            </a:r>
            <a:r>
              <a:rPr lang="x-none" sz="1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</a:t>
            </a:r>
            <a:r>
              <a:rPr lang="x-none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the impact of this use on students’ learning?</a:t>
            </a:r>
          </a:p>
          <a:p>
            <a:pPr marL="0" lvl="0" indent="0">
              <a:spcBef>
                <a:spcPts val="480"/>
              </a:spcBef>
              <a:buNone/>
            </a:pPr>
            <a:r>
              <a:rPr lang="x-none" sz="1400" i="1" dirty="0"/>
              <a:t>RQ4 - </a:t>
            </a:r>
            <a:r>
              <a:rPr lang="x-none" sz="1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 </a:t>
            </a:r>
            <a:r>
              <a:rPr lang="x-none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are the barriers to their use?</a:t>
            </a:r>
          </a:p>
          <a:p>
            <a:pPr marL="0" indent="0">
              <a:spcBef>
                <a:spcPts val="480"/>
              </a:spcBef>
              <a:buFont typeface="Arial" pitchFamily="34" charset="0"/>
              <a:buNone/>
            </a:pPr>
            <a:endParaRPr lang="x-none" sz="16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Shape 212"/>
          <p:cNvSpPr/>
          <p:nvPr/>
        </p:nvSpPr>
        <p:spPr>
          <a:xfrm>
            <a:off x="6096000" y="1524000"/>
            <a:ext cx="2514600" cy="198120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544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2200275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5" name="Shape 4"/>
          <p:cNvSpPr/>
          <p:nvPr/>
        </p:nvSpPr>
        <p:spPr>
          <a:xfrm>
            <a:off x="3810000" y="762000"/>
            <a:ext cx="2606040" cy="2362200"/>
          </a:xfrm>
          <a:prstGeom prst="gear9">
            <a:avLst/>
          </a:prstGeom>
          <a:solidFill>
            <a:srgbClr val="C050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867400" y="1905000"/>
            <a:ext cx="2606040" cy="2362200"/>
            <a:chOff x="3870960" y="2194560"/>
            <a:chExt cx="2682240" cy="2682240"/>
          </a:xfrm>
          <a:solidFill>
            <a:srgbClr val="FF0000"/>
          </a:solidFill>
        </p:grpSpPr>
        <p:sp>
          <p:nvSpPr>
            <p:cNvPr id="8" name="Shape 7"/>
            <p:cNvSpPr/>
            <p:nvPr/>
          </p:nvSpPr>
          <p:spPr>
            <a:xfrm>
              <a:off x="3870960" y="2194560"/>
              <a:ext cx="2682240" cy="268224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4410210" y="2822862"/>
              <a:ext cx="1603740" cy="1378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Student Use of Digital Resources</a:t>
              </a:r>
              <a:endParaRPr lang="en-US" sz="2000" kern="1200" dirty="0"/>
            </a:p>
          </p:txBody>
        </p:sp>
      </p:grpSp>
      <p:sp>
        <p:nvSpPr>
          <p:cNvPr id="10" name="Shape 4"/>
          <p:cNvSpPr/>
          <p:nvPr/>
        </p:nvSpPr>
        <p:spPr>
          <a:xfrm>
            <a:off x="4220664" y="1371600"/>
            <a:ext cx="1786779" cy="1214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Survey Administration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1591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79492004"/>
              </p:ext>
            </p:extLst>
          </p:nvPr>
        </p:nvGraphicFramePr>
        <p:xfrm>
          <a:off x="228601" y="685800"/>
          <a:ext cx="5029199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2286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Survey Administration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1905000"/>
            <a:ext cx="3657600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Serendipity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:  We now have 3 useful groups to compare: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1) Current students  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full time part time, etc.)</a:t>
            </a:r>
          </a:p>
          <a:p>
            <a:endParaRPr lang="en-US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2)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Past students / Alumni  </a:t>
            </a: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3) Never students/ Never went to college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Seeking Behavior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8945"/>
            <a:ext cx="772795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Seek out faculty and TAs</a:t>
            </a:r>
          </a:p>
          <a:p>
            <a:r>
              <a:rPr lang="en-US" sz="2800" dirty="0" smtClean="0"/>
              <a:t>Seek out friends</a:t>
            </a:r>
          </a:p>
          <a:p>
            <a:r>
              <a:rPr lang="en-US" sz="2800" dirty="0" smtClean="0"/>
              <a:t>Seek out a tutor or the learning center</a:t>
            </a:r>
          </a:p>
          <a:p>
            <a:r>
              <a:rPr lang="en-US" sz="2800" dirty="0" smtClean="0"/>
              <a:t>Post question on an Internet message board</a:t>
            </a:r>
          </a:p>
          <a:p>
            <a:r>
              <a:rPr lang="en-US" sz="2800" dirty="0" smtClean="0"/>
              <a:t>Text or IM friends</a:t>
            </a:r>
          </a:p>
          <a:p>
            <a:r>
              <a:rPr lang="en-US" sz="2800" dirty="0" smtClean="0"/>
              <a:t>Email experts not at your institution</a:t>
            </a:r>
          </a:p>
          <a:p>
            <a:r>
              <a:rPr lang="en-US" sz="2800" dirty="0" smtClean="0"/>
              <a:t>Consult textbooks</a:t>
            </a:r>
          </a:p>
        </p:txBody>
      </p:sp>
    </p:spTree>
    <p:extLst>
      <p:ext uri="{BB962C8B-B14F-4D97-AF65-F5344CB8AC3E}">
        <p14:creationId xmlns:p14="http://schemas.microsoft.com/office/powerpoint/2010/main" val="42740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Seeking Behavior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05" y="1632486"/>
            <a:ext cx="772795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Ask a librarian</a:t>
            </a:r>
          </a:p>
          <a:p>
            <a:r>
              <a:rPr lang="en-US" sz="2800" dirty="0" smtClean="0"/>
              <a:t>Consult supplemental readings</a:t>
            </a:r>
          </a:p>
          <a:p>
            <a:r>
              <a:rPr lang="en-US" sz="2800" dirty="0" smtClean="0"/>
              <a:t>View an online lecture</a:t>
            </a:r>
          </a:p>
          <a:p>
            <a:r>
              <a:rPr lang="en-US" sz="2800" dirty="0" smtClean="0"/>
              <a:t>Review relevant Wikipedia entries</a:t>
            </a:r>
          </a:p>
          <a:p>
            <a:r>
              <a:rPr lang="en-US" sz="2800" dirty="0" smtClean="0"/>
              <a:t>Review results from a Google search</a:t>
            </a:r>
          </a:p>
          <a:p>
            <a:r>
              <a:rPr lang="en-US" sz="2800" dirty="0" smtClean="0"/>
              <a:t>Use online library resources (e.g. online journals, e-reserves, or subject guides)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362200"/>
            <a:ext cx="6705600" cy="11049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Some demographics…</a:t>
            </a:r>
            <a:endParaRPr lang="en-US" sz="5400" dirty="0"/>
          </a:p>
        </p:txBody>
      </p:sp>
      <p:sp>
        <p:nvSpPr>
          <p:cNvPr id="3" name="AutoShape 2" descr="data:image/jpeg;base64,/9j/4AAQSkZJRgABAQAAAQABAAD/2wCEAAkGBhQQERQUEBAUFBQQFBUVFRcUFQ8UFxQWFhQXFBcUFhQXHCYeFxklGRYXHy8gJCcpLC0tFx4xNTAqNSYrLCkBCQoKDgwOGg8PGjAkHCQsKjQsLCwqLCksLCwsKSksKSosLCwsKSopKSk1KS0vLCwsLDUpKikpLSwsNSwqKSwsLP/AABEIAMIBBAMBIgACEQEDEQH/xAAbAAEAAgMBAQAAAAAAAAAAAAAABQYCAwQBB//EAFIQAAEDAgIEBwoICQsFAQAAAAEAAgMEEQUSBiExQRNRYXGBkaEHFCIjMjNSksHRNEJicnOCorEkQ1Njg5OywvAVFhdUZKOktNLT8URVdJTyJf/EABkBAQADAQEAAAAAAAAAAAAAAAABAgMEBf/EADARAAIBAgQEBQQCAgMAAAAAAAABAgMRBBIhMUFRYYETInGRoTKxweFi0XLxBUJS/9oADAMBAAIRAxEAPwD7iiIgCIiAIorSXSBtDAZnxySBrmNyxBhcTI8Mbqc4C2ZwF771XXaSYpN5jDYacbnVdRmPTFACRzFylJvYhtLcu915dUU4RiU3n8W4IHayjp4mdUspc7sWuTufUzherlqaq2smqqp3NsNpLWlrAOjcrZGUdWJZ8R0woqe/D1tPGRudLEHere/YoY91Sid8H74qjxU1LVSX5nFoaetcmj8WFF5bQtoS9msiEU7ngDfceERyqQp8dDq2akt5mCGYG+3O57XAjdbKz1lOTqVdXoc7tOaqT4PgtUb76iSlph1Fzndiwdi2MSeTTUEH0s1TOR+rY0HrVgAXq0VJGbrMrjqPFX+VidPF9DRh3UZZD9yxOi9U8eNxqtP0TaSDqyxm3WrKgU5IlfEkVhugjSfGYhicnzq2YDqYAsx3LqNw8Yap5+VV1h+56tccVtq2KjS4E5pcWU49yPDTtgkPPU1v+4vP6IsOHkxSt+bU1Y/fVyRRZE5nzKb/AEWUzfNVNfF9HWTD77oO529vm8ZxRvIahr/2mK5ImVE55FP/AJmVjfIx2rHzo6V/aQvRoviQ2Y9L9ajoireijKhnkU/+bmK/9+/wFJ/qXo0axQ7ced9Whox7Vb0TKic7Kh/M+uPl49VH5kFIz7gsf6OC/wA9i2JyA7u+eDb1Mare6QBRekGK8BSzy7OBhlf6sbnDtCnKRnZF9ySkDaAvaXFs9TUyML3Oe7IJTEy7jrPgRt1q6qC0Hw/vfDqOIixZTxZh8osDnfaJU6sjpCIiAIiIAiIgCIiAIiICO0hwgVdLNA7UJ4nsv6JcLNdzh1j0KI0YxB1VSQzOHhvYBIPRlYSyVvRI1wVnKqWjI4GqxCm3MqBUx/R1bM5tyCZk3WrwdmZVFdEwWkblVe6fRyzYXUspw4vLWnK25c5jZGue0AbfBB1b9YV1XhYOJauV0c6Vnc+O6F4nhss+Hx0lC51THBaSWNr4+93BgD3THUJLnP4Rzbba81lL4ZTPbilVWPa65NKwNynM2nldPTi7dvlRQSniF+JfRzTjXYbe3nVU0dNQ/EK3hooWBraZhyTSSOBEb3tteNocCJDc6rEW17VUvq7llRbe9+VZthC0zIyszQxhK6GR2WSKjdyyQREUFgiIhARYmQDetbqjiCmwubl454G1c5lJWKtlIzG50/EtbpCViiskitzxVruiEmgkiaddU+CnH6adjD9kuVmVb0oHCVeGQenWGY81NDJJ+0WqJ7FoK8kXhjbCw2DUFkiLlO0IiIAiIgCIiAIiIAiIgCqWJ+JxemfurKWaA8WeBzaiPpyumVtVU0/GRtJUbO9q6nLjxMlJpn9k3YpRD1RYERFqcoUBg+rEMQ5RSH+5cP3e1T6rOG10YxStYZGBz46PK0uYHOIZPmAbe5IFlDJXEsyJdRrtIoBU97OkAlyB4B1BwN9QO91he3EQjaW5aFOU75Ve2vYkkWozjcsDMeZXSbM7o6CVgZgucnjRTlK5jY6fiCwLidpXiK1kRdhERSQEREAREQBVweNxyBu6koZpeZ08zIh9lhVjVf0T8ZiuJyHZE2kp2/VjdM8etIFnU2NaK8xdkRFznWEREAREQBERAEREAREQBVrukUvCYXWAbWwPkb86Lxo7WBWVcmK03CwSxn8ZG9nrMLfagNNHUiWNkg2SMa8czmh3tW5V3QGtD8LonE6+9om9LGhh/ZU26fiW6TZyN2ZuLlXcPgYzEatzI2gvgpHEhrRcmSsDnat5trO9TBUPSfD6jkpqQf3tYVOUrm3Jp0x47BUig0ejxKGaeUFr6md74ZG6nxsZ4qIg8VmXtvvzFTOmVa6OkeI/OT5YI/nynJq5gXHoUpQUYhijib5MTGsHM0AexUlFTnley/J3Uak8PR8SDtKT09Fq/dtexWcL0jlpZBS4kQHHVDUfEmHE4/Ffynp3E21cmKYVHUxmKZgcx3WDuc07iONVenxCbCnNiqy6WkccsU9iXRcTJQN3L1cQjM6WktufL1/s0dOGMWakrVOMeEusev8AH25F0RYRyBwDmkFrgCCCCCDsII2hZroueW1Z2YREQgIiIAiIgCIiA8UJ3MxnjrJjr75xCqe0/IY4Qt6LRqWqqjg2PedkbXPPM0Fx+5cHcspTHhNHfa+LhTymZ7piftrGqzoordlrREWJ0BERAEREAREQBERAEREAXjl6vCgKH3Nj/wDmwtP4t08fqVMrQOoBWdVrucx3pJB6NZWD/EvPtVo4Erpi1Y4przMwULh7h3/Waxqjo2njuBO+x5bPB6QpzgjxKtYFgkMVXWOZTxMLZIbOEbAW3pmOdZ1ri+a5UtkRW5jiR4fEqeLa2kY6pf8APd4uIc41u6VZAqxoT441NYR8KmIZ9FF4tnt6lZyVnR1TlzOzG+SUaX/hJd938t+wWuop2yNLHtDmvFnNcAQRxELhk0giBs3M8/JaSuqirmTNuw7NoO0c4W7i7ao8qli6UpWhNX6Mqb6eXCHF0QdNQk3fH5UlNc63MJ2s/g+kbZQYhHPG2SJ4ex4uCPuPEeMHYugqo1+BS0MjqjDm5mON5qX4r+N8Xou5B0X8lctnS21j9j21OGMVpu1Tg+Euj5Prx48y3oo7A8dirIhJC6+5zTqcx3ouG49h3KQXQpKSujzqlOVOThNWaK9pLpK+mlgjhgM75eEc5jb5sjBtby7dx8khduCaSwVgPBPs9vlRv8GRltuZh+8XCiME/CMTq59raZraWPn8qS3SD6yksb0UhqiHm8czdbZojlkBGy5HldPQQuaLqO8o7X2PVqww0FGjUTUrJuS11etmuSTS019SaRVAY5VYf4NezhoRqFTC3WB+djGznH2lZqHEI52B8MjXsOwtNxzHiPIda2hUUtOPI4a+EqUVm3jwktV+n0ep0ovLr1aHKQGn1VwWG1jt/e8jRzvHBjtcrPgdFwNNBF+ShjZ6jA32Km90puah4P8AL1NJF61TGf3V9AC56m51UdgiIszYIiIAiIgCIiAIiIAiIgCIvCgKT3ODaGrb6GJVzf76/tVsVU0DGV+Jt9HFKg9EjIpP3irWtVsc0/qYUJhUQdPiDXC4dNECOMGipwR1KbUPgvwmv+ni/wAlToyESlPTtjaGsa1rW7GtAaBv1Aago3SeqyQOtteQ3r1nsBUsoLSYZnU7PSk9w9pWlNLMjh/5CbWHm1u9Pd2/JI4ZQtijaA0A5RmO8m2slRJjEVeNVmzt6L297e1WJQOk4yGGUfi5NfNqd+6etWpu8teJhjaapUYyivocX2vZ/DJvghxLzgAswvVnc9PQqmO6JPEhqsPcI6keU0+bqBva8bM3L9x1jGj0yjfBM944KelY50sD9TmuaNVr+U0mwvyjkvbVXNK9CYa8Au8XK3UJGjWW72OHxhxcXYcJRlG7h7Hp0a9Krlhitla0lulyfNfK+DRoHhboqGIuHhz3ned5MhuCfq5VPlp4l0xsDQABYNAAHEBqA6lktqflikcWIqeNVlUfFtnGRdVev0MyPM2HS97Sna0a4ZOR0ewdAtyb1cjGCtboOJJRjPcUa9Sg7we+64P1WzKhRaZmN4hxGLvaU+S/bDJytfu6TblCtDXXFxrB1jlHGtWIYcyZhjmja9jtocLjnHEeUa1VXYBVYec2HycNDtNNMb2+ifu5tX1lW84b6r5/Z05MPifp8k+T+l+j3j306nT3Qj+DwHcK+iJ/XtV+XyTS/S6Gpw+Ya4p6d8EjoZfBeODqI3Oy38rUDy8gX1ppuFWUlLVFPBnR8lRWZ6iIqgIiIAiIgCIiAIiIAiIgCFEQFL0aOXEcWj/P00o/S0rbnrYVaVWKQcHjdW38vRUsvPwcs0R+8KzrSOxzz3PHkgGwubGwva54r7lVtHKiodW1nCU8cbS+EuPDF5B71YA1rRGA7YCTcWvvVqUdhzbTVR45Y/8ALQj3qWVWxIqDrjnrYW/k2lx6b+4KcUHQjPXTO9Bob93uK1hxfQ4Mbr4cOcl8a/gnFF6Sw5qd/wAmzuo6+y6lForos8T2+kxw7Cqxdmmb4mn4lGcOaZjh02eKN3Gxp7Na6VF6MyZqZnycw6nFSiSVpNEYaeejCXNL7BERVNwiLCaYMaXOIAAuSUDaSuzNFopK9kovG8OA28Y5wda3qWrbkRkpK8XdAhaXw8S3IidiXqVHTnRuKrpJ80YMrYZTG8anBwY4tGbeL7jqVk0Vr+HoqWX8rTwv6XRtJ7brZPGNu7fzKA7lb8tBwBPhUM9RTH9HM4t+w5izmlujop1JSWWTult0LgiIqGgREQBERAEREAREQBERAEREBT8UbweNUrv6xRVUXTFLDMOxzlZVXtM25KrDJvRq3wnmqKaVn7TWqwhaRMKm4Udhz/wiqHE+I9cDPcu6d5a1xa0uIBIaC0FxA1NBOoX2XKruAYjLJWVYfSujaHQtcXSQuyuEDXWAYTmuHt2KWUSLKoTRzwjO/wBOU9Q/5UxM+zSeIE9QuorRVn4OD6TnHtt7FovpfY4KuuJprkpP7L8kwhRFQ7iE0X8FsrPycrh/HUptQuFeDVVLeMteOn/6U0tKn1XOHAaUVHk2vZtBERZncCoGoBq5+D/Ewnw7fGdxfxy8ikcXr+Bic742xo43HZ7+hMHoeBia0+UfCceNx2+7oV4+VZvY4a68aoqPBay/C78eiI2aFtPVxFgytnBa4DZfVbVz27VPqA0pNjA4fFk9x9in1M9UmVwtoVatNbJp+6/QRLrTJPxKiVzvvY9nfuVZ0XfwGK18BOqpZBWRjlsaeY+sxh6VYFWtIHd71+H1WxplfRy/NqW3jvyCVjfWScfKWpS8xe0RFgdQREQBERAEREAREQBERAEREBVe6V4NFw2+kqKWo5hHURlx9QuU+uTS3Du+KGqhA1y08zB84xkN7bLTo7iHfFJTzfloIpDzuja49pKvEyqEioPBHnvvEBuEtOek0kV/uCnFE4I0cLWHeaoX6KSmA7FYyWx1Yw/LBKfkO7Rb2rDAo8tPEPk369ftWnSeS1M/lyj7QUhSR5Y2N9FrR1ABaf8ATucC1xb6RXy3/RtREVDuIR/gV7fzsVukX/0qbUHj5yS08novynmNvZdTivLZPocOF8tSrD+V/dJ/2ERaK6pEcbnn4rSec7h1qu52SkopyeyIiY98VbW7WU/hHiLv+bdRU8FE6N0uWLO7ypiXk8+z39Klleb1suBx4KLyOpLebv24LsiA0uHgxfSexTznW2qC0q18APzvuUo91yrNXjHuZ0NMTWf+P2PXyXWCKIqKh9Q8shdlYw+HIN59Ftv49sxib16ypLa7eyXEmFC6ZYUaqinjZ5zJniI2iWMiWMjlztA6VuwSrc4OZIbvicQbm5IvqPs6lJpKPAnD1lVgqkf9dDZozjIrKSCobbx8THkDc4jwm9DrjoUmqToBJ3vPW0J1CCbviAf2epvJlbyNkzt6VdlxHqJ3CIiEhERAEREAREQBERAEREB4VUNARkozBtNHPU03RFO/J0cGWK4FfDu61ik1GK2GF7o21dRSzucwkHg5aeSOQXGsAyUovz23qU7FZK6Pqbqiqtqp4HHeO+ZR2mnUBgNZWiWs/AoTmqrm9Xax72p7AeJOYZcpvq1ki2q5oeKYNFg2JYX/ACZM899ua2ZnCZxKwvjZnIGqzg93JdoItZfXcLp3NfUlzSBJUZmbPCb3vAzN6zHDoV9zJ6Ig9IKypc2Nj6SNueRtrVOa/J5oW2qZNZVD/pIzzVPvhC58Z8KppmfKLuoj3FTi1kvKkefQkpVqrtxS9lf8lYwjGqx7qhr6MExVBY3x0TQGGON4F8vh2z+VbjG5SXf1V/U2f+y3/bUqizsdtys6RSzvgN6S2Qh12zxutbUdRA3Erqo8anfG1woXOuBrE9MLnftPGpiohD2uadjgQekWUNotKQ18TvKieeon3g9a0teHocEpKni07aTVu61+zZxR4/WGtMZoiGd7ZwzhqYku4XKX5uK2q3NxrHSDEp5MkPebmmR1/PU5uBzHVx9CtBgbmz5Rmy5c1hfLe+W+21wDZQ1F46skk2thGRvPrB/e61FNWebkWxss0Y0kvrdu27+EdMVdMAAKJwsLW4am1faXv8pz/wBRk/XUn+tSaWVDsVlwKBJjs9RBTyy0ljwrwcssGUlshZYXdcHwLG+++tT8mKVAOqgkP6aiH3yLZpVBaAFoAySB2oAbb3Or5Rv0qSNWzghI4jLlDr84uttci7nnwlGOJq3VtIvtqis4nj1RYRtoZWyS6m+Nojq3nVJxcdlrmx2aljiAw6YAzQxEmShd52QMJGWa+Y31X1Xtew2SuCwmZ76hwtfwYwdzRt93WpWWjzWzAOsQ4XANi03aRfeCAQVMtPLcnDPxW67W+3p+9/Yqdbibop2Td61DWv8ABfcU5v6sp3fctek2mE9KGSR0kz2ZmsdG+NrXPc51gIpGyE5/k5HXttCtdVh4kGV7bi4PUvnndD0mr8OmZKylo3QukbDTySCQzB0kYLwbOGUEtcNW4BVnLRGuHoOFSdl5Xr34khV4s6OposQdTzUzS80VQ2cRtdwU9nRyHK4+A2a2s2PhHUvpgKpAwioraCaDEo4mSzB7PElzmNGoxvu4k5g4X6ApTQDHXVdFG6XVPCXQVA3iaE5H357B31lhNcT0KburFkREVDUIiIAiIgCIiAIiIAiIgCo2nOFxOq6V1TE2SCrD6GYOvbM8tmpnXGsHhI3NBB1GRXlQGneGunoKhsfnGM4WK20SwkTR2+swDpQhkTo/3McPoZRNT09pB5LnvkkLLixyhxsDbVfbyq1LkwjEm1MEU7PJnjZIOQPaHW6L2XWtUczb4mp9K0vDy0FzQQDxA7VtRFJRJLYIiIWBVdrXd71jZNjJhZ3YD+6etWJcOM4aJ4y34w1tPEfcdivBpPXY48bSlUp3h9UWmvVcO+xnidZwMT38Q1c51DtWjR+i4KFt/Kf4buc7L9FlHwUc8/BtnaGxxEF1zcyEbLqxBTLyrKZ0G69XxmmklZJ6b7v7IIl0WZ6BrnhD2lrhcOFiFC/zYOphneYgbhlvbf2LoxHSyjp/P1lPGRudLFm9W9+xRg7o1K/4Myqqv/Gpal49dzWt6bqVNx2ZhVwlOs7zjf47dV0LNDEGNDWiwaLADcFmqwNIq6TzGDyNB+NVVFNBbnYzhHdiyFHi8vlS0FMD6EdTUuHS9zG9ipmOpU2lZFlVW7oOhzsThhYJhFwFQ2Yuc0uBDWubl1EW8rato0KqJPhGMVjuSBtNSjm8Bhd9pZt7mFCSDNFJUOG+pnqZ7/Ve8t7FDkXVNrU6q/S+igJE1bTMOvU6aK/q3v2KqaN6RQjGJe83mamxFge8sjnyRVUYtmLi0NDZGb7+UAr1QaM0tP5ikgi+jiiYesC6krKrdy0Y2PURFBcIiIAiIgCIiAIiIAiIgC8cvUQFK7nZ4OCalO3D6qenF/yefhYjzcHI0dCtSqFLKKbHKuNxs2tpYakXsBnhcad+vjy5T0KRr9O6CDVLXU4I+KJGvd6rLnsWiehzzjqTyKqjuhRyfBaOvqb7DHSyMZ+smyALL+VsUl8zhcUI3Oqqpp644GuI9ZTmQUGWhAqwMCxWXzuJU9Pxilpc56JKh5/ZWY7nLZPhVfX1F9rXVLomepAGBVzEqmyarsVhgF554ohxySRsH2iFBS90qgByx1PDu9GmjnqD1xNI7V30Pc6w6E3ZQQE+k9gldz5pMx7VPwwNYLNaGgbmgAdQUZi3hop40wqJfg2D1r+Iz8BSN5/GvzW+qsgcYl2RUFKDtzyVNS8dDAxvarjZeqLstkiU8aI1snwjGZgD8Wlgpqe3M9we7tWQ7l9G74QaiqP9pqamUepmDexW5FBayInDtE6Sm8xR08ZG9kUQPrWuetStl6iEhERAEREAREQBERAEREAREQBERAEREAREQBERAfMu6bQxy4hQCWJkgLJ7h7WuHlxbiOUq9YXgdPTsHAU0MWoebjjZ+yAiIDvWaIgC9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QERQUEBAUFBQQFBUVFRcUFQ8UFxQWFhQXFBcUFhQXHCYeFxklGRYXHy8gJCcpLC0tFx4xNTAqNSYrLCkBCQoKDgwOGg8PGjAkHCQsKjQsLCwqLCksLCwsKSksKSosLCwsKSopKSk1KS0vLCwsLDUpKikpLSwsNSwqKSwsLP/AABEIAMIBBAMBIgACEQEDEQH/xAAbAAEAAgMBAQAAAAAAAAAAAAAABQYCAwQBB//EAFIQAAEDAgIEBwoICQsFAQAAAAEAAgMEEQUSBiExQRNRYXGBkaEHFCIjMjNSksHRNEJicnOCorEkQ1Njg5OywvAVFhdUZKOktNLT8URVdJTyJf/EABkBAQADAQEAAAAAAAAAAAAAAAABAgMEBf/EADARAAIBAgQEBQQCAgMAAAAAAAABAgMRBBIhMUFRYYETInGRoTKxweFi0XLxBUJS/9oADAMBAAIRAxEAPwD7iiIgCIiAIorSXSBtDAZnxySBrmNyxBhcTI8Mbqc4C2ZwF771XXaSYpN5jDYacbnVdRmPTFACRzFylJvYhtLcu915dUU4RiU3n8W4IHayjp4mdUspc7sWuTufUzherlqaq2smqqp3NsNpLWlrAOjcrZGUdWJZ8R0woqe/D1tPGRudLEHere/YoY91Sid8H74qjxU1LVSX5nFoaetcmj8WFF5bQtoS9msiEU7ngDfceERyqQp8dDq2akt5mCGYG+3O57XAjdbKz1lOTqVdXoc7tOaqT4PgtUb76iSlph1Fzndiwdi2MSeTTUEH0s1TOR+rY0HrVgAXq0VJGbrMrjqPFX+VidPF9DRh3UZZD9yxOi9U8eNxqtP0TaSDqyxm3WrKgU5IlfEkVhugjSfGYhicnzq2YDqYAsx3LqNw8Yap5+VV1h+56tccVtq2KjS4E5pcWU49yPDTtgkPPU1v+4vP6IsOHkxSt+bU1Y/fVyRRZE5nzKb/AEWUzfNVNfF9HWTD77oO529vm8ZxRvIahr/2mK5ImVE55FP/AJmVjfIx2rHzo6V/aQvRoviQ2Y9L9ajoireijKhnkU/+bmK/9+/wFJ/qXo0axQ7ced9Whox7Vb0TKic7Kh/M+uPl49VH5kFIz7gsf6OC/wA9i2JyA7u+eDb1Mare6QBRekGK8BSzy7OBhlf6sbnDtCnKRnZF9ySkDaAvaXFs9TUyML3Oe7IJTEy7jrPgRt1q6qC0Hw/vfDqOIixZTxZh8osDnfaJU6sjpCIiAIiIAiIgCIiAIiICO0hwgVdLNA7UJ4nsv6JcLNdzh1j0KI0YxB1VSQzOHhvYBIPRlYSyVvRI1wVnKqWjI4GqxCm3MqBUx/R1bM5tyCZk3WrwdmZVFdEwWkblVe6fRyzYXUspw4vLWnK25c5jZGue0AbfBB1b9YV1XhYOJauV0c6Vnc+O6F4nhss+Hx0lC51THBaSWNr4+93BgD3THUJLnP4Rzbba81lL4ZTPbilVWPa65NKwNynM2nldPTi7dvlRQSniF+JfRzTjXYbe3nVU0dNQ/EK3hooWBraZhyTSSOBEb3tteNocCJDc6rEW17VUvq7llRbe9+VZthC0zIyszQxhK6GR2WSKjdyyQREUFgiIhARYmQDetbqjiCmwubl454G1c5lJWKtlIzG50/EtbpCViiskitzxVruiEmgkiaddU+CnH6adjD9kuVmVb0oHCVeGQenWGY81NDJJ+0WqJ7FoK8kXhjbCw2DUFkiLlO0IiIAiIgCIiAIiIAiIgCqWJ+JxemfurKWaA8WeBzaiPpyumVtVU0/GRtJUbO9q6nLjxMlJpn9k3YpRD1RYERFqcoUBg+rEMQ5RSH+5cP3e1T6rOG10YxStYZGBz46PK0uYHOIZPmAbe5IFlDJXEsyJdRrtIoBU97OkAlyB4B1BwN9QO91he3EQjaW5aFOU75Ve2vYkkWozjcsDMeZXSbM7o6CVgZgucnjRTlK5jY6fiCwLidpXiK1kRdhERSQEREAREQBVweNxyBu6koZpeZ08zIh9lhVjVf0T8ZiuJyHZE2kp2/VjdM8etIFnU2NaK8xdkRFznWEREAREQBERAEREAREQBVrukUvCYXWAbWwPkb86Lxo7WBWVcmK03CwSxn8ZG9nrMLfagNNHUiWNkg2SMa8czmh3tW5V3QGtD8LonE6+9om9LGhh/ZU26fiW6TZyN2ZuLlXcPgYzEatzI2gvgpHEhrRcmSsDnat5trO9TBUPSfD6jkpqQf3tYVOUrm3Jp0x47BUig0ejxKGaeUFr6md74ZG6nxsZ4qIg8VmXtvvzFTOmVa6OkeI/OT5YI/nynJq5gXHoUpQUYhijib5MTGsHM0AexUlFTnley/J3Uak8PR8SDtKT09Fq/dtexWcL0jlpZBS4kQHHVDUfEmHE4/Ffynp3E21cmKYVHUxmKZgcx3WDuc07iONVenxCbCnNiqy6WkccsU9iXRcTJQN3L1cQjM6WktufL1/s0dOGMWakrVOMeEusev8AH25F0RYRyBwDmkFrgCCCCCDsII2hZroueW1Z2YREQgIiIAiIgCIiA8UJ3MxnjrJjr75xCqe0/IY4Qt6LRqWqqjg2PedkbXPPM0Fx+5cHcspTHhNHfa+LhTymZ7piftrGqzoordlrREWJ0BERAEREAREQBERAEREAXjl6vCgKH3Nj/wDmwtP4t08fqVMrQOoBWdVrucx3pJB6NZWD/EvPtVo4Erpi1Y4przMwULh7h3/Waxqjo2njuBO+x5bPB6QpzgjxKtYFgkMVXWOZTxMLZIbOEbAW3pmOdZ1ri+a5UtkRW5jiR4fEqeLa2kY6pf8APd4uIc41u6VZAqxoT441NYR8KmIZ9FF4tnt6lZyVnR1TlzOzG+SUaX/hJd938t+wWuop2yNLHtDmvFnNcAQRxELhk0giBs3M8/JaSuqirmTNuw7NoO0c4W7i7ao8qli6UpWhNX6Mqb6eXCHF0QdNQk3fH5UlNc63MJ2s/g+kbZQYhHPG2SJ4ex4uCPuPEeMHYugqo1+BS0MjqjDm5mON5qX4r+N8Xou5B0X8lctnS21j9j21OGMVpu1Tg+Euj5Prx48y3oo7A8dirIhJC6+5zTqcx3ouG49h3KQXQpKSujzqlOVOThNWaK9pLpK+mlgjhgM75eEc5jb5sjBtby7dx8khduCaSwVgPBPs9vlRv8GRltuZh+8XCiME/CMTq59raZraWPn8qS3SD6yksb0UhqiHm8czdbZojlkBGy5HldPQQuaLqO8o7X2PVqww0FGjUTUrJuS11etmuSTS019SaRVAY5VYf4NezhoRqFTC3WB+djGznH2lZqHEI52B8MjXsOwtNxzHiPIda2hUUtOPI4a+EqUVm3jwktV+n0ep0ovLr1aHKQGn1VwWG1jt/e8jRzvHBjtcrPgdFwNNBF+ShjZ6jA32Km90puah4P8AL1NJF61TGf3V9AC56m51UdgiIszYIiIAiIgCIiAIiIAiIgCIvCgKT3ODaGrb6GJVzf76/tVsVU0DGV+Jt9HFKg9EjIpP3irWtVsc0/qYUJhUQdPiDXC4dNECOMGipwR1KbUPgvwmv+ni/wAlToyESlPTtjaGsa1rW7GtAaBv1Aago3SeqyQOtteQ3r1nsBUsoLSYZnU7PSk9w9pWlNLMjh/5CbWHm1u9Pd2/JI4ZQtijaA0A5RmO8m2slRJjEVeNVmzt6L297e1WJQOk4yGGUfi5NfNqd+6etWpu8teJhjaapUYyivocX2vZ/DJvghxLzgAswvVnc9PQqmO6JPEhqsPcI6keU0+bqBva8bM3L9x1jGj0yjfBM944KelY50sD9TmuaNVr+U0mwvyjkvbVXNK9CYa8Au8XK3UJGjWW72OHxhxcXYcJRlG7h7Hp0a9Krlhitla0lulyfNfK+DRoHhboqGIuHhz3ned5MhuCfq5VPlp4l0xsDQABYNAAHEBqA6lktqflikcWIqeNVlUfFtnGRdVev0MyPM2HS97Sna0a4ZOR0ewdAtyb1cjGCtboOJJRjPcUa9Sg7we+64P1WzKhRaZmN4hxGLvaU+S/bDJytfu6TblCtDXXFxrB1jlHGtWIYcyZhjmja9jtocLjnHEeUa1VXYBVYec2HycNDtNNMb2+ifu5tX1lW84b6r5/Z05MPifp8k+T+l+j3j306nT3Qj+DwHcK+iJ/XtV+XyTS/S6Gpw+Ya4p6d8EjoZfBeODqI3Oy38rUDy8gX1ppuFWUlLVFPBnR8lRWZ6iIqgIiIAiIgCIiAIiIAiIgCFEQFL0aOXEcWj/P00o/S0rbnrYVaVWKQcHjdW38vRUsvPwcs0R+8KzrSOxzz3PHkgGwubGwva54r7lVtHKiodW1nCU8cbS+EuPDF5B71YA1rRGA7YCTcWvvVqUdhzbTVR45Y/8ALQj3qWVWxIqDrjnrYW/k2lx6b+4KcUHQjPXTO9Bob93uK1hxfQ4Mbr4cOcl8a/gnFF6Sw5qd/wAmzuo6+y6lForos8T2+kxw7Cqxdmmb4mn4lGcOaZjh02eKN3Gxp7Na6VF6MyZqZnycw6nFSiSVpNEYaeejCXNL7BERVNwiLCaYMaXOIAAuSUDaSuzNFopK9kovG8OA28Y5wda3qWrbkRkpK8XdAhaXw8S3IidiXqVHTnRuKrpJ80YMrYZTG8anBwY4tGbeL7jqVk0Vr+HoqWX8rTwv6XRtJ7brZPGNu7fzKA7lb8tBwBPhUM9RTH9HM4t+w5izmlujop1JSWWTult0LgiIqGgREQBERAEREAREQBERAEREBT8UbweNUrv6xRVUXTFLDMOxzlZVXtM25KrDJvRq3wnmqKaVn7TWqwhaRMKm4Udhz/wiqHE+I9cDPcu6d5a1xa0uIBIaC0FxA1NBOoX2XKruAYjLJWVYfSujaHQtcXSQuyuEDXWAYTmuHt2KWUSLKoTRzwjO/wBOU9Q/5UxM+zSeIE9QuorRVn4OD6TnHtt7FovpfY4KuuJprkpP7L8kwhRFQ7iE0X8FsrPycrh/HUptQuFeDVVLeMteOn/6U0tKn1XOHAaUVHk2vZtBERZncCoGoBq5+D/Ewnw7fGdxfxy8ikcXr+Bic742xo43HZ7+hMHoeBia0+UfCceNx2+7oV4+VZvY4a68aoqPBay/C78eiI2aFtPVxFgytnBa4DZfVbVz27VPqA0pNjA4fFk9x9in1M9UmVwtoVatNbJp+6/QRLrTJPxKiVzvvY9nfuVZ0XfwGK18BOqpZBWRjlsaeY+sxh6VYFWtIHd71+H1WxplfRy/NqW3jvyCVjfWScfKWpS8xe0RFgdQREQBERAEREAREQBERAEREBVe6V4NFw2+kqKWo5hHURlx9QuU+uTS3Du+KGqhA1y08zB84xkN7bLTo7iHfFJTzfloIpDzuja49pKvEyqEioPBHnvvEBuEtOek0kV/uCnFE4I0cLWHeaoX6KSmA7FYyWx1Yw/LBKfkO7Rb2rDAo8tPEPk369ftWnSeS1M/lyj7QUhSR5Y2N9FrR1ABaf8ATucC1xb6RXy3/RtREVDuIR/gV7fzsVukX/0qbUHj5yS08novynmNvZdTivLZPocOF8tSrD+V/dJ/2ERaK6pEcbnn4rSec7h1qu52SkopyeyIiY98VbW7WU/hHiLv+bdRU8FE6N0uWLO7ypiXk8+z39Klleb1suBx4KLyOpLebv24LsiA0uHgxfSexTznW2qC0q18APzvuUo91yrNXjHuZ0NMTWf+P2PXyXWCKIqKh9Q8shdlYw+HIN59Ftv49sxib16ypLa7eyXEmFC6ZYUaqinjZ5zJniI2iWMiWMjlztA6VuwSrc4OZIbvicQbm5IvqPs6lJpKPAnD1lVgqkf9dDZozjIrKSCobbx8THkDc4jwm9DrjoUmqToBJ3vPW0J1CCbviAf2epvJlbyNkzt6VdlxHqJ3CIiEhERAEREAREQBERAEREB4VUNARkozBtNHPU03RFO/J0cGWK4FfDu61ik1GK2GF7o21dRSzucwkHg5aeSOQXGsAyUovz23qU7FZK6Pqbqiqtqp4HHeO+ZR2mnUBgNZWiWs/AoTmqrm9Xax72p7AeJOYZcpvq1ki2q5oeKYNFg2JYX/ACZM899ua2ZnCZxKwvjZnIGqzg93JdoItZfXcLp3NfUlzSBJUZmbPCb3vAzN6zHDoV9zJ6Ig9IKypc2Nj6SNueRtrVOa/J5oW2qZNZVD/pIzzVPvhC58Z8KppmfKLuoj3FTi1kvKkefQkpVqrtxS9lf8lYwjGqx7qhr6MExVBY3x0TQGGON4F8vh2z+VbjG5SXf1V/U2f+y3/bUqizsdtys6RSzvgN6S2Qh12zxutbUdRA3Erqo8anfG1woXOuBrE9MLnftPGpiohD2uadjgQekWUNotKQ18TvKieeon3g9a0teHocEpKni07aTVu61+zZxR4/WGtMZoiGd7ZwzhqYku4XKX5uK2q3NxrHSDEp5MkPebmmR1/PU5uBzHVx9CtBgbmz5Rmy5c1hfLe+W+21wDZQ1F46skk2thGRvPrB/e61FNWebkWxss0Y0kvrdu27+EdMVdMAAKJwsLW4am1faXv8pz/wBRk/XUn+tSaWVDsVlwKBJjs9RBTyy0ljwrwcssGUlshZYXdcHwLG+++tT8mKVAOqgkP6aiH3yLZpVBaAFoAySB2oAbb3Or5Rv0qSNWzghI4jLlDr84uttci7nnwlGOJq3VtIvtqis4nj1RYRtoZWyS6m+Nojq3nVJxcdlrmx2aljiAw6YAzQxEmShd52QMJGWa+Y31X1Xtew2SuCwmZ76hwtfwYwdzRt93WpWWjzWzAOsQ4XANi03aRfeCAQVMtPLcnDPxW67W+3p+9/Yqdbibop2Td61DWv8ABfcU5v6sp3fctek2mE9KGSR0kz2ZmsdG+NrXPc51gIpGyE5/k5HXttCtdVh4kGV7bi4PUvnndD0mr8OmZKylo3QukbDTySCQzB0kYLwbOGUEtcNW4BVnLRGuHoOFSdl5Xr34khV4s6OposQdTzUzS80VQ2cRtdwU9nRyHK4+A2a2s2PhHUvpgKpAwioraCaDEo4mSzB7PElzmNGoxvu4k5g4X6ApTQDHXVdFG6XVPCXQVA3iaE5H357B31lhNcT0KburFkREVDUIiIAiIgCIiAIiIAiIgCo2nOFxOq6V1TE2SCrD6GYOvbM8tmpnXGsHhI3NBB1GRXlQGneGunoKhsfnGM4WK20SwkTR2+swDpQhkTo/3McPoZRNT09pB5LnvkkLLixyhxsDbVfbyq1LkwjEm1MEU7PJnjZIOQPaHW6L2XWtUczb4mp9K0vDy0FzQQDxA7VtRFJRJLYIiIWBVdrXd71jZNjJhZ3YD+6etWJcOM4aJ4y34w1tPEfcdivBpPXY48bSlUp3h9UWmvVcO+xnidZwMT38Q1c51DtWjR+i4KFt/Kf4buc7L9FlHwUc8/BtnaGxxEF1zcyEbLqxBTLyrKZ0G69XxmmklZJ6b7v7IIl0WZ6BrnhD2lrhcOFiFC/zYOphneYgbhlvbf2LoxHSyjp/P1lPGRudLFm9W9+xRg7o1K/4Myqqv/Gpal49dzWt6bqVNx2ZhVwlOs7zjf47dV0LNDEGNDWiwaLADcFmqwNIq6TzGDyNB+NVVFNBbnYzhHdiyFHi8vlS0FMD6EdTUuHS9zG9ipmOpU2lZFlVW7oOhzsThhYJhFwFQ2Yuc0uBDWubl1EW8rato0KqJPhGMVjuSBtNSjm8Bhd9pZt7mFCSDNFJUOG+pnqZ7/Ve8t7FDkXVNrU6q/S+igJE1bTMOvU6aK/q3v2KqaN6RQjGJe83mamxFge8sjnyRVUYtmLi0NDZGb7+UAr1QaM0tP5ikgi+jiiYesC6krKrdy0Y2PURFBcIiIAiIgCIiAIiIAiIgC8cvUQFK7nZ4OCalO3D6qenF/yefhYjzcHI0dCtSqFLKKbHKuNxs2tpYakXsBnhcad+vjy5T0KRr9O6CDVLXU4I+KJGvd6rLnsWiehzzjqTyKqjuhRyfBaOvqb7DHSyMZ+smyALL+VsUl8zhcUI3Oqqpp644GuI9ZTmQUGWhAqwMCxWXzuJU9Pxilpc56JKh5/ZWY7nLZPhVfX1F9rXVLomepAGBVzEqmyarsVhgF554ohxySRsH2iFBS90qgByx1PDu9GmjnqD1xNI7V30Pc6w6E3ZQQE+k9gldz5pMx7VPwwNYLNaGgbmgAdQUZi3hop40wqJfg2D1r+Iz8BSN5/GvzW+qsgcYl2RUFKDtzyVNS8dDAxvarjZeqLstkiU8aI1snwjGZgD8Wlgpqe3M9we7tWQ7l9G74QaiqP9pqamUepmDexW5FBayInDtE6Sm8xR08ZG9kUQPrWuetStl6iEhERAEREAREQBERAEREAREQBERAEREAREQBERAfMu6bQxy4hQCWJkgLJ7h7WuHlxbiOUq9YXgdPTsHAU0MWoebjjZ+yAiIDvWaIgC9REAREQBERAEREAREQBERAEREAREQBERAEREAREQ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48413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9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2822</TotalTime>
  <Words>1374</Words>
  <Application>Microsoft Office PowerPoint</Application>
  <PresentationFormat>On-screen Show (4:3)</PresentationFormat>
  <Paragraphs>386</Paragraphs>
  <Slides>35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PowerPoint Presentation</vt:lpstr>
      <vt:lpstr>PowerPoint Presentation</vt:lpstr>
      <vt:lpstr>FOCUS  GROUPS</vt:lpstr>
      <vt:lpstr>Focus Group Findings</vt:lpstr>
      <vt:lpstr>Survey</vt:lpstr>
      <vt:lpstr>PowerPoint Presentation</vt:lpstr>
      <vt:lpstr>Information Seeking Behavior Survey</vt:lpstr>
      <vt:lpstr>Information Seeking Behavior Survey</vt:lpstr>
      <vt:lpstr>Some demographics…</vt:lpstr>
      <vt:lpstr>Age (n=1711)</vt:lpstr>
      <vt:lpstr>Student status (n=1740)</vt:lpstr>
      <vt:lpstr>STEM/Non-STEM major (n=1564)</vt:lpstr>
      <vt:lpstr>Employment (n=1043)</vt:lpstr>
      <vt:lpstr>Academic standing (n=1041)</vt:lpstr>
      <vt:lpstr>Most frequently taken course modalities</vt:lpstr>
      <vt:lpstr>Preferred class modalities</vt:lpstr>
      <vt:lpstr>Technologies used in class</vt:lpstr>
      <vt:lpstr>Technologies preferred frequently used in class</vt:lpstr>
      <vt:lpstr>PowerPoint Presentation</vt:lpstr>
      <vt:lpstr>How STUDENTS SEE THEIR SEARCH ENVIRONMENT</vt:lpstr>
      <vt:lpstr>PowerPoint Presentation</vt:lpstr>
      <vt:lpstr>PowerPoint Presentation</vt:lpstr>
      <vt:lpstr>PowerPoint Presentation</vt:lpstr>
      <vt:lpstr>Smallest Space Analysis of Student Self-Perception and Search Technique </vt:lpstr>
      <vt:lpstr>Personas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 What?</vt:lpstr>
      <vt:lpstr>Where Do We Go Next?</vt:lpstr>
      <vt:lpstr>Implications of this Information</vt:lpstr>
      <vt:lpstr>Questions and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Gretel L Stock-Kupperman</dc:creator>
  <cp:lastModifiedBy>Patsy Moskal</cp:lastModifiedBy>
  <cp:revision>125</cp:revision>
  <cp:lastPrinted>2013-01-31T19:14:39Z</cp:lastPrinted>
  <dcterms:created xsi:type="dcterms:W3CDTF">2012-04-09T23:59:26Z</dcterms:created>
  <dcterms:modified xsi:type="dcterms:W3CDTF">2013-01-31T20:11:15Z</dcterms:modified>
</cp:coreProperties>
</file>