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3DA7FD0-4A0E-4290-9C31-983205E61794}">
  <a:tblStyle styleId="{A3DA7FD0-4A0E-4290-9C31-983205E61794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7287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ACTIVITY: in what ways do MOOCs present adaptive challenges</a:t>
            </a:r>
          </a:p>
          <a:p>
            <a:endParaRPr lang="e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1) tax revolts, end of the cold war, no net expansion in public sector, cost-shifting to students &amp; families, accountability revolution, cumulative advancement of digital media, ambitious educational technology sector</a:t>
            </a:r>
          </a:p>
          <a:p>
            <a:pPr lvl="0" rtl="0">
              <a:buNone/>
            </a:pPr>
            <a:r>
              <a:rPr lang="en"/>
              <a:t>2) value of education, value of liberal education, profession of faculty,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Perhaps watch one or two, but summarize the trends to focus on MOOCs to the next big thing...its a process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Mission is typically critical here unless your innovators include top executives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Karen will do this SWOT or TWOS</a:t>
            </a:r>
          </a:p>
          <a:p>
            <a:pPr lvl="0" rtl="0">
              <a:buNone/>
            </a:pPr>
            <a:r>
              <a:rPr lang="en"/>
              <a:t>10-15 minutes of prep</a:t>
            </a:r>
          </a:p>
          <a:p>
            <a:endParaRPr lang="e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solidFill>
                  <a:srgbClr val="555555"/>
                </a:solidFill>
              </a:rPr>
              <a:t>Photo Credit: &lt;a href="http://www.flickr.com/photos/51035825322@N01/393607706/"&gt;Usonian&lt;/a&gt; via &lt;a href="http://compfight.com"&gt;Compfight&lt;/a&gt; &lt;a href="http://creativecommons.org/licenses/by-nc-sa/2.0/"&gt;cc&lt;/a&gt;</a:t>
            </a:r>
          </a:p>
          <a:p>
            <a:endParaRPr lang="en" sz="800">
              <a:solidFill>
                <a:srgbClr val="555555"/>
              </a:solidFill>
            </a:endParaRPr>
          </a:p>
          <a:p>
            <a:endParaRPr lang="en" sz="800">
              <a:solidFill>
                <a:srgbClr val="555555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Here we could seed statements about MOOCs in the media and ask people to chat with a partner about the statement they draw. </a:t>
            </a:r>
            <a:r>
              <a:rPr lang="en" sz="800">
                <a:solidFill>
                  <a:srgbClr val="555555"/>
                </a:solidFill>
              </a:rPr>
              <a:t>Photo Credit: &lt;a href="http://www.flickr.com/photos/9422878@N08/6316988645/"&gt;Bill Gracey&lt;/a&gt; via &lt;a href="http://compfight.com"&gt;Compfight&lt;/a&gt; &lt;a href="http://creativecommons.org/licenses/by-nc-nd/2.0/"&gt;cc&lt;/a&gt;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communication, persuasion, consensus/consultation decision-making, etc. At Valencia College, the Circles of Innovation “ </a:t>
            </a:r>
            <a:r>
              <a:rPr lang="en" b="1" dirty="0">
                <a:solidFill>
                  <a:schemeClr val="dk1"/>
                </a:solidFill>
              </a:rPr>
              <a:t>Circles of Innovation</a:t>
            </a:r>
            <a:r>
              <a:rPr lang="en" dirty="0">
                <a:solidFill>
                  <a:schemeClr val="dk1"/>
                </a:solidFill>
              </a:rPr>
              <a:t> is an evolution of work done at Valencia College as part of The Great Teachers Colloquium, and it is driven by a few underlying philosophies of learning, innovation, and professional development.</a:t>
            </a:r>
          </a:p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First and foremost, We know that “sometimes the purest, most effective, type of faculty development is well-facilitated shoptalk” (Mike McHargue) In Destination Great Teachers we learned that getting faculty together to discuss their successes, failures, problems, &amp; solutions is not only rewarding to them, but that it can be motivating and trajectory changing with regards to classroom practices.</a:t>
            </a:r>
          </a:p>
          <a:p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Amy to lead with research from MOOC conference.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focus on strategy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197845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lnSpc>
                <a:spcPct val="100000"/>
              </a:lnSpc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430695"/>
            <a:ext cx="8158199" cy="4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927653"/>
            <a:ext cx="8158199" cy="360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rtl="0">
              <a:lnSpc>
                <a:spcPct val="166666"/>
              </a:lnSpc>
              <a:buClr>
                <a:srgbClr val="B7002B"/>
              </a:buClr>
              <a:buFont typeface="Arial"/>
              <a:buChar char="▪"/>
              <a:defRPr/>
            </a:lvl1pPr>
            <a:lvl2pPr marL="742950" indent="-133350" rtl="0">
              <a:lnSpc>
                <a:spcPct val="166666"/>
              </a:lnSpc>
              <a:buClr>
                <a:srgbClr val="B7002B"/>
              </a:buClr>
              <a:buFont typeface="Arial"/>
              <a:buChar char="▪"/>
              <a:defRPr/>
            </a:lvl2pPr>
            <a:lvl3pPr marL="1143000" indent="-76200" rtl="0">
              <a:lnSpc>
                <a:spcPct val="166666"/>
              </a:lnSpc>
              <a:buClr>
                <a:srgbClr val="B7002B"/>
              </a:buClr>
              <a:buFont typeface="Arial"/>
              <a:buChar char="▪"/>
              <a:defRPr/>
            </a:lvl3pPr>
            <a:lvl4pPr marL="1600200" indent="-76200" rtl="0">
              <a:lnSpc>
                <a:spcPct val="166666"/>
              </a:lnSpc>
              <a:buClr>
                <a:srgbClr val="B7002B"/>
              </a:buClr>
              <a:buFont typeface="Arial"/>
              <a:buChar char="▪"/>
              <a:defRPr/>
            </a:lvl4pPr>
            <a:lvl5pPr marL="2057400" indent="-76200" rtl="0">
              <a:lnSpc>
                <a:spcPct val="166666"/>
              </a:lnSpc>
              <a:buClr>
                <a:srgbClr val="B7002B"/>
              </a:buClr>
              <a:buFont typeface="Arial"/>
              <a:buChar char="▪"/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304800" algn="ctr" rtl="0">
              <a:buSzPct val="100000"/>
              <a:defRPr sz="4800"/>
            </a:lvl1pPr>
            <a:lvl2pPr indent="304800" algn="ctr" rtl="0">
              <a:buSzPct val="100000"/>
              <a:defRPr sz="4800"/>
            </a:lvl2pPr>
            <a:lvl3pPr indent="304800" algn="ctr" rtl="0">
              <a:buSzPct val="100000"/>
              <a:defRPr sz="4800"/>
            </a:lvl3pPr>
            <a:lvl4pPr indent="304800" algn="ctr" rtl="0">
              <a:buSzPct val="100000"/>
              <a:defRPr sz="4800"/>
            </a:lvl4pPr>
            <a:lvl5pPr indent="304800" algn="ctr" rtl="0">
              <a:buSzPct val="100000"/>
              <a:defRPr sz="4800"/>
            </a:lvl5pPr>
            <a:lvl6pPr indent="304800" algn="ctr" rtl="0">
              <a:buSzPct val="100000"/>
              <a:defRPr sz="4800"/>
            </a:lvl6pPr>
            <a:lvl7pPr indent="304800" algn="ctr" rtl="0">
              <a:buSzPct val="100000"/>
              <a:defRPr sz="4800"/>
            </a:lvl7pPr>
            <a:lvl8pPr indent="304800" algn="ctr" rtl="0">
              <a:buSzPct val="100000"/>
              <a:defRPr sz="4800"/>
            </a:lvl8pPr>
            <a:lvl9pPr indent="304800" algn="ctr" rtl="0"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defRPr/>
            </a:lvl1pPr>
            <a:lvl2pPr indent="457200" rtl="0">
              <a:defRPr/>
            </a:lvl2pPr>
            <a:lvl3pPr indent="914400" rtl="0">
              <a:defRPr/>
            </a:lvl3pPr>
            <a:lvl4pPr indent="1371600"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285750" indent="-17145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detailpage&amp;v=NugRZGDbPF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ed.com/talks/tim_brown_urges_designers_to_think_big.html" TargetMode="External"/><Relationship Id="rId5" Type="http://schemas.openxmlformats.org/officeDocument/2006/relationships/hyperlink" Target="http://www.youtube.com/watch?v=DaKgMcFP4Mo" TargetMode="External"/><Relationship Id="rId4" Type="http://schemas.openxmlformats.org/officeDocument/2006/relationships/hyperlink" Target="http://www.youtube.com/watch?v=G6hCNT2YuC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152250" y="3213600"/>
            <a:ext cx="91440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buNone/>
            </a:pPr>
            <a:r>
              <a:rPr lang="en" sz="4500" dirty="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Using MOOCs to Spur Innovation</a:t>
            </a:r>
          </a:p>
          <a:p>
            <a:pPr algn="l">
              <a:buNone/>
            </a:pPr>
            <a:r>
              <a:rPr lang="en" sz="3600" dirty="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ELI 2014 Leadership Seminar - Day 1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4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building an ecosystem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57455" y="1063375"/>
            <a:ext cx="6017319" cy="36586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280950" y="4722075"/>
            <a:ext cx="8405699" cy="31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http://www.khoslaventures.com/wp-content/uploads/2012/02/InnovatorsEcosystem_12_19_111.pdf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459400"/>
            <a:ext cx="8570099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4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Adaptive challenges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517500" y="1534200"/>
            <a:ext cx="8109000" cy="304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- emerge from complex historical and/or organizational contexts</a:t>
            </a:r>
          </a:p>
          <a:p>
            <a:pPr lvl="0" rtl="0">
              <a:buNone/>
            </a:pPr>
            <a:r>
              <a:rPr lang="en" sz="1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- challenge the core values of an organization or system</a:t>
            </a:r>
          </a:p>
          <a:p>
            <a:pPr lvl="0" rtl="0">
              <a:buNone/>
            </a:pPr>
            <a:r>
              <a:rPr lang="en" sz="1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- require changes to “business as usual”</a:t>
            </a:r>
          </a:p>
          <a:p>
            <a:pPr lvl="0" rtl="0">
              <a:buNone/>
            </a:pPr>
            <a:r>
              <a:rPr lang="en" sz="1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- require changes at all levels of an organization, leadership must involve people at lower levels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622500"/>
            <a:ext cx="8570099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4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MOOCs as adaptive challenges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531725" y="2109600"/>
            <a:ext cx="8109000" cy="280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- Complex historical/organizational influences (tax revolt, end of Cold War, cost-shifting to students, accountability revolution, digital media, ed tech section, to name a few)</a:t>
            </a:r>
          </a:p>
          <a:p>
            <a:endParaRPr lang="en" sz="18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buNone/>
            </a:pPr>
            <a:r>
              <a:rPr lang="en" sz="1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- Core business practices and values are in question (value of liberal education, faculty life, promotion and tenure, research orientations)</a:t>
            </a:r>
          </a:p>
          <a:p>
            <a:endParaRPr lang="en" sz="18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buNone/>
            </a:pPr>
            <a:r>
              <a:rPr lang="en" sz="1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- Which universities have responded best to these challenges? Which have not?</a:t>
            </a:r>
          </a:p>
          <a:p>
            <a:endParaRPr lang="en" sz="18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endParaRPr lang="en" sz="18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endParaRPr lang="en" sz="18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4800">
                <a:latin typeface="Droid Sans"/>
                <a:ea typeface="Droid Sans"/>
                <a:cs typeface="Droid Sans"/>
                <a:sym typeface="Droid Sans"/>
              </a:rPr>
              <a:t>educational innovations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http://www.youtube.com/watch?feature=player_detailpage&amp;v=NugRZGDbPFU</a:t>
            </a:r>
            <a:r>
              <a:rPr lang="en" sz="2400"/>
              <a:t> (Steven Johnson’s Where Good Ideas Come From)</a:t>
            </a:r>
          </a:p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http://www.youtube.com/watch?v=G6hCNT2YuCA</a:t>
            </a:r>
            <a:r>
              <a:rPr lang="en" sz="2400"/>
              <a:t> (Rogers Diffusion of Innovation)</a:t>
            </a:r>
          </a:p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http://www.youtube.com/watch?v=DaKgMcFP4Mo</a:t>
            </a:r>
            <a:r>
              <a:rPr lang="en" sz="2400"/>
              <a:t> (Explanation of Christensen’s Innovation Theory &amp; Job-to-be-Done)</a:t>
            </a:r>
          </a:p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/>
              <a:t>Breakthrough Models Incubator, IDEO, </a:t>
            </a:r>
            <a:r>
              <a:rPr lang="en" sz="2400" u="sng">
                <a:solidFill>
                  <a:schemeClr val="hlink"/>
                </a:solidFill>
                <a:hlinkClick r:id="rId6"/>
              </a:rPr>
              <a:t>http://www.ted.com/talks/tim_brown_urges_designers_to_think_big.html</a:t>
            </a:r>
            <a:r>
              <a:rPr lang="en" sz="2400"/>
              <a:t> </a:t>
            </a:r>
          </a:p>
          <a:p>
            <a:endParaRPr lang="en" sz="24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67700" y="2579925"/>
            <a:ext cx="3076298" cy="2563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477853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4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developing strategy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565450" y="1685825"/>
            <a:ext cx="6535499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what future are you working toward?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565450" y="2360275"/>
            <a:ext cx="6535499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what does this future look like for students? for faculty?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65450" y="3023750"/>
            <a:ext cx="6535499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what will have to change for this future to take place?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4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homework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title" idx="2"/>
          </p:nvPr>
        </p:nvSpPr>
        <p:spPr>
          <a:xfrm>
            <a:off x="1088075" y="2467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4800">
                <a:solidFill>
                  <a:srgbClr val="CC0000"/>
                </a:solidFill>
                <a:latin typeface="Droid Sans"/>
                <a:ea typeface="Droid Sans"/>
                <a:cs typeface="Droid Sans"/>
                <a:sym typeface="Droid Sans"/>
              </a:rPr>
              <a:t>S</a:t>
            </a:r>
            <a:r>
              <a:rPr lang="en" sz="4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trengths</a:t>
            </a:r>
          </a:p>
          <a:p>
            <a:pPr lvl="0" rtl="0">
              <a:buNone/>
            </a:pPr>
            <a:r>
              <a:rPr lang="en" sz="4800">
                <a:solidFill>
                  <a:srgbClr val="CC0000"/>
                </a:solidFill>
                <a:latin typeface="Droid Sans"/>
                <a:ea typeface="Droid Sans"/>
                <a:cs typeface="Droid Sans"/>
                <a:sym typeface="Droid Sans"/>
              </a:rPr>
              <a:t>W</a:t>
            </a:r>
            <a:r>
              <a:rPr lang="en" sz="4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eaknesses</a:t>
            </a:r>
          </a:p>
          <a:p>
            <a:pPr lvl="0" rtl="0">
              <a:buNone/>
            </a:pPr>
            <a:r>
              <a:rPr lang="en" sz="4800">
                <a:solidFill>
                  <a:srgbClr val="CC0000"/>
                </a:solidFill>
                <a:latin typeface="Droid Sans"/>
                <a:ea typeface="Droid Sans"/>
                <a:cs typeface="Droid Sans"/>
                <a:sym typeface="Droid Sans"/>
              </a:rPr>
              <a:t>O</a:t>
            </a:r>
            <a:r>
              <a:rPr lang="en" sz="4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pportunities</a:t>
            </a:r>
          </a:p>
          <a:p>
            <a:pPr lvl="0" rtl="0">
              <a:buNone/>
            </a:pPr>
            <a:r>
              <a:rPr lang="en" sz="4800">
                <a:solidFill>
                  <a:srgbClr val="CC0000"/>
                </a:solidFill>
                <a:latin typeface="Droid Sans"/>
                <a:ea typeface="Droid Sans"/>
                <a:cs typeface="Droid Sans"/>
                <a:sym typeface="Droid Sans"/>
              </a:rPr>
              <a:t>T</a:t>
            </a:r>
            <a:r>
              <a:rPr lang="en" sz="4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hreats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0495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Karen.vignare@umuc.edu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205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Shape 30"/>
          <p:cNvGraphicFramePr/>
          <p:nvPr/>
        </p:nvGraphicFramePr>
        <p:xfrm>
          <a:off x="952500" y="460850"/>
          <a:ext cx="7239000" cy="6035010"/>
        </p:xfrm>
        <a:graphic>
          <a:graphicData uri="http://schemas.openxmlformats.org/drawingml/2006/table">
            <a:tbl>
              <a:tblPr>
                <a:noFill/>
                <a:tableStyleId>{A3DA7FD0-4A0E-4290-9C31-983205E61794}</a:tableStyleId>
              </a:tblPr>
              <a:tblGrid>
                <a:gridCol w="3619500"/>
                <a:gridCol w="3619500"/>
              </a:tblGrid>
              <a:tr h="43254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2400">
                          <a:solidFill>
                            <a:srgbClr val="434343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Amy Collier</a:t>
                      </a:r>
                    </a:p>
                    <a:p>
                      <a:pPr lvl="0" rtl="0">
                        <a:buNone/>
                      </a:pPr>
                      <a:r>
                        <a:rPr lang="en" sz="2400">
                          <a:solidFill>
                            <a:srgbClr val="434343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Director of Digital Learning Initiatives, Office of Vice Provost for Online Learning, Stanford University</a:t>
                      </a:r>
                    </a:p>
                    <a:p>
                      <a:endParaRPr lang="en" sz="2400">
                        <a:solidFill>
                          <a:srgbClr val="434343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endParaRPr lang="en" sz="2400">
                        <a:solidFill>
                          <a:srgbClr val="434343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endParaRPr lang="en" sz="2400">
                        <a:solidFill>
                          <a:srgbClr val="434343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endParaRPr lang="en" sz="2400">
                        <a:solidFill>
                          <a:srgbClr val="434343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endParaRPr lang="en" sz="2400">
                        <a:solidFill>
                          <a:srgbClr val="434343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endParaRPr lang="en" sz="2400">
                        <a:solidFill>
                          <a:srgbClr val="434343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endParaRPr lang="en" sz="2400">
                        <a:solidFill>
                          <a:srgbClr val="434343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endParaRPr lang="en" sz="2400">
                        <a:solidFill>
                          <a:srgbClr val="434343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endParaRPr lang="en" sz="2400">
                        <a:solidFill>
                          <a:srgbClr val="434343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endParaRPr lang="en" sz="2400">
                        <a:solidFill>
                          <a:srgbClr val="434343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en" sz="2400">
                          <a:solidFill>
                            <a:srgbClr val="434343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Karen Vignare</a:t>
                      </a:r>
                    </a:p>
                    <a:p>
                      <a:pPr lvl="0" algn="r" rtl="0">
                        <a:buNone/>
                      </a:pPr>
                      <a:r>
                        <a:rPr lang="en" sz="2400">
                          <a:solidFill>
                            <a:srgbClr val="434343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Associate Provost,</a:t>
                      </a:r>
                    </a:p>
                    <a:p>
                      <a:pPr algn="r">
                        <a:buNone/>
                      </a:pPr>
                      <a:r>
                        <a:rPr lang="en" sz="2400">
                          <a:solidFill>
                            <a:srgbClr val="434343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Center for Innovation in Learning, University of Maryland University College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" name="Shape 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69725" y="2891275"/>
            <a:ext cx="2635801" cy="197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19349" y="2950524"/>
            <a:ext cx="2058049" cy="185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55349" y="0"/>
            <a:ext cx="848864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4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program goals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98150" y="1200150"/>
            <a:ext cx="8488499" cy="3725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- Understand the landscape of MOOCs 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- Demonstrate skills necessary for leading during times of adaptive challenges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- Know how to perform needs analysis when considering innovative tools and processes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- Develop confidence and in undertaking leadership challenges that emerge as a result of innovation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- Design a plan for leading discussions on campus regarding MOOCs with various stakeholders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- Design cross-function teams to work collaboratively on challenges</a:t>
            </a:r>
          </a:p>
          <a:p>
            <a:endParaRPr lang="en" sz="18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84275" y="2331850"/>
            <a:ext cx="4088324" cy="306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44522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4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developing your toolbox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54075"/>
            <a:ext cx="8229600" cy="337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30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empathy interviewing and mapping</a:t>
            </a:r>
          </a:p>
          <a:p>
            <a:pPr lvl="0" rtl="0">
              <a:buNone/>
            </a:pPr>
            <a:r>
              <a:rPr lang="en" sz="30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SWOT analysis</a:t>
            </a:r>
          </a:p>
          <a:p>
            <a:pPr lvl="0" rtl="0">
              <a:buNone/>
            </a:pPr>
            <a:r>
              <a:rPr lang="en" sz="30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coaching and aligning teams</a:t>
            </a:r>
          </a:p>
          <a:p>
            <a:pPr lvl="0" rtl="0">
              <a:buNone/>
            </a:pPr>
            <a:r>
              <a:rPr lang="en" sz="30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strategic planning</a:t>
            </a:r>
          </a:p>
          <a:p>
            <a:endParaRPr lang="en" sz="30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endParaRPr lang="en" sz="30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368975"/>
            <a:ext cx="8229600" cy="337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buNone/>
            </a:pPr>
            <a:r>
              <a:rPr lang="en" sz="30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
</a:t>
            </a:r>
          </a:p>
          <a:p>
            <a:endParaRPr lang="en" sz="30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52" name="Shape 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71525" y="-236775"/>
            <a:ext cx="9287075" cy="57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760150" y="4133703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4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rPr>
              <a:t>hatful of quotes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50825" y="1488424"/>
            <a:ext cx="6778573" cy="36877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466653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4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being a leader in a time of change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3364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4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leadership in MOOC contexts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511800" y="1554575"/>
            <a:ext cx="7783799" cy="142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What are the tensions? questions? challenges?</a:t>
            </a:r>
          </a:p>
          <a:p>
            <a:endParaRPr lang="en" sz="18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buNone/>
            </a:pPr>
            <a:r>
              <a:rPr lang="en" sz="1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What do MOOCs do for universities that is different than in previous eras? </a:t>
            </a:r>
          </a:p>
          <a:p>
            <a:endParaRPr lang="en" sz="18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buNone/>
            </a:pPr>
            <a:r>
              <a:rPr lang="en" sz="1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What are the opportunities to seize? What can’t we forget to do?</a:t>
            </a:r>
          </a:p>
          <a:p>
            <a:endParaRPr lang="en" sz="18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buNone/>
            </a:pPr>
            <a:r>
              <a:rPr lang="en" sz="1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What are the risks? Who is most at risk? </a:t>
            </a:r>
          </a:p>
          <a:p>
            <a:endParaRPr lang="en" sz="18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66" name="Shape 66"/>
          <p:cNvSpPr txBox="1"/>
          <p:nvPr/>
        </p:nvSpPr>
        <p:spPr>
          <a:xfrm rot="2490206">
            <a:off x="7895140" y="3651908"/>
            <a:ext cx="1206944" cy="142882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9600">
                <a:solidFill>
                  <a:srgbClr val="F1C232"/>
                </a:solidFill>
                <a:latin typeface="Ubuntu"/>
                <a:ea typeface="Ubuntu"/>
                <a:cs typeface="Ubuntu"/>
                <a:sym typeface="Ubuntu"/>
              </a:rPr>
              <a:t>?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7361981" y="3278987"/>
            <a:ext cx="1206900" cy="142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9600">
                <a:solidFill>
                  <a:srgbClr val="BF9000"/>
                </a:solidFill>
                <a:latin typeface="Ubuntu"/>
                <a:ea typeface="Ubuntu"/>
                <a:cs typeface="Ubuntu"/>
                <a:sym typeface="Ubuntu"/>
              </a:rPr>
              <a:t>?</a:t>
            </a:r>
          </a:p>
        </p:txBody>
      </p:sp>
      <p:sp>
        <p:nvSpPr>
          <p:cNvPr id="68" name="Shape 68"/>
          <p:cNvSpPr txBox="1"/>
          <p:nvPr/>
        </p:nvSpPr>
        <p:spPr>
          <a:xfrm rot="-1937261">
            <a:off x="6775748" y="3270921"/>
            <a:ext cx="1206917" cy="142888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9600">
                <a:solidFill>
                  <a:srgbClr val="F1C232"/>
                </a:solidFill>
                <a:latin typeface="Ubuntu"/>
                <a:ea typeface="Ubuntu"/>
                <a:cs typeface="Ubuntu"/>
                <a:sym typeface="Ubuntu"/>
              </a:rPr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4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leadership in MOOC contexts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42075" y="1312550"/>
            <a:ext cx="2246150" cy="277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699500" y="1312550"/>
            <a:ext cx="1855082" cy="27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1623300" y="4082800"/>
            <a:ext cx="3018300" cy="45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Laurie Alexander</a:t>
            </a:r>
          </a:p>
          <a:p>
            <a:pPr lvl="0" rtl="0"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Associate University Librarian for Learning and Teaching</a:t>
            </a:r>
          </a:p>
          <a:p>
            <a:pPr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University of Michigan - Ann Arbor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5142075" y="4082800"/>
            <a:ext cx="3018300" cy="45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Jolee West</a:t>
            </a:r>
          </a:p>
          <a:p>
            <a:pPr lvl="0" rtl="0"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Director of Academic Computing &amp; Digital Library Projects</a:t>
            </a:r>
          </a:p>
          <a:p>
            <a:pPr lvl="0" rtl="0"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Wesleyan University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9023" y="-112900"/>
            <a:ext cx="8674976" cy="52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41200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4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BREAK TIME!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791</Words>
  <Application>Microsoft Office PowerPoint</Application>
  <PresentationFormat>On-screen Show (16:9)</PresentationFormat>
  <Paragraphs>91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Using MOOCs to Spur Innovation ELI 2014 Leadership Seminar - Day 1</vt:lpstr>
      <vt:lpstr>PowerPoint Presentation</vt:lpstr>
      <vt:lpstr>program goals</vt:lpstr>
      <vt:lpstr>developing your toolbox</vt:lpstr>
      <vt:lpstr>hatful of quotes</vt:lpstr>
      <vt:lpstr>being a leader in a time of change</vt:lpstr>
      <vt:lpstr>leadership in MOOC contexts</vt:lpstr>
      <vt:lpstr>leadership in MOOC contexts</vt:lpstr>
      <vt:lpstr>BREAK TIME!</vt:lpstr>
      <vt:lpstr>building an ecosystem</vt:lpstr>
      <vt:lpstr>Adaptive challenges</vt:lpstr>
      <vt:lpstr>MOOCs as adaptive challenges</vt:lpstr>
      <vt:lpstr>educational innovations</vt:lpstr>
      <vt:lpstr>developing strategy</vt:lpstr>
      <vt:lpstr>homework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MOOCs to Spur Innovation ELI 2014 Leadership Seminar - Day 1</dc:title>
  <dc:creator>Karen Vignare</dc:creator>
  <cp:lastModifiedBy>Karen Vignare</cp:lastModifiedBy>
  <cp:revision>2</cp:revision>
  <dcterms:modified xsi:type="dcterms:W3CDTF">2014-02-03T17:00:34Z</dcterms:modified>
</cp:coreProperties>
</file>