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34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B36"/>
    <a:srgbClr val="D66048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6" autoAdjust="0"/>
    <p:restoredTop sz="94660"/>
  </p:normalViewPr>
  <p:slideViewPr>
    <p:cSldViewPr snapToGrid="0">
      <p:cViewPr varScale="1">
        <p:scale>
          <a:sx n="24" d="100"/>
          <a:sy n="24" d="100"/>
        </p:scale>
        <p:origin x="1350" y="12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0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C31D5-4B3E-4AA5-B81A-48DEF801693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BF5EE7-34F8-40CC-88C6-36D631264F9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Classroom Innovation </a:t>
          </a:r>
          <a:endParaRPr lang="en-US" dirty="0">
            <a:solidFill>
              <a:schemeClr val="tx1"/>
            </a:solidFill>
          </a:endParaRPr>
        </a:p>
      </dgm:t>
    </dgm:pt>
    <dgm:pt modelId="{2C454CCB-EDB8-40A4-8405-3EB7FD6AC14D}" type="parTrans" cxnId="{449817A0-05F7-426A-9B40-7A5C2DDE1D94}">
      <dgm:prSet/>
      <dgm:spPr/>
      <dgm:t>
        <a:bodyPr/>
        <a:lstStyle/>
        <a:p>
          <a:endParaRPr lang="en-US"/>
        </a:p>
      </dgm:t>
    </dgm:pt>
    <dgm:pt modelId="{35E6BD8E-30E4-4B5D-958B-F3B758A9EDBF}" type="sibTrans" cxnId="{449817A0-05F7-426A-9B40-7A5C2DDE1D94}">
      <dgm:prSet/>
      <dgm:spPr/>
      <dgm:t>
        <a:bodyPr/>
        <a:lstStyle/>
        <a:p>
          <a:endParaRPr lang="en-US"/>
        </a:p>
      </dgm:t>
    </dgm:pt>
    <dgm:pt modelId="{E3851ADF-86FB-4CBE-A26C-E121BA353519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Teacher Disposition </a:t>
          </a:r>
          <a:endParaRPr lang="en-US" dirty="0">
            <a:solidFill>
              <a:schemeClr val="tx1"/>
            </a:solidFill>
          </a:endParaRPr>
        </a:p>
      </dgm:t>
    </dgm:pt>
    <dgm:pt modelId="{3143FECA-B242-4E20-BC34-A9296E1C9DEC}" type="parTrans" cxnId="{8189C8C8-1109-427B-AF07-A0DE3BC5282F}">
      <dgm:prSet/>
      <dgm:spPr/>
      <dgm:t>
        <a:bodyPr/>
        <a:lstStyle/>
        <a:p>
          <a:endParaRPr lang="en-US"/>
        </a:p>
      </dgm:t>
    </dgm:pt>
    <dgm:pt modelId="{D6E17F60-966B-4F89-9497-41C2A6F82DB0}" type="sibTrans" cxnId="{8189C8C8-1109-427B-AF07-A0DE3BC5282F}">
      <dgm:prSet/>
      <dgm:spPr/>
      <dgm:t>
        <a:bodyPr/>
        <a:lstStyle/>
        <a:p>
          <a:endParaRPr lang="en-US"/>
        </a:p>
      </dgm:t>
    </dgm:pt>
    <dgm:pt modelId="{76F6B912-17E4-4C5B-83AA-35F5C53581F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Active Education </a:t>
          </a:r>
          <a:endParaRPr lang="en-US" dirty="0">
            <a:solidFill>
              <a:schemeClr val="tx1"/>
            </a:solidFill>
          </a:endParaRPr>
        </a:p>
      </dgm:t>
    </dgm:pt>
    <dgm:pt modelId="{A8C38715-2C6D-48DB-B7F0-696E0125FAA1}" type="parTrans" cxnId="{DC4A9C9B-FE04-48F3-A199-5A785C07643F}">
      <dgm:prSet/>
      <dgm:spPr/>
      <dgm:t>
        <a:bodyPr/>
        <a:lstStyle/>
        <a:p>
          <a:endParaRPr lang="en-US"/>
        </a:p>
      </dgm:t>
    </dgm:pt>
    <dgm:pt modelId="{C7D255A4-2BE7-495D-B419-019271210C62}" type="sibTrans" cxnId="{DC4A9C9B-FE04-48F3-A199-5A785C07643F}">
      <dgm:prSet/>
      <dgm:spPr/>
      <dgm:t>
        <a:bodyPr/>
        <a:lstStyle/>
        <a:p>
          <a:endParaRPr lang="en-US"/>
        </a:p>
      </dgm:t>
    </dgm:pt>
    <dgm:pt modelId="{FB65D4F4-A84C-46B5-9407-4F4AE827935B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Teacher Reflection </a:t>
          </a:r>
          <a:endParaRPr lang="en-US" dirty="0">
            <a:solidFill>
              <a:schemeClr val="tx1"/>
            </a:solidFill>
          </a:endParaRPr>
        </a:p>
      </dgm:t>
    </dgm:pt>
    <dgm:pt modelId="{13E8AB66-4F8D-4108-9C55-EB46D1FA5BD2}" type="parTrans" cxnId="{70B92E0D-CF31-4BE3-B2C2-DD78313EE7B1}">
      <dgm:prSet/>
      <dgm:spPr/>
      <dgm:t>
        <a:bodyPr/>
        <a:lstStyle/>
        <a:p>
          <a:endParaRPr lang="en-US"/>
        </a:p>
      </dgm:t>
    </dgm:pt>
    <dgm:pt modelId="{4B328DA6-AC35-4D95-A3A1-E671A3A715DF}" type="sibTrans" cxnId="{70B92E0D-CF31-4BE3-B2C2-DD78313EE7B1}">
      <dgm:prSet/>
      <dgm:spPr/>
      <dgm:t>
        <a:bodyPr/>
        <a:lstStyle/>
        <a:p>
          <a:endParaRPr lang="en-US"/>
        </a:p>
      </dgm:t>
    </dgm:pt>
    <dgm:pt modelId="{A31B9FB7-9006-4C2C-96B9-A666417FA6BC}">
      <dgm:prSet phldrT="[Text]"/>
      <dgm:spPr>
        <a:solidFill>
          <a:srgbClr val="CA4B36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Student Collaboration </a:t>
          </a:r>
          <a:endParaRPr lang="en-US" dirty="0">
            <a:solidFill>
              <a:schemeClr val="tx1"/>
            </a:solidFill>
          </a:endParaRPr>
        </a:p>
      </dgm:t>
    </dgm:pt>
    <dgm:pt modelId="{5990D771-C2C5-4ED5-AC39-94294140FC73}" type="parTrans" cxnId="{B778E372-74FA-4B55-9931-4C8EB13E8DB8}">
      <dgm:prSet/>
      <dgm:spPr/>
      <dgm:t>
        <a:bodyPr/>
        <a:lstStyle/>
        <a:p>
          <a:endParaRPr lang="en-US"/>
        </a:p>
      </dgm:t>
    </dgm:pt>
    <dgm:pt modelId="{0D9E394D-D5F5-4106-8BA3-E8672789A510}" type="sibTrans" cxnId="{B778E372-74FA-4B55-9931-4C8EB13E8DB8}">
      <dgm:prSet/>
      <dgm:spPr/>
      <dgm:t>
        <a:bodyPr/>
        <a:lstStyle/>
        <a:p>
          <a:endParaRPr lang="en-US"/>
        </a:p>
      </dgm:t>
    </dgm:pt>
    <dgm:pt modelId="{DBF9977C-311E-4570-8C59-6F4973CE0E0A}" type="pres">
      <dgm:prSet presAssocID="{C37C31D5-4B3E-4AA5-B81A-48DEF80169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4FC45C-B067-47EF-928E-653DF8FB5A04}" type="pres">
      <dgm:prSet presAssocID="{84BF5EE7-34F8-40CC-88C6-36D631264F9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BA4F6-327A-48C2-A683-015386CCE106}" type="pres">
      <dgm:prSet presAssocID="{84BF5EE7-34F8-40CC-88C6-36D631264F9F}" presName="spNode" presStyleCnt="0"/>
      <dgm:spPr/>
    </dgm:pt>
    <dgm:pt modelId="{BFAF5394-46C1-481F-9BEE-6829466B55B9}" type="pres">
      <dgm:prSet presAssocID="{35E6BD8E-30E4-4B5D-958B-F3B758A9EDB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3B21B05-E978-49B3-A005-608E2A09F562}" type="pres">
      <dgm:prSet presAssocID="{E3851ADF-86FB-4CBE-A26C-E121BA3535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A336A-D284-499F-98B8-85FC0D3ABB37}" type="pres">
      <dgm:prSet presAssocID="{E3851ADF-86FB-4CBE-A26C-E121BA353519}" presName="spNode" presStyleCnt="0"/>
      <dgm:spPr/>
    </dgm:pt>
    <dgm:pt modelId="{D0C7FF3C-E82F-4FB2-A4E0-55A45ACC32E5}" type="pres">
      <dgm:prSet presAssocID="{D6E17F60-966B-4F89-9497-41C2A6F82DB0}" presName="sibTrans" presStyleLbl="sibTrans1D1" presStyleIdx="1" presStyleCnt="5"/>
      <dgm:spPr/>
      <dgm:t>
        <a:bodyPr/>
        <a:lstStyle/>
        <a:p>
          <a:endParaRPr lang="en-US"/>
        </a:p>
      </dgm:t>
    </dgm:pt>
    <dgm:pt modelId="{DC8FB1F8-181D-4FF2-8D80-995F50D9D479}" type="pres">
      <dgm:prSet presAssocID="{76F6B912-17E4-4C5B-83AA-35F5C53581F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14945-43D8-46AD-AC0C-C8E25974F9FE}" type="pres">
      <dgm:prSet presAssocID="{76F6B912-17E4-4C5B-83AA-35F5C53581F8}" presName="spNode" presStyleCnt="0"/>
      <dgm:spPr/>
    </dgm:pt>
    <dgm:pt modelId="{BD92BCDA-5D5A-4D33-B4A6-75AA094F9DA3}" type="pres">
      <dgm:prSet presAssocID="{C7D255A4-2BE7-495D-B419-019271210C62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54A3D62-ACA6-48CF-BEE5-46CFE0A505BD}" type="pres">
      <dgm:prSet presAssocID="{FB65D4F4-A84C-46B5-9407-4F4AE827935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A566C-421C-4A7E-B95F-D732EC5721EF}" type="pres">
      <dgm:prSet presAssocID="{FB65D4F4-A84C-46B5-9407-4F4AE827935B}" presName="spNode" presStyleCnt="0"/>
      <dgm:spPr/>
    </dgm:pt>
    <dgm:pt modelId="{C29C66EF-9191-4A23-B288-2E080D5364D6}" type="pres">
      <dgm:prSet presAssocID="{4B328DA6-AC35-4D95-A3A1-E671A3A715DF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A0D8E87-4948-4D3E-A6D2-75FC509EB433}" type="pres">
      <dgm:prSet presAssocID="{A31B9FB7-9006-4C2C-96B9-A666417FA6B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25E42-0C69-48F5-9032-93CEE20896DE}" type="pres">
      <dgm:prSet presAssocID="{A31B9FB7-9006-4C2C-96B9-A666417FA6BC}" presName="spNode" presStyleCnt="0"/>
      <dgm:spPr/>
    </dgm:pt>
    <dgm:pt modelId="{713674E0-EE21-423D-808D-E8EF76BE33E2}" type="pres">
      <dgm:prSet presAssocID="{0D9E394D-D5F5-4106-8BA3-E8672789A510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5A133B6-C09C-4F3F-BAEF-AEF12B3A0E21}" type="presOf" srcId="{4B328DA6-AC35-4D95-A3A1-E671A3A715DF}" destId="{C29C66EF-9191-4A23-B288-2E080D5364D6}" srcOrd="0" destOrd="0" presId="urn:microsoft.com/office/officeart/2005/8/layout/cycle6"/>
    <dgm:cxn modelId="{8189C8C8-1109-427B-AF07-A0DE3BC5282F}" srcId="{C37C31D5-4B3E-4AA5-B81A-48DEF8016934}" destId="{E3851ADF-86FB-4CBE-A26C-E121BA353519}" srcOrd="1" destOrd="0" parTransId="{3143FECA-B242-4E20-BC34-A9296E1C9DEC}" sibTransId="{D6E17F60-966B-4F89-9497-41C2A6F82DB0}"/>
    <dgm:cxn modelId="{449817A0-05F7-426A-9B40-7A5C2DDE1D94}" srcId="{C37C31D5-4B3E-4AA5-B81A-48DEF8016934}" destId="{84BF5EE7-34F8-40CC-88C6-36D631264F9F}" srcOrd="0" destOrd="0" parTransId="{2C454CCB-EDB8-40A4-8405-3EB7FD6AC14D}" sibTransId="{35E6BD8E-30E4-4B5D-958B-F3B758A9EDBF}"/>
    <dgm:cxn modelId="{B778E372-74FA-4B55-9931-4C8EB13E8DB8}" srcId="{C37C31D5-4B3E-4AA5-B81A-48DEF8016934}" destId="{A31B9FB7-9006-4C2C-96B9-A666417FA6BC}" srcOrd="4" destOrd="0" parTransId="{5990D771-C2C5-4ED5-AC39-94294140FC73}" sibTransId="{0D9E394D-D5F5-4106-8BA3-E8672789A510}"/>
    <dgm:cxn modelId="{7E7179CE-22BD-458A-B952-C81BF520595E}" type="presOf" srcId="{C37C31D5-4B3E-4AA5-B81A-48DEF8016934}" destId="{DBF9977C-311E-4570-8C59-6F4973CE0E0A}" srcOrd="0" destOrd="0" presId="urn:microsoft.com/office/officeart/2005/8/layout/cycle6"/>
    <dgm:cxn modelId="{953D033D-897E-4BD2-976A-B12858541827}" type="presOf" srcId="{D6E17F60-966B-4F89-9497-41C2A6F82DB0}" destId="{D0C7FF3C-E82F-4FB2-A4E0-55A45ACC32E5}" srcOrd="0" destOrd="0" presId="urn:microsoft.com/office/officeart/2005/8/layout/cycle6"/>
    <dgm:cxn modelId="{B57A8E34-D1BC-477D-9808-9968FBC895B2}" type="presOf" srcId="{C7D255A4-2BE7-495D-B419-019271210C62}" destId="{BD92BCDA-5D5A-4D33-B4A6-75AA094F9DA3}" srcOrd="0" destOrd="0" presId="urn:microsoft.com/office/officeart/2005/8/layout/cycle6"/>
    <dgm:cxn modelId="{DC4A9C9B-FE04-48F3-A199-5A785C07643F}" srcId="{C37C31D5-4B3E-4AA5-B81A-48DEF8016934}" destId="{76F6B912-17E4-4C5B-83AA-35F5C53581F8}" srcOrd="2" destOrd="0" parTransId="{A8C38715-2C6D-48DB-B7F0-696E0125FAA1}" sibTransId="{C7D255A4-2BE7-495D-B419-019271210C62}"/>
    <dgm:cxn modelId="{D4E5DB1C-6C04-41EB-92A6-A0EA04A0FFDA}" type="presOf" srcId="{35E6BD8E-30E4-4B5D-958B-F3B758A9EDBF}" destId="{BFAF5394-46C1-481F-9BEE-6829466B55B9}" srcOrd="0" destOrd="0" presId="urn:microsoft.com/office/officeart/2005/8/layout/cycle6"/>
    <dgm:cxn modelId="{4D4E24B0-779C-442D-89B2-CA575419BFED}" type="presOf" srcId="{84BF5EE7-34F8-40CC-88C6-36D631264F9F}" destId="{874FC45C-B067-47EF-928E-653DF8FB5A04}" srcOrd="0" destOrd="0" presId="urn:microsoft.com/office/officeart/2005/8/layout/cycle6"/>
    <dgm:cxn modelId="{E28A9D51-C12C-4A39-85D9-01C688C3912C}" type="presOf" srcId="{0D9E394D-D5F5-4106-8BA3-E8672789A510}" destId="{713674E0-EE21-423D-808D-E8EF76BE33E2}" srcOrd="0" destOrd="0" presId="urn:microsoft.com/office/officeart/2005/8/layout/cycle6"/>
    <dgm:cxn modelId="{70B92E0D-CF31-4BE3-B2C2-DD78313EE7B1}" srcId="{C37C31D5-4B3E-4AA5-B81A-48DEF8016934}" destId="{FB65D4F4-A84C-46B5-9407-4F4AE827935B}" srcOrd="3" destOrd="0" parTransId="{13E8AB66-4F8D-4108-9C55-EB46D1FA5BD2}" sibTransId="{4B328DA6-AC35-4D95-A3A1-E671A3A715DF}"/>
    <dgm:cxn modelId="{6DB66EAF-A4AA-458A-924B-629A0A1B04FC}" type="presOf" srcId="{E3851ADF-86FB-4CBE-A26C-E121BA353519}" destId="{03B21B05-E978-49B3-A005-608E2A09F562}" srcOrd="0" destOrd="0" presId="urn:microsoft.com/office/officeart/2005/8/layout/cycle6"/>
    <dgm:cxn modelId="{F7EAAFD4-9C82-4E61-A9B0-65605FA3A9E2}" type="presOf" srcId="{FB65D4F4-A84C-46B5-9407-4F4AE827935B}" destId="{C54A3D62-ACA6-48CF-BEE5-46CFE0A505BD}" srcOrd="0" destOrd="0" presId="urn:microsoft.com/office/officeart/2005/8/layout/cycle6"/>
    <dgm:cxn modelId="{65CFD6E2-E300-415B-82BC-6E30696D2783}" type="presOf" srcId="{76F6B912-17E4-4C5B-83AA-35F5C53581F8}" destId="{DC8FB1F8-181D-4FF2-8D80-995F50D9D479}" srcOrd="0" destOrd="0" presId="urn:microsoft.com/office/officeart/2005/8/layout/cycle6"/>
    <dgm:cxn modelId="{1ADD0B9A-97A5-4823-92E3-50DE8C07E7EC}" type="presOf" srcId="{A31B9FB7-9006-4C2C-96B9-A666417FA6BC}" destId="{EA0D8E87-4948-4D3E-A6D2-75FC509EB433}" srcOrd="0" destOrd="0" presId="urn:microsoft.com/office/officeart/2005/8/layout/cycle6"/>
    <dgm:cxn modelId="{B2630DDB-7D8D-4513-BDF8-97D4C7D6A3DD}" type="presParOf" srcId="{DBF9977C-311E-4570-8C59-6F4973CE0E0A}" destId="{874FC45C-B067-47EF-928E-653DF8FB5A04}" srcOrd="0" destOrd="0" presId="urn:microsoft.com/office/officeart/2005/8/layout/cycle6"/>
    <dgm:cxn modelId="{6CBEC130-A66A-4D83-9B11-09AE27562BFE}" type="presParOf" srcId="{DBF9977C-311E-4570-8C59-6F4973CE0E0A}" destId="{CE2BA4F6-327A-48C2-A683-015386CCE106}" srcOrd="1" destOrd="0" presId="urn:microsoft.com/office/officeart/2005/8/layout/cycle6"/>
    <dgm:cxn modelId="{AF8DC8AA-620F-44FD-9B9F-5BC9EC0A9DF6}" type="presParOf" srcId="{DBF9977C-311E-4570-8C59-6F4973CE0E0A}" destId="{BFAF5394-46C1-481F-9BEE-6829466B55B9}" srcOrd="2" destOrd="0" presId="urn:microsoft.com/office/officeart/2005/8/layout/cycle6"/>
    <dgm:cxn modelId="{766F9952-7F3E-44E6-8CC9-11328FE4578F}" type="presParOf" srcId="{DBF9977C-311E-4570-8C59-6F4973CE0E0A}" destId="{03B21B05-E978-49B3-A005-608E2A09F562}" srcOrd="3" destOrd="0" presId="urn:microsoft.com/office/officeart/2005/8/layout/cycle6"/>
    <dgm:cxn modelId="{16CE6A91-00BB-483A-AA4E-09D46302D927}" type="presParOf" srcId="{DBF9977C-311E-4570-8C59-6F4973CE0E0A}" destId="{4B4A336A-D284-499F-98B8-85FC0D3ABB37}" srcOrd="4" destOrd="0" presId="urn:microsoft.com/office/officeart/2005/8/layout/cycle6"/>
    <dgm:cxn modelId="{C6CE7031-77DC-4485-BC72-0CA47941295B}" type="presParOf" srcId="{DBF9977C-311E-4570-8C59-6F4973CE0E0A}" destId="{D0C7FF3C-E82F-4FB2-A4E0-55A45ACC32E5}" srcOrd="5" destOrd="0" presId="urn:microsoft.com/office/officeart/2005/8/layout/cycle6"/>
    <dgm:cxn modelId="{08FD826D-14C9-4881-9210-EEB22C71C308}" type="presParOf" srcId="{DBF9977C-311E-4570-8C59-6F4973CE0E0A}" destId="{DC8FB1F8-181D-4FF2-8D80-995F50D9D479}" srcOrd="6" destOrd="0" presId="urn:microsoft.com/office/officeart/2005/8/layout/cycle6"/>
    <dgm:cxn modelId="{87056041-46CC-49B8-AB31-D2E348BD1866}" type="presParOf" srcId="{DBF9977C-311E-4570-8C59-6F4973CE0E0A}" destId="{81E14945-43D8-46AD-AC0C-C8E25974F9FE}" srcOrd="7" destOrd="0" presId="urn:microsoft.com/office/officeart/2005/8/layout/cycle6"/>
    <dgm:cxn modelId="{D3320461-6D55-4CD8-A56E-D31DB268C0E4}" type="presParOf" srcId="{DBF9977C-311E-4570-8C59-6F4973CE0E0A}" destId="{BD92BCDA-5D5A-4D33-B4A6-75AA094F9DA3}" srcOrd="8" destOrd="0" presId="urn:microsoft.com/office/officeart/2005/8/layout/cycle6"/>
    <dgm:cxn modelId="{7FD1A9AE-2A96-4D2D-81DE-B97F53433E0F}" type="presParOf" srcId="{DBF9977C-311E-4570-8C59-6F4973CE0E0A}" destId="{C54A3D62-ACA6-48CF-BEE5-46CFE0A505BD}" srcOrd="9" destOrd="0" presId="urn:microsoft.com/office/officeart/2005/8/layout/cycle6"/>
    <dgm:cxn modelId="{6F71118D-820C-4D39-B741-5E2AD99E2ACE}" type="presParOf" srcId="{DBF9977C-311E-4570-8C59-6F4973CE0E0A}" destId="{ACBA566C-421C-4A7E-B95F-D732EC5721EF}" srcOrd="10" destOrd="0" presId="urn:microsoft.com/office/officeart/2005/8/layout/cycle6"/>
    <dgm:cxn modelId="{37F3BC96-88F2-4720-B9E4-BEA6B663C8CF}" type="presParOf" srcId="{DBF9977C-311E-4570-8C59-6F4973CE0E0A}" destId="{C29C66EF-9191-4A23-B288-2E080D5364D6}" srcOrd="11" destOrd="0" presId="urn:microsoft.com/office/officeart/2005/8/layout/cycle6"/>
    <dgm:cxn modelId="{69E9D57A-535F-4E1F-A8F0-C58012ACE2F2}" type="presParOf" srcId="{DBF9977C-311E-4570-8C59-6F4973CE0E0A}" destId="{EA0D8E87-4948-4D3E-A6D2-75FC509EB433}" srcOrd="12" destOrd="0" presId="urn:microsoft.com/office/officeart/2005/8/layout/cycle6"/>
    <dgm:cxn modelId="{E1E1269C-7D59-4F90-A89F-B3C3D734FDE0}" type="presParOf" srcId="{DBF9977C-311E-4570-8C59-6F4973CE0E0A}" destId="{C9525E42-0C69-48F5-9032-93CEE20896DE}" srcOrd="13" destOrd="0" presId="urn:microsoft.com/office/officeart/2005/8/layout/cycle6"/>
    <dgm:cxn modelId="{2CB0C0F8-8139-4000-B125-84DFED1EBF9A}" type="presParOf" srcId="{DBF9977C-311E-4570-8C59-6F4973CE0E0A}" destId="{713674E0-EE21-423D-808D-E8EF76BE33E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FC45C-B067-47EF-928E-653DF8FB5A04}">
      <dsp:nvSpPr>
        <dsp:cNvPr id="0" name=""/>
        <dsp:cNvSpPr/>
      </dsp:nvSpPr>
      <dsp:spPr>
        <a:xfrm>
          <a:off x="4737645" y="1504653"/>
          <a:ext cx="3834308" cy="2492300"/>
        </a:xfrm>
        <a:prstGeom prst="round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solidFill>
                <a:schemeClr val="tx1"/>
              </a:solidFill>
            </a:rPr>
            <a:t>Classroom Innovation </a:t>
          </a:r>
          <a:endParaRPr lang="en-US" sz="4600" kern="1200" dirty="0">
            <a:solidFill>
              <a:schemeClr val="tx1"/>
            </a:solidFill>
          </a:endParaRPr>
        </a:p>
      </dsp:txBody>
      <dsp:txXfrm>
        <a:off x="4859309" y="1626317"/>
        <a:ext cx="3590980" cy="2248972"/>
      </dsp:txXfrm>
    </dsp:sp>
    <dsp:sp modelId="{BFAF5394-46C1-481F-9BEE-6829466B55B9}">
      <dsp:nvSpPr>
        <dsp:cNvPr id="0" name=""/>
        <dsp:cNvSpPr/>
      </dsp:nvSpPr>
      <dsp:spPr>
        <a:xfrm>
          <a:off x="1674524" y="2750803"/>
          <a:ext cx="9960550" cy="9960550"/>
        </a:xfrm>
        <a:custGeom>
          <a:avLst/>
          <a:gdLst/>
          <a:ahLst/>
          <a:cxnLst/>
          <a:rect l="0" t="0" r="0" b="0"/>
          <a:pathLst>
            <a:path>
              <a:moveTo>
                <a:pt x="6923781" y="394871"/>
              </a:moveTo>
              <a:arcTo wR="4980275" hR="4980275" stAng="17578169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21B05-E978-49B3-A005-608E2A09F562}">
      <dsp:nvSpPr>
        <dsp:cNvPr id="0" name=""/>
        <dsp:cNvSpPr/>
      </dsp:nvSpPr>
      <dsp:spPr>
        <a:xfrm>
          <a:off x="9474168" y="4945938"/>
          <a:ext cx="3834308" cy="2492300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solidFill>
                <a:schemeClr val="tx1"/>
              </a:solidFill>
            </a:rPr>
            <a:t>Teacher Disposition </a:t>
          </a:r>
          <a:endParaRPr lang="en-US" sz="4600" kern="1200" dirty="0">
            <a:solidFill>
              <a:schemeClr val="tx1"/>
            </a:solidFill>
          </a:endParaRPr>
        </a:p>
      </dsp:txBody>
      <dsp:txXfrm>
        <a:off x="9595832" y="5067602"/>
        <a:ext cx="3590980" cy="2248972"/>
      </dsp:txXfrm>
    </dsp:sp>
    <dsp:sp modelId="{D0C7FF3C-E82F-4FB2-A4E0-55A45ACC32E5}">
      <dsp:nvSpPr>
        <dsp:cNvPr id="0" name=""/>
        <dsp:cNvSpPr/>
      </dsp:nvSpPr>
      <dsp:spPr>
        <a:xfrm>
          <a:off x="1674524" y="2750803"/>
          <a:ext cx="9960550" cy="9960550"/>
        </a:xfrm>
        <a:custGeom>
          <a:avLst/>
          <a:gdLst/>
          <a:ahLst/>
          <a:cxnLst/>
          <a:rect l="0" t="0" r="0" b="0"/>
          <a:pathLst>
            <a:path>
              <a:moveTo>
                <a:pt x="9953706" y="4719274"/>
              </a:moveTo>
              <a:arcTo wR="4980275" hR="4980275" stAng="21419756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FB1F8-181D-4FF2-8D80-995F50D9D479}">
      <dsp:nvSpPr>
        <dsp:cNvPr id="0" name=""/>
        <dsp:cNvSpPr/>
      </dsp:nvSpPr>
      <dsp:spPr>
        <a:xfrm>
          <a:off x="7664977" y="10514055"/>
          <a:ext cx="3834308" cy="2492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solidFill>
                <a:schemeClr val="tx1"/>
              </a:solidFill>
            </a:rPr>
            <a:t>Active Education </a:t>
          </a:r>
          <a:endParaRPr lang="en-US" sz="4600" kern="1200" dirty="0">
            <a:solidFill>
              <a:schemeClr val="tx1"/>
            </a:solidFill>
          </a:endParaRPr>
        </a:p>
      </dsp:txBody>
      <dsp:txXfrm>
        <a:off x="7786641" y="10635719"/>
        <a:ext cx="3590980" cy="2248972"/>
      </dsp:txXfrm>
    </dsp:sp>
    <dsp:sp modelId="{BD92BCDA-5D5A-4D33-B4A6-75AA094F9DA3}">
      <dsp:nvSpPr>
        <dsp:cNvPr id="0" name=""/>
        <dsp:cNvSpPr/>
      </dsp:nvSpPr>
      <dsp:spPr>
        <a:xfrm>
          <a:off x="1674524" y="2750803"/>
          <a:ext cx="9960550" cy="9960550"/>
        </a:xfrm>
        <a:custGeom>
          <a:avLst/>
          <a:gdLst/>
          <a:ahLst/>
          <a:cxnLst/>
          <a:rect l="0" t="0" r="0" b="0"/>
          <a:pathLst>
            <a:path>
              <a:moveTo>
                <a:pt x="5970661" y="9861081"/>
              </a:moveTo>
              <a:arcTo wR="4980275" hR="4980275" stAng="4711776" swAng="13764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A3D62-ACA6-48CF-BEE5-46CFE0A505BD}">
      <dsp:nvSpPr>
        <dsp:cNvPr id="0" name=""/>
        <dsp:cNvSpPr/>
      </dsp:nvSpPr>
      <dsp:spPr>
        <a:xfrm>
          <a:off x="1810313" y="10514055"/>
          <a:ext cx="3834308" cy="2492300"/>
        </a:xfrm>
        <a:prstGeom prst="round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solidFill>
                <a:schemeClr val="tx1"/>
              </a:solidFill>
            </a:rPr>
            <a:t>Teacher Reflection </a:t>
          </a:r>
          <a:endParaRPr lang="en-US" sz="4600" kern="1200" dirty="0">
            <a:solidFill>
              <a:schemeClr val="tx1"/>
            </a:solidFill>
          </a:endParaRPr>
        </a:p>
      </dsp:txBody>
      <dsp:txXfrm>
        <a:off x="1931977" y="10635719"/>
        <a:ext cx="3590980" cy="2248972"/>
      </dsp:txXfrm>
    </dsp:sp>
    <dsp:sp modelId="{C29C66EF-9191-4A23-B288-2E080D5364D6}">
      <dsp:nvSpPr>
        <dsp:cNvPr id="0" name=""/>
        <dsp:cNvSpPr/>
      </dsp:nvSpPr>
      <dsp:spPr>
        <a:xfrm>
          <a:off x="1674524" y="2750803"/>
          <a:ext cx="9960550" cy="9960550"/>
        </a:xfrm>
        <a:custGeom>
          <a:avLst/>
          <a:gdLst/>
          <a:ahLst/>
          <a:cxnLst/>
          <a:rect l="0" t="0" r="0" b="0"/>
          <a:pathLst>
            <a:path>
              <a:moveTo>
                <a:pt x="832385" y="7736749"/>
              </a:moveTo>
              <a:arcTo wR="4980275" hR="4980275" stAng="8783641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D8E87-4948-4D3E-A6D2-75FC509EB433}">
      <dsp:nvSpPr>
        <dsp:cNvPr id="0" name=""/>
        <dsp:cNvSpPr/>
      </dsp:nvSpPr>
      <dsp:spPr>
        <a:xfrm>
          <a:off x="1122" y="4945938"/>
          <a:ext cx="3834308" cy="2492300"/>
        </a:xfrm>
        <a:prstGeom prst="roundRect">
          <a:avLst/>
        </a:prstGeom>
        <a:solidFill>
          <a:srgbClr val="CA4B3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solidFill>
                <a:schemeClr val="tx1"/>
              </a:solidFill>
            </a:rPr>
            <a:t>Student Collaboration </a:t>
          </a:r>
          <a:endParaRPr lang="en-US" sz="4600" kern="1200" dirty="0">
            <a:solidFill>
              <a:schemeClr val="tx1"/>
            </a:solidFill>
          </a:endParaRPr>
        </a:p>
      </dsp:txBody>
      <dsp:txXfrm>
        <a:off x="122786" y="5067602"/>
        <a:ext cx="3590980" cy="2248972"/>
      </dsp:txXfrm>
    </dsp:sp>
    <dsp:sp modelId="{713674E0-EE21-423D-808D-E8EF76BE33E2}">
      <dsp:nvSpPr>
        <dsp:cNvPr id="0" name=""/>
        <dsp:cNvSpPr/>
      </dsp:nvSpPr>
      <dsp:spPr>
        <a:xfrm>
          <a:off x="1674524" y="2750803"/>
          <a:ext cx="9960550" cy="9960550"/>
        </a:xfrm>
        <a:custGeom>
          <a:avLst/>
          <a:gdLst/>
          <a:ahLst/>
          <a:cxnLst/>
          <a:rect l="0" t="0" r="0" b="0"/>
          <a:pathLst>
            <a:path>
              <a:moveTo>
                <a:pt x="867632" y="2171482"/>
              </a:moveTo>
              <a:arcTo wR="4980275" hR="4980275" stAng="12859904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7F044-5458-4B2E-BFA0-52AAA1C529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2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3643" y="6243775"/>
            <a:ext cx="31283914" cy="12044222"/>
          </a:xfrm>
        </p:spPr>
        <p:txBody>
          <a:bodyPr anchor="b">
            <a:normAutofit/>
          </a:bodyPr>
          <a:lstStyle>
            <a:lvl1pPr algn="ctr">
              <a:defRPr sz="23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3643" y="18653767"/>
            <a:ext cx="31283914" cy="6583675"/>
          </a:xfrm>
        </p:spPr>
        <p:txBody>
          <a:bodyPr>
            <a:normAutofit/>
          </a:bodyPr>
          <a:lstStyle>
            <a:lvl1pPr marL="0" indent="0" algn="ctr">
              <a:buNone/>
              <a:defRPr sz="10560">
                <a:solidFill>
                  <a:schemeClr val="bg1">
                    <a:lumMod val="50000"/>
                  </a:schemeClr>
                </a:solidFill>
              </a:defRPr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5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1" y="20588995"/>
            <a:ext cx="37311955" cy="3895728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65081" y="3351653"/>
            <a:ext cx="35361115" cy="15427853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591" y="24521894"/>
            <a:ext cx="37312027" cy="3275866"/>
          </a:xfrm>
        </p:spPr>
        <p:txBody>
          <a:bodyPr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4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591" y="2926082"/>
            <a:ext cx="37312027" cy="16450776"/>
          </a:xfrm>
        </p:spPr>
        <p:txBody>
          <a:bodyPr anchor="ctr"/>
          <a:lstStyle>
            <a:lvl1pPr algn="ctr"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591" y="20183141"/>
            <a:ext cx="37312027" cy="7614624"/>
          </a:xfrm>
        </p:spPr>
        <p:txBody>
          <a:bodyPr anchor="ctr"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5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363" y="4188425"/>
            <a:ext cx="33489907" cy="13103592"/>
          </a:xfrm>
        </p:spPr>
        <p:txBody>
          <a:bodyPr anchor="ctr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6194323" y="17328154"/>
            <a:ext cx="31508275" cy="2854982"/>
          </a:xfrm>
        </p:spPr>
        <p:txBody>
          <a:bodyPr anchor="t">
            <a:normAutofit/>
          </a:bodyPr>
          <a:lstStyle>
            <a:lvl1pPr marL="0" indent="0">
              <a:buNone/>
              <a:defRPr sz="672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591" y="20989428"/>
            <a:ext cx="37312027" cy="68210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40605" y="4261723"/>
            <a:ext cx="2625062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8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680626" y="14976072"/>
            <a:ext cx="2657477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8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709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591" y="10265868"/>
            <a:ext cx="37312027" cy="12056808"/>
          </a:xfrm>
        </p:spPr>
        <p:txBody>
          <a:bodyPr anchor="b"/>
          <a:lstStyle>
            <a:lvl1pPr algn="ctr"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591" y="22379208"/>
            <a:ext cx="37312027" cy="5475091"/>
          </a:xfrm>
        </p:spPr>
        <p:txBody>
          <a:bodyPr anchor="t"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9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289591" y="2926080"/>
            <a:ext cx="37312027" cy="77044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289589" y="11362046"/>
            <a:ext cx="11876314" cy="2766058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289589" y="14128111"/>
            <a:ext cx="11876314" cy="13669656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028604" y="11362046"/>
            <a:ext cx="11849477" cy="2766058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5988860" y="14128111"/>
            <a:ext cx="11892062" cy="13669656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703875" y="11362046"/>
            <a:ext cx="11897741" cy="2766058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703875" y="14128111"/>
            <a:ext cx="11897741" cy="13669656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08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289591" y="2931705"/>
            <a:ext cx="37312027" cy="7698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289591" y="20183136"/>
            <a:ext cx="11867074" cy="2766058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056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289591" y="11362046"/>
            <a:ext cx="11867074" cy="73152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289591" y="22949194"/>
            <a:ext cx="11867074" cy="4848566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93934" y="20183136"/>
            <a:ext cx="11886581" cy="2766058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056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5988853" y="11362046"/>
            <a:ext cx="11892067" cy="73152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5988853" y="22949191"/>
            <a:ext cx="11892067" cy="4848571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703878" y="20183136"/>
            <a:ext cx="11882453" cy="2766058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056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8703875" y="11362046"/>
            <a:ext cx="11897741" cy="73152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28703424" y="22949182"/>
            <a:ext cx="11898192" cy="4848581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37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3289591" y="11362053"/>
            <a:ext cx="37312027" cy="16435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02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2926092"/>
            <a:ext cx="9191976" cy="24871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3289591" y="2926092"/>
            <a:ext cx="27571406" cy="2487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23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nstructions"/>
          <p:cNvSpPr/>
          <p:nvPr userDrawn="1"/>
        </p:nvSpPr>
        <p:spPr>
          <a:xfrm>
            <a:off x="44302680" y="-1"/>
            <a:ext cx="12447270" cy="3291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t"/>
          <a:lstStyle/>
          <a:p>
            <a:pPr lvl="0">
              <a:spcBef>
                <a:spcPts val="1200"/>
              </a:spcBef>
            </a:pPr>
            <a:r>
              <a:rPr sz="9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Printing:</a:t>
            </a:r>
          </a:p>
          <a:p>
            <a:pPr lvl="0">
              <a:spcBef>
                <a:spcPts val="1200"/>
              </a:spcBef>
            </a:pP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This poster is 48” wide by 36” high. It’s designed to be printed on a large-format printer.</a:t>
            </a:r>
          </a:p>
          <a:p>
            <a:pPr lvl="0">
              <a:spcBef>
                <a:spcPts val="300"/>
              </a:spcBef>
            </a:pPr>
            <a:endParaRPr sz="60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0"/>
              </a:spcBef>
            </a:pPr>
            <a:r>
              <a:rPr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Customizing the Content:</a:t>
            </a:r>
          </a:p>
          <a:p>
            <a:pPr lvl="0">
              <a:spcBef>
                <a:spcPts val="1200"/>
              </a:spcBef>
            </a:pP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placeholders in this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poster 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are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formatted for you.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</a:t>
            </a:r>
            <a:r>
              <a:rPr lang="en-US" sz="6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 the placeholders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add text, or c</a:t>
            </a:r>
            <a:r>
              <a:rPr lang="en-US" sz="6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lick an icon to add a table, chart, SmartArt graphic, picture or multimedia file.</a:t>
            </a:r>
          </a:p>
          <a:p>
            <a:pPr lvl="0">
              <a:spcBef>
                <a:spcPts val="2400"/>
              </a:spcBef>
            </a:pP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add or remove bullet points from text, 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click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Bullets button on the Home tab.</a:t>
            </a:r>
          </a:p>
          <a:p>
            <a:pPr lvl="0">
              <a:spcBef>
                <a:spcPts val="2400"/>
              </a:spcBef>
            </a:pP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If you need more placeholders for titles, 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content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or body text, 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make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 copy of what you need and drag it into place. PowerPoint’s Smart Guides will help you align it with everything else.</a:t>
            </a:r>
          </a:p>
          <a:p>
            <a:pPr lvl="0">
              <a:spcBef>
                <a:spcPts val="2400"/>
              </a:spcBef>
            </a:pP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Want to use your own picture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</a:t>
            </a:r>
            <a:r>
              <a:rPr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instead of ours? No problem!</a:t>
            </a:r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Just click a picture, press the Delete key, then click the icon to add your picture.</a:t>
            </a:r>
            <a:endParaRPr sz="66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1158240" y="4093905"/>
            <a:ext cx="30174412" cy="6463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669280"/>
            <a:ext cx="12801600" cy="128016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9" hasCustomPrompt="1"/>
          </p:nvPr>
        </p:nvSpPr>
        <p:spPr bwMode="ltGray">
          <a:xfrm>
            <a:off x="1143000" y="7114032"/>
            <a:ext cx="12801600" cy="2732574"/>
          </a:xfrm>
          <a:solidFill>
            <a:schemeClr val="tx2">
              <a:lumMod val="10000"/>
              <a:lumOff val="90000"/>
            </a:schemeClr>
          </a:solidFill>
        </p:spPr>
        <p:txBody>
          <a:bodyPr lIns="365760" rIns="365760" anchor="ctr">
            <a:no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4400" baseline="0"/>
            </a:lvl1pPr>
            <a:lvl2pPr marL="571500" indent="-571500">
              <a:spcBef>
                <a:spcPts val="1200"/>
              </a:spcBef>
              <a:buFont typeface="Arial" panose="020B0604020202020204" pitchFamily="34" charset="0"/>
              <a:buChar char="•"/>
              <a:defRPr sz="4400"/>
            </a:lvl2pPr>
            <a:lvl3pPr marL="571500" indent="-571500">
              <a:spcBef>
                <a:spcPts val="1200"/>
              </a:spcBef>
              <a:buFont typeface="Arial" panose="020B0604020202020204" pitchFamily="34" charset="0"/>
              <a:buChar char="•"/>
              <a:defRPr sz="4400"/>
            </a:lvl3pPr>
            <a:lvl4pPr marL="0" indent="0">
              <a:spcBef>
                <a:spcPts val="1200"/>
              </a:spcBef>
              <a:buNone/>
              <a:defRPr sz="4400"/>
            </a:lvl4pPr>
            <a:lvl5pPr marL="0" indent="0">
              <a:spcBef>
                <a:spcPts val="1200"/>
              </a:spcBef>
              <a:buNone/>
              <a:defRPr sz="4400"/>
            </a:lvl5pPr>
            <a:lvl6pPr marL="0" indent="0">
              <a:spcBef>
                <a:spcPts val="1200"/>
              </a:spcBef>
              <a:buNone/>
              <a:defRPr sz="4400"/>
            </a:lvl6pPr>
            <a:lvl7pPr marL="0" indent="0">
              <a:spcBef>
                <a:spcPts val="1200"/>
              </a:spcBef>
              <a:buNone/>
              <a:defRPr sz="4400"/>
            </a:lvl7pPr>
            <a:lvl8pPr marL="0" indent="0">
              <a:spcBef>
                <a:spcPts val="1200"/>
              </a:spcBef>
              <a:buNone/>
              <a:defRPr sz="4400"/>
            </a:lvl8pPr>
            <a:lvl9pPr marL="0" indent="0">
              <a:spcBef>
                <a:spcPts val="120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Type your question or a statement of the problem here</a:t>
            </a:r>
            <a:endParaRPr lang="en-US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1143000" y="10497312"/>
            <a:ext cx="12801600" cy="128016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7" name="Content Placeholder 17"/>
          <p:cNvSpPr>
            <a:spLocks noGrp="1"/>
          </p:cNvSpPr>
          <p:nvPr>
            <p:ph sz="quarter" idx="38" hasCustomPrompt="1"/>
          </p:nvPr>
        </p:nvSpPr>
        <p:spPr>
          <a:xfrm>
            <a:off x="1143000" y="11868912"/>
            <a:ext cx="12801600" cy="2807506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4950440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6440912"/>
            <a:ext cx="12801600" cy="6027461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2887432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24332184"/>
            <a:ext cx="12801600" cy="7296912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5669280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0" y="7114032"/>
            <a:ext cx="12801600" cy="6795556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15544800" y="14328648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5773399"/>
            <a:ext cx="12801600" cy="6694973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2887432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0" y="24332184"/>
            <a:ext cx="12801600" cy="7296912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5669280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0" y="7114032"/>
            <a:ext cx="12801600" cy="7315200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4914834"/>
            <a:ext cx="12801600" cy="4538610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29900880" y="19767596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40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29900880" y="21212348"/>
            <a:ext cx="12801600" cy="4344786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5722072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0" y="27166824"/>
            <a:ext cx="12801600" cy="4462272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32270700" y="0"/>
            <a:ext cx="11620500" cy="3842445"/>
          </a:xfrm>
          <a:effectDag name="">
            <a:cont type="tree" name="">
              <a:effect ref="fillLine"/>
              <a:alphaMod>
                <a:cont name="">
                  <a:fill>
                    <a:gradFill>
                      <a:gsLst>
                        <a:gs pos="60000">
                          <a:srgbClr val="000000">
                            <a:alpha val="100000"/>
                          </a:srgbClr>
                        </a:gs>
                        <a:gs pos="97000">
                          <a:srgbClr val="000000">
                            <a:alpha val="0"/>
                          </a:srgbClr>
                        </a:gs>
                      </a:gsLst>
                      <a:lin ang="10800000"/>
                    </a:gradFill>
                  </a:fill>
                </a:cont>
              </a:alphaMod>
            </a:cont>
          </a:effectDag>
        </p:spPr>
        <p:txBody>
          <a:bodyPr lIns="91440" tIns="457200" rIns="9144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440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9168">
          <p15:clr>
            <a:srgbClr val="A4A3A4"/>
          </p15:clr>
        </p15:guide>
        <p15:guide id="2" pos="1848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289584" y="11362049"/>
            <a:ext cx="37309776" cy="16435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9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589" y="3977110"/>
            <a:ext cx="37266307" cy="13136731"/>
          </a:xfrm>
        </p:spPr>
        <p:txBody>
          <a:bodyPr anchor="b">
            <a:normAutofit/>
          </a:bodyPr>
          <a:lstStyle>
            <a:lvl1pPr>
              <a:defRPr sz="19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9589" y="17555801"/>
            <a:ext cx="37266307" cy="6567278"/>
          </a:xfrm>
        </p:spPr>
        <p:txBody>
          <a:bodyPr>
            <a:normAutofit/>
          </a:bodyPr>
          <a:lstStyle>
            <a:lvl1pPr marL="0" indent="0" algn="ctr">
              <a:buNone/>
              <a:defRPr sz="9600">
                <a:solidFill>
                  <a:schemeClr val="bg1">
                    <a:lumMod val="50000"/>
                  </a:schemeClr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6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89594" y="2968889"/>
            <a:ext cx="37312022" cy="7661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289584" y="11362049"/>
            <a:ext cx="18381696" cy="16435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22219920" y="11362049"/>
            <a:ext cx="18379440" cy="16435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9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89594" y="2968889"/>
            <a:ext cx="37312022" cy="7661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6781" y="11380887"/>
            <a:ext cx="17544509" cy="3263971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248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3289589" y="14644865"/>
            <a:ext cx="18381696" cy="13152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027124" y="11380887"/>
            <a:ext cx="17574494" cy="3263971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248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22219922" y="14644865"/>
            <a:ext cx="18379445" cy="13152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9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5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2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589" y="2926080"/>
            <a:ext cx="14168477" cy="9711610"/>
          </a:xfrm>
        </p:spPr>
        <p:txBody>
          <a:bodyPr anchor="b"/>
          <a:lstStyle>
            <a:lvl1pPr algn="ctr"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8281025" y="2926087"/>
            <a:ext cx="22320586" cy="2487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591" y="12637690"/>
            <a:ext cx="14168482" cy="15160070"/>
          </a:xfrm>
        </p:spPr>
        <p:txBody>
          <a:bodyPr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3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594" y="2926080"/>
            <a:ext cx="19822166" cy="9711619"/>
          </a:xfrm>
        </p:spPr>
        <p:txBody>
          <a:bodyPr anchor="b"/>
          <a:lstStyle>
            <a:lvl1pPr algn="ctr"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020498" y="2926085"/>
            <a:ext cx="14428085" cy="2487168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1" y="12637697"/>
            <a:ext cx="19822099" cy="15160066"/>
          </a:xfrm>
        </p:spPr>
        <p:txBody>
          <a:bodyPr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1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3"/>
            <a:ext cx="43891210" cy="329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9594" y="2968889"/>
            <a:ext cx="37312022" cy="7661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9591" y="11362053"/>
            <a:ext cx="37312027" cy="1643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43454" y="2823972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9591" y="28239727"/>
            <a:ext cx="24022392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50446" y="28239727"/>
            <a:ext cx="2751173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0" y="0"/>
            <a:ext cx="43891200" cy="502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0" y="3886200"/>
            <a:ext cx="438912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3886200"/>
            <a:ext cx="43891200" cy="0"/>
          </a:xfrm>
          <a:prstGeom prst="line">
            <a:avLst/>
          </a:prstGeom>
          <a:ln w="1143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32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</p:sldLayoutIdLst>
  <p:txStyles>
    <p:titleStyle>
      <a:lvl1pPr algn="ctr" defTabSz="4389120" rtl="0" eaLnBrk="1" latinLnBrk="0" hangingPunct="1">
        <a:lnSpc>
          <a:spcPct val="90000"/>
        </a:lnSpc>
        <a:spcBef>
          <a:spcPct val="0"/>
        </a:spcBef>
        <a:buNone/>
        <a:defRPr sz="1728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120000"/>
        </a:lnSpc>
        <a:spcBef>
          <a:spcPts val="4800"/>
        </a:spcBef>
        <a:buClr>
          <a:schemeClr val="tx1"/>
        </a:buClr>
        <a:buFont typeface="Arial" panose="020B0604020202020204" pitchFamily="34" charset="0"/>
        <a:buChar char="•"/>
        <a:defRPr sz="9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tx1"/>
        </a:buClr>
        <a:buFont typeface="Arial" panose="020B0604020202020204" pitchFamily="34" charset="0"/>
        <a:buChar char="•"/>
        <a:defRPr sz="86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tx1"/>
        </a:buClr>
        <a:buFont typeface="Arial" panose="020B0604020202020204" pitchFamily="34" charset="0"/>
        <a:buChar char="•"/>
        <a:defRPr sz="768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tx1"/>
        </a:buClr>
        <a:buFont typeface="Arial" panose="020B0604020202020204" pitchFamily="34" charset="0"/>
        <a:buChar char="•"/>
        <a:defRPr sz="672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tx1"/>
        </a:buClr>
        <a:buFont typeface="Arial" panose="020B0604020202020204" pitchFamily="34" charset="0"/>
        <a:buChar char="•"/>
        <a:defRPr sz="672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tx1"/>
        </a:buClr>
        <a:buFont typeface="Arial" panose="020B0604020202020204" pitchFamily="34" charset="0"/>
        <a:buChar char="•"/>
        <a:defRPr sz="672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tx1"/>
        </a:buClr>
        <a:buFont typeface="Arial" panose="020B0604020202020204" pitchFamily="34" charset="0"/>
        <a:buChar char="•"/>
        <a:defRPr sz="672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tx1"/>
        </a:buClr>
        <a:buFont typeface="Arial" panose="020B0604020202020204" pitchFamily="34" charset="0"/>
        <a:buChar char="•"/>
        <a:defRPr sz="672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tx1"/>
        </a:buClr>
        <a:buFont typeface="Arial" panose="020B0604020202020204" pitchFamily="34" charset="0"/>
        <a:buChar char="•"/>
        <a:defRPr sz="672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2692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407404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25200" y="1600201"/>
            <a:ext cx="24612600" cy="2362200"/>
          </a:xfrm>
          <a:noFill/>
        </p:spPr>
        <p:txBody>
          <a:bodyPr>
            <a:normAutofit fontScale="90000"/>
          </a:bodyPr>
          <a:lstStyle/>
          <a:p>
            <a:pPr lvl="0" defTabSz="3686861">
              <a:lnSpc>
                <a:spcPct val="100000"/>
              </a:lnSpc>
              <a:spcBef>
                <a:spcPts val="0"/>
              </a:spcBef>
            </a:pPr>
            <a:r>
              <a:rPr lang="en-US" sz="7200" cap="none" dirty="0">
                <a:solidFill>
                  <a:prstClr val="black"/>
                </a:solidFill>
              </a:rPr>
              <a:t/>
            </a:r>
            <a:br>
              <a:rPr lang="en-US" sz="7200" cap="none" dirty="0">
                <a:solidFill>
                  <a:prstClr val="black"/>
                </a:solidFill>
              </a:rPr>
            </a:br>
            <a:endParaRPr lang="en-US" sz="9600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algn="ctr"/>
            <a:r>
              <a:rPr lang="en-US" dirty="0" smtClean="0"/>
              <a:t>Dr. Vicky Cardullo, &amp;  Dr. Scott </a:t>
            </a:r>
            <a:r>
              <a:rPr lang="en-US" dirty="0" err="1" smtClean="0"/>
              <a:t>simkins</a:t>
            </a:r>
            <a:r>
              <a:rPr lang="en-US" dirty="0" smtClean="0"/>
              <a:t>		Auburn University , Auburn Alabama </a:t>
            </a:r>
            <a:endParaRPr lang="en-US" dirty="0"/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13"/>
          </p:nvPr>
        </p:nvSpPr>
        <p:spPr>
          <a:xfrm>
            <a:off x="1097280" y="5567230"/>
            <a:ext cx="12801600" cy="1280160"/>
          </a:xfrm>
          <a:solidFill>
            <a:srgbClr val="7030A0"/>
          </a:solidFill>
        </p:spPr>
        <p:txBody>
          <a:bodyPr/>
          <a:lstStyle/>
          <a:p>
            <a:r>
              <a:rPr lang="en-US" dirty="0" smtClean="0"/>
              <a:t>Classroom Innovation </a:t>
            </a:r>
            <a:endParaRPr lang="en-US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39"/>
          </p:nvPr>
        </p:nvSpPr>
        <p:spPr>
          <a:xfrm>
            <a:off x="1158240" y="7674385"/>
            <a:ext cx="12801600" cy="6165990"/>
          </a:xfrm>
          <a:solidFill>
            <a:schemeClr val="bg1"/>
          </a:solidFill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Flipped Classroom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Problem based Learning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Inquiry Based Learning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Team based learning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Collaborative learning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37"/>
          </p:nvPr>
        </p:nvSpPr>
        <p:spPr>
          <a:xfrm>
            <a:off x="30256480" y="5527096"/>
            <a:ext cx="12801600" cy="128016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Teacher Disposition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8"/>
          </p:nvPr>
        </p:nvSpPr>
        <p:spPr>
          <a:xfrm>
            <a:off x="30256480" y="7708966"/>
            <a:ext cx="12801600" cy="668191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Content knowledge </a:t>
            </a:r>
          </a:p>
          <a:p>
            <a:r>
              <a:rPr lang="en-US" sz="4400" dirty="0" smtClean="0"/>
              <a:t>Pedagogical knowledge </a:t>
            </a:r>
          </a:p>
          <a:p>
            <a:r>
              <a:rPr lang="en-US" sz="4400" dirty="0" smtClean="0"/>
              <a:t>Technological knowledge </a:t>
            </a:r>
          </a:p>
          <a:p>
            <a:r>
              <a:rPr lang="en-US" sz="4400" dirty="0" smtClean="0"/>
              <a:t>Student knowledge </a:t>
            </a:r>
            <a:endParaRPr lang="en-US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158240" y="14390876"/>
            <a:ext cx="12801600" cy="1219200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Active Education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/>
          </p:nvPr>
        </p:nvSpPr>
        <p:spPr>
          <a:xfrm>
            <a:off x="1158240" y="16081994"/>
            <a:ext cx="12801600" cy="650335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300" dirty="0" smtClean="0"/>
              <a:t>Active learning spaces </a:t>
            </a:r>
          </a:p>
          <a:p>
            <a:pPr>
              <a:lnSpc>
                <a:spcPct val="110000"/>
              </a:lnSpc>
            </a:pPr>
            <a:r>
              <a:rPr lang="en-US" sz="4300" dirty="0" smtClean="0"/>
              <a:t>Classroom Design promotes collaboration and conversation </a:t>
            </a:r>
          </a:p>
          <a:p>
            <a:pPr>
              <a:lnSpc>
                <a:spcPct val="110000"/>
              </a:lnSpc>
            </a:pPr>
            <a:r>
              <a:rPr lang="en-US" sz="4300" dirty="0" smtClean="0"/>
              <a:t>Technologies support real world learning environment</a:t>
            </a:r>
          </a:p>
          <a:p>
            <a:pPr>
              <a:lnSpc>
                <a:spcPct val="110000"/>
              </a:lnSpc>
            </a:pPr>
            <a:r>
              <a:rPr lang="en-US" sz="4300" dirty="0" smtClean="0"/>
              <a:t>Active student engagement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097280" y="22841712"/>
            <a:ext cx="12801600" cy="1219200"/>
          </a:xfrm>
          <a:solidFill>
            <a:srgbClr val="CA4B36"/>
          </a:solidFill>
        </p:spPr>
        <p:txBody>
          <a:bodyPr/>
          <a:lstStyle/>
          <a:p>
            <a:r>
              <a:rPr lang="en-US" dirty="0" smtClean="0"/>
              <a:t>Student Collaboration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6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based learning </a:t>
            </a:r>
          </a:p>
          <a:p>
            <a:r>
              <a:rPr lang="en-US" dirty="0" smtClean="0"/>
              <a:t>Presentations </a:t>
            </a:r>
          </a:p>
          <a:p>
            <a:r>
              <a:rPr lang="en-US" dirty="0" smtClean="0"/>
              <a:t>Roundtable presentations across disciplines </a:t>
            </a:r>
          </a:p>
          <a:p>
            <a:r>
              <a:rPr lang="en-US" dirty="0" smtClean="0"/>
              <a:t>Digital learning “cyber café” </a:t>
            </a:r>
          </a:p>
          <a:p>
            <a:r>
              <a:rPr lang="en-US" dirty="0" err="1" smtClean="0"/>
              <a:t>Ipad</a:t>
            </a:r>
            <a:r>
              <a:rPr lang="en-US" dirty="0" smtClean="0"/>
              <a:t> integration to bridge distant learners with face to face learners </a:t>
            </a:r>
          </a:p>
          <a:p>
            <a:r>
              <a:rPr lang="en-US" dirty="0" smtClean="0"/>
              <a:t>Cloud based collaboration ( zoom.us) </a:t>
            </a:r>
            <a:endParaRPr lang="en-US" dirty="0"/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4287994970"/>
              </p:ext>
            </p:extLst>
          </p:nvPr>
        </p:nvGraphicFramePr>
        <p:xfrm>
          <a:off x="15468600" y="5647786"/>
          <a:ext cx="13309600" cy="1467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30256480" y="14479983"/>
            <a:ext cx="12801600" cy="1219200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Teacher Reflection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2"/>
          </p:nvPr>
        </p:nvSpPr>
        <p:spPr>
          <a:xfrm>
            <a:off x="30256480" y="16588505"/>
            <a:ext cx="12801600" cy="4900168"/>
          </a:xfrm>
        </p:spPr>
        <p:txBody>
          <a:bodyPr>
            <a:noAutofit/>
          </a:bodyPr>
          <a:lstStyle/>
          <a:p>
            <a:r>
              <a:rPr lang="en-US" sz="4400" dirty="0" smtClean="0"/>
              <a:t>Community of learners </a:t>
            </a:r>
          </a:p>
          <a:p>
            <a:r>
              <a:rPr lang="en-US" sz="4400" dirty="0" smtClean="0"/>
              <a:t>Shared experiences </a:t>
            </a:r>
          </a:p>
          <a:p>
            <a:r>
              <a:rPr lang="en-US" sz="4400" dirty="0" smtClean="0"/>
              <a:t>Supportive environment </a:t>
            </a:r>
          </a:p>
          <a:p>
            <a:r>
              <a:rPr lang="en-US" sz="4400" dirty="0" smtClean="0"/>
              <a:t>Risk taking </a:t>
            </a:r>
            <a:endParaRPr lang="en-US" sz="4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4"/>
          </p:nvPr>
        </p:nvSpPr>
        <p:spPr>
          <a:xfrm>
            <a:off x="30256480" y="22762310"/>
            <a:ext cx="12801600" cy="1219200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/>
              <a:t>Faculty Development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35"/>
          </p:nvPr>
        </p:nvSpPr>
        <p:spPr>
          <a:xfrm>
            <a:off x="30256480" y="24119259"/>
            <a:ext cx="12801600" cy="4462272"/>
          </a:xfrm>
        </p:spPr>
        <p:txBody>
          <a:bodyPr>
            <a:noAutofit/>
          </a:bodyPr>
          <a:lstStyle/>
          <a:p>
            <a:r>
              <a:rPr lang="en-US" sz="4400" dirty="0" smtClean="0"/>
              <a:t>Monthly meetings </a:t>
            </a:r>
          </a:p>
          <a:p>
            <a:r>
              <a:rPr lang="en-US" sz="4400" dirty="0" smtClean="0"/>
              <a:t>Shared research based documents </a:t>
            </a:r>
          </a:p>
          <a:p>
            <a:r>
              <a:rPr lang="en-US" sz="4400" dirty="0" smtClean="0"/>
              <a:t>Pedagogy Workshops</a:t>
            </a:r>
          </a:p>
          <a:p>
            <a:r>
              <a:rPr lang="en-US" sz="4400" dirty="0" smtClean="0"/>
              <a:t>Technology Workshops </a:t>
            </a:r>
            <a:endParaRPr lang="en-US" sz="44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30"/>
          </p:nvPr>
        </p:nvSpPr>
        <p:spPr>
          <a:xfrm>
            <a:off x="15923369" y="21089112"/>
            <a:ext cx="12801600" cy="9067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Student Voices</a:t>
            </a:r>
          </a:p>
          <a:p>
            <a:r>
              <a:rPr lang="en-US" dirty="0"/>
              <a:t>2213 was a fabulous learning space, even on the occasions when technology put up a fight. </a:t>
            </a:r>
            <a:endParaRPr lang="en-US" dirty="0" smtClean="0"/>
          </a:p>
          <a:p>
            <a:r>
              <a:rPr lang="en-US" dirty="0" smtClean="0"/>
              <a:t>Having </a:t>
            </a:r>
            <a:r>
              <a:rPr lang="en-US" dirty="0"/>
              <a:t>each class member share </a:t>
            </a:r>
            <a:r>
              <a:rPr lang="en-US" dirty="0" smtClean="0"/>
              <a:t>at the </a:t>
            </a:r>
            <a:r>
              <a:rPr lang="en-US" dirty="0"/>
              <a:t>end of the class period helped me gain a well-rounded picture of what reading in each content area entailed. </a:t>
            </a:r>
            <a:endParaRPr lang="en-US" dirty="0" smtClean="0"/>
          </a:p>
          <a:p>
            <a:r>
              <a:rPr lang="en-US" dirty="0" smtClean="0"/>
              <a:t>The roundtable </a:t>
            </a:r>
            <a:r>
              <a:rPr lang="en-US" dirty="0"/>
              <a:t>discussions were a blast, in addition to being incredibly informative!</a:t>
            </a:r>
          </a:p>
          <a:p>
            <a:r>
              <a:rPr lang="en-US" dirty="0"/>
              <a:t>The use of the incubator room was great, and I feel that it was super </a:t>
            </a:r>
            <a:r>
              <a:rPr lang="en-US" dirty="0" smtClean="0"/>
              <a:t>conducive to </a:t>
            </a:r>
            <a:r>
              <a:rPr lang="en-US" dirty="0"/>
              <a:t>the "flipped classroom" </a:t>
            </a:r>
            <a:r>
              <a:rPr lang="en-US" dirty="0" smtClean="0"/>
              <a:t>. </a:t>
            </a:r>
            <a:r>
              <a:rPr lang="en-US" dirty="0"/>
              <a:t>I liked that set up as well because we were always active and engaged in </a:t>
            </a:r>
            <a:r>
              <a:rPr lang="en-US" dirty="0" smtClean="0"/>
              <a:t>the class</a:t>
            </a:r>
            <a:r>
              <a:rPr lang="en-US" dirty="0"/>
              <a:t>. I learned a LOT of information about strategies and especially scaffolding for different level </a:t>
            </a:r>
            <a:r>
              <a:rPr lang="en-US" dirty="0" smtClean="0"/>
              <a:t>students.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987812" y="10647331"/>
            <a:ext cx="39358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EASL </a:t>
            </a:r>
          </a:p>
          <a:p>
            <a:pPr algn="ctr"/>
            <a:r>
              <a:rPr lang="en-US" sz="6600" b="1" dirty="0" smtClean="0"/>
              <a:t>Engaged </a:t>
            </a:r>
          </a:p>
          <a:p>
            <a:pPr algn="ctr"/>
            <a:r>
              <a:rPr lang="en-US" sz="6600" b="1" dirty="0" smtClean="0"/>
              <a:t>Active </a:t>
            </a:r>
          </a:p>
          <a:p>
            <a:pPr algn="ctr"/>
            <a:r>
              <a:rPr lang="en-US" sz="6600" b="1" dirty="0" smtClean="0"/>
              <a:t>Student Learning</a:t>
            </a:r>
            <a:endParaRPr lang="en-US" sz="6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2874487" y="141271"/>
            <a:ext cx="20040600" cy="156966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Teacher and Student Perspectives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B7E175-EA31-4EB5-9BCC-A945A81036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0</TotalTime>
  <Words>250</Words>
  <Application>Microsoft Office PowerPoint</Application>
  <PresentationFormat>Custom</PresentationFormat>
  <Paragraphs>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</vt:lpstr>
      <vt:lpstr>Droplet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2014-01-14T18:49:26Z</dcterms:created>
  <dcterms:modified xsi:type="dcterms:W3CDTF">2014-01-21T18:30:04Z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TC040013439991</vt:lpwstr>
  </property>
</Properties>
</file>