
<file path=[Content_Types].xml><?xml version="1.0" encoding="utf-8"?>
<Types xmlns="http://schemas.openxmlformats.org/package/2006/content-types">
  <Default Extension="xml" ContentType="application/xml"/>
  <Default Extension="jpg" ContentType="image/jpeg"/>
  <Default Extension="mp3" ContentType="audi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40"/>
  </p:notesMasterIdLst>
  <p:sldIdLst>
    <p:sldId id="275" r:id="rId5"/>
    <p:sldId id="259" r:id="rId6"/>
    <p:sldId id="277" r:id="rId7"/>
    <p:sldId id="256" r:id="rId8"/>
    <p:sldId id="258" r:id="rId9"/>
    <p:sldId id="281" r:id="rId10"/>
    <p:sldId id="282" r:id="rId11"/>
    <p:sldId id="278" r:id="rId12"/>
    <p:sldId id="327" r:id="rId13"/>
    <p:sldId id="297" r:id="rId14"/>
    <p:sldId id="289" r:id="rId15"/>
    <p:sldId id="306" r:id="rId16"/>
    <p:sldId id="301" r:id="rId17"/>
    <p:sldId id="302" r:id="rId18"/>
    <p:sldId id="318" r:id="rId19"/>
    <p:sldId id="315" r:id="rId20"/>
    <p:sldId id="303" r:id="rId21"/>
    <p:sldId id="304" r:id="rId22"/>
    <p:sldId id="323" r:id="rId23"/>
    <p:sldId id="324" r:id="rId24"/>
    <p:sldId id="319" r:id="rId25"/>
    <p:sldId id="321" r:id="rId26"/>
    <p:sldId id="310" r:id="rId27"/>
    <p:sldId id="311" r:id="rId28"/>
    <p:sldId id="316" r:id="rId29"/>
    <p:sldId id="313" r:id="rId30"/>
    <p:sldId id="312" r:id="rId31"/>
    <p:sldId id="287" r:id="rId32"/>
    <p:sldId id="274" r:id="rId33"/>
    <p:sldId id="330" r:id="rId34"/>
    <p:sldId id="332" r:id="rId35"/>
    <p:sldId id="331" r:id="rId36"/>
    <p:sldId id="333" r:id="rId37"/>
    <p:sldId id="334" r:id="rId38"/>
    <p:sldId id="335" r:id="rId3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8" autoAdjust="0"/>
    <p:restoredTop sz="80000" autoAdjust="0"/>
  </p:normalViewPr>
  <p:slideViewPr>
    <p:cSldViewPr snapToGrid="0" snapToObjects="1">
      <p:cViewPr>
        <p:scale>
          <a:sx n="76" d="100"/>
          <a:sy n="76" d="100"/>
        </p:scale>
        <p:origin x="-2352" y="-976"/>
      </p:cViewPr>
      <p:guideLst>
        <p:guide orient="horz" pos="1620"/>
        <p:guide pos="2880"/>
      </p:guideLst>
    </p:cSldViewPr>
  </p:slideViewPr>
  <p:outlineViewPr>
    <p:cViewPr>
      <p:scale>
        <a:sx n="33" d="100"/>
        <a:sy n="33" d="100"/>
      </p:scale>
      <p:origin x="0" y="3560"/>
    </p:cViewPr>
  </p:outlin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A39E1C-7C87-6B43-9376-87E3EFA3F9DE}" type="datetimeFigureOut">
              <a:rPr lang="en-US" smtClean="0"/>
              <a:t>2/4/14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7261CC-4EC5-F745-8AE5-9A82B65904B9}" type="slidenum">
              <a:rPr lang="en-US" smtClean="0"/>
              <a:t>‹#›</a:t>
            </a:fld>
            <a:endParaRPr lang="en-US"/>
          </a:p>
        </p:txBody>
      </p:sp>
    </p:spTree>
    <p:extLst>
      <p:ext uri="{BB962C8B-B14F-4D97-AF65-F5344CB8AC3E}">
        <p14:creationId xmlns:p14="http://schemas.microsoft.com/office/powerpoint/2010/main" val="17533479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Why not give </a:t>
            </a:r>
            <a:r>
              <a:rPr lang="en-US" sz="1200" dirty="0" err="1" smtClean="0"/>
              <a:t>iPads</a:t>
            </a:r>
            <a:r>
              <a:rPr lang="en-US" sz="1200" dirty="0" smtClean="0"/>
              <a:t> to ½ the students and study the differences?</a:t>
            </a:r>
          </a:p>
          <a:p>
            <a:endParaRPr lang="en-US" sz="1200" dirty="0" smtClean="0"/>
          </a:p>
          <a:p>
            <a:r>
              <a:rPr lang="en-US" sz="1200" dirty="0" smtClean="0"/>
              <a:t>The dean wanted every student in the First Year Experience to have an </a:t>
            </a:r>
            <a:r>
              <a:rPr lang="en-US" sz="1200" dirty="0" err="1" smtClean="0"/>
              <a:t>iPad</a:t>
            </a:r>
            <a:r>
              <a:rPr lang="en-US" sz="1200" dirty="0" smtClean="0"/>
              <a:t>.</a:t>
            </a:r>
          </a:p>
          <a:p>
            <a:endParaRPr lang="en-US" sz="1200" dirty="0" smtClean="0"/>
          </a:p>
          <a:p>
            <a:r>
              <a:rPr lang="en-US" sz="1200" dirty="0" smtClean="0"/>
              <a:t>This is not a controlled experiment. It is exploration.</a:t>
            </a:r>
          </a:p>
          <a:p>
            <a:endParaRPr lang="en-US" dirty="0"/>
          </a:p>
        </p:txBody>
      </p:sp>
      <p:sp>
        <p:nvSpPr>
          <p:cNvPr id="4" name="Slide Number Placeholder 3"/>
          <p:cNvSpPr>
            <a:spLocks noGrp="1"/>
          </p:cNvSpPr>
          <p:nvPr>
            <p:ph type="sldNum" sz="quarter" idx="10"/>
          </p:nvPr>
        </p:nvSpPr>
        <p:spPr/>
        <p:txBody>
          <a:bodyPr/>
          <a:lstStyle/>
          <a:p>
            <a:fld id="{A77261CC-4EC5-F745-8AE5-9A82B65904B9}" type="slidenum">
              <a:rPr lang="en-US" smtClean="0"/>
              <a:t>7</a:t>
            </a:fld>
            <a:endParaRPr lang="en-US"/>
          </a:p>
        </p:txBody>
      </p:sp>
    </p:spTree>
    <p:extLst>
      <p:ext uri="{BB962C8B-B14F-4D97-AF65-F5344CB8AC3E}">
        <p14:creationId xmlns:p14="http://schemas.microsoft.com/office/powerpoint/2010/main" val="3468600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61CC-4EC5-F745-8AE5-9A82B65904B9}" type="slidenum">
              <a:rPr lang="en-US" smtClean="0"/>
              <a:t>23</a:t>
            </a:fld>
            <a:endParaRPr lang="en-US"/>
          </a:p>
        </p:txBody>
      </p:sp>
    </p:spTree>
    <p:extLst>
      <p:ext uri="{BB962C8B-B14F-4D97-AF65-F5344CB8AC3E}">
        <p14:creationId xmlns:p14="http://schemas.microsoft.com/office/powerpoint/2010/main" val="812883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Shielding faculty from </a:t>
            </a:r>
            <a:r>
              <a:rPr lang="en-US" dirty="0" err="1" smtClean="0"/>
              <a:t>coersion</a:t>
            </a:r>
            <a:r>
              <a:rPr lang="en-US" dirty="0" smtClean="0"/>
              <a:t> – encourage, support – not force</a:t>
            </a:r>
          </a:p>
          <a:p>
            <a:pPr marL="285750" indent="-285750">
              <a:buFontTx/>
              <a:buChar char="-"/>
            </a:pPr>
            <a:r>
              <a:rPr lang="en-US" dirty="0" smtClean="0"/>
              <a:t>Start in spring (time)</a:t>
            </a:r>
          </a:p>
          <a:p>
            <a:pPr marL="285750" indent="-285750">
              <a:buFontTx/>
              <a:buChar char="-"/>
            </a:pPr>
            <a:r>
              <a:rPr lang="en-US" dirty="0" smtClean="0"/>
              <a:t>Can’t require</a:t>
            </a:r>
          </a:p>
          <a:p>
            <a:endParaRPr lang="en-US" dirty="0"/>
          </a:p>
        </p:txBody>
      </p:sp>
      <p:sp>
        <p:nvSpPr>
          <p:cNvPr id="4" name="Slide Number Placeholder 3"/>
          <p:cNvSpPr>
            <a:spLocks noGrp="1"/>
          </p:cNvSpPr>
          <p:nvPr>
            <p:ph type="sldNum" sz="quarter" idx="10"/>
          </p:nvPr>
        </p:nvSpPr>
        <p:spPr/>
        <p:txBody>
          <a:bodyPr/>
          <a:lstStyle/>
          <a:p>
            <a:fld id="{A77261CC-4EC5-F745-8AE5-9A82B65904B9}" type="slidenum">
              <a:rPr lang="en-US" smtClean="0"/>
              <a:t>10</a:t>
            </a:fld>
            <a:endParaRPr lang="en-US"/>
          </a:p>
        </p:txBody>
      </p:sp>
    </p:spTree>
    <p:extLst>
      <p:ext uri="{BB962C8B-B14F-4D97-AF65-F5344CB8AC3E}">
        <p14:creationId xmlns:p14="http://schemas.microsoft.com/office/powerpoint/2010/main" val="585152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Administrative - tone (dean’s exploratory tone) </a:t>
            </a:r>
            <a:endParaRPr lang="en-US" dirty="0"/>
          </a:p>
        </p:txBody>
      </p:sp>
      <p:sp>
        <p:nvSpPr>
          <p:cNvPr id="4" name="Slide Number Placeholder 3"/>
          <p:cNvSpPr>
            <a:spLocks noGrp="1"/>
          </p:cNvSpPr>
          <p:nvPr>
            <p:ph type="sldNum" sz="quarter" idx="10"/>
          </p:nvPr>
        </p:nvSpPr>
        <p:spPr/>
        <p:txBody>
          <a:bodyPr/>
          <a:lstStyle/>
          <a:p>
            <a:fld id="{A77261CC-4EC5-F745-8AE5-9A82B65904B9}" type="slidenum">
              <a:rPr lang="en-US" smtClean="0"/>
              <a:t>11</a:t>
            </a:fld>
            <a:endParaRPr lang="en-US"/>
          </a:p>
        </p:txBody>
      </p:sp>
    </p:spTree>
    <p:extLst>
      <p:ext uri="{BB962C8B-B14F-4D97-AF65-F5344CB8AC3E}">
        <p14:creationId xmlns:p14="http://schemas.microsoft.com/office/powerpoint/2010/main" val="3667997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instructors</a:t>
            </a:r>
            <a:r>
              <a:rPr lang="en-US" baseline="0" dirty="0" smtClean="0"/>
              <a:t> saw the </a:t>
            </a:r>
            <a:r>
              <a:rPr lang="en-US" baseline="0" dirty="0" err="1" smtClean="0"/>
              <a:t>iPads</a:t>
            </a:r>
            <a:r>
              <a:rPr lang="en-US" baseline="0" dirty="0" smtClean="0"/>
              <a:t> as part of a more general trend of learning to manage and create expectations about student devices in the classroom—be it laptops, phones, </a:t>
            </a:r>
            <a:r>
              <a:rPr lang="en-US" baseline="0" dirty="0" err="1" smtClean="0"/>
              <a:t>iPads</a:t>
            </a:r>
            <a:r>
              <a:rPr lang="en-US" baseline="0" dirty="0" smtClean="0"/>
              <a:t>, etc.</a:t>
            </a:r>
          </a:p>
          <a:p>
            <a:endParaRPr lang="en-US" baseline="0" dirty="0" smtClean="0"/>
          </a:p>
          <a:p>
            <a:r>
              <a:rPr lang="en-US" baseline="0" dirty="0" err="1" smtClean="0"/>
              <a:t>iPads</a:t>
            </a:r>
            <a:r>
              <a:rPr lang="en-US" baseline="0" dirty="0" smtClean="0"/>
              <a:t> were part of an inexorable trend towards more device chaos. RESPONSE? Keep devices “in their place” through deliberate community-building and goal-directed use of devices</a:t>
            </a:r>
            <a:endParaRPr lang="en-US" dirty="0"/>
          </a:p>
        </p:txBody>
      </p:sp>
      <p:sp>
        <p:nvSpPr>
          <p:cNvPr id="4" name="Slide Number Placeholder 3"/>
          <p:cNvSpPr>
            <a:spLocks noGrp="1"/>
          </p:cNvSpPr>
          <p:nvPr>
            <p:ph type="sldNum" sz="quarter" idx="10"/>
          </p:nvPr>
        </p:nvSpPr>
        <p:spPr/>
        <p:txBody>
          <a:bodyPr/>
          <a:lstStyle/>
          <a:p>
            <a:fld id="{A77261CC-4EC5-F745-8AE5-9A82B65904B9}" type="slidenum">
              <a:rPr lang="en-US" smtClean="0"/>
              <a:t>13</a:t>
            </a:fld>
            <a:endParaRPr lang="en-US"/>
          </a:p>
        </p:txBody>
      </p:sp>
    </p:spTree>
    <p:extLst>
      <p:ext uri="{BB962C8B-B14F-4D97-AF65-F5344CB8AC3E}">
        <p14:creationId xmlns:p14="http://schemas.microsoft.com/office/powerpoint/2010/main" val="2476693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Helping faculty manage setbacks and potential for embarrassment</a:t>
            </a:r>
            <a:endParaRPr lang="en-US" dirty="0"/>
          </a:p>
        </p:txBody>
      </p:sp>
      <p:sp>
        <p:nvSpPr>
          <p:cNvPr id="4" name="Slide Number Placeholder 3"/>
          <p:cNvSpPr>
            <a:spLocks noGrp="1"/>
          </p:cNvSpPr>
          <p:nvPr>
            <p:ph type="sldNum" sz="quarter" idx="10"/>
          </p:nvPr>
        </p:nvSpPr>
        <p:spPr/>
        <p:txBody>
          <a:bodyPr/>
          <a:lstStyle/>
          <a:p>
            <a:fld id="{A77261CC-4EC5-F745-8AE5-9A82B65904B9}" type="slidenum">
              <a:rPr lang="en-US" smtClean="0"/>
              <a:t>14</a:t>
            </a:fld>
            <a:endParaRPr lang="en-US"/>
          </a:p>
        </p:txBody>
      </p:sp>
    </p:spTree>
    <p:extLst>
      <p:ext uri="{BB962C8B-B14F-4D97-AF65-F5344CB8AC3E}">
        <p14:creationId xmlns:p14="http://schemas.microsoft.com/office/powerpoint/2010/main" val="53005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Role of academic tech staff to help manage expectations?</a:t>
            </a:r>
            <a:endParaRPr lang="en-US" dirty="0"/>
          </a:p>
        </p:txBody>
      </p:sp>
      <p:sp>
        <p:nvSpPr>
          <p:cNvPr id="4" name="Slide Number Placeholder 3"/>
          <p:cNvSpPr>
            <a:spLocks noGrp="1"/>
          </p:cNvSpPr>
          <p:nvPr>
            <p:ph type="sldNum" sz="quarter" idx="10"/>
          </p:nvPr>
        </p:nvSpPr>
        <p:spPr/>
        <p:txBody>
          <a:bodyPr/>
          <a:lstStyle/>
          <a:p>
            <a:fld id="{A77261CC-4EC5-F745-8AE5-9A82B65904B9}" type="slidenum">
              <a:rPr lang="en-US" smtClean="0"/>
              <a:t>15</a:t>
            </a:fld>
            <a:endParaRPr lang="en-US"/>
          </a:p>
        </p:txBody>
      </p:sp>
    </p:spTree>
    <p:extLst>
      <p:ext uri="{BB962C8B-B14F-4D97-AF65-F5344CB8AC3E}">
        <p14:creationId xmlns:p14="http://schemas.microsoft.com/office/powerpoint/2010/main" val="256214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it’s not as good as a laptop, they’ll switch back to what</a:t>
            </a:r>
            <a:r>
              <a:rPr lang="en-US" baseline="0" dirty="0" smtClean="0"/>
              <a:t> works</a:t>
            </a:r>
          </a:p>
        </p:txBody>
      </p:sp>
      <p:sp>
        <p:nvSpPr>
          <p:cNvPr id="4" name="Slide Number Placeholder 3"/>
          <p:cNvSpPr>
            <a:spLocks noGrp="1"/>
          </p:cNvSpPr>
          <p:nvPr>
            <p:ph type="sldNum" sz="quarter" idx="10"/>
          </p:nvPr>
        </p:nvSpPr>
        <p:spPr/>
        <p:txBody>
          <a:bodyPr/>
          <a:lstStyle/>
          <a:p>
            <a:fld id="{A77261CC-4EC5-F745-8AE5-9A82B65904B9}" type="slidenum">
              <a:rPr lang="en-US" smtClean="0"/>
              <a:t>16</a:t>
            </a:fld>
            <a:endParaRPr lang="en-US"/>
          </a:p>
        </p:txBody>
      </p:sp>
    </p:spTree>
    <p:extLst>
      <p:ext uri="{BB962C8B-B14F-4D97-AF65-F5344CB8AC3E}">
        <p14:creationId xmlns:p14="http://schemas.microsoft.com/office/powerpoint/2010/main" val="256214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Instructors (at least in our setting) were VERY</a:t>
            </a:r>
            <a:r>
              <a:rPr lang="en-US" baseline="0" dirty="0" smtClean="0"/>
              <a:t> attuned to the concept of “fairness”</a:t>
            </a:r>
          </a:p>
          <a:p>
            <a:endParaRPr lang="en-US" baseline="0" dirty="0" smtClean="0"/>
          </a:p>
          <a:p>
            <a:r>
              <a:rPr lang="en-US" baseline="0" dirty="0" smtClean="0"/>
              <a:t>This “all or nothing” attitude was one of the most overwhelmingly consistent sentiments that came out in our interviews</a:t>
            </a:r>
          </a:p>
        </p:txBody>
      </p:sp>
      <p:sp>
        <p:nvSpPr>
          <p:cNvPr id="4" name="Slide Number Placeholder 3"/>
          <p:cNvSpPr>
            <a:spLocks noGrp="1"/>
          </p:cNvSpPr>
          <p:nvPr>
            <p:ph type="sldNum" sz="quarter" idx="10"/>
          </p:nvPr>
        </p:nvSpPr>
        <p:spPr/>
        <p:txBody>
          <a:bodyPr/>
          <a:lstStyle/>
          <a:p>
            <a:fld id="{A77261CC-4EC5-F745-8AE5-9A82B65904B9}" type="slidenum">
              <a:rPr lang="en-US" smtClean="0"/>
              <a:t>17</a:t>
            </a:fld>
            <a:endParaRPr lang="en-US"/>
          </a:p>
        </p:txBody>
      </p:sp>
    </p:spTree>
    <p:extLst>
      <p:ext uri="{BB962C8B-B14F-4D97-AF65-F5344CB8AC3E}">
        <p14:creationId xmlns:p14="http://schemas.microsoft.com/office/powerpoint/2010/main" val="2189134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Alison puts on her “academic</a:t>
            </a:r>
            <a:r>
              <a:rPr lang="en-US" baseline="0" dirty="0" smtClean="0"/>
              <a:t> tech support hat”</a:t>
            </a:r>
            <a:endParaRPr lang="en-US" dirty="0" smtClean="0"/>
          </a:p>
          <a:p>
            <a:endParaRPr lang="en-US" dirty="0" smtClean="0"/>
          </a:p>
          <a:p>
            <a:r>
              <a:rPr lang="en-US" dirty="0" smtClean="0"/>
              <a:t>Classroom management: seemed to make faculty nervous to varying degrees,</a:t>
            </a:r>
            <a:r>
              <a:rPr lang="en-US" baseline="0" dirty="0" smtClean="0"/>
              <a:t> but I was surprised in the end by how consistently they saw this as part of a broader trend of increased number of devices in class that they have to create expectations around</a:t>
            </a:r>
          </a:p>
          <a:p>
            <a:endParaRPr lang="en-US" baseline="0" dirty="0" smtClean="0"/>
          </a:p>
          <a:p>
            <a:r>
              <a:rPr lang="en-US" baseline="0" dirty="0" smtClean="0"/>
              <a:t>Technical problems: Faculty who were willing to be embarrassed, to put themselves out there as learners WITH their students seemed to have good success. A lot of faculty expressed different ways they “bounded” the </a:t>
            </a:r>
            <a:r>
              <a:rPr lang="en-US" baseline="0" dirty="0" err="1" smtClean="0"/>
              <a:t>iPads</a:t>
            </a:r>
            <a:r>
              <a:rPr lang="en-US" baseline="0" dirty="0" smtClean="0"/>
              <a:t> or “kept them in their place”—</a:t>
            </a:r>
            <a:r>
              <a:rPr lang="en-US" baseline="0" dirty="0" err="1" smtClean="0"/>
              <a:t>iPad</a:t>
            </a:r>
            <a:r>
              <a:rPr lang="en-US" baseline="0" dirty="0" smtClean="0"/>
              <a:t> Mondays, creating deliberate community without </a:t>
            </a:r>
            <a:r>
              <a:rPr lang="en-US" baseline="0" dirty="0" err="1" smtClean="0"/>
              <a:t>iPads</a:t>
            </a:r>
            <a:r>
              <a:rPr lang="en-US" baseline="0" dirty="0" smtClean="0"/>
              <a:t>, etc.  Defining a specific space for the </a:t>
            </a:r>
            <a:r>
              <a:rPr lang="en-US" baseline="0" dirty="0" err="1" smtClean="0"/>
              <a:t>iPads</a:t>
            </a:r>
            <a:r>
              <a:rPr lang="en-US" baseline="0" dirty="0" smtClean="0"/>
              <a:t> actually seemed to make them more positive about their use.</a:t>
            </a:r>
          </a:p>
          <a:p>
            <a:endParaRPr lang="en-US" baseline="0" dirty="0" smtClean="0"/>
          </a:p>
          <a:p>
            <a:r>
              <a:rPr lang="en-US" baseline="0" dirty="0" smtClean="0"/>
              <a:t>But it’s not a laptop!: Heard this statement (in its various forms) a lot, and I believe academic tech support staff has a huge role to play in helping faculty reframe expectations. In a support role, I’ll admit I was frequently surprised by what the </a:t>
            </a:r>
            <a:r>
              <a:rPr lang="en-US" baseline="0" dirty="0" err="1" smtClean="0"/>
              <a:t>iPad</a:t>
            </a:r>
            <a:r>
              <a:rPr lang="en-US" baseline="0" dirty="0" smtClean="0"/>
              <a:t> COULDN’T do—especially in the very first year.  This statement was usually it was phrased a complaint—what if it were an opportunity?</a:t>
            </a:r>
          </a:p>
          <a:p>
            <a:endParaRPr lang="en-US" baseline="0" dirty="0" smtClean="0"/>
          </a:p>
          <a:p>
            <a:r>
              <a:rPr lang="en-US" baseline="0" dirty="0" smtClean="0"/>
              <a:t>What can I do when no all students have one?: In the interview research, I was surprised by how prevalent this concern was; they were concerned not just about “majority” coverage (“most students have one”), but “absolute” coverage (“every student has one”) before they felt comfortable using it on official class projects.  The absence of even one </a:t>
            </a:r>
            <a:r>
              <a:rPr lang="en-US" baseline="0" dirty="0" err="1" smtClean="0"/>
              <a:t>iPad</a:t>
            </a:r>
            <a:r>
              <a:rPr lang="en-US" baseline="0" dirty="0" smtClean="0"/>
              <a:t> was felt.  I believe a lot of this was concern about equity and access in a college and department that has a history in developmental education, and a commitment to access programs.  But this question is interesting, because it is central in the BYOD discussion.  We don’t have a good answer to this (and we didn’t exactly have a BYOD context)—but this is an ongoing question in the BYOD discussion and a tablet project like ours.</a:t>
            </a:r>
            <a:endParaRPr lang="en-US" dirty="0"/>
          </a:p>
        </p:txBody>
      </p:sp>
      <p:sp>
        <p:nvSpPr>
          <p:cNvPr id="4" name="Slide Number Placeholder 3"/>
          <p:cNvSpPr>
            <a:spLocks noGrp="1"/>
          </p:cNvSpPr>
          <p:nvPr>
            <p:ph type="sldNum" sz="quarter" idx="10"/>
          </p:nvPr>
        </p:nvSpPr>
        <p:spPr/>
        <p:txBody>
          <a:bodyPr/>
          <a:lstStyle/>
          <a:p>
            <a:fld id="{A77261CC-4EC5-F745-8AE5-9A82B65904B9}" type="slidenum">
              <a:rPr lang="en-US" smtClean="0"/>
              <a:t>19</a:t>
            </a:fld>
            <a:endParaRPr lang="en-US"/>
          </a:p>
        </p:txBody>
      </p:sp>
    </p:spTree>
    <p:extLst>
      <p:ext uri="{BB962C8B-B14F-4D97-AF65-F5344CB8AC3E}">
        <p14:creationId xmlns:p14="http://schemas.microsoft.com/office/powerpoint/2010/main" val="2356014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pPr/>
              <a:t>2/4/14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2/4/14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t>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t>2/4/14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t>2/4/14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2/4/14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2/4/14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2/4/14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11.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9" Type="http://schemas.openxmlformats.org/officeDocument/2006/relationships/image" Target="../media/image15.jpg"/><Relationship Id="rId20" Type="http://schemas.openxmlformats.org/officeDocument/2006/relationships/image" Target="../media/image26.png"/><Relationship Id="rId21" Type="http://schemas.openxmlformats.org/officeDocument/2006/relationships/image" Target="../media/image27.jpg"/><Relationship Id="rId22" Type="http://schemas.openxmlformats.org/officeDocument/2006/relationships/image" Target="../media/image28.jpg"/><Relationship Id="rId23" Type="http://schemas.openxmlformats.org/officeDocument/2006/relationships/image" Target="../media/image29.png"/><Relationship Id="rId24" Type="http://schemas.openxmlformats.org/officeDocument/2006/relationships/image" Target="../media/image30.jpg"/><Relationship Id="rId25" Type="http://schemas.openxmlformats.org/officeDocument/2006/relationships/image" Target="../media/image31.png"/><Relationship Id="rId26" Type="http://schemas.openxmlformats.org/officeDocument/2006/relationships/image" Target="../media/image32.png"/><Relationship Id="rId10" Type="http://schemas.openxmlformats.org/officeDocument/2006/relationships/image" Target="../media/image16.png"/><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jpg"/><Relationship Id="rId17" Type="http://schemas.openxmlformats.org/officeDocument/2006/relationships/image" Target="../media/image23.png"/><Relationship Id="rId18" Type="http://schemas.openxmlformats.org/officeDocument/2006/relationships/image" Target="../media/image24.jpg"/><Relationship Id="rId19" Type="http://schemas.openxmlformats.org/officeDocument/2006/relationships/image" Target="../media/image25.png"/><Relationship Id="rId1" Type="http://schemas.microsoft.com/office/2007/relationships/media" Target="../media/media1.mp3"/><Relationship Id="rId2" Type="http://schemas.openxmlformats.org/officeDocument/2006/relationships/audio" Target="../media/media1.mp3"/><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7.emf"/><Relationship Id="rId6" Type="http://schemas.openxmlformats.org/officeDocument/2006/relationships/image" Target="../media/image12.jpg"/><Relationship Id="rId7" Type="http://schemas.openxmlformats.org/officeDocument/2006/relationships/image" Target="../media/image13.png"/><Relationship Id="rId8"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emf"/><Relationship Id="rId5" Type="http://schemas.openxmlformats.org/officeDocument/2006/relationships/image" Target="../media/image8.png"/><Relationship Id="rId6"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emf"/><Relationship Id="rId5" Type="http://schemas.openxmlformats.org/officeDocument/2006/relationships/image" Target="../media/image11.png"/><Relationship Id="rId6"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emf"/><Relationship Id="rId5" Type="http://schemas.openxmlformats.org/officeDocument/2006/relationships/image" Target="../media/image10.png"/><Relationship Id="rId6"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5.png"/><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2.em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2.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7.emf"/><Relationship Id="rId1" Type="http://schemas.openxmlformats.org/officeDocument/2006/relationships/slideLayout" Target="../slideLayouts/slideLayout7.xml"/><Relationship Id="rId2" Type="http://schemas.openxmlformats.org/officeDocument/2006/relationships/image" Target="../media/image40.emf"/></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7.emf"/><Relationship Id="rId1" Type="http://schemas.openxmlformats.org/officeDocument/2006/relationships/slideLayout" Target="../slideLayouts/slideLayout7.xml"/><Relationship Id="rId2" Type="http://schemas.openxmlformats.org/officeDocument/2006/relationships/image" Target="../media/image40.emf"/></Relationships>
</file>

<file path=ppt/slides/_rels/slide32.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3.png"/><Relationship Id="rId5" Type="http://schemas.openxmlformats.org/officeDocument/2006/relationships/image" Target="../media/image44.jpg"/><Relationship Id="rId6" Type="http://schemas.openxmlformats.org/officeDocument/2006/relationships/image" Target="../media/image45.jpg"/><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33.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7.emf"/><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hyperlink" Target="http://chronicle.com/blogs/wiredcampus/more-universities-announce-ipad-experiments/2564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2.emf"/><Relationship Id="rId1" Type="http://schemas.openxmlformats.org/officeDocument/2006/relationships/slideLayout" Target="../slideLayouts/slideLayout7.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96287"/>
            <a:ext cx="7772400" cy="1503025"/>
          </a:xfrm>
        </p:spPr>
        <p:txBody>
          <a:bodyPr>
            <a:normAutofit fontScale="90000"/>
          </a:bodyPr>
          <a:lstStyle/>
          <a:p>
            <a:r>
              <a:rPr lang="en-US" dirty="0"/>
              <a:t>Vision and </a:t>
            </a:r>
            <a:r>
              <a:rPr lang="en-US" dirty="0" smtClean="0"/>
              <a:t>Action</a:t>
            </a:r>
            <a:br>
              <a:rPr lang="en-US" dirty="0" smtClean="0"/>
            </a:br>
            <a:r>
              <a:rPr lang="en-US" sz="2200" dirty="0" smtClean="0"/>
              <a:t/>
            </a:r>
            <a:br>
              <a:rPr lang="en-US" sz="2200" dirty="0" smtClean="0"/>
            </a:br>
            <a:endParaRPr lang="en-US" sz="3200" dirty="0"/>
          </a:p>
        </p:txBody>
      </p:sp>
      <p:sp>
        <p:nvSpPr>
          <p:cNvPr id="3" name="Subtitle 2"/>
          <p:cNvSpPr>
            <a:spLocks noGrp="1"/>
          </p:cNvSpPr>
          <p:nvPr>
            <p:ph type="subTitle" idx="1"/>
          </p:nvPr>
        </p:nvSpPr>
        <p:spPr>
          <a:xfrm>
            <a:off x="1333500" y="2914650"/>
            <a:ext cx="3212261" cy="1314450"/>
          </a:xfrm>
        </p:spPr>
        <p:txBody>
          <a:bodyPr/>
          <a:lstStyle/>
          <a:p>
            <a:r>
              <a:rPr lang="en-US" dirty="0" smtClean="0"/>
              <a:t>David Ernst</a:t>
            </a:r>
            <a:endParaRPr lang="en-US" dirty="0"/>
          </a:p>
        </p:txBody>
      </p:sp>
      <p:sp>
        <p:nvSpPr>
          <p:cNvPr id="4" name="Subtitle 2"/>
          <p:cNvSpPr txBox="1">
            <a:spLocks/>
          </p:cNvSpPr>
          <p:nvPr/>
        </p:nvSpPr>
        <p:spPr>
          <a:xfrm>
            <a:off x="4545761" y="2914650"/>
            <a:ext cx="3212261" cy="131445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Alison Link</a:t>
            </a:r>
            <a:endParaRPr lang="en-US" dirty="0"/>
          </a:p>
        </p:txBody>
      </p:sp>
      <p:pic>
        <p:nvPicPr>
          <p:cNvPr id="7" name="Picture 6"/>
          <p:cNvPicPr>
            <a:picLocks noChangeAspect="1"/>
          </p:cNvPicPr>
          <p:nvPr/>
        </p:nvPicPr>
        <p:blipFill>
          <a:blip r:embed="rId2"/>
          <a:stretch>
            <a:fillRect/>
          </a:stretch>
        </p:blipFill>
        <p:spPr>
          <a:xfrm>
            <a:off x="2345611" y="3507333"/>
            <a:ext cx="1270000" cy="469900"/>
          </a:xfrm>
          <a:prstGeom prst="rect">
            <a:avLst/>
          </a:prstGeom>
        </p:spPr>
      </p:pic>
      <p:pic>
        <p:nvPicPr>
          <p:cNvPr id="8" name="Picture 7"/>
          <p:cNvPicPr>
            <a:picLocks noChangeAspect="1"/>
          </p:cNvPicPr>
          <p:nvPr/>
        </p:nvPicPr>
        <p:blipFill>
          <a:blip r:embed="rId2"/>
          <a:stretch>
            <a:fillRect/>
          </a:stretch>
        </p:blipFill>
        <p:spPr>
          <a:xfrm>
            <a:off x="5557059" y="3507333"/>
            <a:ext cx="1270000" cy="469900"/>
          </a:xfrm>
          <a:prstGeom prst="rect">
            <a:avLst/>
          </a:prstGeom>
        </p:spPr>
      </p:pic>
      <p:pic>
        <p:nvPicPr>
          <p:cNvPr id="9" name="Picture 8"/>
          <p:cNvPicPr>
            <a:picLocks noChangeAspect="1"/>
          </p:cNvPicPr>
          <p:nvPr/>
        </p:nvPicPr>
        <p:blipFill>
          <a:blip r:embed="rId3"/>
          <a:stretch>
            <a:fillRect/>
          </a:stretch>
        </p:blipFill>
        <p:spPr>
          <a:xfrm>
            <a:off x="999861" y="1247181"/>
            <a:ext cx="7093609" cy="244006"/>
          </a:xfrm>
          <a:prstGeom prst="rect">
            <a:avLst/>
          </a:prstGeom>
        </p:spPr>
      </p:pic>
      <p:sp>
        <p:nvSpPr>
          <p:cNvPr id="10" name="Rectangle 9"/>
          <p:cNvSpPr/>
          <p:nvPr/>
        </p:nvSpPr>
        <p:spPr>
          <a:xfrm>
            <a:off x="1333500" y="1386112"/>
            <a:ext cx="6395156" cy="954107"/>
          </a:xfrm>
          <a:prstGeom prst="rect">
            <a:avLst/>
          </a:prstGeom>
        </p:spPr>
        <p:txBody>
          <a:bodyPr wrap="square">
            <a:spAutoFit/>
          </a:bodyPr>
          <a:lstStyle/>
          <a:p>
            <a:pPr algn="ctr"/>
            <a:r>
              <a:rPr lang="en-US" sz="2800" dirty="0"/>
              <a:t>A Three-Year Retrospective on a Large-Scale Mobile Initiative</a:t>
            </a:r>
          </a:p>
        </p:txBody>
      </p:sp>
      <p:sp>
        <p:nvSpPr>
          <p:cNvPr id="11" name="Subtitle 2"/>
          <p:cNvSpPr txBox="1">
            <a:spLocks/>
          </p:cNvSpPr>
          <p:nvPr/>
        </p:nvSpPr>
        <p:spPr>
          <a:xfrm>
            <a:off x="1085850" y="4229100"/>
            <a:ext cx="6972300" cy="9144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dirty="0" smtClean="0"/>
              <a:t>University of Minnesota</a:t>
            </a:r>
            <a:endParaRPr lang="en-US" sz="2800" dirty="0"/>
          </a:p>
        </p:txBody>
      </p:sp>
    </p:spTree>
    <p:extLst>
      <p:ext uri="{BB962C8B-B14F-4D97-AF65-F5344CB8AC3E}">
        <p14:creationId xmlns:p14="http://schemas.microsoft.com/office/powerpoint/2010/main" val="110634390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5000" y="0"/>
            <a:ext cx="7863052" cy="5143500"/>
          </a:xfrm>
          <a:prstGeom prst="rect">
            <a:avLst/>
          </a:prstGeom>
        </p:spPr>
      </p:pic>
      <p:sp>
        <p:nvSpPr>
          <p:cNvPr id="5" name="Rectangle 4"/>
          <p:cNvSpPr/>
          <p:nvPr/>
        </p:nvSpPr>
        <p:spPr>
          <a:xfrm>
            <a:off x="1582273" y="649699"/>
            <a:ext cx="5979455" cy="3416320"/>
          </a:xfrm>
          <a:prstGeom prst="rect">
            <a:avLst/>
          </a:prstGeom>
        </p:spPr>
        <p:txBody>
          <a:bodyPr wrap="square">
            <a:spAutoFit/>
          </a:bodyPr>
          <a:lstStyle/>
          <a:p>
            <a:pPr marL="457200" indent="-457200">
              <a:buFont typeface="Wingdings" charset="2"/>
              <a:buChar char="v"/>
            </a:pPr>
            <a:r>
              <a:rPr lang="en-US" sz="2400" dirty="0" smtClean="0"/>
              <a:t>Make involvement voluntary</a:t>
            </a:r>
          </a:p>
          <a:p>
            <a:pPr marL="457200" indent="-457200">
              <a:buFont typeface="Wingdings" charset="2"/>
              <a:buChar char="v"/>
            </a:pPr>
            <a:r>
              <a:rPr lang="en-US" sz="2400" dirty="0" smtClean="0"/>
              <a:t>Give them time before there are expectations</a:t>
            </a:r>
          </a:p>
          <a:p>
            <a:pPr marL="457200" indent="-457200">
              <a:buFont typeface="Wingdings" charset="2"/>
              <a:buChar char="v"/>
            </a:pPr>
            <a:r>
              <a:rPr lang="en-US" sz="2400" dirty="0" smtClean="0"/>
              <a:t>Give them freedom to fit it into their instruction as they see fit</a:t>
            </a:r>
          </a:p>
          <a:p>
            <a:pPr marL="457200" indent="-457200">
              <a:buFont typeface="Wingdings" charset="2"/>
              <a:buChar char="v"/>
            </a:pPr>
            <a:r>
              <a:rPr lang="en-US" sz="2400" dirty="0" smtClean="0"/>
              <a:t>Give them administrative access to the device</a:t>
            </a:r>
            <a:endParaRPr lang="en-US" sz="2400" dirty="0"/>
          </a:p>
          <a:p>
            <a:pPr marL="457200" indent="-457200">
              <a:buFont typeface="Wingdings" charset="2"/>
              <a:buChar char="v"/>
            </a:pPr>
            <a:r>
              <a:rPr lang="en-US" sz="2400" dirty="0" smtClean="0"/>
              <a:t>Give them</a:t>
            </a:r>
            <a:r>
              <a:rPr lang="en-US" sz="2400" dirty="0"/>
              <a:t/>
            </a:r>
            <a:br>
              <a:rPr lang="en-US" sz="2400" dirty="0"/>
            </a:br>
            <a:r>
              <a:rPr lang="en-US" sz="2400" dirty="0" smtClean="0"/>
              <a:t>an </a:t>
            </a:r>
            <a:r>
              <a:rPr lang="en-US" sz="2400" dirty="0" err="1" smtClean="0"/>
              <a:t>iPad</a:t>
            </a:r>
            <a:r>
              <a:rPr lang="en-US" sz="2400" dirty="0" smtClean="0"/>
              <a:t>!</a:t>
            </a:r>
          </a:p>
        </p:txBody>
      </p:sp>
      <p:sp>
        <p:nvSpPr>
          <p:cNvPr id="3" name="TextBox 2"/>
          <p:cNvSpPr txBox="1"/>
          <p:nvPr/>
        </p:nvSpPr>
        <p:spPr>
          <a:xfrm>
            <a:off x="2653008" y="89305"/>
            <a:ext cx="3837985" cy="523220"/>
          </a:xfrm>
          <a:prstGeom prst="rect">
            <a:avLst/>
          </a:prstGeom>
          <a:noFill/>
        </p:spPr>
        <p:txBody>
          <a:bodyPr wrap="none" rtlCol="0">
            <a:spAutoFit/>
          </a:bodyPr>
          <a:lstStyle/>
          <a:p>
            <a:r>
              <a:rPr lang="en-US" sz="2800" dirty="0" smtClean="0"/>
              <a:t>Getting Faculty On Board</a:t>
            </a:r>
            <a:endParaRPr lang="en-US" sz="2800" dirty="0"/>
          </a:p>
        </p:txBody>
      </p:sp>
      <p:grpSp>
        <p:nvGrpSpPr>
          <p:cNvPr id="8" name="Group 7"/>
          <p:cNvGrpSpPr/>
          <p:nvPr/>
        </p:nvGrpSpPr>
        <p:grpSpPr>
          <a:xfrm>
            <a:off x="2970497" y="5143500"/>
            <a:ext cx="4033297" cy="3597459"/>
            <a:chOff x="2970497" y="2878713"/>
            <a:chExt cx="4033297" cy="3597459"/>
          </a:xfrm>
        </p:grpSpPr>
        <p:pic>
          <p:nvPicPr>
            <p:cNvPr id="6" name="Picture 5"/>
            <p:cNvPicPr>
              <a:picLocks noChangeAspect="1"/>
            </p:cNvPicPr>
            <p:nvPr/>
          </p:nvPicPr>
          <p:blipFill>
            <a:blip r:embed="rId4"/>
            <a:stretch>
              <a:fillRect/>
            </a:stretch>
          </p:blipFill>
          <p:spPr>
            <a:xfrm>
              <a:off x="2970497" y="3230901"/>
              <a:ext cx="1987251" cy="2264786"/>
            </a:xfrm>
            <a:prstGeom prst="rect">
              <a:avLst/>
            </a:prstGeom>
          </p:spPr>
        </p:pic>
        <p:pic>
          <p:nvPicPr>
            <p:cNvPr id="7" name="Picture 6"/>
            <p:cNvPicPr>
              <a:picLocks noChangeAspect="1"/>
            </p:cNvPicPr>
            <p:nvPr/>
          </p:nvPicPr>
          <p:blipFill>
            <a:blip r:embed="rId5"/>
            <a:stretch>
              <a:fillRect/>
            </a:stretch>
          </p:blipFill>
          <p:spPr>
            <a:xfrm>
              <a:off x="4059006" y="2878713"/>
              <a:ext cx="2944788" cy="3597459"/>
            </a:xfrm>
            <a:prstGeom prst="rect">
              <a:avLst/>
            </a:prstGeom>
          </p:spPr>
        </p:pic>
      </p:grpSp>
    </p:spTree>
    <p:extLst>
      <p:ext uri="{BB962C8B-B14F-4D97-AF65-F5344CB8AC3E}">
        <p14:creationId xmlns:p14="http://schemas.microsoft.com/office/powerpoint/2010/main" val="3790212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20319E-6 -0.44516 L 3.20319E-6 -8.52641E-7 " pathEditMode="relative" rAng="0" ptsTypes="AA">
                                      <p:cBhvr>
                                        <p:cTn id="6" dur="500" spd="-100000" fill="hold"/>
                                        <p:tgtEl>
                                          <p:spTgt spid="8"/>
                                        </p:tgtEl>
                                        <p:attrNameLst>
                                          <p:attrName>ppt_x</p:attrName>
                                          <p:attrName>ppt_y</p:attrName>
                                        </p:attrNameLst>
                                      </p:cBhvr>
                                      <p:rCtr x="0" y="2224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stretch>
            <a:fillRect/>
          </a:stretch>
        </p:blipFill>
        <p:spPr>
          <a:xfrm>
            <a:off x="635000" y="0"/>
            <a:ext cx="7863052" cy="5143500"/>
          </a:xfrm>
          <a:prstGeom prst="rect">
            <a:avLst/>
          </a:prstGeom>
        </p:spPr>
      </p:pic>
      <p:pic>
        <p:nvPicPr>
          <p:cNvPr id="9" name="Picture 8" descr="kindle-for-ios-app-icon-220x22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0263" y="1339992"/>
            <a:ext cx="914400" cy="914400"/>
          </a:xfrm>
          <a:prstGeom prst="rect">
            <a:avLst/>
          </a:prstGeom>
        </p:spPr>
      </p:pic>
      <p:pic>
        <p:nvPicPr>
          <p:cNvPr id="3" name="Picture 2" descr="appstart_ic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8680" y="646900"/>
            <a:ext cx="693092" cy="693092"/>
          </a:xfrm>
          <a:prstGeom prst="rect">
            <a:avLst/>
          </a:prstGeom>
        </p:spPr>
      </p:pic>
      <p:pic>
        <p:nvPicPr>
          <p:cNvPr id="4" name="Picture 3" descr="bing-for-ipad-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3162" y="780490"/>
            <a:ext cx="914654" cy="914654"/>
          </a:xfrm>
          <a:prstGeom prst="rect">
            <a:avLst/>
          </a:prstGeom>
        </p:spPr>
      </p:pic>
      <p:pic>
        <p:nvPicPr>
          <p:cNvPr id="5" name="Picture 4" descr="Evernote_Icon_256.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24156" y="1812557"/>
            <a:ext cx="914400" cy="914400"/>
          </a:xfrm>
          <a:prstGeom prst="rect">
            <a:avLst/>
          </a:prstGeom>
        </p:spPr>
      </p:pic>
      <p:pic>
        <p:nvPicPr>
          <p:cNvPr id="6" name="Picture 5" descr="flurry_icon__angry_birds_mac_by_muqqq-d36omi6.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6779" y="646900"/>
            <a:ext cx="914654" cy="914654"/>
          </a:xfrm>
          <a:prstGeom prst="rect">
            <a:avLst/>
          </a:prstGeom>
        </p:spPr>
      </p:pic>
      <p:pic>
        <p:nvPicPr>
          <p:cNvPr id="7" name="Picture 6" descr="icon_256-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60664" y="3294268"/>
            <a:ext cx="914654" cy="914654"/>
          </a:xfrm>
          <a:prstGeom prst="rect">
            <a:avLst/>
          </a:prstGeom>
        </p:spPr>
      </p:pic>
      <p:pic>
        <p:nvPicPr>
          <p:cNvPr id="8" name="Picture 7" descr="icon_256.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73063" y="2152471"/>
            <a:ext cx="914400" cy="914400"/>
          </a:xfrm>
          <a:prstGeom prst="rect">
            <a:avLst/>
          </a:prstGeom>
        </p:spPr>
      </p:pic>
      <p:pic>
        <p:nvPicPr>
          <p:cNvPr id="10" name="Picture 9" descr="mzi.tilkakcd.128x128-75.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21666" y="1695144"/>
            <a:ext cx="914654" cy="914654"/>
          </a:xfrm>
          <a:prstGeom prst="rect">
            <a:avLst/>
          </a:prstGeom>
        </p:spPr>
      </p:pic>
      <p:pic>
        <p:nvPicPr>
          <p:cNvPr id="13" name="Picture 12" descr="post-it-popnotes-icon-150x150.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7243" y="819642"/>
            <a:ext cx="914654" cy="914654"/>
          </a:xfrm>
          <a:prstGeom prst="rect">
            <a:avLst/>
          </a:prstGeom>
        </p:spPr>
      </p:pic>
      <p:pic>
        <p:nvPicPr>
          <p:cNvPr id="14" name="Picture 13" descr="Remember The Milk icon.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01662" y="722637"/>
            <a:ext cx="914654" cy="914654"/>
          </a:xfrm>
          <a:prstGeom prst="rect">
            <a:avLst/>
          </a:prstGeom>
        </p:spPr>
      </p:pic>
      <p:pic>
        <p:nvPicPr>
          <p:cNvPr id="16" name="Picture 15" descr="SkyGrid_icon.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56826" y="3387319"/>
            <a:ext cx="914400" cy="914400"/>
          </a:xfrm>
          <a:prstGeom prst="rect">
            <a:avLst/>
          </a:prstGeom>
        </p:spPr>
      </p:pic>
      <p:pic>
        <p:nvPicPr>
          <p:cNvPr id="17" name="Picture 16" descr="springpad-icon-99.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66829" y="3570618"/>
            <a:ext cx="914654" cy="914654"/>
          </a:xfrm>
          <a:prstGeom prst="rect">
            <a:avLst/>
          </a:prstGeom>
        </p:spPr>
      </p:pic>
      <p:pic>
        <p:nvPicPr>
          <p:cNvPr id="18" name="Picture 17" descr="sugarsync-app-icon-220x220.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65813" y="3570618"/>
            <a:ext cx="914400" cy="914400"/>
          </a:xfrm>
          <a:prstGeom prst="rect">
            <a:avLst/>
          </a:prstGeom>
        </p:spPr>
      </p:pic>
      <p:pic>
        <p:nvPicPr>
          <p:cNvPr id="19" name="Picture 18" descr="Things-Icon.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00949" y="2015338"/>
            <a:ext cx="914654" cy="914654"/>
          </a:xfrm>
          <a:prstGeom prst="rect">
            <a:avLst/>
          </a:prstGeom>
        </p:spPr>
      </p:pic>
      <p:pic>
        <p:nvPicPr>
          <p:cNvPr id="20" name="Picture 19" descr="unnamed.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47243" y="2422516"/>
            <a:ext cx="914654" cy="914654"/>
          </a:xfrm>
          <a:prstGeom prst="rect">
            <a:avLst/>
          </a:prstGeom>
        </p:spPr>
      </p:pic>
      <p:pic>
        <p:nvPicPr>
          <p:cNvPr id="21" name="Picture 20" descr="wifi-finder-app-icon.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550743" y="1168779"/>
            <a:ext cx="914400" cy="914400"/>
          </a:xfrm>
          <a:prstGeom prst="rect">
            <a:avLst/>
          </a:prstGeom>
        </p:spPr>
      </p:pic>
      <p:pic>
        <p:nvPicPr>
          <p:cNvPr id="22" name="Picture 21" descr="words-with-friends-icon.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788062" y="2437818"/>
            <a:ext cx="852376" cy="852376"/>
          </a:xfrm>
          <a:prstGeom prst="rect">
            <a:avLst/>
          </a:prstGeom>
        </p:spPr>
      </p:pic>
      <p:sp>
        <p:nvSpPr>
          <p:cNvPr id="23" name="TextBox 22"/>
          <p:cNvSpPr txBox="1"/>
          <p:nvPr/>
        </p:nvSpPr>
        <p:spPr>
          <a:xfrm>
            <a:off x="2716389" y="59446"/>
            <a:ext cx="3711222" cy="523220"/>
          </a:xfrm>
          <a:prstGeom prst="rect">
            <a:avLst/>
          </a:prstGeom>
          <a:noFill/>
        </p:spPr>
        <p:txBody>
          <a:bodyPr wrap="none" rtlCol="0">
            <a:spAutoFit/>
          </a:bodyPr>
          <a:lstStyle/>
          <a:p>
            <a:r>
              <a:rPr lang="en-US" sz="2800" dirty="0" smtClean="0"/>
              <a:t>Dean’s App of the Week</a:t>
            </a:r>
          </a:p>
        </p:txBody>
      </p:sp>
      <p:pic>
        <p:nvPicPr>
          <p:cNvPr id="12" name="Picture 11" descr="Penultimate1.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487463" y="2929992"/>
            <a:ext cx="914654" cy="914654"/>
          </a:xfrm>
          <a:prstGeom prst="rect">
            <a:avLst/>
          </a:prstGeom>
        </p:spPr>
      </p:pic>
      <p:pic>
        <p:nvPicPr>
          <p:cNvPr id="11" name="Picture 10" descr="mzl.pdxkhhcu.175x175-75.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04106" y="2941642"/>
            <a:ext cx="914400" cy="914400"/>
          </a:xfrm>
          <a:prstGeom prst="rect">
            <a:avLst/>
          </a:prstGeom>
        </p:spPr>
      </p:pic>
      <p:pic>
        <p:nvPicPr>
          <p:cNvPr id="15" name="Picture 14" descr="screen-shot-2014-01-01-at-8-53-44-am.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128680" y="1940413"/>
            <a:ext cx="786544" cy="786544"/>
          </a:xfrm>
          <a:prstGeom prst="rect">
            <a:avLst/>
          </a:prstGeom>
        </p:spPr>
      </p:pic>
      <p:sp>
        <p:nvSpPr>
          <p:cNvPr id="25" name="TextBox 24"/>
          <p:cNvSpPr txBox="1"/>
          <p:nvPr/>
        </p:nvSpPr>
        <p:spPr>
          <a:xfrm>
            <a:off x="2534486" y="4485018"/>
            <a:ext cx="4075029" cy="523220"/>
          </a:xfrm>
          <a:prstGeom prst="rect">
            <a:avLst/>
          </a:prstGeom>
          <a:noFill/>
        </p:spPr>
        <p:txBody>
          <a:bodyPr wrap="none" rtlCol="0">
            <a:spAutoFit/>
          </a:bodyPr>
          <a:lstStyle/>
          <a:p>
            <a:r>
              <a:rPr lang="en-US" sz="2800" dirty="0" smtClean="0"/>
              <a:t>118 since November, 2010</a:t>
            </a:r>
          </a:p>
        </p:txBody>
      </p:sp>
      <p:pic>
        <p:nvPicPr>
          <p:cNvPr id="2" name="iPhone Default Ringing Tone  Marimb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4234038" y="5374292"/>
            <a:ext cx="812800" cy="812800"/>
          </a:xfrm>
          <a:prstGeom prst="rect">
            <a:avLst/>
          </a:prstGeom>
        </p:spPr>
      </p:pic>
    </p:spTree>
    <p:extLst>
      <p:ext uri="{BB962C8B-B14F-4D97-AF65-F5344CB8AC3E}">
        <p14:creationId xmlns:p14="http://schemas.microsoft.com/office/powerpoint/2010/main" val="2114791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nodeType="afterEffect">
                                  <p:stCondLst>
                                    <p:cond delay="2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nodeType="afterEffect">
                                  <p:stCondLst>
                                    <p:cond delay="2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800"/>
                            </p:stCondLst>
                            <p:childTnLst>
                              <p:par>
                                <p:cTn id="20" presetID="1" presetClass="entr" presetSubtype="0" fill="hold" nodeType="afterEffect">
                                  <p:stCondLst>
                                    <p:cond delay="200"/>
                                  </p:stCondLst>
                                  <p:childTnLst>
                                    <p:set>
                                      <p:cBhvr>
                                        <p:cTn id="21" dur="1" fill="hold">
                                          <p:stCondLst>
                                            <p:cond delay="0"/>
                                          </p:stCondLst>
                                        </p:cTn>
                                        <p:tgtEl>
                                          <p:spTgt spid="22"/>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2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1200"/>
                            </p:stCondLst>
                            <p:childTnLst>
                              <p:par>
                                <p:cTn id="26" presetID="1" presetClass="entr" presetSubtype="0" fill="hold" nodeType="afterEffect">
                                  <p:stCondLst>
                                    <p:cond delay="20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p:stCondLst>
                              <p:cond delay="1400"/>
                            </p:stCondLst>
                            <p:childTnLst>
                              <p:par>
                                <p:cTn id="29" presetID="1" presetClass="entr" presetSubtype="0" fill="hold" nodeType="afterEffect">
                                  <p:stCondLst>
                                    <p:cond delay="2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1600"/>
                            </p:stCondLst>
                            <p:childTnLst>
                              <p:par>
                                <p:cTn id="32" presetID="1" presetClass="entr" presetSubtype="0" fill="hold" nodeType="afterEffect">
                                  <p:stCondLst>
                                    <p:cond delay="2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1800"/>
                            </p:stCondLst>
                            <p:childTnLst>
                              <p:par>
                                <p:cTn id="35" presetID="1" presetClass="entr" presetSubtype="0" fill="hold" nodeType="afterEffect">
                                  <p:stCondLst>
                                    <p:cond delay="2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2000"/>
                            </p:stCondLst>
                            <p:childTnLst>
                              <p:par>
                                <p:cTn id="38" presetID="1" presetClass="entr" presetSubtype="0" fill="hold" nodeType="afterEffect">
                                  <p:stCondLst>
                                    <p:cond delay="20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2200"/>
                            </p:stCondLst>
                            <p:childTnLst>
                              <p:par>
                                <p:cTn id="41" presetID="1" presetClass="entr" presetSubtype="0" fill="hold" nodeType="afterEffect">
                                  <p:stCondLst>
                                    <p:cond delay="20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p:stCondLst>
                              <p:cond delay="2400"/>
                            </p:stCondLst>
                            <p:childTnLst>
                              <p:par>
                                <p:cTn id="44" presetID="1" presetClass="entr" presetSubtype="0" fill="hold" nodeType="afterEffect">
                                  <p:stCondLst>
                                    <p:cond delay="200"/>
                                  </p:stCondLst>
                                  <p:childTnLst>
                                    <p:set>
                                      <p:cBhvr>
                                        <p:cTn id="45" dur="1" fill="hold">
                                          <p:stCondLst>
                                            <p:cond delay="0"/>
                                          </p:stCondLst>
                                        </p:cTn>
                                        <p:tgtEl>
                                          <p:spTgt spid="6"/>
                                        </p:tgtEl>
                                        <p:attrNameLst>
                                          <p:attrName>style.visibility</p:attrName>
                                        </p:attrNameLst>
                                      </p:cBhvr>
                                      <p:to>
                                        <p:strVal val="visible"/>
                                      </p:to>
                                    </p:set>
                                  </p:childTnLst>
                                </p:cTn>
                              </p:par>
                            </p:childTnLst>
                          </p:cTn>
                        </p:par>
                        <p:par>
                          <p:cTn id="46" fill="hold">
                            <p:stCondLst>
                              <p:cond delay="2600"/>
                            </p:stCondLst>
                            <p:childTnLst>
                              <p:par>
                                <p:cTn id="47" presetID="1" presetClass="entr" presetSubtype="0" fill="hold" nodeType="afterEffect">
                                  <p:stCondLst>
                                    <p:cond delay="200"/>
                                  </p:stCondLst>
                                  <p:childTnLst>
                                    <p:set>
                                      <p:cBhvr>
                                        <p:cTn id="48" dur="1" fill="hold">
                                          <p:stCondLst>
                                            <p:cond delay="0"/>
                                          </p:stCondLst>
                                        </p:cTn>
                                        <p:tgtEl>
                                          <p:spTgt spid="3"/>
                                        </p:tgtEl>
                                        <p:attrNameLst>
                                          <p:attrName>style.visibility</p:attrName>
                                        </p:attrNameLst>
                                      </p:cBhvr>
                                      <p:to>
                                        <p:strVal val="visible"/>
                                      </p:to>
                                    </p:set>
                                  </p:childTnLst>
                                </p:cTn>
                              </p:par>
                            </p:childTnLst>
                          </p:cTn>
                        </p:par>
                        <p:par>
                          <p:cTn id="49" fill="hold">
                            <p:stCondLst>
                              <p:cond delay="2800"/>
                            </p:stCondLst>
                            <p:childTnLst>
                              <p:par>
                                <p:cTn id="50" presetID="1" presetClass="entr" presetSubtype="0" fill="hold" nodeType="afterEffect">
                                  <p:stCondLst>
                                    <p:cond delay="200"/>
                                  </p:stCondLst>
                                  <p:childTnLst>
                                    <p:set>
                                      <p:cBhvr>
                                        <p:cTn id="51" dur="1" fill="hold">
                                          <p:stCondLst>
                                            <p:cond delay="0"/>
                                          </p:stCondLst>
                                        </p:cTn>
                                        <p:tgtEl>
                                          <p:spTgt spid="13"/>
                                        </p:tgtEl>
                                        <p:attrNameLst>
                                          <p:attrName>style.visibility</p:attrName>
                                        </p:attrNameLst>
                                      </p:cBhvr>
                                      <p:to>
                                        <p:strVal val="visible"/>
                                      </p:to>
                                    </p:set>
                                  </p:childTnLst>
                                </p:cTn>
                              </p:par>
                            </p:childTnLst>
                          </p:cTn>
                        </p:par>
                        <p:par>
                          <p:cTn id="52" fill="hold">
                            <p:stCondLst>
                              <p:cond delay="3000"/>
                            </p:stCondLst>
                            <p:childTnLst>
                              <p:par>
                                <p:cTn id="53" presetID="1" presetClass="entr" presetSubtype="0" fill="hold" nodeType="afterEffect">
                                  <p:stCondLst>
                                    <p:cond delay="200"/>
                                  </p:stCondLst>
                                  <p:childTnLst>
                                    <p:set>
                                      <p:cBhvr>
                                        <p:cTn id="54" dur="1" fill="hold">
                                          <p:stCondLst>
                                            <p:cond delay="0"/>
                                          </p:stCondLst>
                                        </p:cTn>
                                        <p:tgtEl>
                                          <p:spTgt spid="10"/>
                                        </p:tgtEl>
                                        <p:attrNameLst>
                                          <p:attrName>style.visibility</p:attrName>
                                        </p:attrNameLst>
                                      </p:cBhvr>
                                      <p:to>
                                        <p:strVal val="visible"/>
                                      </p:to>
                                    </p:set>
                                  </p:childTnLst>
                                </p:cTn>
                              </p:par>
                            </p:childTnLst>
                          </p:cTn>
                        </p:par>
                        <p:par>
                          <p:cTn id="55" fill="hold">
                            <p:stCondLst>
                              <p:cond delay="3200"/>
                            </p:stCondLst>
                            <p:childTnLst>
                              <p:par>
                                <p:cTn id="56" presetID="1" presetClass="entr" presetSubtype="0" fill="hold" nodeType="afterEffect">
                                  <p:stCondLst>
                                    <p:cond delay="200"/>
                                  </p:stCondLst>
                                  <p:childTnLst>
                                    <p:set>
                                      <p:cBhvr>
                                        <p:cTn id="57" dur="1" fill="hold">
                                          <p:stCondLst>
                                            <p:cond delay="0"/>
                                          </p:stCondLst>
                                        </p:cTn>
                                        <p:tgtEl>
                                          <p:spTgt spid="20"/>
                                        </p:tgtEl>
                                        <p:attrNameLst>
                                          <p:attrName>style.visibility</p:attrName>
                                        </p:attrNameLst>
                                      </p:cBhvr>
                                      <p:to>
                                        <p:strVal val="visible"/>
                                      </p:to>
                                    </p:set>
                                  </p:childTnLst>
                                </p:cTn>
                              </p:par>
                            </p:childTnLst>
                          </p:cTn>
                        </p:par>
                        <p:par>
                          <p:cTn id="58" fill="hold">
                            <p:stCondLst>
                              <p:cond delay="3400"/>
                            </p:stCondLst>
                            <p:childTnLst>
                              <p:par>
                                <p:cTn id="59" presetID="1" presetClass="entr" presetSubtype="0" fill="hold" nodeType="afterEffect">
                                  <p:stCondLst>
                                    <p:cond delay="200"/>
                                  </p:stCondLst>
                                  <p:childTnLst>
                                    <p:set>
                                      <p:cBhvr>
                                        <p:cTn id="60" dur="1" fill="hold">
                                          <p:stCondLst>
                                            <p:cond delay="0"/>
                                          </p:stCondLst>
                                        </p:cTn>
                                        <p:tgtEl>
                                          <p:spTgt spid="16"/>
                                        </p:tgtEl>
                                        <p:attrNameLst>
                                          <p:attrName>style.visibility</p:attrName>
                                        </p:attrNameLst>
                                      </p:cBhvr>
                                      <p:to>
                                        <p:strVal val="visible"/>
                                      </p:to>
                                    </p:set>
                                  </p:childTnLst>
                                </p:cTn>
                              </p:par>
                            </p:childTnLst>
                          </p:cTn>
                        </p:par>
                        <p:par>
                          <p:cTn id="61" fill="hold">
                            <p:stCondLst>
                              <p:cond delay="3600"/>
                            </p:stCondLst>
                            <p:childTnLst>
                              <p:par>
                                <p:cTn id="62" presetID="1" presetClass="entr" presetSubtype="0" fill="hold" nodeType="afterEffect">
                                  <p:stCondLst>
                                    <p:cond delay="200"/>
                                  </p:stCondLst>
                                  <p:childTnLst>
                                    <p:set>
                                      <p:cBhvr>
                                        <p:cTn id="63" dur="1" fill="hold">
                                          <p:stCondLst>
                                            <p:cond delay="0"/>
                                          </p:stCondLst>
                                        </p:cTn>
                                        <p:tgtEl>
                                          <p:spTgt spid="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8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2"/>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8045" fill="hold"/>
                                        <p:tgtEl>
                                          <p:spTgt spid="2"/>
                                        </p:tgtEl>
                                      </p:cBhvr>
                                    </p:cmd>
                                  </p:childTnLst>
                                </p:cTn>
                              </p:par>
                            </p:childTnLst>
                          </p:cTn>
                        </p:par>
                      </p:childTnLst>
                    </p:cTn>
                  </p:par>
                </p:childTnLst>
              </p:cTn>
              <p:nextCondLst>
                <p:cond evt="onClick" delay="0">
                  <p:tgtEl>
                    <p:spTgt spid="2"/>
                  </p:tgtEl>
                </p:cond>
              </p:nextCondLst>
            </p:seq>
            <p:audio>
              <p:cMediaNode vol="100000">
                <p:cTn id="73"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000" y="0"/>
            <a:ext cx="7863052" cy="5143500"/>
          </a:xfrm>
          <a:prstGeom prst="rect">
            <a:avLst/>
          </a:prstGeom>
        </p:spPr>
      </p:pic>
      <p:sp>
        <p:nvSpPr>
          <p:cNvPr id="3" name="TextBox 2"/>
          <p:cNvSpPr txBox="1"/>
          <p:nvPr/>
        </p:nvSpPr>
        <p:spPr>
          <a:xfrm>
            <a:off x="2362412" y="70559"/>
            <a:ext cx="4419199" cy="584776"/>
          </a:xfrm>
          <a:prstGeom prst="rect">
            <a:avLst/>
          </a:prstGeom>
          <a:noFill/>
        </p:spPr>
        <p:txBody>
          <a:bodyPr wrap="none" rtlCol="0">
            <a:spAutoFit/>
          </a:bodyPr>
          <a:lstStyle/>
          <a:p>
            <a:pPr algn="ctr"/>
            <a:r>
              <a:rPr lang="en-US" sz="3200" dirty="0" smtClean="0"/>
              <a:t>An Administrator’s Vision</a:t>
            </a:r>
            <a:endParaRPr lang="en-US" sz="3200" dirty="0"/>
          </a:p>
        </p:txBody>
      </p:sp>
      <p:sp>
        <p:nvSpPr>
          <p:cNvPr id="6" name="Rectangle 5"/>
          <p:cNvSpPr/>
          <p:nvPr/>
        </p:nvSpPr>
        <p:spPr>
          <a:xfrm>
            <a:off x="1582273" y="1417588"/>
            <a:ext cx="5979455" cy="1569660"/>
          </a:xfrm>
          <a:prstGeom prst="rect">
            <a:avLst/>
          </a:prstGeom>
        </p:spPr>
        <p:txBody>
          <a:bodyPr wrap="square">
            <a:spAutoFit/>
          </a:bodyPr>
          <a:lstStyle/>
          <a:p>
            <a:pPr marL="457200" indent="-457200">
              <a:buFont typeface="Wingdings" charset="2"/>
              <a:buChar char="v"/>
            </a:pPr>
            <a:r>
              <a:rPr lang="en-US" sz="2400" dirty="0" err="1"/>
              <a:t>eTexts</a:t>
            </a:r>
            <a:r>
              <a:rPr lang="en-US" sz="2400" dirty="0"/>
              <a:t> (save students money)</a:t>
            </a:r>
          </a:p>
          <a:p>
            <a:pPr marL="457200" indent="-457200">
              <a:buFont typeface="Wingdings" charset="2"/>
              <a:buChar char="v"/>
            </a:pPr>
            <a:r>
              <a:rPr lang="en-US" sz="2400" dirty="0"/>
              <a:t>Bridge the digital divide</a:t>
            </a:r>
          </a:p>
          <a:p>
            <a:pPr marL="457200" indent="-457200">
              <a:buFont typeface="Wingdings" charset="2"/>
              <a:buChar char="v"/>
            </a:pPr>
            <a:r>
              <a:rPr lang="en-US" sz="2400" dirty="0"/>
              <a:t>S</a:t>
            </a:r>
            <a:r>
              <a:rPr lang="en-US" sz="2400" dirty="0" smtClean="0"/>
              <a:t>tudent </a:t>
            </a:r>
            <a:r>
              <a:rPr lang="en-US" sz="2400" dirty="0"/>
              <a:t>retention, engagement, and learning outcomes</a:t>
            </a:r>
          </a:p>
        </p:txBody>
      </p:sp>
      <p:pic>
        <p:nvPicPr>
          <p:cNvPr id="5" name="Picture 4"/>
          <p:cNvPicPr>
            <a:picLocks noChangeAspect="1"/>
          </p:cNvPicPr>
          <p:nvPr/>
        </p:nvPicPr>
        <p:blipFill>
          <a:blip r:embed="rId3"/>
          <a:stretch>
            <a:fillRect/>
          </a:stretch>
        </p:blipFill>
        <p:spPr>
          <a:xfrm>
            <a:off x="0" y="5143500"/>
            <a:ext cx="2868947" cy="3269617"/>
          </a:xfrm>
          <a:prstGeom prst="rect">
            <a:avLst/>
          </a:prstGeom>
        </p:spPr>
      </p:pic>
      <p:grpSp>
        <p:nvGrpSpPr>
          <p:cNvPr id="10" name="Group 9"/>
          <p:cNvGrpSpPr/>
          <p:nvPr/>
        </p:nvGrpSpPr>
        <p:grpSpPr>
          <a:xfrm>
            <a:off x="2120900" y="927100"/>
            <a:ext cx="3607802" cy="2718555"/>
            <a:chOff x="1993900" y="952500"/>
            <a:chExt cx="3607802" cy="2718555"/>
          </a:xfrm>
        </p:grpSpPr>
        <p:pic>
          <p:nvPicPr>
            <p:cNvPr id="8" name="Picture 7"/>
            <p:cNvPicPr>
              <a:picLocks noChangeAspect="1"/>
            </p:cNvPicPr>
            <p:nvPr/>
          </p:nvPicPr>
          <p:blipFill>
            <a:blip r:embed="rId4"/>
            <a:stretch>
              <a:fillRect/>
            </a:stretch>
          </p:blipFill>
          <p:spPr>
            <a:xfrm flipH="1">
              <a:off x="1993900" y="952500"/>
              <a:ext cx="3607802" cy="2718555"/>
            </a:xfrm>
            <a:prstGeom prst="rect">
              <a:avLst/>
            </a:prstGeom>
          </p:spPr>
        </p:pic>
        <p:sp>
          <p:nvSpPr>
            <p:cNvPr id="7" name="TextBox 6"/>
            <p:cNvSpPr txBox="1"/>
            <p:nvPr/>
          </p:nvSpPr>
          <p:spPr>
            <a:xfrm>
              <a:off x="2771923" y="1417588"/>
              <a:ext cx="2292640" cy="1384995"/>
            </a:xfrm>
            <a:prstGeom prst="rect">
              <a:avLst/>
            </a:prstGeom>
            <a:noFill/>
          </p:spPr>
          <p:txBody>
            <a:bodyPr wrap="none" rtlCol="0">
              <a:spAutoFit/>
            </a:bodyPr>
            <a:lstStyle/>
            <a:p>
              <a:pPr algn="ctr"/>
              <a:r>
                <a:rPr lang="en-US" sz="2800" dirty="0" smtClean="0"/>
                <a:t>What about</a:t>
              </a:r>
            </a:p>
            <a:p>
              <a:pPr algn="ctr"/>
              <a:r>
                <a:rPr lang="en-US" sz="2800" dirty="0" smtClean="0"/>
                <a:t>classroom</a:t>
              </a:r>
            </a:p>
            <a:p>
              <a:pPr algn="ctr"/>
              <a:r>
                <a:rPr lang="en-US" sz="2800" dirty="0"/>
                <a:t>m</a:t>
              </a:r>
              <a:r>
                <a:rPr lang="en-US" sz="2800" dirty="0" smtClean="0"/>
                <a:t>anagement?</a:t>
              </a:r>
              <a:endParaRPr lang="en-US" sz="2800" dirty="0"/>
            </a:p>
          </p:txBody>
        </p:sp>
      </p:grpSp>
    </p:spTree>
    <p:extLst>
      <p:ext uri="{BB962C8B-B14F-4D97-AF65-F5344CB8AC3E}">
        <p14:creationId xmlns:p14="http://schemas.microsoft.com/office/powerpoint/2010/main" val="815595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7.75638E-7 -2.64442E-6 L 7.75638E-7 -0.63546 " pathEditMode="relative" rAng="0" ptsTypes="AA">
                                      <p:cBhvr>
                                        <p:cTn id="10" dur="500" fill="hold"/>
                                        <p:tgtEl>
                                          <p:spTgt spid="5"/>
                                        </p:tgtEl>
                                        <p:attrNameLst>
                                          <p:attrName>ppt_x</p:attrName>
                                          <p:attrName>ppt_y</p:attrName>
                                        </p:attrNameLst>
                                      </p:cBhvr>
                                      <p:rCtr x="0" y="-31789"/>
                                    </p:animMotion>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9522" y="96516"/>
            <a:ext cx="6844956" cy="584776"/>
          </a:xfrm>
          <a:prstGeom prst="rect">
            <a:avLst/>
          </a:prstGeom>
        </p:spPr>
        <p:txBody>
          <a:bodyPr wrap="square">
            <a:spAutoFit/>
          </a:bodyPr>
          <a:lstStyle/>
          <a:p>
            <a:pPr algn="ctr"/>
            <a:r>
              <a:rPr lang="en-US" sz="3200" dirty="0" smtClean="0"/>
              <a:t>What about </a:t>
            </a:r>
            <a:r>
              <a:rPr lang="en-US" sz="3200" dirty="0"/>
              <a:t>classroom management?</a:t>
            </a:r>
          </a:p>
        </p:txBody>
      </p:sp>
      <p:pic>
        <p:nvPicPr>
          <p:cNvPr id="4" name="Picture 3"/>
          <p:cNvPicPr>
            <a:picLocks noChangeAspect="1"/>
          </p:cNvPicPr>
          <p:nvPr/>
        </p:nvPicPr>
        <p:blipFill>
          <a:blip r:embed="rId3"/>
          <a:stretch>
            <a:fillRect/>
          </a:stretch>
        </p:blipFill>
        <p:spPr>
          <a:xfrm>
            <a:off x="0" y="1873882"/>
            <a:ext cx="2868947" cy="3269617"/>
          </a:xfrm>
          <a:prstGeom prst="rect">
            <a:avLst/>
          </a:prstGeom>
        </p:spPr>
      </p:pic>
      <p:pic>
        <p:nvPicPr>
          <p:cNvPr id="5" name="Picture 4"/>
          <p:cNvPicPr>
            <a:picLocks noChangeAspect="1"/>
          </p:cNvPicPr>
          <p:nvPr/>
        </p:nvPicPr>
        <p:blipFill>
          <a:blip r:embed="rId4"/>
          <a:stretch>
            <a:fillRect/>
          </a:stretch>
        </p:blipFill>
        <p:spPr>
          <a:xfrm>
            <a:off x="999861" y="668061"/>
            <a:ext cx="7093609" cy="244006"/>
          </a:xfrm>
          <a:prstGeom prst="rect">
            <a:avLst/>
          </a:prstGeom>
        </p:spPr>
      </p:pic>
      <p:sp>
        <p:nvSpPr>
          <p:cNvPr id="2" name="TextBox 1"/>
          <p:cNvSpPr txBox="1"/>
          <p:nvPr/>
        </p:nvSpPr>
        <p:spPr>
          <a:xfrm>
            <a:off x="2257926" y="946969"/>
            <a:ext cx="5648971" cy="1231106"/>
          </a:xfrm>
          <a:prstGeom prst="rect">
            <a:avLst/>
          </a:prstGeom>
          <a:noFill/>
        </p:spPr>
        <p:txBody>
          <a:bodyPr wrap="square" rtlCol="0">
            <a:spAutoFit/>
          </a:bodyPr>
          <a:lstStyle/>
          <a:p>
            <a:r>
              <a:rPr lang="en-US" dirty="0" smtClean="0"/>
              <a:t>“</a:t>
            </a:r>
            <a:r>
              <a:rPr lang="en-US" sz="2000" b="1" dirty="0" smtClean="0"/>
              <a:t>It's </a:t>
            </a:r>
            <a:r>
              <a:rPr lang="en-US" sz="2000" b="1" dirty="0"/>
              <a:t>a zoo - I love it</a:t>
            </a:r>
            <a:r>
              <a:rPr lang="en-US" dirty="0"/>
              <a:t>, I actually love it - I love having students with all sorts of electronic gadgets about in classes, because they have to learn how to use those and to ignore them, that's part of growing up</a:t>
            </a:r>
            <a:r>
              <a:rPr lang="en-US" dirty="0" smtClean="0"/>
              <a:t>.”</a:t>
            </a:r>
            <a:endParaRPr lang="en-US" dirty="0"/>
          </a:p>
        </p:txBody>
      </p:sp>
      <p:sp>
        <p:nvSpPr>
          <p:cNvPr id="6" name="TextBox 5"/>
          <p:cNvSpPr txBox="1"/>
          <p:nvPr/>
        </p:nvSpPr>
        <p:spPr>
          <a:xfrm>
            <a:off x="3109124" y="2391879"/>
            <a:ext cx="5780344" cy="2339102"/>
          </a:xfrm>
          <a:prstGeom prst="rect">
            <a:avLst/>
          </a:prstGeom>
          <a:noFill/>
        </p:spPr>
        <p:txBody>
          <a:bodyPr wrap="square" rtlCol="0">
            <a:spAutoFit/>
          </a:bodyPr>
          <a:lstStyle/>
          <a:p>
            <a:r>
              <a:rPr lang="en-US" dirty="0" smtClean="0"/>
              <a:t>“</a:t>
            </a:r>
            <a:r>
              <a:rPr lang="en-US" sz="2000" b="1" dirty="0" smtClean="0"/>
              <a:t>It's </a:t>
            </a:r>
            <a:r>
              <a:rPr lang="en-US" sz="2000" b="1" dirty="0"/>
              <a:t>a challenge</a:t>
            </a:r>
            <a:r>
              <a:rPr lang="en-US" dirty="0"/>
              <a:t>.  I...it's almost like you introduce those </a:t>
            </a:r>
            <a:r>
              <a:rPr lang="en-US" dirty="0" err="1"/>
              <a:t>iPads</a:t>
            </a:r>
            <a:r>
              <a:rPr lang="en-US" dirty="0"/>
              <a:t>, and then suddenly the level of chaos in the class goes up. </a:t>
            </a:r>
            <a:r>
              <a:rPr lang="en-US" dirty="0" smtClean="0"/>
              <a:t>… </a:t>
            </a:r>
            <a:r>
              <a:rPr lang="en-US" dirty="0"/>
              <a:t>I implemented the "</a:t>
            </a:r>
            <a:r>
              <a:rPr lang="en-US" dirty="0" err="1"/>
              <a:t>iPad</a:t>
            </a:r>
            <a:r>
              <a:rPr lang="en-US" dirty="0"/>
              <a:t> Monday" because I wanted to limit the amount of time that technology is out on the table, and so I tell them to put them away, and then when we do the </a:t>
            </a:r>
            <a:r>
              <a:rPr lang="en-US" dirty="0" err="1"/>
              <a:t>iPad</a:t>
            </a:r>
            <a:r>
              <a:rPr lang="en-US" dirty="0"/>
              <a:t> Mondays, we pull '</a:t>
            </a:r>
            <a:r>
              <a:rPr lang="en-US" dirty="0" err="1"/>
              <a:t>em</a:t>
            </a:r>
            <a:r>
              <a:rPr lang="en-US" dirty="0"/>
              <a:t> out, everyone's using them, we have a goal in mind, and then once that goal is accomplished, I ask them to put them away again</a:t>
            </a:r>
            <a:r>
              <a:rPr lang="en-US" dirty="0" smtClean="0"/>
              <a:t>.”</a:t>
            </a:r>
            <a:endParaRPr lang="en-US" dirty="0"/>
          </a:p>
        </p:txBody>
      </p:sp>
      <p:pic>
        <p:nvPicPr>
          <p:cNvPr id="12" name="Picture 11"/>
          <p:cNvPicPr>
            <a:picLocks noChangeAspect="1"/>
          </p:cNvPicPr>
          <p:nvPr/>
        </p:nvPicPr>
        <p:blipFill>
          <a:blip r:embed="rId5"/>
          <a:stretch>
            <a:fillRect/>
          </a:stretch>
        </p:blipFill>
        <p:spPr>
          <a:xfrm>
            <a:off x="5136856" y="5122379"/>
            <a:ext cx="4210338" cy="5143500"/>
          </a:xfrm>
          <a:prstGeom prst="rect">
            <a:avLst/>
          </a:prstGeom>
        </p:spPr>
      </p:pic>
      <p:grpSp>
        <p:nvGrpSpPr>
          <p:cNvPr id="7" name="Group 6"/>
          <p:cNvGrpSpPr/>
          <p:nvPr/>
        </p:nvGrpSpPr>
        <p:grpSpPr>
          <a:xfrm>
            <a:off x="3066255" y="630492"/>
            <a:ext cx="3607802" cy="2718555"/>
            <a:chOff x="3332955" y="681292"/>
            <a:chExt cx="3607802" cy="2718555"/>
          </a:xfrm>
        </p:grpSpPr>
        <p:pic>
          <p:nvPicPr>
            <p:cNvPr id="9" name="Picture 8"/>
            <p:cNvPicPr>
              <a:picLocks noChangeAspect="1"/>
            </p:cNvPicPr>
            <p:nvPr/>
          </p:nvPicPr>
          <p:blipFill>
            <a:blip r:embed="rId6"/>
            <a:stretch>
              <a:fillRect/>
            </a:stretch>
          </p:blipFill>
          <p:spPr>
            <a:xfrm>
              <a:off x="3332955" y="681292"/>
              <a:ext cx="3607802" cy="2718555"/>
            </a:xfrm>
            <a:prstGeom prst="rect">
              <a:avLst/>
            </a:prstGeom>
          </p:spPr>
        </p:pic>
        <p:sp>
          <p:nvSpPr>
            <p:cNvPr id="10" name="TextBox 9"/>
            <p:cNvSpPr txBox="1"/>
            <p:nvPr/>
          </p:nvSpPr>
          <p:spPr>
            <a:xfrm>
              <a:off x="4186894" y="1181384"/>
              <a:ext cx="1697901" cy="1384995"/>
            </a:xfrm>
            <a:prstGeom prst="rect">
              <a:avLst/>
            </a:prstGeom>
            <a:noFill/>
          </p:spPr>
          <p:txBody>
            <a:bodyPr wrap="none" rtlCol="0">
              <a:spAutoFit/>
            </a:bodyPr>
            <a:lstStyle/>
            <a:p>
              <a:pPr algn="ctr"/>
              <a:r>
                <a:rPr lang="en-US" sz="2800" dirty="0" smtClean="0"/>
                <a:t>I’m having</a:t>
              </a:r>
            </a:p>
            <a:p>
              <a:pPr algn="ctr"/>
              <a:r>
                <a:rPr lang="en-US" sz="2800" dirty="0" smtClean="0"/>
                <a:t>technical</a:t>
              </a:r>
            </a:p>
            <a:p>
              <a:pPr algn="ctr"/>
              <a:r>
                <a:rPr lang="en-US" sz="2800" dirty="0"/>
                <a:t>p</a:t>
              </a:r>
              <a:r>
                <a:rPr lang="en-US" sz="2800" dirty="0" smtClean="0"/>
                <a:t>roblems! </a:t>
              </a:r>
              <a:endParaRPr lang="en-US" sz="2800" dirty="0"/>
            </a:p>
          </p:txBody>
        </p:sp>
      </p:grpSp>
    </p:spTree>
    <p:extLst>
      <p:ext uri="{BB962C8B-B14F-4D97-AF65-F5344CB8AC3E}">
        <p14:creationId xmlns:p14="http://schemas.microsoft.com/office/powerpoint/2010/main" val="463220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0.76354 L -3.88889E-6 0.04925 " pathEditMode="fixed" rAng="0" ptsTypes="AA">
                                      <p:cBhvr>
                                        <p:cTn id="6" dur="500" spd="-100000" fill="hold"/>
                                        <p:tgtEl>
                                          <p:spTgt spid="12"/>
                                        </p:tgtEl>
                                        <p:attrNameLst>
                                          <p:attrName>ppt_x</p:attrName>
                                          <p:attrName>ppt_y</p:attrName>
                                        </p:attrNameLst>
                                      </p:cBhvr>
                                      <p:rCtr x="0" y="40640"/>
                                    </p:animMotion>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46378" y="96516"/>
            <a:ext cx="5651245" cy="523220"/>
          </a:xfrm>
          <a:prstGeom prst="rect">
            <a:avLst/>
          </a:prstGeom>
        </p:spPr>
        <p:txBody>
          <a:bodyPr wrap="square">
            <a:spAutoFit/>
          </a:bodyPr>
          <a:lstStyle/>
          <a:p>
            <a:pPr algn="ctr"/>
            <a:r>
              <a:rPr lang="en-US" sz="2800" dirty="0" smtClean="0"/>
              <a:t>I’m having technical problems!</a:t>
            </a:r>
            <a:endParaRPr lang="en-US" sz="2800" dirty="0"/>
          </a:p>
        </p:txBody>
      </p:sp>
      <p:pic>
        <p:nvPicPr>
          <p:cNvPr id="4" name="Picture 3"/>
          <p:cNvPicPr>
            <a:picLocks noChangeAspect="1"/>
          </p:cNvPicPr>
          <p:nvPr/>
        </p:nvPicPr>
        <p:blipFill>
          <a:blip r:embed="rId3"/>
          <a:stretch>
            <a:fillRect/>
          </a:stretch>
        </p:blipFill>
        <p:spPr>
          <a:xfrm>
            <a:off x="5136856" y="1186307"/>
            <a:ext cx="4210338" cy="5143500"/>
          </a:xfrm>
          <a:prstGeom prst="rect">
            <a:avLst/>
          </a:prstGeom>
        </p:spPr>
      </p:pic>
      <p:pic>
        <p:nvPicPr>
          <p:cNvPr id="6" name="Picture 5"/>
          <p:cNvPicPr>
            <a:picLocks noChangeAspect="1"/>
          </p:cNvPicPr>
          <p:nvPr/>
        </p:nvPicPr>
        <p:blipFill>
          <a:blip r:embed="rId4"/>
          <a:stretch>
            <a:fillRect/>
          </a:stretch>
        </p:blipFill>
        <p:spPr>
          <a:xfrm>
            <a:off x="999861" y="668061"/>
            <a:ext cx="7093609" cy="244006"/>
          </a:xfrm>
          <a:prstGeom prst="rect">
            <a:avLst/>
          </a:prstGeom>
        </p:spPr>
      </p:pic>
      <p:sp>
        <p:nvSpPr>
          <p:cNvPr id="2" name="TextBox 1"/>
          <p:cNvSpPr txBox="1"/>
          <p:nvPr/>
        </p:nvSpPr>
        <p:spPr>
          <a:xfrm>
            <a:off x="547381" y="1368680"/>
            <a:ext cx="5561391" cy="2923878"/>
          </a:xfrm>
          <a:prstGeom prst="rect">
            <a:avLst/>
          </a:prstGeom>
          <a:noFill/>
        </p:spPr>
        <p:txBody>
          <a:bodyPr wrap="square" rtlCol="0">
            <a:spAutoFit/>
          </a:bodyPr>
          <a:lstStyle/>
          <a:p>
            <a:r>
              <a:rPr lang="en-US" dirty="0" smtClean="0"/>
              <a:t>“</a:t>
            </a:r>
            <a:r>
              <a:rPr lang="en-US" sz="2000" b="1" dirty="0" smtClean="0"/>
              <a:t>Right </a:t>
            </a:r>
            <a:r>
              <a:rPr lang="en-US" sz="2000" b="1" dirty="0"/>
              <a:t>now, for me, operationally...I've had more clunks than I've had successes. </a:t>
            </a:r>
            <a:r>
              <a:rPr lang="en-US" dirty="0"/>
              <a:t>So it's frustrating for me. For example, yesterday I was giving a...I had twenty students in the classroom, everybody had an </a:t>
            </a:r>
            <a:r>
              <a:rPr lang="en-US" dirty="0" err="1"/>
              <a:t>iPad</a:t>
            </a:r>
            <a:r>
              <a:rPr lang="en-US" dirty="0"/>
              <a:t>, and it was a fifteen-question quiz and half of the students couldn't access the quiz because of block-ups or pop-ups or </a:t>
            </a:r>
            <a:r>
              <a:rPr lang="en-US" dirty="0" smtClean="0"/>
              <a:t>whatever .</a:t>
            </a:r>
            <a:r>
              <a:rPr lang="en-US" dirty="0"/>
              <a:t>..so I had half taking it on their </a:t>
            </a:r>
            <a:r>
              <a:rPr lang="en-US" dirty="0" err="1"/>
              <a:t>iPads</a:t>
            </a:r>
            <a:r>
              <a:rPr lang="en-US" dirty="0"/>
              <a:t>, and I had to scramble and get some hard copies of things and I just...it makes me look bad, you know, so I'm frustrated with </a:t>
            </a:r>
            <a:r>
              <a:rPr lang="en-US" dirty="0" smtClean="0"/>
              <a:t>that.”</a:t>
            </a:r>
            <a:endParaRPr lang="en-US" dirty="0"/>
          </a:p>
        </p:txBody>
      </p:sp>
      <p:pic>
        <p:nvPicPr>
          <p:cNvPr id="7" name="Picture 6"/>
          <p:cNvPicPr>
            <a:picLocks noChangeAspect="1"/>
          </p:cNvPicPr>
          <p:nvPr/>
        </p:nvPicPr>
        <p:blipFill>
          <a:blip r:embed="rId5"/>
          <a:stretch>
            <a:fillRect/>
          </a:stretch>
        </p:blipFill>
        <p:spPr>
          <a:xfrm>
            <a:off x="0" y="5143500"/>
            <a:ext cx="2868947" cy="3269617"/>
          </a:xfrm>
          <a:prstGeom prst="rect">
            <a:avLst/>
          </a:prstGeom>
        </p:spPr>
      </p:pic>
      <p:grpSp>
        <p:nvGrpSpPr>
          <p:cNvPr id="5" name="Group 4"/>
          <p:cNvGrpSpPr/>
          <p:nvPr/>
        </p:nvGrpSpPr>
        <p:grpSpPr>
          <a:xfrm>
            <a:off x="2184400" y="889000"/>
            <a:ext cx="3607802" cy="2718555"/>
            <a:chOff x="2184400" y="1003300"/>
            <a:chExt cx="3607802" cy="2718555"/>
          </a:xfrm>
        </p:grpSpPr>
        <p:pic>
          <p:nvPicPr>
            <p:cNvPr id="9" name="Picture 8"/>
            <p:cNvPicPr>
              <a:picLocks noChangeAspect="1"/>
            </p:cNvPicPr>
            <p:nvPr/>
          </p:nvPicPr>
          <p:blipFill>
            <a:blip r:embed="rId6"/>
            <a:stretch>
              <a:fillRect/>
            </a:stretch>
          </p:blipFill>
          <p:spPr>
            <a:xfrm flipH="1">
              <a:off x="2184400" y="1003300"/>
              <a:ext cx="3607802" cy="2718555"/>
            </a:xfrm>
            <a:prstGeom prst="rect">
              <a:avLst/>
            </a:prstGeom>
          </p:spPr>
        </p:pic>
        <p:sp>
          <p:nvSpPr>
            <p:cNvPr id="10" name="TextBox 9"/>
            <p:cNvSpPr txBox="1"/>
            <p:nvPr/>
          </p:nvSpPr>
          <p:spPr>
            <a:xfrm>
              <a:off x="3365003" y="1498884"/>
              <a:ext cx="1436686" cy="1384995"/>
            </a:xfrm>
            <a:prstGeom prst="rect">
              <a:avLst/>
            </a:prstGeom>
            <a:noFill/>
          </p:spPr>
          <p:txBody>
            <a:bodyPr wrap="none" rtlCol="0">
              <a:spAutoFit/>
            </a:bodyPr>
            <a:lstStyle/>
            <a:p>
              <a:pPr algn="ctr"/>
              <a:r>
                <a:rPr lang="en-US" sz="2800" dirty="0" smtClean="0"/>
                <a:t>The </a:t>
              </a:r>
              <a:r>
                <a:rPr lang="en-US" sz="2800" dirty="0" err="1" smtClean="0"/>
                <a:t>iPad</a:t>
              </a:r>
              <a:endParaRPr lang="en-US" sz="2800" dirty="0"/>
            </a:p>
            <a:p>
              <a:pPr algn="ctr"/>
              <a:r>
                <a:rPr lang="en-US" sz="2800" dirty="0" smtClean="0"/>
                <a:t>won’t</a:t>
              </a:r>
            </a:p>
            <a:p>
              <a:pPr algn="ctr"/>
              <a:r>
                <a:rPr lang="en-US" sz="2800" dirty="0"/>
                <a:t>p</a:t>
              </a:r>
              <a:r>
                <a:rPr lang="en-US" sz="2800" dirty="0" smtClean="0"/>
                <a:t>roject!</a:t>
              </a:r>
              <a:endParaRPr lang="en-US" sz="2800" dirty="0"/>
            </a:p>
          </p:txBody>
        </p:sp>
      </p:grpSp>
    </p:spTree>
    <p:extLst>
      <p:ext uri="{BB962C8B-B14F-4D97-AF65-F5344CB8AC3E}">
        <p14:creationId xmlns:p14="http://schemas.microsoft.com/office/powerpoint/2010/main" val="2443311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7.75638E-7 -2.64442E-6 L 7.75638E-7 -0.63546 " pathEditMode="relative" rAng="0" ptsTypes="AA">
                                      <p:cBhvr>
                                        <p:cTn id="6" dur="500" fill="hold"/>
                                        <p:tgtEl>
                                          <p:spTgt spid="7"/>
                                        </p:tgtEl>
                                        <p:attrNameLst>
                                          <p:attrName>ppt_x</p:attrName>
                                          <p:attrName>ppt_y</p:attrName>
                                        </p:attrNameLst>
                                      </p:cBhvr>
                                      <p:rCtr x="0" y="-31789"/>
                                    </p:animMotion>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46378" y="96516"/>
            <a:ext cx="5651245" cy="523220"/>
          </a:xfrm>
          <a:prstGeom prst="rect">
            <a:avLst/>
          </a:prstGeom>
        </p:spPr>
        <p:txBody>
          <a:bodyPr wrap="square">
            <a:spAutoFit/>
          </a:bodyPr>
          <a:lstStyle/>
          <a:p>
            <a:pPr algn="ctr"/>
            <a:r>
              <a:rPr lang="en-US" sz="2800" dirty="0" smtClean="0"/>
              <a:t>The </a:t>
            </a:r>
            <a:r>
              <a:rPr lang="en-US" sz="2800" dirty="0" err="1" smtClean="0"/>
              <a:t>iPad</a:t>
            </a:r>
            <a:r>
              <a:rPr lang="en-US" sz="2800" dirty="0" smtClean="0"/>
              <a:t> won’t project!</a:t>
            </a:r>
            <a:endParaRPr lang="en-US" sz="2800" dirty="0"/>
          </a:p>
        </p:txBody>
      </p:sp>
      <p:pic>
        <p:nvPicPr>
          <p:cNvPr id="6" name="Picture 5"/>
          <p:cNvPicPr>
            <a:picLocks noChangeAspect="1"/>
          </p:cNvPicPr>
          <p:nvPr/>
        </p:nvPicPr>
        <p:blipFill>
          <a:blip r:embed="rId3"/>
          <a:stretch>
            <a:fillRect/>
          </a:stretch>
        </p:blipFill>
        <p:spPr>
          <a:xfrm>
            <a:off x="999861" y="668061"/>
            <a:ext cx="7093609" cy="244006"/>
          </a:xfrm>
          <a:prstGeom prst="rect">
            <a:avLst/>
          </a:prstGeom>
        </p:spPr>
      </p:pic>
      <p:sp>
        <p:nvSpPr>
          <p:cNvPr id="5" name="TextBox 4"/>
          <p:cNvSpPr txBox="1"/>
          <p:nvPr/>
        </p:nvSpPr>
        <p:spPr>
          <a:xfrm>
            <a:off x="2915245" y="1614501"/>
            <a:ext cx="5178225" cy="2092881"/>
          </a:xfrm>
          <a:prstGeom prst="rect">
            <a:avLst/>
          </a:prstGeom>
          <a:noFill/>
        </p:spPr>
        <p:txBody>
          <a:bodyPr wrap="square" rtlCol="0">
            <a:spAutoFit/>
          </a:bodyPr>
          <a:lstStyle/>
          <a:p>
            <a:r>
              <a:rPr lang="en-US" dirty="0"/>
              <a:t>“I got briefly excited about apps when I first got the </a:t>
            </a:r>
            <a:r>
              <a:rPr lang="en-US" dirty="0" err="1"/>
              <a:t>iPad</a:t>
            </a:r>
            <a:r>
              <a:rPr lang="en-US" dirty="0"/>
              <a:t> and was playing with things, but I think the real barrier for me was realizing that, </a:t>
            </a:r>
            <a:r>
              <a:rPr lang="en-US" sz="2000" b="1" dirty="0"/>
              <a:t>unlike the laptop, all apps don't project</a:t>
            </a:r>
            <a:r>
              <a:rPr lang="en-US" dirty="0"/>
              <a:t>, so it's just a lot easier for me, if I discover something cool, to just do it on my laptop. And then, you know, I have a guarantee that I know how to use that.”</a:t>
            </a:r>
          </a:p>
        </p:txBody>
      </p:sp>
      <p:pic>
        <p:nvPicPr>
          <p:cNvPr id="8" name="Picture 7"/>
          <p:cNvPicPr>
            <a:picLocks noChangeAspect="1"/>
          </p:cNvPicPr>
          <p:nvPr/>
        </p:nvPicPr>
        <p:blipFill>
          <a:blip r:embed="rId4"/>
          <a:stretch>
            <a:fillRect/>
          </a:stretch>
        </p:blipFill>
        <p:spPr>
          <a:xfrm>
            <a:off x="0" y="1873882"/>
            <a:ext cx="2868947" cy="3269617"/>
          </a:xfrm>
          <a:prstGeom prst="rect">
            <a:avLst/>
          </a:prstGeom>
        </p:spPr>
      </p:pic>
      <p:pic>
        <p:nvPicPr>
          <p:cNvPr id="7" name="Picture 6"/>
          <p:cNvPicPr>
            <a:picLocks noChangeAspect="1"/>
          </p:cNvPicPr>
          <p:nvPr/>
        </p:nvPicPr>
        <p:blipFill>
          <a:blip r:embed="rId5"/>
          <a:stretch>
            <a:fillRect/>
          </a:stretch>
        </p:blipFill>
        <p:spPr>
          <a:xfrm>
            <a:off x="5735602" y="5143499"/>
            <a:ext cx="3497100" cy="5143500"/>
          </a:xfrm>
          <a:prstGeom prst="rect">
            <a:avLst/>
          </a:prstGeom>
        </p:spPr>
      </p:pic>
      <p:grpSp>
        <p:nvGrpSpPr>
          <p:cNvPr id="4" name="Group 3"/>
          <p:cNvGrpSpPr/>
          <p:nvPr/>
        </p:nvGrpSpPr>
        <p:grpSpPr>
          <a:xfrm>
            <a:off x="2868947" y="619736"/>
            <a:ext cx="3607802" cy="2718555"/>
            <a:chOff x="2868947" y="619736"/>
            <a:chExt cx="3607802" cy="2718555"/>
          </a:xfrm>
        </p:grpSpPr>
        <p:pic>
          <p:nvPicPr>
            <p:cNvPr id="9" name="Picture 8"/>
            <p:cNvPicPr>
              <a:picLocks noChangeAspect="1"/>
            </p:cNvPicPr>
            <p:nvPr/>
          </p:nvPicPr>
          <p:blipFill>
            <a:blip r:embed="rId6"/>
            <a:stretch>
              <a:fillRect/>
            </a:stretch>
          </p:blipFill>
          <p:spPr>
            <a:xfrm>
              <a:off x="2868947" y="619736"/>
              <a:ext cx="3607802" cy="2718555"/>
            </a:xfrm>
            <a:prstGeom prst="rect">
              <a:avLst/>
            </a:prstGeom>
          </p:spPr>
        </p:pic>
        <p:sp>
          <p:nvSpPr>
            <p:cNvPr id="10" name="TextBox 9"/>
            <p:cNvSpPr txBox="1"/>
            <p:nvPr/>
          </p:nvSpPr>
          <p:spPr>
            <a:xfrm>
              <a:off x="3636719" y="1264447"/>
              <a:ext cx="1782259" cy="954107"/>
            </a:xfrm>
            <a:prstGeom prst="rect">
              <a:avLst/>
            </a:prstGeom>
            <a:noFill/>
          </p:spPr>
          <p:txBody>
            <a:bodyPr wrap="none" rtlCol="0">
              <a:spAutoFit/>
            </a:bodyPr>
            <a:lstStyle/>
            <a:p>
              <a:pPr algn="ctr"/>
              <a:r>
                <a:rPr lang="en-US" sz="2800" dirty="0" smtClean="0"/>
                <a:t>But it’s not</a:t>
              </a:r>
            </a:p>
            <a:p>
              <a:pPr algn="ctr"/>
              <a:r>
                <a:rPr lang="en-US" sz="2800" dirty="0" smtClean="0"/>
                <a:t>a laptop!</a:t>
              </a:r>
              <a:endParaRPr lang="en-US" sz="2800" dirty="0"/>
            </a:p>
          </p:txBody>
        </p:sp>
      </p:grpSp>
    </p:spTree>
    <p:extLst>
      <p:ext uri="{BB962C8B-B14F-4D97-AF65-F5344CB8AC3E}">
        <p14:creationId xmlns:p14="http://schemas.microsoft.com/office/powerpoint/2010/main" val="989776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83692E-6 -0.71547 L -4.83692E-6 0.04347 " pathEditMode="fixed" rAng="0" ptsTypes="AA">
                                      <p:cBhvr>
                                        <p:cTn id="6" dur="500" spd="-100000" fill="hold"/>
                                        <p:tgtEl>
                                          <p:spTgt spid="7"/>
                                        </p:tgtEl>
                                        <p:attrNameLst>
                                          <p:attrName>ppt_x</p:attrName>
                                          <p:attrName>ppt_y</p:attrName>
                                        </p:attrNameLst>
                                      </p:cBhvr>
                                      <p:rCtr x="0" y="37947"/>
                                    </p:animMotion>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46378" y="96516"/>
            <a:ext cx="5651245" cy="523220"/>
          </a:xfrm>
          <a:prstGeom prst="rect">
            <a:avLst/>
          </a:prstGeom>
        </p:spPr>
        <p:txBody>
          <a:bodyPr wrap="square">
            <a:spAutoFit/>
          </a:bodyPr>
          <a:lstStyle/>
          <a:p>
            <a:pPr algn="ctr"/>
            <a:r>
              <a:rPr lang="en-US" sz="2800" dirty="0"/>
              <a:t>But </a:t>
            </a:r>
            <a:r>
              <a:rPr lang="en-US" sz="2800" dirty="0" smtClean="0"/>
              <a:t>it’s not a laptop!</a:t>
            </a:r>
            <a:endParaRPr lang="en-US" sz="2800" dirty="0"/>
          </a:p>
        </p:txBody>
      </p:sp>
      <p:pic>
        <p:nvPicPr>
          <p:cNvPr id="6" name="Picture 5"/>
          <p:cNvPicPr>
            <a:picLocks noChangeAspect="1"/>
          </p:cNvPicPr>
          <p:nvPr/>
        </p:nvPicPr>
        <p:blipFill>
          <a:blip r:embed="rId3"/>
          <a:stretch>
            <a:fillRect/>
          </a:stretch>
        </p:blipFill>
        <p:spPr>
          <a:xfrm>
            <a:off x="999861" y="668061"/>
            <a:ext cx="7093609" cy="244006"/>
          </a:xfrm>
          <a:prstGeom prst="rect">
            <a:avLst/>
          </a:prstGeom>
        </p:spPr>
      </p:pic>
      <p:sp>
        <p:nvSpPr>
          <p:cNvPr id="2" name="TextBox 1"/>
          <p:cNvSpPr txBox="1"/>
          <p:nvPr/>
        </p:nvSpPr>
        <p:spPr>
          <a:xfrm>
            <a:off x="1335610" y="1208206"/>
            <a:ext cx="4882638" cy="1815882"/>
          </a:xfrm>
          <a:prstGeom prst="rect">
            <a:avLst/>
          </a:prstGeom>
          <a:noFill/>
        </p:spPr>
        <p:txBody>
          <a:bodyPr wrap="square" rtlCol="0">
            <a:spAutoFit/>
          </a:bodyPr>
          <a:lstStyle/>
          <a:p>
            <a:r>
              <a:rPr lang="en-US" dirty="0"/>
              <a:t>“</a:t>
            </a:r>
            <a:r>
              <a:rPr lang="en-US" sz="2000" b="1" dirty="0"/>
              <a:t>It's also really helpful to know what the </a:t>
            </a:r>
            <a:r>
              <a:rPr lang="en-US" sz="2000" b="1" dirty="0" err="1"/>
              <a:t>iPad</a:t>
            </a:r>
            <a:r>
              <a:rPr lang="en-US" sz="2000" b="1" dirty="0"/>
              <a:t> can't do</a:t>
            </a:r>
            <a:r>
              <a:rPr lang="en-US" dirty="0"/>
              <a:t>, so you don't try to make it into a laptop and then get frustrated because you're like ‘It won't do it’.  It's like ‘No, it's not... you know, it won’t’.  So…’Good, now I know that.  I can move on.’ ”</a:t>
            </a:r>
          </a:p>
        </p:txBody>
      </p:sp>
      <p:pic>
        <p:nvPicPr>
          <p:cNvPr id="7" name="Picture 6"/>
          <p:cNvPicPr>
            <a:picLocks noChangeAspect="1"/>
          </p:cNvPicPr>
          <p:nvPr/>
        </p:nvPicPr>
        <p:blipFill>
          <a:blip r:embed="rId4"/>
          <a:stretch>
            <a:fillRect/>
          </a:stretch>
        </p:blipFill>
        <p:spPr>
          <a:xfrm>
            <a:off x="5735602" y="1458231"/>
            <a:ext cx="3497100" cy="5143500"/>
          </a:xfrm>
          <a:prstGeom prst="rect">
            <a:avLst/>
          </a:prstGeom>
        </p:spPr>
      </p:pic>
      <p:pic>
        <p:nvPicPr>
          <p:cNvPr id="9" name="Picture 8"/>
          <p:cNvPicPr>
            <a:picLocks noChangeAspect="1"/>
          </p:cNvPicPr>
          <p:nvPr/>
        </p:nvPicPr>
        <p:blipFill>
          <a:blip r:embed="rId5"/>
          <a:stretch>
            <a:fillRect/>
          </a:stretch>
        </p:blipFill>
        <p:spPr>
          <a:xfrm>
            <a:off x="1" y="5143500"/>
            <a:ext cx="2452434" cy="3567426"/>
          </a:xfrm>
          <a:prstGeom prst="rect">
            <a:avLst/>
          </a:prstGeom>
        </p:spPr>
      </p:pic>
      <p:grpSp>
        <p:nvGrpSpPr>
          <p:cNvPr id="5" name="Group 4"/>
          <p:cNvGrpSpPr/>
          <p:nvPr/>
        </p:nvGrpSpPr>
        <p:grpSpPr>
          <a:xfrm>
            <a:off x="2077000" y="670536"/>
            <a:ext cx="3607802" cy="2718555"/>
            <a:chOff x="4406900" y="711200"/>
            <a:chExt cx="3607802" cy="2718555"/>
          </a:xfrm>
        </p:grpSpPr>
        <p:pic>
          <p:nvPicPr>
            <p:cNvPr id="8" name="Picture 7"/>
            <p:cNvPicPr>
              <a:picLocks noChangeAspect="1"/>
            </p:cNvPicPr>
            <p:nvPr/>
          </p:nvPicPr>
          <p:blipFill>
            <a:blip r:embed="rId6"/>
            <a:stretch>
              <a:fillRect/>
            </a:stretch>
          </p:blipFill>
          <p:spPr>
            <a:xfrm flipH="1">
              <a:off x="4406900" y="711200"/>
              <a:ext cx="3607802" cy="2718555"/>
            </a:xfrm>
            <a:prstGeom prst="rect">
              <a:avLst/>
            </a:prstGeom>
          </p:spPr>
        </p:pic>
        <p:sp>
          <p:nvSpPr>
            <p:cNvPr id="10" name="Rectangle 9"/>
            <p:cNvSpPr/>
            <p:nvPr/>
          </p:nvSpPr>
          <p:spPr>
            <a:xfrm>
              <a:off x="5054600" y="1050722"/>
              <a:ext cx="2609148" cy="1815882"/>
            </a:xfrm>
            <a:prstGeom prst="rect">
              <a:avLst/>
            </a:prstGeom>
          </p:spPr>
          <p:txBody>
            <a:bodyPr wrap="square">
              <a:spAutoFit/>
            </a:bodyPr>
            <a:lstStyle/>
            <a:p>
              <a:pPr algn="ctr"/>
              <a:r>
                <a:rPr lang="en-US" sz="2800" dirty="0"/>
                <a:t>What </a:t>
              </a:r>
              <a:r>
                <a:rPr lang="en-US" sz="2800" dirty="0" smtClean="0"/>
                <a:t>can I do when </a:t>
              </a:r>
              <a:r>
                <a:rPr lang="en-US" sz="2800" dirty="0"/>
                <a:t>not all students have one?</a:t>
              </a:r>
            </a:p>
          </p:txBody>
        </p:sp>
      </p:grpSp>
    </p:spTree>
    <p:extLst>
      <p:ext uri="{BB962C8B-B14F-4D97-AF65-F5344CB8AC3E}">
        <p14:creationId xmlns:p14="http://schemas.microsoft.com/office/powerpoint/2010/main" val="315731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40907E-6 -0.69288 L 5.40907E-6 -0.04471 " pathEditMode="fixed" rAng="0" ptsTypes="AA">
                                      <p:cBhvr>
                                        <p:cTn id="6" dur="500" spd="-100000" fill="hold"/>
                                        <p:tgtEl>
                                          <p:spTgt spid="9"/>
                                        </p:tgtEl>
                                        <p:attrNameLst>
                                          <p:attrName>ppt_x</p:attrName>
                                          <p:attrName>ppt_y</p:attrName>
                                        </p:attrNameLst>
                                      </p:cBhvr>
                                      <p:rCtr x="0" y="32408"/>
                                    </p:animMotion>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2867" y="96516"/>
            <a:ext cx="6984581" cy="523220"/>
          </a:xfrm>
          <a:prstGeom prst="rect">
            <a:avLst/>
          </a:prstGeom>
        </p:spPr>
        <p:txBody>
          <a:bodyPr wrap="square">
            <a:spAutoFit/>
          </a:bodyPr>
          <a:lstStyle/>
          <a:p>
            <a:pPr algn="ctr"/>
            <a:r>
              <a:rPr lang="en-US" sz="2800" dirty="0"/>
              <a:t>What </a:t>
            </a:r>
            <a:r>
              <a:rPr lang="en-US" sz="2800" dirty="0" smtClean="0"/>
              <a:t>can I do when </a:t>
            </a:r>
            <a:r>
              <a:rPr lang="en-US" sz="2800" dirty="0"/>
              <a:t>not all students have one?</a:t>
            </a:r>
          </a:p>
        </p:txBody>
      </p:sp>
      <p:pic>
        <p:nvPicPr>
          <p:cNvPr id="4" name="Picture 3"/>
          <p:cNvPicPr>
            <a:picLocks noChangeAspect="1"/>
          </p:cNvPicPr>
          <p:nvPr/>
        </p:nvPicPr>
        <p:blipFill>
          <a:blip r:embed="rId3"/>
          <a:stretch>
            <a:fillRect/>
          </a:stretch>
        </p:blipFill>
        <p:spPr>
          <a:xfrm>
            <a:off x="1" y="1576074"/>
            <a:ext cx="2452434" cy="3567426"/>
          </a:xfrm>
          <a:prstGeom prst="rect">
            <a:avLst/>
          </a:prstGeom>
        </p:spPr>
      </p:pic>
      <p:sp>
        <p:nvSpPr>
          <p:cNvPr id="5" name="TextBox 4"/>
          <p:cNvSpPr txBox="1"/>
          <p:nvPr/>
        </p:nvSpPr>
        <p:spPr>
          <a:xfrm>
            <a:off x="2890171" y="1324883"/>
            <a:ext cx="5408124" cy="2862323"/>
          </a:xfrm>
          <a:prstGeom prst="rect">
            <a:avLst/>
          </a:prstGeom>
          <a:noFill/>
        </p:spPr>
        <p:txBody>
          <a:bodyPr wrap="square" rtlCol="0">
            <a:spAutoFit/>
          </a:bodyPr>
          <a:lstStyle/>
          <a:p>
            <a:r>
              <a:rPr lang="en-US" dirty="0" smtClean="0"/>
              <a:t>“I </a:t>
            </a:r>
            <a:r>
              <a:rPr lang="en-US" dirty="0"/>
              <a:t>was all jazzed about it in the first week of class, but my two sections of speech, less than 50% of the students have </a:t>
            </a:r>
            <a:r>
              <a:rPr lang="en-US" dirty="0" err="1"/>
              <a:t>iPads</a:t>
            </a:r>
            <a:r>
              <a:rPr lang="en-US" dirty="0"/>
              <a:t>, and then there were awkward e-mails back and forth with students saying "Well, do I have to get one? Where do I get one?" and I guess, a $500 thing, you're not </a:t>
            </a:r>
            <a:r>
              <a:rPr lang="en-US" dirty="0" err="1"/>
              <a:t>gonna</a:t>
            </a:r>
            <a:r>
              <a:rPr lang="en-US" dirty="0"/>
              <a:t> go get one.  So, I kind of tamed that down a little </a:t>
            </a:r>
            <a:r>
              <a:rPr lang="en-US" dirty="0" smtClean="0"/>
              <a:t>bit [...] I </a:t>
            </a:r>
            <a:r>
              <a:rPr lang="en-US" dirty="0"/>
              <a:t>didn't like leading the class that way.  I felt bad about it, because I felt like it was kind of like a...I was dividing the class into those who had them and those who didn't</a:t>
            </a:r>
            <a:r>
              <a:rPr lang="en-US" dirty="0" smtClean="0"/>
              <a:t>.”</a:t>
            </a:r>
            <a:endParaRPr lang="en-US" dirty="0"/>
          </a:p>
        </p:txBody>
      </p:sp>
      <p:pic>
        <p:nvPicPr>
          <p:cNvPr id="6" name="Picture 5"/>
          <p:cNvPicPr>
            <a:picLocks noChangeAspect="1"/>
          </p:cNvPicPr>
          <p:nvPr/>
        </p:nvPicPr>
        <p:blipFill>
          <a:blip r:embed="rId4"/>
          <a:stretch>
            <a:fillRect/>
          </a:stretch>
        </p:blipFill>
        <p:spPr>
          <a:xfrm>
            <a:off x="999861" y="668061"/>
            <a:ext cx="7093609" cy="244006"/>
          </a:xfrm>
          <a:prstGeom prst="rect">
            <a:avLst/>
          </a:prstGeom>
        </p:spPr>
      </p:pic>
      <p:pic>
        <p:nvPicPr>
          <p:cNvPr id="7" name="Picture 6"/>
          <p:cNvPicPr>
            <a:picLocks noChangeAspect="1"/>
          </p:cNvPicPr>
          <p:nvPr/>
        </p:nvPicPr>
        <p:blipFill>
          <a:blip r:embed="rId5"/>
          <a:stretch>
            <a:fillRect/>
          </a:stretch>
        </p:blipFill>
        <p:spPr>
          <a:xfrm>
            <a:off x="5735602" y="5143499"/>
            <a:ext cx="3497100" cy="5143500"/>
          </a:xfrm>
          <a:prstGeom prst="rect">
            <a:avLst/>
          </a:prstGeom>
        </p:spPr>
      </p:pic>
      <p:grpSp>
        <p:nvGrpSpPr>
          <p:cNvPr id="2" name="Group 1"/>
          <p:cNvGrpSpPr/>
          <p:nvPr/>
        </p:nvGrpSpPr>
        <p:grpSpPr>
          <a:xfrm>
            <a:off x="3060700" y="722841"/>
            <a:ext cx="3607802" cy="2718555"/>
            <a:chOff x="3060700" y="875241"/>
            <a:chExt cx="3607802" cy="2718555"/>
          </a:xfrm>
        </p:grpSpPr>
        <p:pic>
          <p:nvPicPr>
            <p:cNvPr id="9" name="Picture 8"/>
            <p:cNvPicPr>
              <a:picLocks noChangeAspect="1"/>
            </p:cNvPicPr>
            <p:nvPr/>
          </p:nvPicPr>
          <p:blipFill>
            <a:blip r:embed="rId6"/>
            <a:stretch>
              <a:fillRect/>
            </a:stretch>
          </p:blipFill>
          <p:spPr>
            <a:xfrm>
              <a:off x="3060700" y="875241"/>
              <a:ext cx="3607802" cy="2718555"/>
            </a:xfrm>
            <a:prstGeom prst="rect">
              <a:avLst/>
            </a:prstGeom>
          </p:spPr>
        </p:pic>
        <p:sp>
          <p:nvSpPr>
            <p:cNvPr id="10" name="Rectangle 9"/>
            <p:cNvSpPr/>
            <p:nvPr/>
          </p:nvSpPr>
          <p:spPr>
            <a:xfrm>
              <a:off x="3568700" y="1379766"/>
              <a:ext cx="2425700" cy="1401534"/>
            </a:xfrm>
            <a:prstGeom prst="rect">
              <a:avLst/>
            </a:prstGeom>
          </p:spPr>
          <p:txBody>
            <a:bodyPr wrap="square">
              <a:spAutoFit/>
            </a:bodyPr>
            <a:lstStyle/>
            <a:p>
              <a:pPr algn="ctr"/>
              <a:r>
                <a:rPr lang="en-US" sz="2800" dirty="0"/>
                <a:t>I</a:t>
              </a:r>
              <a:r>
                <a:rPr lang="en-US" sz="2800" dirty="0" smtClean="0"/>
                <a:t>s </a:t>
              </a:r>
              <a:r>
                <a:rPr lang="en-US" sz="2800" dirty="0"/>
                <a:t>it </a:t>
              </a:r>
              <a:r>
                <a:rPr lang="en-US" sz="2800" dirty="0" smtClean="0"/>
                <a:t>even worth </a:t>
              </a:r>
              <a:r>
                <a:rPr lang="en-US" sz="2800" dirty="0"/>
                <a:t>spending time learning it?</a:t>
              </a:r>
            </a:p>
          </p:txBody>
        </p:sp>
      </p:grpSp>
    </p:spTree>
    <p:extLst>
      <p:ext uri="{BB962C8B-B14F-4D97-AF65-F5344CB8AC3E}">
        <p14:creationId xmlns:p14="http://schemas.microsoft.com/office/powerpoint/2010/main" val="40726481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83692E-6 -0.71547 L -4.83692E-6 0.04347 " pathEditMode="fixed" rAng="0" ptsTypes="AA">
                                      <p:cBhvr>
                                        <p:cTn id="6" dur="500" spd="-100000" fill="hold"/>
                                        <p:tgtEl>
                                          <p:spTgt spid="7"/>
                                        </p:tgtEl>
                                        <p:attrNameLst>
                                          <p:attrName>ppt_x</p:attrName>
                                          <p:attrName>ppt_y</p:attrName>
                                        </p:attrNameLst>
                                      </p:cBhvr>
                                      <p:rCtr x="0" y="37947"/>
                                    </p:animMotion>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9862" y="96516"/>
            <a:ext cx="7093608" cy="523220"/>
          </a:xfrm>
          <a:prstGeom prst="rect">
            <a:avLst/>
          </a:prstGeom>
        </p:spPr>
        <p:txBody>
          <a:bodyPr wrap="square">
            <a:spAutoFit/>
          </a:bodyPr>
          <a:lstStyle/>
          <a:p>
            <a:pPr algn="ctr"/>
            <a:r>
              <a:rPr lang="en-US" sz="2800" dirty="0"/>
              <a:t>I</a:t>
            </a:r>
            <a:r>
              <a:rPr lang="en-US" sz="2800" dirty="0" smtClean="0"/>
              <a:t>s </a:t>
            </a:r>
            <a:r>
              <a:rPr lang="en-US" sz="2800" dirty="0"/>
              <a:t>it </a:t>
            </a:r>
            <a:r>
              <a:rPr lang="en-US" sz="2800" dirty="0" smtClean="0"/>
              <a:t>even worth </a:t>
            </a:r>
            <a:r>
              <a:rPr lang="en-US" sz="2800" dirty="0"/>
              <a:t>spending time learning it?</a:t>
            </a:r>
          </a:p>
        </p:txBody>
      </p:sp>
      <p:pic>
        <p:nvPicPr>
          <p:cNvPr id="4" name="Picture 3"/>
          <p:cNvPicPr>
            <a:picLocks noChangeAspect="1"/>
          </p:cNvPicPr>
          <p:nvPr/>
        </p:nvPicPr>
        <p:blipFill>
          <a:blip r:embed="rId2"/>
          <a:stretch>
            <a:fillRect/>
          </a:stretch>
        </p:blipFill>
        <p:spPr>
          <a:xfrm>
            <a:off x="5735602" y="1458231"/>
            <a:ext cx="3497100" cy="5143500"/>
          </a:xfrm>
          <a:prstGeom prst="rect">
            <a:avLst/>
          </a:prstGeom>
        </p:spPr>
      </p:pic>
      <p:pic>
        <p:nvPicPr>
          <p:cNvPr id="6" name="Picture 5"/>
          <p:cNvPicPr>
            <a:picLocks noChangeAspect="1"/>
          </p:cNvPicPr>
          <p:nvPr/>
        </p:nvPicPr>
        <p:blipFill>
          <a:blip r:embed="rId3"/>
          <a:stretch>
            <a:fillRect/>
          </a:stretch>
        </p:blipFill>
        <p:spPr>
          <a:xfrm>
            <a:off x="999861" y="668061"/>
            <a:ext cx="7093609" cy="244006"/>
          </a:xfrm>
          <a:prstGeom prst="rect">
            <a:avLst/>
          </a:prstGeom>
        </p:spPr>
      </p:pic>
      <p:sp>
        <p:nvSpPr>
          <p:cNvPr id="7" name="TextBox 6"/>
          <p:cNvSpPr txBox="1"/>
          <p:nvPr/>
        </p:nvSpPr>
        <p:spPr>
          <a:xfrm>
            <a:off x="688749" y="1458231"/>
            <a:ext cx="5046853" cy="2092881"/>
          </a:xfrm>
          <a:prstGeom prst="rect">
            <a:avLst/>
          </a:prstGeom>
          <a:noFill/>
        </p:spPr>
        <p:txBody>
          <a:bodyPr wrap="square" rtlCol="0">
            <a:spAutoFit/>
          </a:bodyPr>
          <a:lstStyle/>
          <a:p>
            <a:r>
              <a:rPr lang="en-US" dirty="0"/>
              <a:t>“</a:t>
            </a:r>
            <a:r>
              <a:rPr lang="en-US" sz="2000" b="1" dirty="0"/>
              <a:t>I would like to know if this is ever going to happen again</a:t>
            </a:r>
            <a:r>
              <a:rPr lang="en-US" dirty="0"/>
              <a:t>, because I'm going to kind of quit doing more work at trying to figure it out if it's never going to happen again, because it's just not... spending that much time probably isn't worth spending even more time than I've already put into it.”</a:t>
            </a:r>
          </a:p>
        </p:txBody>
      </p:sp>
    </p:spTree>
    <p:extLst>
      <p:ext uri="{BB962C8B-B14F-4D97-AF65-F5344CB8AC3E}">
        <p14:creationId xmlns:p14="http://schemas.microsoft.com/office/powerpoint/2010/main" val="29154038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771798" y="1186307"/>
            <a:ext cx="4210338" cy="5143500"/>
          </a:xfrm>
          <a:prstGeom prst="rect">
            <a:avLst/>
          </a:prstGeom>
        </p:spPr>
      </p:pic>
      <p:pic>
        <p:nvPicPr>
          <p:cNvPr id="3" name="Picture 2"/>
          <p:cNvPicPr>
            <a:picLocks noChangeAspect="1"/>
          </p:cNvPicPr>
          <p:nvPr/>
        </p:nvPicPr>
        <p:blipFill>
          <a:blip r:embed="rId4"/>
          <a:stretch>
            <a:fillRect/>
          </a:stretch>
        </p:blipFill>
        <p:spPr>
          <a:xfrm>
            <a:off x="2523060" y="1576074"/>
            <a:ext cx="2452434" cy="3567426"/>
          </a:xfrm>
          <a:prstGeom prst="rect">
            <a:avLst/>
          </a:prstGeom>
        </p:spPr>
      </p:pic>
      <p:pic>
        <p:nvPicPr>
          <p:cNvPr id="4" name="Picture 3"/>
          <p:cNvPicPr>
            <a:picLocks noChangeAspect="1"/>
          </p:cNvPicPr>
          <p:nvPr/>
        </p:nvPicPr>
        <p:blipFill>
          <a:blip r:embed="rId5"/>
          <a:stretch>
            <a:fillRect/>
          </a:stretch>
        </p:blipFill>
        <p:spPr>
          <a:xfrm>
            <a:off x="3964448" y="1458231"/>
            <a:ext cx="3497100" cy="5143500"/>
          </a:xfrm>
          <a:prstGeom prst="rect">
            <a:avLst/>
          </a:prstGeom>
        </p:spPr>
      </p:pic>
      <p:pic>
        <p:nvPicPr>
          <p:cNvPr id="5" name="Picture 4"/>
          <p:cNvPicPr>
            <a:picLocks noChangeAspect="1"/>
          </p:cNvPicPr>
          <p:nvPr/>
        </p:nvPicPr>
        <p:blipFill>
          <a:blip r:embed="rId6"/>
          <a:stretch>
            <a:fillRect/>
          </a:stretch>
        </p:blipFill>
        <p:spPr>
          <a:xfrm>
            <a:off x="0" y="1873882"/>
            <a:ext cx="2868947" cy="3269617"/>
          </a:xfrm>
          <a:prstGeom prst="rect">
            <a:avLst/>
          </a:prstGeom>
        </p:spPr>
      </p:pic>
      <p:grpSp>
        <p:nvGrpSpPr>
          <p:cNvPr id="11" name="Group 10"/>
          <p:cNvGrpSpPr/>
          <p:nvPr/>
        </p:nvGrpSpPr>
        <p:grpSpPr>
          <a:xfrm>
            <a:off x="1853010" y="744825"/>
            <a:ext cx="1673682" cy="1261154"/>
            <a:chOff x="-2394020" y="-1766055"/>
            <a:chExt cx="3607802" cy="2718555"/>
          </a:xfrm>
        </p:grpSpPr>
        <p:pic>
          <p:nvPicPr>
            <p:cNvPr id="12" name="Picture 11"/>
            <p:cNvPicPr>
              <a:picLocks noChangeAspect="1"/>
            </p:cNvPicPr>
            <p:nvPr/>
          </p:nvPicPr>
          <p:blipFill>
            <a:blip r:embed="rId7"/>
            <a:stretch>
              <a:fillRect/>
            </a:stretch>
          </p:blipFill>
          <p:spPr>
            <a:xfrm flipH="1">
              <a:off x="-2394020" y="-1766055"/>
              <a:ext cx="3607802" cy="2718555"/>
            </a:xfrm>
            <a:prstGeom prst="rect">
              <a:avLst/>
            </a:prstGeom>
          </p:spPr>
        </p:pic>
        <p:sp>
          <p:nvSpPr>
            <p:cNvPr id="13" name="TextBox 12"/>
            <p:cNvSpPr txBox="1"/>
            <p:nvPr/>
          </p:nvSpPr>
          <p:spPr>
            <a:xfrm>
              <a:off x="-1725286" y="-1440536"/>
              <a:ext cx="2535680" cy="1791305"/>
            </a:xfrm>
            <a:prstGeom prst="rect">
              <a:avLst/>
            </a:prstGeom>
            <a:noFill/>
          </p:spPr>
          <p:txBody>
            <a:bodyPr wrap="square" rtlCol="0">
              <a:spAutoFit/>
            </a:bodyPr>
            <a:lstStyle/>
            <a:p>
              <a:pPr algn="ctr"/>
              <a:r>
                <a:rPr lang="en-US" sz="1600" dirty="0" smtClean="0"/>
                <a:t>I’m having technical problems!</a:t>
              </a:r>
              <a:endParaRPr lang="en-US" sz="1600" dirty="0"/>
            </a:p>
          </p:txBody>
        </p:sp>
      </p:grpSp>
      <p:grpSp>
        <p:nvGrpSpPr>
          <p:cNvPr id="14" name="Group 13"/>
          <p:cNvGrpSpPr/>
          <p:nvPr/>
        </p:nvGrpSpPr>
        <p:grpSpPr>
          <a:xfrm>
            <a:off x="33418" y="237675"/>
            <a:ext cx="1819592" cy="1371101"/>
            <a:chOff x="3332955" y="681292"/>
            <a:chExt cx="3607802" cy="2718555"/>
          </a:xfrm>
        </p:grpSpPr>
        <p:pic>
          <p:nvPicPr>
            <p:cNvPr id="15" name="Picture 14"/>
            <p:cNvPicPr>
              <a:picLocks noChangeAspect="1"/>
            </p:cNvPicPr>
            <p:nvPr/>
          </p:nvPicPr>
          <p:blipFill>
            <a:blip r:embed="rId7"/>
            <a:stretch>
              <a:fillRect/>
            </a:stretch>
          </p:blipFill>
          <p:spPr>
            <a:xfrm>
              <a:off x="3332955" y="681292"/>
              <a:ext cx="3607802" cy="2718555"/>
            </a:xfrm>
            <a:prstGeom prst="rect">
              <a:avLst/>
            </a:prstGeom>
          </p:spPr>
        </p:pic>
        <p:sp>
          <p:nvSpPr>
            <p:cNvPr id="16" name="TextBox 15"/>
            <p:cNvSpPr txBox="1"/>
            <p:nvPr/>
          </p:nvSpPr>
          <p:spPr>
            <a:xfrm>
              <a:off x="3569803" y="1001459"/>
              <a:ext cx="2895823" cy="1550166"/>
            </a:xfrm>
            <a:prstGeom prst="rect">
              <a:avLst/>
            </a:prstGeom>
            <a:noFill/>
          </p:spPr>
          <p:txBody>
            <a:bodyPr wrap="square" rtlCol="0">
              <a:spAutoFit/>
            </a:bodyPr>
            <a:lstStyle/>
            <a:p>
              <a:pPr algn="ctr"/>
              <a:r>
                <a:rPr lang="en-US" sz="1600" dirty="0" smtClean="0"/>
                <a:t>What about classroom management?</a:t>
              </a:r>
              <a:endParaRPr lang="en-US" sz="1600" dirty="0"/>
            </a:p>
          </p:txBody>
        </p:sp>
      </p:grpSp>
      <p:grpSp>
        <p:nvGrpSpPr>
          <p:cNvPr id="20" name="Group 19"/>
          <p:cNvGrpSpPr/>
          <p:nvPr/>
        </p:nvGrpSpPr>
        <p:grpSpPr>
          <a:xfrm>
            <a:off x="5105826" y="140164"/>
            <a:ext cx="2147900" cy="1511341"/>
            <a:chOff x="-2394020" y="-1766055"/>
            <a:chExt cx="3607802" cy="2718555"/>
          </a:xfrm>
        </p:grpSpPr>
        <p:pic>
          <p:nvPicPr>
            <p:cNvPr id="21" name="Picture 20"/>
            <p:cNvPicPr>
              <a:picLocks noChangeAspect="1"/>
            </p:cNvPicPr>
            <p:nvPr/>
          </p:nvPicPr>
          <p:blipFill>
            <a:blip r:embed="rId7"/>
            <a:stretch>
              <a:fillRect/>
            </a:stretch>
          </p:blipFill>
          <p:spPr>
            <a:xfrm flipH="1">
              <a:off x="-2394020" y="-1766055"/>
              <a:ext cx="3607802" cy="2718555"/>
            </a:xfrm>
            <a:prstGeom prst="rect">
              <a:avLst/>
            </a:prstGeom>
          </p:spPr>
        </p:pic>
        <p:sp>
          <p:nvSpPr>
            <p:cNvPr id="22" name="TextBox 21"/>
            <p:cNvSpPr txBox="1"/>
            <p:nvPr/>
          </p:nvSpPr>
          <p:spPr>
            <a:xfrm>
              <a:off x="-2039611" y="-1495741"/>
              <a:ext cx="3043219" cy="1937668"/>
            </a:xfrm>
            <a:prstGeom prst="rect">
              <a:avLst/>
            </a:prstGeom>
            <a:noFill/>
          </p:spPr>
          <p:txBody>
            <a:bodyPr wrap="square" rtlCol="0">
              <a:spAutoFit/>
            </a:bodyPr>
            <a:lstStyle/>
            <a:p>
              <a:pPr algn="ctr"/>
              <a:r>
                <a:rPr lang="en-US" sz="1600" dirty="0" smtClean="0"/>
                <a:t>What can I do when not all students have</a:t>
              </a:r>
            </a:p>
            <a:p>
              <a:pPr algn="ctr"/>
              <a:r>
                <a:rPr lang="en-US" sz="1600" dirty="0" smtClean="0"/>
                <a:t> one?</a:t>
              </a:r>
              <a:endParaRPr lang="en-US" sz="1600" dirty="0"/>
            </a:p>
          </p:txBody>
        </p:sp>
      </p:grpSp>
      <p:grpSp>
        <p:nvGrpSpPr>
          <p:cNvPr id="26" name="Group 25"/>
          <p:cNvGrpSpPr/>
          <p:nvPr/>
        </p:nvGrpSpPr>
        <p:grpSpPr>
          <a:xfrm>
            <a:off x="3469023" y="356730"/>
            <a:ext cx="1636803" cy="1233366"/>
            <a:chOff x="3332955" y="681292"/>
            <a:chExt cx="3607802" cy="2718555"/>
          </a:xfrm>
        </p:grpSpPr>
        <p:pic>
          <p:nvPicPr>
            <p:cNvPr id="27" name="Picture 26"/>
            <p:cNvPicPr>
              <a:picLocks noChangeAspect="1"/>
            </p:cNvPicPr>
            <p:nvPr/>
          </p:nvPicPr>
          <p:blipFill>
            <a:blip r:embed="rId7"/>
            <a:stretch>
              <a:fillRect/>
            </a:stretch>
          </p:blipFill>
          <p:spPr>
            <a:xfrm>
              <a:off x="3332955" y="681292"/>
              <a:ext cx="3607802" cy="2718555"/>
            </a:xfrm>
            <a:prstGeom prst="rect">
              <a:avLst/>
            </a:prstGeom>
          </p:spPr>
        </p:pic>
        <p:sp>
          <p:nvSpPr>
            <p:cNvPr id="28" name="TextBox 27"/>
            <p:cNvSpPr txBox="1"/>
            <p:nvPr/>
          </p:nvSpPr>
          <p:spPr>
            <a:xfrm>
              <a:off x="3358449" y="1195240"/>
              <a:ext cx="3398161" cy="1288949"/>
            </a:xfrm>
            <a:prstGeom prst="rect">
              <a:avLst/>
            </a:prstGeom>
            <a:noFill/>
          </p:spPr>
          <p:txBody>
            <a:bodyPr wrap="square" rtlCol="0">
              <a:spAutoFit/>
            </a:bodyPr>
            <a:lstStyle/>
            <a:p>
              <a:pPr algn="ctr"/>
              <a:r>
                <a:rPr lang="en-US" sz="1600" dirty="0" smtClean="0"/>
                <a:t>But it’s not a laptop!</a:t>
              </a:r>
              <a:endParaRPr lang="en-US" sz="1600" dirty="0"/>
            </a:p>
          </p:txBody>
        </p:sp>
      </p:grpSp>
      <p:grpSp>
        <p:nvGrpSpPr>
          <p:cNvPr id="29" name="Group 28"/>
          <p:cNvGrpSpPr/>
          <p:nvPr/>
        </p:nvGrpSpPr>
        <p:grpSpPr>
          <a:xfrm>
            <a:off x="7218066" y="114248"/>
            <a:ext cx="1673682" cy="1261154"/>
            <a:chOff x="-2394020" y="-1766055"/>
            <a:chExt cx="3607802" cy="2718555"/>
          </a:xfrm>
        </p:grpSpPr>
        <p:pic>
          <p:nvPicPr>
            <p:cNvPr id="30" name="Picture 29"/>
            <p:cNvPicPr>
              <a:picLocks noChangeAspect="1"/>
            </p:cNvPicPr>
            <p:nvPr/>
          </p:nvPicPr>
          <p:blipFill>
            <a:blip r:embed="rId7"/>
            <a:stretch>
              <a:fillRect/>
            </a:stretch>
          </p:blipFill>
          <p:spPr>
            <a:xfrm flipH="1">
              <a:off x="-2394020" y="-1766055"/>
              <a:ext cx="3607802" cy="2718555"/>
            </a:xfrm>
            <a:prstGeom prst="rect">
              <a:avLst/>
            </a:prstGeom>
          </p:spPr>
        </p:pic>
        <p:sp>
          <p:nvSpPr>
            <p:cNvPr id="31" name="TextBox 30"/>
            <p:cNvSpPr txBox="1"/>
            <p:nvPr/>
          </p:nvSpPr>
          <p:spPr>
            <a:xfrm>
              <a:off x="-1725286" y="-1440536"/>
              <a:ext cx="2535680" cy="1791305"/>
            </a:xfrm>
            <a:prstGeom prst="rect">
              <a:avLst/>
            </a:prstGeom>
            <a:noFill/>
          </p:spPr>
          <p:txBody>
            <a:bodyPr wrap="square" rtlCol="0">
              <a:spAutoFit/>
            </a:bodyPr>
            <a:lstStyle/>
            <a:p>
              <a:pPr algn="ctr"/>
              <a:r>
                <a:rPr lang="en-US" sz="1600" dirty="0" smtClean="0"/>
                <a:t>Is it even worth my time?</a:t>
              </a:r>
              <a:endParaRPr lang="en-US" sz="1600" dirty="0"/>
            </a:p>
          </p:txBody>
        </p:sp>
      </p:grpSp>
    </p:spTree>
    <p:extLst>
      <p:ext uri="{BB962C8B-B14F-4D97-AF65-F5344CB8AC3E}">
        <p14:creationId xmlns:p14="http://schemas.microsoft.com/office/powerpoint/2010/main" val="1660809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1253689"/>
          </a:xfrm>
        </p:spPr>
        <p:txBody>
          <a:bodyPr>
            <a:noAutofit/>
          </a:bodyPr>
          <a:lstStyle/>
          <a:p>
            <a:r>
              <a:rPr lang="en-US" sz="3200" dirty="0" smtClean="0"/>
              <a:t>College of Education &amp; Human Development</a:t>
            </a:r>
            <a:br>
              <a:rPr lang="en-US" sz="3200" dirty="0" smtClean="0"/>
            </a:br>
            <a:r>
              <a:rPr lang="en-US" sz="2800" dirty="0" smtClean="0"/>
              <a:t>University of Minnesota</a:t>
            </a:r>
            <a:endParaRPr lang="en-US" sz="2800" dirty="0"/>
          </a:p>
        </p:txBody>
      </p:sp>
      <p:sp>
        <p:nvSpPr>
          <p:cNvPr id="3" name="Content Placeholder 2"/>
          <p:cNvSpPr>
            <a:spLocks noGrp="1"/>
          </p:cNvSpPr>
          <p:nvPr>
            <p:ph idx="1"/>
          </p:nvPr>
        </p:nvSpPr>
        <p:spPr>
          <a:xfrm>
            <a:off x="4140126" y="1593795"/>
            <a:ext cx="4546673" cy="3269396"/>
          </a:xfrm>
        </p:spPr>
        <p:txBody>
          <a:bodyPr>
            <a:normAutofit/>
          </a:bodyPr>
          <a:lstStyle/>
          <a:p>
            <a:pPr marL="0" indent="0">
              <a:buNone/>
            </a:pPr>
            <a:r>
              <a:rPr lang="en-US" sz="2800" dirty="0" smtClean="0"/>
              <a:t>~</a:t>
            </a:r>
            <a:r>
              <a:rPr lang="en-US" sz="2800" b="1" dirty="0" smtClean="0"/>
              <a:t>450</a:t>
            </a:r>
            <a:r>
              <a:rPr lang="en-US" sz="2800" dirty="0" smtClean="0"/>
              <a:t> first year students</a:t>
            </a:r>
          </a:p>
          <a:p>
            <a:pPr marL="0" indent="0">
              <a:buNone/>
            </a:pPr>
            <a:endParaRPr lang="en-US" sz="1800" dirty="0" smtClean="0"/>
          </a:p>
          <a:p>
            <a:pPr marL="0" indent="0">
              <a:buNone/>
            </a:pPr>
            <a:r>
              <a:rPr lang="en-US" sz="2800" dirty="0" smtClean="0"/>
              <a:t>First Year </a:t>
            </a:r>
            <a:r>
              <a:rPr lang="en-US" sz="2800" dirty="0"/>
              <a:t>E</a:t>
            </a:r>
            <a:r>
              <a:rPr lang="en-US" sz="2800" dirty="0" smtClean="0"/>
              <a:t>xperience program taught within the department of </a:t>
            </a:r>
            <a:r>
              <a:rPr lang="en-US" sz="2800" b="1" dirty="0" smtClean="0"/>
              <a:t>Postsecondary Teaching &amp; Learning</a:t>
            </a:r>
            <a:r>
              <a:rPr lang="en-US" sz="2800" dirty="0"/>
              <a:t> </a:t>
            </a:r>
            <a:r>
              <a:rPr lang="en-US" sz="2800" dirty="0" smtClean="0"/>
              <a:t>(~30 instructors)</a:t>
            </a:r>
          </a:p>
          <a:p>
            <a:pPr marL="0" indent="0">
              <a:buNone/>
            </a:pPr>
            <a:endParaRPr lang="en-US" sz="2800" dirty="0" smtClean="0"/>
          </a:p>
          <a:p>
            <a:pPr marL="0" indent="0">
              <a:buNone/>
            </a:pPr>
            <a:endParaRPr lang="en-US" sz="2800" dirty="0"/>
          </a:p>
        </p:txBody>
      </p:sp>
      <p:pic>
        <p:nvPicPr>
          <p:cNvPr id="4" name="Picture 3"/>
          <p:cNvPicPr>
            <a:picLocks noChangeAspect="1"/>
          </p:cNvPicPr>
          <p:nvPr/>
        </p:nvPicPr>
        <p:blipFill>
          <a:blip r:embed="rId2"/>
          <a:stretch>
            <a:fillRect/>
          </a:stretch>
        </p:blipFill>
        <p:spPr>
          <a:xfrm>
            <a:off x="999861" y="1422798"/>
            <a:ext cx="7093609" cy="244006"/>
          </a:xfrm>
          <a:prstGeom prst="rect">
            <a:avLst/>
          </a:prstGeom>
        </p:spPr>
      </p:pic>
      <p:pic>
        <p:nvPicPr>
          <p:cNvPr id="8" name="Picture 7"/>
          <p:cNvPicPr>
            <a:picLocks noChangeAspect="1"/>
          </p:cNvPicPr>
          <p:nvPr/>
        </p:nvPicPr>
        <p:blipFill>
          <a:blip r:embed="rId3"/>
          <a:stretch>
            <a:fillRect/>
          </a:stretch>
        </p:blipFill>
        <p:spPr>
          <a:xfrm>
            <a:off x="0" y="2224650"/>
            <a:ext cx="4140126" cy="2918850"/>
          </a:xfrm>
          <a:prstGeom prst="rect">
            <a:avLst/>
          </a:prstGeom>
        </p:spPr>
      </p:pic>
    </p:spTree>
    <p:extLst>
      <p:ext uri="{BB962C8B-B14F-4D97-AF65-F5344CB8AC3E}">
        <p14:creationId xmlns:p14="http://schemas.microsoft.com/office/powerpoint/2010/main" val="5888659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000" y="0"/>
            <a:ext cx="7863052" cy="5143500"/>
          </a:xfrm>
          <a:prstGeom prst="rect">
            <a:avLst/>
          </a:prstGeom>
        </p:spPr>
      </p:pic>
      <p:sp>
        <p:nvSpPr>
          <p:cNvPr id="3" name="TextBox 2"/>
          <p:cNvSpPr txBox="1"/>
          <p:nvPr/>
        </p:nvSpPr>
        <p:spPr>
          <a:xfrm>
            <a:off x="3556392" y="90893"/>
            <a:ext cx="2031225" cy="523220"/>
          </a:xfrm>
          <a:prstGeom prst="rect">
            <a:avLst/>
          </a:prstGeom>
          <a:noFill/>
        </p:spPr>
        <p:txBody>
          <a:bodyPr wrap="none" rtlCol="0">
            <a:spAutoFit/>
          </a:bodyPr>
          <a:lstStyle/>
          <a:p>
            <a:pPr algn="ctr"/>
            <a:r>
              <a:rPr lang="en-US" sz="2800" dirty="0" smtClean="0"/>
              <a:t>Adjustments</a:t>
            </a:r>
            <a:endParaRPr lang="en-US" sz="2800" dirty="0"/>
          </a:p>
        </p:txBody>
      </p:sp>
      <p:sp>
        <p:nvSpPr>
          <p:cNvPr id="4" name="Rectangle 3"/>
          <p:cNvSpPr/>
          <p:nvPr/>
        </p:nvSpPr>
        <p:spPr>
          <a:xfrm>
            <a:off x="1582273" y="678924"/>
            <a:ext cx="5979455" cy="3785652"/>
          </a:xfrm>
          <a:prstGeom prst="rect">
            <a:avLst/>
          </a:prstGeom>
        </p:spPr>
        <p:txBody>
          <a:bodyPr wrap="square">
            <a:spAutoFit/>
          </a:bodyPr>
          <a:lstStyle/>
          <a:p>
            <a:pPr marL="457200" indent="-457200">
              <a:buFont typeface="Wingdings" charset="2"/>
              <a:buChar char="v"/>
            </a:pPr>
            <a:r>
              <a:rPr lang="en-US" sz="2400" dirty="0" smtClean="0"/>
              <a:t>The Dean said “This is how we will work moving forward.”</a:t>
            </a:r>
          </a:p>
          <a:p>
            <a:pPr marL="457200" indent="-457200">
              <a:buFont typeface="Wingdings" charset="2"/>
              <a:buChar char="v"/>
            </a:pPr>
            <a:r>
              <a:rPr lang="en-US" sz="2400" dirty="0" smtClean="0"/>
              <a:t>Make a cart of </a:t>
            </a:r>
            <a:r>
              <a:rPr lang="en-US" sz="2400" dirty="0" err="1" smtClean="0"/>
              <a:t>iPads</a:t>
            </a:r>
            <a:r>
              <a:rPr lang="en-US" sz="2400" dirty="0" smtClean="0"/>
              <a:t> available for students to check out</a:t>
            </a:r>
          </a:p>
          <a:p>
            <a:pPr marL="457200" indent="-457200">
              <a:buFont typeface="Wingdings" charset="2"/>
              <a:buChar char="v"/>
            </a:pPr>
            <a:r>
              <a:rPr lang="en-US" sz="2400" dirty="0" smtClean="0"/>
              <a:t>Hire grad students to support student media production</a:t>
            </a:r>
          </a:p>
          <a:p>
            <a:pPr marL="457200" indent="-457200">
              <a:buFont typeface="Wingdings" charset="2"/>
              <a:buChar char="v"/>
            </a:pPr>
            <a:r>
              <a:rPr lang="en-US" sz="2400" dirty="0" smtClean="0"/>
              <a:t>Give “next year’s” </a:t>
            </a:r>
            <a:r>
              <a:rPr lang="en-US" sz="2400" dirty="0" err="1" smtClean="0"/>
              <a:t>iPads</a:t>
            </a:r>
            <a:r>
              <a:rPr lang="en-US" sz="2400" dirty="0" smtClean="0"/>
              <a:t> to faculty in the spring – time to experiment and learn</a:t>
            </a:r>
          </a:p>
          <a:p>
            <a:pPr marL="457200" indent="-457200">
              <a:buFont typeface="Wingdings" charset="2"/>
              <a:buChar char="v"/>
            </a:pPr>
            <a:r>
              <a:rPr lang="en-US" sz="2400" dirty="0" smtClean="0"/>
              <a:t>Don’t promote </a:t>
            </a:r>
            <a:r>
              <a:rPr lang="en-US" sz="2400" dirty="0" err="1" smtClean="0"/>
              <a:t>eTexts</a:t>
            </a:r>
            <a:r>
              <a:rPr lang="en-US" sz="2400" dirty="0" smtClean="0"/>
              <a:t> – give guidance</a:t>
            </a:r>
          </a:p>
          <a:p>
            <a:pPr marL="457200" indent="-457200">
              <a:buFont typeface="Wingdings" charset="2"/>
              <a:buChar char="v"/>
            </a:pPr>
            <a:r>
              <a:rPr lang="en-US" sz="2400" dirty="0" err="1" smtClean="0"/>
              <a:t>iPad</a:t>
            </a:r>
            <a:r>
              <a:rPr lang="en-US" sz="2400" dirty="0" smtClean="0"/>
              <a:t> changes – projection &amp; camera!</a:t>
            </a:r>
          </a:p>
        </p:txBody>
      </p:sp>
    </p:spTree>
    <p:extLst>
      <p:ext uri="{BB962C8B-B14F-4D97-AF65-F5344CB8AC3E}">
        <p14:creationId xmlns:p14="http://schemas.microsoft.com/office/powerpoint/2010/main" val="30960017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5000" y="0"/>
            <a:ext cx="7863052" cy="5143500"/>
          </a:xfrm>
          <a:prstGeom prst="rect">
            <a:avLst/>
          </a:prstGeom>
        </p:spPr>
      </p:pic>
      <p:sp>
        <p:nvSpPr>
          <p:cNvPr id="4" name="Rectangle 3"/>
          <p:cNvSpPr/>
          <p:nvPr/>
        </p:nvSpPr>
        <p:spPr>
          <a:xfrm>
            <a:off x="1582273" y="1417588"/>
            <a:ext cx="5979455" cy="2308324"/>
          </a:xfrm>
          <a:prstGeom prst="rect">
            <a:avLst/>
          </a:prstGeom>
        </p:spPr>
        <p:txBody>
          <a:bodyPr wrap="square">
            <a:spAutoFit/>
          </a:bodyPr>
          <a:lstStyle/>
          <a:p>
            <a:pPr marL="457200" indent="-457200">
              <a:buFont typeface="Wingdings" charset="2"/>
              <a:buChar char="v"/>
            </a:pPr>
            <a:r>
              <a:rPr lang="en-US" sz="2400" dirty="0" smtClean="0"/>
              <a:t>Sustainable classroom</a:t>
            </a:r>
          </a:p>
          <a:p>
            <a:pPr marL="457200" indent="-457200">
              <a:buFont typeface="Wingdings" charset="2"/>
              <a:buChar char="v"/>
            </a:pPr>
            <a:r>
              <a:rPr lang="en-US" sz="2400" dirty="0" smtClean="0"/>
              <a:t>Bridge the digital divide</a:t>
            </a:r>
          </a:p>
          <a:p>
            <a:pPr marL="457200" indent="-457200">
              <a:buFont typeface="Wingdings" charset="2"/>
              <a:buChar char="v"/>
            </a:pPr>
            <a:r>
              <a:rPr lang="en-US" sz="2400" dirty="0" smtClean="0"/>
              <a:t>Media production</a:t>
            </a:r>
          </a:p>
          <a:p>
            <a:pPr marL="457200" indent="-457200">
              <a:buFont typeface="Wingdings" charset="2"/>
              <a:buChar char="v"/>
            </a:pPr>
            <a:r>
              <a:rPr lang="en-US" sz="2400" dirty="0" smtClean="0"/>
              <a:t>Personal productivity</a:t>
            </a:r>
          </a:p>
          <a:p>
            <a:pPr marL="457200" indent="-457200">
              <a:buFont typeface="Wingdings" charset="2"/>
              <a:buChar char="v"/>
            </a:pPr>
            <a:r>
              <a:rPr lang="en-US" sz="2400" dirty="0" smtClean="0"/>
              <a:t>Information literacy</a:t>
            </a:r>
          </a:p>
          <a:p>
            <a:pPr marL="457200" indent="-457200">
              <a:buFont typeface="Wingdings" charset="2"/>
              <a:buChar char="v"/>
            </a:pPr>
            <a:r>
              <a:rPr lang="en-US" sz="2400" dirty="0" smtClean="0"/>
              <a:t>Learning beyond the classroom</a:t>
            </a:r>
          </a:p>
        </p:txBody>
      </p:sp>
      <p:sp>
        <p:nvSpPr>
          <p:cNvPr id="5" name="TextBox 4"/>
          <p:cNvSpPr txBox="1"/>
          <p:nvPr/>
        </p:nvSpPr>
        <p:spPr>
          <a:xfrm>
            <a:off x="2362412" y="70559"/>
            <a:ext cx="4419199" cy="584776"/>
          </a:xfrm>
          <a:prstGeom prst="rect">
            <a:avLst/>
          </a:prstGeom>
          <a:noFill/>
        </p:spPr>
        <p:txBody>
          <a:bodyPr wrap="none" rtlCol="0">
            <a:spAutoFit/>
          </a:bodyPr>
          <a:lstStyle/>
          <a:p>
            <a:pPr algn="ctr"/>
            <a:r>
              <a:rPr lang="en-US" sz="3200" dirty="0" smtClean="0"/>
              <a:t>An Administrator’s Vision</a:t>
            </a:r>
            <a:endParaRPr lang="en-US" sz="3200" dirty="0"/>
          </a:p>
        </p:txBody>
      </p:sp>
      <p:pic>
        <p:nvPicPr>
          <p:cNvPr id="6" name="Picture 5"/>
          <p:cNvPicPr>
            <a:picLocks noChangeAspect="1"/>
          </p:cNvPicPr>
          <p:nvPr/>
        </p:nvPicPr>
        <p:blipFill>
          <a:blip r:embed="rId3"/>
          <a:stretch>
            <a:fillRect/>
          </a:stretch>
        </p:blipFill>
        <p:spPr>
          <a:xfrm>
            <a:off x="-556402" y="5143500"/>
            <a:ext cx="5334000" cy="3556000"/>
          </a:xfrm>
          <a:prstGeom prst="rect">
            <a:avLst/>
          </a:prstGeom>
        </p:spPr>
      </p:pic>
      <p:pic>
        <p:nvPicPr>
          <p:cNvPr id="7" name="Picture 6"/>
          <p:cNvPicPr>
            <a:picLocks noChangeAspect="1"/>
          </p:cNvPicPr>
          <p:nvPr/>
        </p:nvPicPr>
        <p:blipFill>
          <a:blip r:embed="rId4"/>
          <a:stretch>
            <a:fillRect/>
          </a:stretch>
        </p:blipFill>
        <p:spPr>
          <a:xfrm flipH="1">
            <a:off x="6823172" y="5143500"/>
            <a:ext cx="2320828" cy="3554980"/>
          </a:xfrm>
          <a:prstGeom prst="rect">
            <a:avLst/>
          </a:prstGeom>
        </p:spPr>
      </p:pic>
    </p:spTree>
    <p:extLst>
      <p:ext uri="{BB962C8B-B14F-4D97-AF65-F5344CB8AC3E}">
        <p14:creationId xmlns:p14="http://schemas.microsoft.com/office/powerpoint/2010/main" val="70108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0231E-6 -0.69071 L -3.10231E-6 -0.00648 " pathEditMode="fixed" rAng="0" ptsTypes="AA">
                                      <p:cBhvr>
                                        <p:cTn id="6" dur="500" spd="-100000" fill="hold"/>
                                        <p:tgtEl>
                                          <p:spTgt spid="6"/>
                                        </p:tgtEl>
                                        <p:attrNameLst>
                                          <p:attrName>ppt_x</p:attrName>
                                          <p:attrName>ppt_y</p:attrName>
                                        </p:attrNameLst>
                                      </p:cBhvr>
                                      <p:rCtr x="0" y="34197"/>
                                    </p:animMotion>
                                  </p:childTnLst>
                                </p:cTn>
                              </p:par>
                            </p:childTnLst>
                          </p:cTn>
                        </p:par>
                        <p:par>
                          <p:cTn id="7" fill="hold">
                            <p:stCondLst>
                              <p:cond delay="500"/>
                            </p:stCondLst>
                            <p:childTnLst>
                              <p:par>
                                <p:cTn id="8" presetID="42" presetClass="path" presetSubtype="0" accel="50000" decel="50000" fill="hold" nodeType="afterEffect">
                                  <p:stCondLst>
                                    <p:cond delay="0"/>
                                  </p:stCondLst>
                                  <p:childTnLst>
                                    <p:animMotion origin="layout" path="M -2.77778E-7 -0.6919 L -2.77778E-7 -0.00587 " pathEditMode="fixed" rAng="0" ptsTypes="AA">
                                      <p:cBhvr>
                                        <p:cTn id="9" dur="500" spd="-100000" fill="hold"/>
                                        <p:tgtEl>
                                          <p:spTgt spid="7"/>
                                        </p:tgtEl>
                                        <p:attrNameLst>
                                          <p:attrName>ppt_x</p:attrName>
                                          <p:attrName>ppt_y</p:attrName>
                                        </p:attrNameLst>
                                      </p:cBhvr>
                                      <p:rCtr x="0" y="343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6402" y="1587500"/>
            <a:ext cx="5334000" cy="3556000"/>
          </a:xfrm>
          <a:prstGeom prst="rect">
            <a:avLst/>
          </a:prstGeom>
        </p:spPr>
      </p:pic>
      <p:pic>
        <p:nvPicPr>
          <p:cNvPr id="4" name="Picture 3"/>
          <p:cNvPicPr>
            <a:picLocks noChangeAspect="1"/>
          </p:cNvPicPr>
          <p:nvPr/>
        </p:nvPicPr>
        <p:blipFill>
          <a:blip r:embed="rId3"/>
          <a:stretch>
            <a:fillRect/>
          </a:stretch>
        </p:blipFill>
        <p:spPr>
          <a:xfrm>
            <a:off x="999861" y="668061"/>
            <a:ext cx="7093609" cy="244006"/>
          </a:xfrm>
          <a:prstGeom prst="rect">
            <a:avLst/>
          </a:prstGeom>
        </p:spPr>
      </p:pic>
      <p:pic>
        <p:nvPicPr>
          <p:cNvPr id="5" name="Picture 4"/>
          <p:cNvPicPr>
            <a:picLocks noChangeAspect="1"/>
          </p:cNvPicPr>
          <p:nvPr/>
        </p:nvPicPr>
        <p:blipFill>
          <a:blip r:embed="rId4"/>
          <a:stretch>
            <a:fillRect/>
          </a:stretch>
        </p:blipFill>
        <p:spPr>
          <a:xfrm flipH="1">
            <a:off x="6823172" y="1588520"/>
            <a:ext cx="2320828" cy="3554980"/>
          </a:xfrm>
          <a:prstGeom prst="rect">
            <a:avLst/>
          </a:prstGeom>
        </p:spPr>
      </p:pic>
      <p:sp>
        <p:nvSpPr>
          <p:cNvPr id="6" name="Rectangle 5"/>
          <p:cNvSpPr/>
          <p:nvPr/>
        </p:nvSpPr>
        <p:spPr>
          <a:xfrm>
            <a:off x="0" y="96516"/>
            <a:ext cx="9144000" cy="523220"/>
          </a:xfrm>
          <a:prstGeom prst="rect">
            <a:avLst/>
          </a:prstGeom>
        </p:spPr>
        <p:txBody>
          <a:bodyPr wrap="square">
            <a:spAutoFit/>
          </a:bodyPr>
          <a:lstStyle/>
          <a:p>
            <a:pPr algn="ctr"/>
            <a:r>
              <a:rPr lang="en-US" sz="2800" dirty="0"/>
              <a:t>What do you think students will say iPads are good for?</a:t>
            </a:r>
          </a:p>
        </p:txBody>
      </p:sp>
      <p:pic>
        <p:nvPicPr>
          <p:cNvPr id="7" name="Picture 6"/>
          <p:cNvPicPr>
            <a:picLocks noChangeAspect="1"/>
          </p:cNvPicPr>
          <p:nvPr/>
        </p:nvPicPr>
        <p:blipFill>
          <a:blip r:embed="rId5"/>
          <a:stretch>
            <a:fillRect/>
          </a:stretch>
        </p:blipFill>
        <p:spPr>
          <a:xfrm>
            <a:off x="4002794" y="783800"/>
            <a:ext cx="3607802" cy="2718555"/>
          </a:xfrm>
          <a:prstGeom prst="rect">
            <a:avLst/>
          </a:prstGeom>
        </p:spPr>
      </p:pic>
      <p:pic>
        <p:nvPicPr>
          <p:cNvPr id="8" name="Picture 7"/>
          <p:cNvPicPr>
            <a:picLocks noChangeAspect="1"/>
          </p:cNvPicPr>
          <p:nvPr/>
        </p:nvPicPr>
        <p:blipFill>
          <a:blip r:embed="rId5"/>
          <a:stretch>
            <a:fillRect/>
          </a:stretch>
        </p:blipFill>
        <p:spPr>
          <a:xfrm flipH="1">
            <a:off x="2700618" y="912067"/>
            <a:ext cx="3607802" cy="2718555"/>
          </a:xfrm>
          <a:prstGeom prst="rect">
            <a:avLst/>
          </a:prstGeom>
        </p:spPr>
      </p:pic>
    </p:spTree>
    <p:extLst>
      <p:ext uri="{BB962C8B-B14F-4D97-AF65-F5344CB8AC3E}">
        <p14:creationId xmlns:p14="http://schemas.microsoft.com/office/powerpoint/2010/main" val="161985105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udent_SelfReport_Freq_of_iPadUse-2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32" y="611176"/>
            <a:ext cx="7890502" cy="4532324"/>
          </a:xfrm>
          <a:prstGeom prst="rect">
            <a:avLst/>
          </a:prstGeom>
        </p:spPr>
      </p:pic>
      <p:sp>
        <p:nvSpPr>
          <p:cNvPr id="3" name="Rectangle 2"/>
          <p:cNvSpPr/>
          <p:nvPr/>
        </p:nvSpPr>
        <p:spPr>
          <a:xfrm>
            <a:off x="372219" y="96516"/>
            <a:ext cx="8440615" cy="461665"/>
          </a:xfrm>
          <a:prstGeom prst="rect">
            <a:avLst/>
          </a:prstGeom>
        </p:spPr>
        <p:txBody>
          <a:bodyPr wrap="square">
            <a:spAutoFit/>
          </a:bodyPr>
          <a:lstStyle/>
          <a:p>
            <a:pPr algn="ctr"/>
            <a:r>
              <a:rPr lang="en-US" sz="2400" dirty="0"/>
              <a:t>How often, if ever, did you use your </a:t>
            </a:r>
            <a:r>
              <a:rPr lang="en-US" sz="2400" dirty="0" err="1"/>
              <a:t>iPad</a:t>
            </a:r>
            <a:r>
              <a:rPr lang="en-US" sz="2400" dirty="0"/>
              <a:t> for the following</a:t>
            </a:r>
            <a:r>
              <a:rPr lang="en-US" sz="2400" dirty="0" smtClean="0"/>
              <a:t>? (2013) </a:t>
            </a:r>
            <a:endParaRPr lang="en-US" sz="2400" dirty="0"/>
          </a:p>
        </p:txBody>
      </p:sp>
      <p:pic>
        <p:nvPicPr>
          <p:cNvPr id="4" name="Picture 3"/>
          <p:cNvPicPr>
            <a:picLocks noChangeAspect="1"/>
          </p:cNvPicPr>
          <p:nvPr/>
        </p:nvPicPr>
        <p:blipFill>
          <a:blip r:embed="rId4"/>
          <a:stretch>
            <a:fillRect/>
          </a:stretch>
        </p:blipFill>
        <p:spPr>
          <a:xfrm>
            <a:off x="999861" y="668061"/>
            <a:ext cx="7093609" cy="244006"/>
          </a:xfrm>
          <a:prstGeom prst="rect">
            <a:avLst/>
          </a:prstGeom>
        </p:spPr>
      </p:pic>
    </p:spTree>
    <p:extLst>
      <p:ext uri="{BB962C8B-B14F-4D97-AF65-F5344CB8AC3E}">
        <p14:creationId xmlns:p14="http://schemas.microsoft.com/office/powerpoint/2010/main" val="17460860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stUseWordcloud2011&amp;2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480" y="755653"/>
            <a:ext cx="7373392" cy="4344881"/>
          </a:xfrm>
          <a:prstGeom prst="rect">
            <a:avLst/>
          </a:prstGeom>
        </p:spPr>
      </p:pic>
      <p:sp>
        <p:nvSpPr>
          <p:cNvPr id="5" name="Rectangle 4"/>
          <p:cNvSpPr/>
          <p:nvPr/>
        </p:nvSpPr>
        <p:spPr>
          <a:xfrm>
            <a:off x="372219" y="96516"/>
            <a:ext cx="8440615" cy="646331"/>
          </a:xfrm>
          <a:prstGeom prst="rect">
            <a:avLst/>
          </a:prstGeom>
        </p:spPr>
        <p:txBody>
          <a:bodyPr wrap="square">
            <a:spAutoFit/>
          </a:bodyPr>
          <a:lstStyle/>
          <a:p>
            <a:pPr algn="ctr"/>
            <a:r>
              <a:rPr lang="en-US" dirty="0"/>
              <a:t>Think about the BEST way that the </a:t>
            </a:r>
            <a:r>
              <a:rPr lang="en-US" dirty="0" err="1"/>
              <a:t>iPad</a:t>
            </a:r>
            <a:r>
              <a:rPr lang="en-US" dirty="0"/>
              <a:t> was used in connection with one of your classes this year. Describe how it was used and why it was beneficial. </a:t>
            </a:r>
            <a:r>
              <a:rPr lang="en-US" dirty="0" smtClean="0"/>
              <a:t>(2011 &amp; 2013)</a:t>
            </a:r>
            <a:endParaRPr lang="en-US" dirty="0"/>
          </a:p>
        </p:txBody>
      </p:sp>
      <p:pic>
        <p:nvPicPr>
          <p:cNvPr id="6" name="Picture 5"/>
          <p:cNvPicPr>
            <a:picLocks noChangeAspect="1"/>
          </p:cNvPicPr>
          <p:nvPr/>
        </p:nvPicPr>
        <p:blipFill>
          <a:blip r:embed="rId3"/>
          <a:stretch>
            <a:fillRect/>
          </a:stretch>
        </p:blipFill>
        <p:spPr>
          <a:xfrm>
            <a:off x="999861" y="755653"/>
            <a:ext cx="7093609" cy="244006"/>
          </a:xfrm>
          <a:prstGeom prst="rect">
            <a:avLst/>
          </a:prstGeom>
        </p:spPr>
      </p:pic>
    </p:spTree>
    <p:extLst>
      <p:ext uri="{BB962C8B-B14F-4D97-AF65-F5344CB8AC3E}">
        <p14:creationId xmlns:p14="http://schemas.microsoft.com/office/powerpoint/2010/main" val="9193360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2219" y="96516"/>
            <a:ext cx="8440615" cy="646331"/>
          </a:xfrm>
          <a:prstGeom prst="rect">
            <a:avLst/>
          </a:prstGeom>
        </p:spPr>
        <p:txBody>
          <a:bodyPr wrap="square">
            <a:spAutoFit/>
          </a:bodyPr>
          <a:lstStyle/>
          <a:p>
            <a:pPr algn="ctr"/>
            <a:r>
              <a:rPr lang="en-US" dirty="0"/>
              <a:t>Think about the BEST way that the </a:t>
            </a:r>
            <a:r>
              <a:rPr lang="en-US" dirty="0" err="1"/>
              <a:t>iPad</a:t>
            </a:r>
            <a:r>
              <a:rPr lang="en-US" dirty="0"/>
              <a:t> was used in connection with one of your classes this year. Describe how it was used and why it was beneficial. </a:t>
            </a:r>
            <a:r>
              <a:rPr lang="en-US" dirty="0" smtClean="0"/>
              <a:t>(2011 &amp; 2013)</a:t>
            </a:r>
            <a:endParaRPr lang="en-US" dirty="0"/>
          </a:p>
        </p:txBody>
      </p:sp>
      <p:pic>
        <p:nvPicPr>
          <p:cNvPr id="6" name="Picture 5"/>
          <p:cNvPicPr>
            <a:picLocks noChangeAspect="1"/>
          </p:cNvPicPr>
          <p:nvPr/>
        </p:nvPicPr>
        <p:blipFill>
          <a:blip r:embed="rId2"/>
          <a:stretch>
            <a:fillRect/>
          </a:stretch>
        </p:blipFill>
        <p:spPr>
          <a:xfrm>
            <a:off x="999861" y="755653"/>
            <a:ext cx="7093609" cy="244006"/>
          </a:xfrm>
          <a:prstGeom prst="rect">
            <a:avLst/>
          </a:prstGeom>
        </p:spPr>
      </p:pic>
      <p:sp>
        <p:nvSpPr>
          <p:cNvPr id="4" name="TextBox 3"/>
          <p:cNvSpPr txBox="1"/>
          <p:nvPr/>
        </p:nvSpPr>
        <p:spPr>
          <a:xfrm>
            <a:off x="2320828" y="1124207"/>
            <a:ext cx="6492006" cy="615553"/>
          </a:xfrm>
          <a:prstGeom prst="rect">
            <a:avLst/>
          </a:prstGeom>
          <a:noFill/>
        </p:spPr>
        <p:txBody>
          <a:bodyPr wrap="square" rtlCol="0">
            <a:spAutoFit/>
          </a:bodyPr>
          <a:lstStyle/>
          <a:p>
            <a:r>
              <a:rPr lang="en-US" sz="1600" dirty="0" smtClean="0"/>
              <a:t>“It </a:t>
            </a:r>
            <a:r>
              <a:rPr lang="en-US" sz="1600" dirty="0"/>
              <a:t>was good for </a:t>
            </a:r>
            <a:r>
              <a:rPr lang="en-US" b="1" dirty="0"/>
              <a:t>using iMovie to make a digital film</a:t>
            </a:r>
            <a:r>
              <a:rPr lang="en-US" sz="1600" dirty="0"/>
              <a:t>. I don't own a video camera, so I wouldn't have been able to do the assignment otherwise</a:t>
            </a:r>
            <a:r>
              <a:rPr lang="en-US" sz="1600" dirty="0" smtClean="0"/>
              <a:t>.”</a:t>
            </a:r>
            <a:endParaRPr lang="en-US" sz="1600" dirty="0"/>
          </a:p>
        </p:txBody>
      </p:sp>
      <p:sp>
        <p:nvSpPr>
          <p:cNvPr id="7" name="TextBox 6"/>
          <p:cNvSpPr txBox="1"/>
          <p:nvPr/>
        </p:nvSpPr>
        <p:spPr>
          <a:xfrm>
            <a:off x="2745743" y="1966680"/>
            <a:ext cx="5948405" cy="861774"/>
          </a:xfrm>
          <a:prstGeom prst="rect">
            <a:avLst/>
          </a:prstGeom>
          <a:noFill/>
        </p:spPr>
        <p:txBody>
          <a:bodyPr wrap="square" rtlCol="0">
            <a:spAutoFit/>
          </a:bodyPr>
          <a:lstStyle/>
          <a:p>
            <a:r>
              <a:rPr lang="en-US" sz="1600" dirty="0" smtClean="0"/>
              <a:t>“[I used] the </a:t>
            </a:r>
            <a:r>
              <a:rPr lang="en-US" sz="1600" dirty="0" err="1" smtClean="0"/>
              <a:t>iPad</a:t>
            </a:r>
            <a:r>
              <a:rPr lang="en-US" sz="1600" dirty="0" smtClean="0"/>
              <a:t> </a:t>
            </a:r>
            <a:r>
              <a:rPr lang="en-US" sz="1600" dirty="0"/>
              <a:t>to </a:t>
            </a:r>
            <a:r>
              <a:rPr lang="en-US" b="1" dirty="0"/>
              <a:t>download the reading materials</a:t>
            </a:r>
            <a:r>
              <a:rPr lang="en-US" sz="1600" dirty="0"/>
              <a:t> to read it and make notes. It is much easier because I do not need to print the materials any more, going to the library</a:t>
            </a:r>
            <a:r>
              <a:rPr lang="en-US" sz="1600" dirty="0" smtClean="0"/>
              <a:t>.”</a:t>
            </a:r>
            <a:endParaRPr lang="en-US" sz="1600" dirty="0"/>
          </a:p>
        </p:txBody>
      </p:sp>
      <p:sp>
        <p:nvSpPr>
          <p:cNvPr id="8" name="TextBox 7"/>
          <p:cNvSpPr txBox="1"/>
          <p:nvPr/>
        </p:nvSpPr>
        <p:spPr>
          <a:xfrm>
            <a:off x="2320828" y="3051526"/>
            <a:ext cx="6373320" cy="861774"/>
          </a:xfrm>
          <a:prstGeom prst="rect">
            <a:avLst/>
          </a:prstGeom>
          <a:noFill/>
        </p:spPr>
        <p:txBody>
          <a:bodyPr wrap="square" rtlCol="0">
            <a:spAutoFit/>
          </a:bodyPr>
          <a:lstStyle/>
          <a:p>
            <a:r>
              <a:rPr lang="en-US" sz="1600" b="1" dirty="0" smtClean="0"/>
              <a:t>“</a:t>
            </a:r>
            <a:r>
              <a:rPr lang="en-US" b="1" dirty="0" smtClean="0"/>
              <a:t>Taking </a:t>
            </a:r>
            <a:r>
              <a:rPr lang="en-US" b="1" dirty="0"/>
              <a:t>quizzes</a:t>
            </a:r>
            <a:r>
              <a:rPr lang="en-US" dirty="0"/>
              <a:t> </a:t>
            </a:r>
            <a:r>
              <a:rPr lang="en-US" sz="1600" dirty="0"/>
              <a:t>on </a:t>
            </a:r>
            <a:r>
              <a:rPr lang="en-US" sz="1600" dirty="0" err="1"/>
              <a:t>moodle</a:t>
            </a:r>
            <a:r>
              <a:rPr lang="en-US" sz="1600" dirty="0"/>
              <a:t> was cool because it gives you your results right away. This is beneficial because you know how you do right away and it allows you to plan out how much you should study</a:t>
            </a:r>
            <a:r>
              <a:rPr lang="en-US" sz="1600" dirty="0" smtClean="0"/>
              <a:t>.”</a:t>
            </a:r>
            <a:endParaRPr lang="en-US" sz="1600" dirty="0"/>
          </a:p>
        </p:txBody>
      </p:sp>
      <p:sp>
        <p:nvSpPr>
          <p:cNvPr id="9" name="TextBox 8"/>
          <p:cNvSpPr txBox="1"/>
          <p:nvPr/>
        </p:nvSpPr>
        <p:spPr>
          <a:xfrm>
            <a:off x="2862707" y="4168287"/>
            <a:ext cx="5809264" cy="646331"/>
          </a:xfrm>
          <a:prstGeom prst="rect">
            <a:avLst/>
          </a:prstGeom>
          <a:noFill/>
        </p:spPr>
        <p:txBody>
          <a:bodyPr wrap="square" rtlCol="0">
            <a:spAutoFit/>
          </a:bodyPr>
          <a:lstStyle/>
          <a:p>
            <a:r>
              <a:rPr lang="en-US" sz="1600" dirty="0" smtClean="0"/>
              <a:t>“I </a:t>
            </a:r>
            <a:r>
              <a:rPr lang="en-US" sz="1600" dirty="0"/>
              <a:t>used it in statistics for a project </a:t>
            </a:r>
            <a:r>
              <a:rPr lang="en-US" b="1" dirty="0"/>
              <a:t>asking people around campus to do a short survey</a:t>
            </a:r>
            <a:r>
              <a:rPr lang="en-US" sz="1600" dirty="0"/>
              <a:t> on my </a:t>
            </a:r>
            <a:r>
              <a:rPr lang="en-US" sz="1600" dirty="0" err="1" smtClean="0"/>
              <a:t>ipad</a:t>
            </a:r>
            <a:r>
              <a:rPr lang="en-US" sz="1600" dirty="0" smtClean="0"/>
              <a:t>.”</a:t>
            </a:r>
            <a:endParaRPr lang="en-US" sz="1600" dirty="0"/>
          </a:p>
        </p:txBody>
      </p:sp>
      <p:pic>
        <p:nvPicPr>
          <p:cNvPr id="10" name="Picture 9"/>
          <p:cNvPicPr>
            <a:picLocks noChangeAspect="1"/>
          </p:cNvPicPr>
          <p:nvPr/>
        </p:nvPicPr>
        <p:blipFill>
          <a:blip r:embed="rId3"/>
          <a:stretch>
            <a:fillRect/>
          </a:stretch>
        </p:blipFill>
        <p:spPr>
          <a:xfrm>
            <a:off x="0" y="1588520"/>
            <a:ext cx="2320828" cy="3554980"/>
          </a:xfrm>
          <a:prstGeom prst="rect">
            <a:avLst/>
          </a:prstGeom>
        </p:spPr>
      </p:pic>
    </p:spTree>
    <p:extLst>
      <p:ext uri="{BB962C8B-B14F-4D97-AF65-F5344CB8AC3E}">
        <p14:creationId xmlns:p14="http://schemas.microsoft.com/office/powerpoint/2010/main" val="41117064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udent_e-reading_preference-2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51" y="697554"/>
            <a:ext cx="7740121" cy="4445945"/>
          </a:xfrm>
          <a:prstGeom prst="rect">
            <a:avLst/>
          </a:prstGeom>
        </p:spPr>
      </p:pic>
      <p:sp>
        <p:nvSpPr>
          <p:cNvPr id="4" name="Rectangle 3"/>
          <p:cNvSpPr/>
          <p:nvPr/>
        </p:nvSpPr>
        <p:spPr>
          <a:xfrm>
            <a:off x="372219" y="96516"/>
            <a:ext cx="8440615" cy="830997"/>
          </a:xfrm>
          <a:prstGeom prst="rect">
            <a:avLst/>
          </a:prstGeom>
        </p:spPr>
        <p:txBody>
          <a:bodyPr wrap="square">
            <a:spAutoFit/>
          </a:bodyPr>
          <a:lstStyle/>
          <a:p>
            <a:pPr algn="ctr"/>
            <a:r>
              <a:rPr lang="en-US" sz="2400" dirty="0"/>
              <a:t>For courses that made reading material available electronically what was your preferred format for reading? (2013)</a:t>
            </a:r>
          </a:p>
        </p:txBody>
      </p:sp>
      <p:pic>
        <p:nvPicPr>
          <p:cNvPr id="5" name="Picture 4"/>
          <p:cNvPicPr>
            <a:picLocks noChangeAspect="1"/>
          </p:cNvPicPr>
          <p:nvPr/>
        </p:nvPicPr>
        <p:blipFill>
          <a:blip r:embed="rId3"/>
          <a:stretch>
            <a:fillRect/>
          </a:stretch>
        </p:blipFill>
        <p:spPr>
          <a:xfrm>
            <a:off x="999861" y="930837"/>
            <a:ext cx="7093609" cy="244006"/>
          </a:xfrm>
          <a:prstGeom prst="rect">
            <a:avLst/>
          </a:prstGeom>
        </p:spPr>
      </p:pic>
      <p:sp>
        <p:nvSpPr>
          <p:cNvPr id="9" name="TextBox 8"/>
          <p:cNvSpPr txBox="1"/>
          <p:nvPr/>
        </p:nvSpPr>
        <p:spPr>
          <a:xfrm>
            <a:off x="5824135" y="4519766"/>
            <a:ext cx="1919979" cy="307777"/>
          </a:xfrm>
          <a:prstGeom prst="rect">
            <a:avLst/>
          </a:prstGeom>
          <a:noFill/>
        </p:spPr>
        <p:txBody>
          <a:bodyPr wrap="none" rtlCol="0">
            <a:spAutoFit/>
          </a:bodyPr>
          <a:lstStyle/>
          <a:p>
            <a:r>
              <a:rPr lang="en-US" sz="1400" dirty="0"/>
              <a:t>%</a:t>
            </a:r>
            <a:r>
              <a:rPr lang="en-US" sz="1400" dirty="0" smtClean="0"/>
              <a:t> of Responses (n=284)</a:t>
            </a:r>
            <a:endParaRPr lang="en-US" sz="1400" dirty="0"/>
          </a:p>
        </p:txBody>
      </p:sp>
    </p:spTree>
    <p:extLst>
      <p:ext uri="{BB962C8B-B14F-4D97-AF65-F5344CB8AC3E}">
        <p14:creationId xmlns:p14="http://schemas.microsoft.com/office/powerpoint/2010/main" val="249493452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udent_Positive_Negative_Enrich-2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614" y="639968"/>
            <a:ext cx="7840375" cy="4503531"/>
          </a:xfrm>
          <a:prstGeom prst="rect">
            <a:avLst/>
          </a:prstGeom>
        </p:spPr>
      </p:pic>
      <p:sp>
        <p:nvSpPr>
          <p:cNvPr id="5" name="Rectangle 4"/>
          <p:cNvSpPr/>
          <p:nvPr/>
        </p:nvSpPr>
        <p:spPr>
          <a:xfrm>
            <a:off x="372219" y="96516"/>
            <a:ext cx="8440615" cy="461665"/>
          </a:xfrm>
          <a:prstGeom prst="rect">
            <a:avLst/>
          </a:prstGeom>
        </p:spPr>
        <p:txBody>
          <a:bodyPr wrap="square">
            <a:spAutoFit/>
          </a:bodyPr>
          <a:lstStyle/>
          <a:p>
            <a:pPr algn="ctr"/>
            <a:r>
              <a:rPr lang="en-US" sz="2400" dirty="0"/>
              <a:t>How </a:t>
            </a:r>
            <a:r>
              <a:rPr lang="en-US" sz="2400" dirty="0" smtClean="0"/>
              <a:t>did your </a:t>
            </a:r>
            <a:r>
              <a:rPr lang="en-US" sz="2400" dirty="0"/>
              <a:t>use </a:t>
            </a:r>
            <a:r>
              <a:rPr lang="en-US" sz="2400" dirty="0" smtClean="0"/>
              <a:t>of the </a:t>
            </a:r>
            <a:r>
              <a:rPr lang="en-US" sz="2400" dirty="0" err="1"/>
              <a:t>iPad</a:t>
            </a:r>
            <a:r>
              <a:rPr lang="en-US" sz="2400" dirty="0"/>
              <a:t> </a:t>
            </a:r>
            <a:r>
              <a:rPr lang="en-US" sz="2400" dirty="0" smtClean="0"/>
              <a:t>impact…? (2013) </a:t>
            </a:r>
            <a:endParaRPr lang="en-US" sz="2400" dirty="0"/>
          </a:p>
        </p:txBody>
      </p:sp>
      <p:pic>
        <p:nvPicPr>
          <p:cNvPr id="6" name="Picture 5"/>
          <p:cNvPicPr>
            <a:picLocks noChangeAspect="1"/>
          </p:cNvPicPr>
          <p:nvPr/>
        </p:nvPicPr>
        <p:blipFill>
          <a:blip r:embed="rId3"/>
          <a:stretch>
            <a:fillRect/>
          </a:stretch>
        </p:blipFill>
        <p:spPr>
          <a:xfrm>
            <a:off x="999861" y="668061"/>
            <a:ext cx="7093609" cy="244006"/>
          </a:xfrm>
          <a:prstGeom prst="rect">
            <a:avLst/>
          </a:prstGeom>
        </p:spPr>
      </p:pic>
    </p:spTree>
    <p:extLst>
      <p:ext uri="{BB962C8B-B14F-4D97-AF65-F5344CB8AC3E}">
        <p14:creationId xmlns:p14="http://schemas.microsoft.com/office/powerpoint/2010/main" val="38107072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5000" y="0"/>
            <a:ext cx="7863052" cy="5143500"/>
          </a:xfrm>
          <a:prstGeom prst="rect">
            <a:avLst/>
          </a:prstGeom>
        </p:spPr>
      </p:pic>
      <p:sp>
        <p:nvSpPr>
          <p:cNvPr id="2" name="TextBox 1"/>
          <p:cNvSpPr txBox="1"/>
          <p:nvPr/>
        </p:nvSpPr>
        <p:spPr>
          <a:xfrm>
            <a:off x="3372620" y="186675"/>
            <a:ext cx="2398764" cy="461665"/>
          </a:xfrm>
          <a:prstGeom prst="rect">
            <a:avLst/>
          </a:prstGeom>
          <a:noFill/>
        </p:spPr>
        <p:txBody>
          <a:bodyPr wrap="none" rtlCol="0">
            <a:spAutoFit/>
          </a:bodyPr>
          <a:lstStyle/>
          <a:p>
            <a:pPr algn="ctr"/>
            <a:r>
              <a:rPr lang="en-US" sz="2400" dirty="0" smtClean="0"/>
              <a:t>A Few Reflections</a:t>
            </a:r>
            <a:endParaRPr lang="en-US" sz="2400" dirty="0"/>
          </a:p>
        </p:txBody>
      </p:sp>
      <p:sp>
        <p:nvSpPr>
          <p:cNvPr id="4" name="TextBox 3"/>
          <p:cNvSpPr txBox="1"/>
          <p:nvPr/>
        </p:nvSpPr>
        <p:spPr>
          <a:xfrm>
            <a:off x="1576457" y="1017953"/>
            <a:ext cx="6018143" cy="3447098"/>
          </a:xfrm>
          <a:prstGeom prst="rect">
            <a:avLst/>
          </a:prstGeom>
          <a:noFill/>
        </p:spPr>
        <p:txBody>
          <a:bodyPr wrap="square" rtlCol="0">
            <a:spAutoFit/>
          </a:bodyPr>
          <a:lstStyle/>
          <a:p>
            <a:pPr marL="285750" indent="-285750">
              <a:buFont typeface="Wingdings" charset="2"/>
              <a:buChar char="v"/>
            </a:pPr>
            <a:r>
              <a:rPr lang="en-US" sz="2000" dirty="0" smtClean="0"/>
              <a:t>Clarify to students: “You can keep it until you leave.”</a:t>
            </a:r>
          </a:p>
          <a:p>
            <a:pPr marL="285750" indent="-285750">
              <a:buFont typeface="Wingdings" charset="2"/>
              <a:buChar char="v"/>
            </a:pPr>
            <a:r>
              <a:rPr lang="en-US" sz="2000" dirty="0" smtClean="0"/>
              <a:t>Clarify to faculty: “This project will continue.”</a:t>
            </a:r>
          </a:p>
          <a:p>
            <a:pPr marL="285750" indent="-285750">
              <a:buFont typeface="Wingdings" charset="2"/>
              <a:buChar char="v"/>
            </a:pPr>
            <a:r>
              <a:rPr lang="en-US" sz="2000" dirty="0" smtClean="0"/>
              <a:t>Clarify to students and faculty: Personal uses are OK! Even encouraged!</a:t>
            </a:r>
          </a:p>
          <a:p>
            <a:pPr marL="285750" indent="-285750">
              <a:buFont typeface="Wingdings" charset="2"/>
              <a:buChar char="v"/>
            </a:pPr>
            <a:r>
              <a:rPr lang="en-US" sz="2000" dirty="0" smtClean="0"/>
              <a:t>Exploratory tone from leadership was key</a:t>
            </a:r>
          </a:p>
          <a:p>
            <a:pPr marL="285750" indent="-285750">
              <a:buFont typeface="Wingdings" charset="2"/>
              <a:buChar char="v"/>
            </a:pPr>
            <a:r>
              <a:rPr lang="en-US" sz="2000" dirty="0" smtClean="0"/>
              <a:t>Give faculty control: Voluntary adoption, don’t lock down, let them find their own space for use.</a:t>
            </a:r>
            <a:endParaRPr lang="en-US" sz="2000" dirty="0"/>
          </a:p>
          <a:p>
            <a:pPr marL="285750" indent="-285750">
              <a:buFont typeface="Wingdings" charset="2"/>
              <a:buChar char="v"/>
            </a:pPr>
            <a:r>
              <a:rPr lang="en-US" sz="2000" dirty="0" smtClean="0"/>
              <a:t>Engage deeply with faculty – listen and adjust</a:t>
            </a:r>
          </a:p>
          <a:p>
            <a:pPr marL="285750" indent="-285750">
              <a:buFont typeface="Wingdings" charset="2"/>
              <a:buChar char="v"/>
            </a:pPr>
            <a:r>
              <a:rPr lang="en-US" sz="2000" dirty="0" smtClean="0"/>
              <a:t>Why not BYOD? According to faculty, it would be too difficult to manage and support.</a:t>
            </a:r>
          </a:p>
          <a:p>
            <a:endParaRPr lang="en-US" dirty="0" smtClean="0"/>
          </a:p>
        </p:txBody>
      </p:sp>
    </p:spTree>
    <p:extLst>
      <p:ext uri="{BB962C8B-B14F-4D97-AF65-F5344CB8AC3E}">
        <p14:creationId xmlns:p14="http://schemas.microsoft.com/office/powerpoint/2010/main" val="3381943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5557" y="156877"/>
            <a:ext cx="4412887" cy="523220"/>
          </a:xfrm>
          <a:prstGeom prst="rect">
            <a:avLst/>
          </a:prstGeom>
          <a:noFill/>
        </p:spPr>
        <p:txBody>
          <a:bodyPr wrap="none" rtlCol="0">
            <a:spAutoFit/>
          </a:bodyPr>
          <a:lstStyle/>
          <a:p>
            <a:pPr algn="ctr"/>
            <a:r>
              <a:rPr lang="en-US" sz="2800" dirty="0" smtClean="0"/>
              <a:t>Did Valuable Things Emerge?</a:t>
            </a:r>
            <a:endParaRPr lang="en-US" sz="2800" dirty="0"/>
          </a:p>
        </p:txBody>
      </p:sp>
      <p:pic>
        <p:nvPicPr>
          <p:cNvPr id="9" name="Picture 8"/>
          <p:cNvPicPr>
            <a:picLocks noChangeAspect="1"/>
          </p:cNvPicPr>
          <p:nvPr/>
        </p:nvPicPr>
        <p:blipFill>
          <a:blip r:embed="rId2"/>
          <a:stretch>
            <a:fillRect/>
          </a:stretch>
        </p:blipFill>
        <p:spPr>
          <a:xfrm>
            <a:off x="635000" y="0"/>
            <a:ext cx="7863052" cy="5143500"/>
          </a:xfrm>
          <a:prstGeom prst="rect">
            <a:avLst/>
          </a:prstGeom>
        </p:spPr>
      </p:pic>
    </p:spTree>
    <p:extLst>
      <p:ext uri="{BB962C8B-B14F-4D97-AF65-F5344CB8AC3E}">
        <p14:creationId xmlns:p14="http://schemas.microsoft.com/office/powerpoint/2010/main" val="12443764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Data Sources</a:t>
            </a:r>
            <a:endParaRPr lang="en-US" dirty="0"/>
          </a:p>
        </p:txBody>
      </p:sp>
      <p:sp>
        <p:nvSpPr>
          <p:cNvPr id="10" name="Content Placeholder 9"/>
          <p:cNvSpPr>
            <a:spLocks noGrp="1"/>
          </p:cNvSpPr>
          <p:nvPr>
            <p:ph idx="1"/>
          </p:nvPr>
        </p:nvSpPr>
        <p:spPr>
          <a:xfrm>
            <a:off x="1197153" y="1206765"/>
            <a:ext cx="6749695" cy="3394472"/>
          </a:xfrm>
        </p:spPr>
        <p:txBody>
          <a:bodyPr>
            <a:normAutofit/>
          </a:bodyPr>
          <a:lstStyle/>
          <a:p>
            <a:pPr marL="0" indent="0">
              <a:buNone/>
            </a:pPr>
            <a:r>
              <a:rPr lang="en-US" dirty="0"/>
              <a:t>Administrative artifacts</a:t>
            </a:r>
          </a:p>
          <a:p>
            <a:pPr marL="0" indent="0">
              <a:buNone/>
            </a:pPr>
            <a:r>
              <a:rPr lang="en-US" dirty="0" smtClean="0"/>
              <a:t>Student surveys</a:t>
            </a:r>
            <a:endParaRPr lang="en-US" dirty="0"/>
          </a:p>
          <a:p>
            <a:pPr marL="400050" lvl="1" indent="0">
              <a:buNone/>
            </a:pPr>
            <a:r>
              <a:rPr lang="en-US" dirty="0" smtClean="0"/>
              <a:t>2011: 252 responses (56%)</a:t>
            </a:r>
          </a:p>
          <a:p>
            <a:pPr marL="400050" lvl="1" indent="0">
              <a:buNone/>
            </a:pPr>
            <a:r>
              <a:rPr lang="en-US" dirty="0" smtClean="0"/>
              <a:t>2012: 274 responses (60%)</a:t>
            </a:r>
          </a:p>
          <a:p>
            <a:pPr marL="400050" lvl="1" indent="0">
              <a:buNone/>
            </a:pPr>
            <a:r>
              <a:rPr lang="en-US" dirty="0" smtClean="0"/>
              <a:t>2013: 284 responses (55%)</a:t>
            </a:r>
          </a:p>
          <a:p>
            <a:pPr marL="0" indent="0">
              <a:buNone/>
            </a:pPr>
            <a:r>
              <a:rPr lang="en-US" dirty="0" smtClean="0"/>
              <a:t>Faculty </a:t>
            </a:r>
            <a:r>
              <a:rPr lang="en-US" dirty="0"/>
              <a:t>interview/focus </a:t>
            </a:r>
            <a:r>
              <a:rPr lang="en-US" dirty="0" smtClean="0"/>
              <a:t>groups</a:t>
            </a:r>
            <a:endParaRPr lang="en-US" dirty="0"/>
          </a:p>
          <a:p>
            <a:pPr marL="0" indent="0">
              <a:buNone/>
            </a:pPr>
            <a:endParaRPr lang="en-US" dirty="0"/>
          </a:p>
        </p:txBody>
      </p:sp>
      <p:pic>
        <p:nvPicPr>
          <p:cNvPr id="11" name="Picture 10"/>
          <p:cNvPicPr>
            <a:picLocks noChangeAspect="1"/>
          </p:cNvPicPr>
          <p:nvPr/>
        </p:nvPicPr>
        <p:blipFill>
          <a:blip r:embed="rId2"/>
          <a:stretch>
            <a:fillRect/>
          </a:stretch>
        </p:blipFill>
        <p:spPr>
          <a:xfrm>
            <a:off x="999861" y="962759"/>
            <a:ext cx="7093609" cy="244006"/>
          </a:xfrm>
          <a:prstGeom prst="rect">
            <a:avLst/>
          </a:prstGeom>
        </p:spPr>
      </p:pic>
    </p:spTree>
    <p:extLst>
      <p:ext uri="{BB962C8B-B14F-4D97-AF65-F5344CB8AC3E}">
        <p14:creationId xmlns:p14="http://schemas.microsoft.com/office/powerpoint/2010/main" val="358084200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5557" y="156877"/>
            <a:ext cx="4412887" cy="523220"/>
          </a:xfrm>
          <a:prstGeom prst="rect">
            <a:avLst/>
          </a:prstGeom>
          <a:noFill/>
        </p:spPr>
        <p:txBody>
          <a:bodyPr wrap="none" rtlCol="0">
            <a:spAutoFit/>
          </a:bodyPr>
          <a:lstStyle/>
          <a:p>
            <a:pPr algn="ctr"/>
            <a:r>
              <a:rPr lang="en-US" sz="2800" dirty="0" smtClean="0"/>
              <a:t>Did Valuable Things Emerge?</a:t>
            </a:r>
            <a:endParaRPr lang="en-US" sz="2800" dirty="0"/>
          </a:p>
        </p:txBody>
      </p:sp>
      <p:sp>
        <p:nvSpPr>
          <p:cNvPr id="6" name="TextBox 5"/>
          <p:cNvSpPr txBox="1"/>
          <p:nvPr/>
        </p:nvSpPr>
        <p:spPr>
          <a:xfrm>
            <a:off x="1468495" y="980187"/>
            <a:ext cx="6207023" cy="523220"/>
          </a:xfrm>
          <a:prstGeom prst="rect">
            <a:avLst/>
          </a:prstGeom>
          <a:noFill/>
        </p:spPr>
        <p:txBody>
          <a:bodyPr wrap="none" rtlCol="0">
            <a:spAutoFit/>
          </a:bodyPr>
          <a:lstStyle/>
          <a:p>
            <a:pPr algn="ctr"/>
            <a:r>
              <a:rPr lang="en-US" sz="2800" b="1" dirty="0" smtClean="0"/>
              <a:t>Common Digital Storytelling Assignment</a:t>
            </a:r>
          </a:p>
        </p:txBody>
      </p:sp>
      <p:pic>
        <p:nvPicPr>
          <p:cNvPr id="7" name="Picture 6"/>
          <p:cNvPicPr>
            <a:picLocks noChangeAspect="1"/>
          </p:cNvPicPr>
          <p:nvPr/>
        </p:nvPicPr>
        <p:blipFill>
          <a:blip r:embed="rId2"/>
          <a:stretch>
            <a:fillRect/>
          </a:stretch>
        </p:blipFill>
        <p:spPr>
          <a:xfrm>
            <a:off x="2862820" y="1503407"/>
            <a:ext cx="3418360" cy="330809"/>
          </a:xfrm>
          <a:prstGeom prst="rect">
            <a:avLst/>
          </a:prstGeom>
        </p:spPr>
      </p:pic>
      <p:pic>
        <p:nvPicPr>
          <p:cNvPr id="8" name="Picture 7" descr="379px-MadlHatterByTenniel.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857" y="1834216"/>
            <a:ext cx="2342619" cy="2664034"/>
          </a:xfrm>
          <a:prstGeom prst="rect">
            <a:avLst/>
          </a:prstGeom>
        </p:spPr>
      </p:pic>
      <p:pic>
        <p:nvPicPr>
          <p:cNvPr id="9" name="Picture 8"/>
          <p:cNvPicPr>
            <a:picLocks noChangeAspect="1"/>
          </p:cNvPicPr>
          <p:nvPr/>
        </p:nvPicPr>
        <p:blipFill>
          <a:blip r:embed="rId4"/>
          <a:stretch>
            <a:fillRect/>
          </a:stretch>
        </p:blipFill>
        <p:spPr>
          <a:xfrm>
            <a:off x="635000" y="0"/>
            <a:ext cx="7863052" cy="5143500"/>
          </a:xfrm>
          <a:prstGeom prst="rect">
            <a:avLst/>
          </a:prstGeom>
        </p:spPr>
      </p:pic>
    </p:spTree>
    <p:extLst>
      <p:ext uri="{BB962C8B-B14F-4D97-AF65-F5344CB8AC3E}">
        <p14:creationId xmlns:p14="http://schemas.microsoft.com/office/powerpoint/2010/main" val="123909903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5557" y="156877"/>
            <a:ext cx="4412887" cy="523220"/>
          </a:xfrm>
          <a:prstGeom prst="rect">
            <a:avLst/>
          </a:prstGeom>
          <a:noFill/>
        </p:spPr>
        <p:txBody>
          <a:bodyPr wrap="none" rtlCol="0">
            <a:spAutoFit/>
          </a:bodyPr>
          <a:lstStyle/>
          <a:p>
            <a:pPr algn="ctr"/>
            <a:r>
              <a:rPr lang="en-US" sz="2800" dirty="0" smtClean="0"/>
              <a:t>Did Valuable Things Emerge?</a:t>
            </a:r>
            <a:endParaRPr lang="en-US" sz="2800" dirty="0"/>
          </a:p>
        </p:txBody>
      </p:sp>
      <p:sp>
        <p:nvSpPr>
          <p:cNvPr id="6" name="TextBox 5"/>
          <p:cNvSpPr txBox="1"/>
          <p:nvPr/>
        </p:nvSpPr>
        <p:spPr>
          <a:xfrm>
            <a:off x="2220654" y="980187"/>
            <a:ext cx="4702705" cy="523220"/>
          </a:xfrm>
          <a:prstGeom prst="rect">
            <a:avLst/>
          </a:prstGeom>
          <a:noFill/>
        </p:spPr>
        <p:txBody>
          <a:bodyPr wrap="none" rtlCol="0">
            <a:spAutoFit/>
          </a:bodyPr>
          <a:lstStyle/>
          <a:p>
            <a:pPr algn="ctr"/>
            <a:r>
              <a:rPr lang="en-US" sz="2800" b="1" dirty="0" smtClean="0"/>
              <a:t>Wireless Classroom Projection</a:t>
            </a:r>
          </a:p>
        </p:txBody>
      </p:sp>
      <p:pic>
        <p:nvPicPr>
          <p:cNvPr id="7" name="Picture 6"/>
          <p:cNvPicPr>
            <a:picLocks noChangeAspect="1"/>
          </p:cNvPicPr>
          <p:nvPr/>
        </p:nvPicPr>
        <p:blipFill>
          <a:blip r:embed="rId2"/>
          <a:stretch>
            <a:fillRect/>
          </a:stretch>
        </p:blipFill>
        <p:spPr>
          <a:xfrm>
            <a:off x="2862820" y="1503407"/>
            <a:ext cx="3418360" cy="330809"/>
          </a:xfrm>
          <a:prstGeom prst="rect">
            <a:avLst/>
          </a:prstGeom>
        </p:spPr>
      </p:pic>
      <p:pic>
        <p:nvPicPr>
          <p:cNvPr id="3" name="Picture 2" descr="tower-36027_6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610" y="1911176"/>
            <a:ext cx="2462069" cy="2587396"/>
          </a:xfrm>
          <a:prstGeom prst="rect">
            <a:avLst/>
          </a:prstGeom>
        </p:spPr>
      </p:pic>
      <p:pic>
        <p:nvPicPr>
          <p:cNvPr id="8" name="Picture 7"/>
          <p:cNvPicPr>
            <a:picLocks noChangeAspect="1"/>
          </p:cNvPicPr>
          <p:nvPr/>
        </p:nvPicPr>
        <p:blipFill>
          <a:blip r:embed="rId4"/>
          <a:stretch>
            <a:fillRect/>
          </a:stretch>
        </p:blipFill>
        <p:spPr>
          <a:xfrm>
            <a:off x="635000" y="0"/>
            <a:ext cx="7863052" cy="5143500"/>
          </a:xfrm>
          <a:prstGeom prst="rect">
            <a:avLst/>
          </a:prstGeom>
        </p:spPr>
      </p:pic>
    </p:spTree>
    <p:extLst>
      <p:ext uri="{BB962C8B-B14F-4D97-AF65-F5344CB8AC3E}">
        <p14:creationId xmlns:p14="http://schemas.microsoft.com/office/powerpoint/2010/main" val="21112972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35000" y="0"/>
            <a:ext cx="7863052" cy="5143500"/>
          </a:xfrm>
          <a:prstGeom prst="rect">
            <a:avLst/>
          </a:prstGeom>
        </p:spPr>
      </p:pic>
      <p:sp>
        <p:nvSpPr>
          <p:cNvPr id="4" name="TextBox 3"/>
          <p:cNvSpPr txBox="1"/>
          <p:nvPr/>
        </p:nvSpPr>
        <p:spPr>
          <a:xfrm>
            <a:off x="2365557" y="156877"/>
            <a:ext cx="4412887" cy="523220"/>
          </a:xfrm>
          <a:prstGeom prst="rect">
            <a:avLst/>
          </a:prstGeom>
          <a:noFill/>
        </p:spPr>
        <p:txBody>
          <a:bodyPr wrap="none" rtlCol="0">
            <a:spAutoFit/>
          </a:bodyPr>
          <a:lstStyle/>
          <a:p>
            <a:pPr algn="ctr"/>
            <a:r>
              <a:rPr lang="en-US" sz="2800" dirty="0" smtClean="0"/>
              <a:t>Did Valuable Things Emerge?</a:t>
            </a:r>
            <a:endParaRPr lang="en-US" sz="2800" dirty="0"/>
          </a:p>
        </p:txBody>
      </p:sp>
      <p:sp>
        <p:nvSpPr>
          <p:cNvPr id="6" name="TextBox 5"/>
          <p:cNvSpPr txBox="1"/>
          <p:nvPr/>
        </p:nvSpPr>
        <p:spPr>
          <a:xfrm>
            <a:off x="2487767" y="980187"/>
            <a:ext cx="4168479" cy="523220"/>
          </a:xfrm>
          <a:prstGeom prst="rect">
            <a:avLst/>
          </a:prstGeom>
          <a:noFill/>
        </p:spPr>
        <p:txBody>
          <a:bodyPr wrap="none" rtlCol="0">
            <a:spAutoFit/>
          </a:bodyPr>
          <a:lstStyle/>
          <a:p>
            <a:pPr algn="ctr"/>
            <a:r>
              <a:rPr lang="en-US" sz="2800" b="1" dirty="0" smtClean="0"/>
              <a:t>Digital Course Pack Project</a:t>
            </a:r>
          </a:p>
        </p:txBody>
      </p:sp>
      <p:pic>
        <p:nvPicPr>
          <p:cNvPr id="7" name="Picture 6"/>
          <p:cNvPicPr>
            <a:picLocks noChangeAspect="1"/>
          </p:cNvPicPr>
          <p:nvPr/>
        </p:nvPicPr>
        <p:blipFill>
          <a:blip r:embed="rId3"/>
          <a:stretch>
            <a:fillRect/>
          </a:stretch>
        </p:blipFill>
        <p:spPr>
          <a:xfrm>
            <a:off x="2862820" y="1503407"/>
            <a:ext cx="3418360" cy="330809"/>
          </a:xfrm>
          <a:prstGeom prst="rect">
            <a:avLst/>
          </a:prstGeom>
        </p:spPr>
      </p:pic>
      <p:pic>
        <p:nvPicPr>
          <p:cNvPr id="8" name="Picture 7" descr="Massachusetts_Spy_3a10607u.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9543">
            <a:off x="3675295" y="3348029"/>
            <a:ext cx="2198816" cy="1604734"/>
          </a:xfrm>
          <a:prstGeom prst="rect">
            <a:avLst/>
          </a:prstGeom>
        </p:spPr>
      </p:pic>
      <p:pic>
        <p:nvPicPr>
          <p:cNvPr id="9" name="Picture 8" descr="Fuad_I_on_Time_Magazine_192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0410" y="2131892"/>
            <a:ext cx="1674291" cy="2207098"/>
          </a:xfrm>
          <a:prstGeom prst="rect">
            <a:avLst/>
          </a:prstGeom>
        </p:spPr>
      </p:pic>
      <p:pic>
        <p:nvPicPr>
          <p:cNvPr id="3" name="Picture 2" descr="NewEnglandCourant_0000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81891">
            <a:off x="1478402" y="2121600"/>
            <a:ext cx="1774309" cy="2838083"/>
          </a:xfrm>
          <a:prstGeom prst="rect">
            <a:avLst/>
          </a:prstGeom>
        </p:spPr>
      </p:pic>
    </p:spTree>
    <p:extLst>
      <p:ext uri="{BB962C8B-B14F-4D97-AF65-F5344CB8AC3E}">
        <p14:creationId xmlns:p14="http://schemas.microsoft.com/office/powerpoint/2010/main" val="20612185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5557" y="156877"/>
            <a:ext cx="4412887" cy="523220"/>
          </a:xfrm>
          <a:prstGeom prst="rect">
            <a:avLst/>
          </a:prstGeom>
          <a:noFill/>
        </p:spPr>
        <p:txBody>
          <a:bodyPr wrap="none" rtlCol="0">
            <a:spAutoFit/>
          </a:bodyPr>
          <a:lstStyle/>
          <a:p>
            <a:pPr algn="ctr"/>
            <a:r>
              <a:rPr lang="en-US" sz="2800" dirty="0" smtClean="0"/>
              <a:t>Did Valuable Things Emerge?</a:t>
            </a:r>
            <a:endParaRPr lang="en-US" sz="2800" dirty="0"/>
          </a:p>
        </p:txBody>
      </p:sp>
      <p:sp>
        <p:nvSpPr>
          <p:cNvPr id="6" name="TextBox 5"/>
          <p:cNvSpPr txBox="1"/>
          <p:nvPr/>
        </p:nvSpPr>
        <p:spPr>
          <a:xfrm>
            <a:off x="2764955" y="980187"/>
            <a:ext cx="3614090" cy="523220"/>
          </a:xfrm>
          <a:prstGeom prst="rect">
            <a:avLst/>
          </a:prstGeom>
          <a:noFill/>
        </p:spPr>
        <p:txBody>
          <a:bodyPr wrap="none" rtlCol="0">
            <a:spAutoFit/>
          </a:bodyPr>
          <a:lstStyle/>
          <a:p>
            <a:pPr algn="ctr"/>
            <a:r>
              <a:rPr lang="en-US" sz="2800" b="1" dirty="0" smtClean="0"/>
              <a:t>Open Textbook Project</a:t>
            </a:r>
          </a:p>
        </p:txBody>
      </p:sp>
      <p:pic>
        <p:nvPicPr>
          <p:cNvPr id="2" name="Picture 1"/>
          <p:cNvPicPr>
            <a:picLocks noChangeAspect="1"/>
          </p:cNvPicPr>
          <p:nvPr/>
        </p:nvPicPr>
        <p:blipFill>
          <a:blip r:embed="rId2"/>
          <a:stretch>
            <a:fillRect/>
          </a:stretch>
        </p:blipFill>
        <p:spPr>
          <a:xfrm>
            <a:off x="1510524" y="2398588"/>
            <a:ext cx="2345448" cy="2026614"/>
          </a:xfrm>
          <a:prstGeom prst="rect">
            <a:avLst/>
          </a:prstGeom>
        </p:spPr>
      </p:pic>
      <p:pic>
        <p:nvPicPr>
          <p:cNvPr id="7" name="Picture 6"/>
          <p:cNvPicPr>
            <a:picLocks noChangeAspect="1"/>
          </p:cNvPicPr>
          <p:nvPr/>
        </p:nvPicPr>
        <p:blipFill>
          <a:blip r:embed="rId3"/>
          <a:stretch>
            <a:fillRect/>
          </a:stretch>
        </p:blipFill>
        <p:spPr>
          <a:xfrm>
            <a:off x="2862820" y="1503407"/>
            <a:ext cx="3418360" cy="330809"/>
          </a:xfrm>
          <a:prstGeom prst="rect">
            <a:avLst/>
          </a:prstGeom>
        </p:spPr>
      </p:pic>
      <p:pic>
        <p:nvPicPr>
          <p:cNvPr id="8" name="Picture 7"/>
          <p:cNvPicPr>
            <a:picLocks noChangeAspect="1"/>
          </p:cNvPicPr>
          <p:nvPr/>
        </p:nvPicPr>
        <p:blipFill>
          <a:blip r:embed="rId4"/>
          <a:stretch>
            <a:fillRect/>
          </a:stretch>
        </p:blipFill>
        <p:spPr>
          <a:xfrm>
            <a:off x="635000" y="0"/>
            <a:ext cx="7863052" cy="5143500"/>
          </a:xfrm>
          <a:prstGeom prst="rect">
            <a:avLst/>
          </a:prstGeom>
        </p:spPr>
      </p:pic>
    </p:spTree>
    <p:extLst>
      <p:ext uri="{BB962C8B-B14F-4D97-AF65-F5344CB8AC3E}">
        <p14:creationId xmlns:p14="http://schemas.microsoft.com/office/powerpoint/2010/main" val="35467001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0517" y="410449"/>
            <a:ext cx="2732616" cy="830997"/>
          </a:xfrm>
          <a:prstGeom prst="rect">
            <a:avLst/>
          </a:prstGeom>
          <a:noFill/>
        </p:spPr>
        <p:txBody>
          <a:bodyPr wrap="square" rtlCol="0">
            <a:spAutoFit/>
          </a:bodyPr>
          <a:lstStyle/>
          <a:p>
            <a:pPr algn="ctr"/>
            <a:r>
              <a:rPr lang="en-US" sz="4800" dirty="0" smtClean="0"/>
              <a:t>Vision</a:t>
            </a:r>
            <a:endParaRPr lang="en-US" sz="4800" dirty="0"/>
          </a:p>
        </p:txBody>
      </p:sp>
      <p:sp>
        <p:nvSpPr>
          <p:cNvPr id="3" name="TextBox 2"/>
          <p:cNvSpPr txBox="1"/>
          <p:nvPr/>
        </p:nvSpPr>
        <p:spPr>
          <a:xfrm>
            <a:off x="3040517" y="3659128"/>
            <a:ext cx="2732616" cy="830997"/>
          </a:xfrm>
          <a:prstGeom prst="rect">
            <a:avLst/>
          </a:prstGeom>
          <a:noFill/>
        </p:spPr>
        <p:txBody>
          <a:bodyPr wrap="square" rtlCol="0">
            <a:spAutoFit/>
          </a:bodyPr>
          <a:lstStyle/>
          <a:p>
            <a:pPr algn="ctr"/>
            <a:r>
              <a:rPr lang="en-US" sz="4800" dirty="0" smtClean="0"/>
              <a:t>Action</a:t>
            </a:r>
            <a:endParaRPr lang="en-US" sz="4800" dirty="0"/>
          </a:p>
        </p:txBody>
      </p:sp>
      <p:pic>
        <p:nvPicPr>
          <p:cNvPr id="4" name="Picture 3" descr="1195428420486473543johnny_automatic_pointing_hand.svg.h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458993" y="1946184"/>
            <a:ext cx="2402284" cy="1229169"/>
          </a:xfrm>
          <a:prstGeom prst="rect">
            <a:avLst/>
          </a:prstGeom>
        </p:spPr>
      </p:pic>
      <p:pic>
        <p:nvPicPr>
          <p:cNvPr id="5" name="Picture 4" descr="weathervanes-scroll-graphicsfairy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614962" y="1807312"/>
            <a:ext cx="2851112" cy="1468323"/>
          </a:xfrm>
          <a:prstGeom prst="rect">
            <a:avLst/>
          </a:prstGeom>
        </p:spPr>
      </p:pic>
    </p:spTree>
    <p:extLst>
      <p:ext uri="{BB962C8B-B14F-4D97-AF65-F5344CB8AC3E}">
        <p14:creationId xmlns:p14="http://schemas.microsoft.com/office/powerpoint/2010/main" val="192409234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9561" y="1046559"/>
            <a:ext cx="7772400" cy="1102519"/>
          </a:xfrm>
        </p:spPr>
        <p:txBody>
          <a:bodyPr/>
          <a:lstStyle/>
          <a:p>
            <a:r>
              <a:rPr lang="en-US" dirty="0" smtClean="0"/>
              <a:t>Thank you!</a:t>
            </a:r>
            <a:endParaRPr lang="en-US" dirty="0"/>
          </a:p>
        </p:txBody>
      </p:sp>
      <p:sp>
        <p:nvSpPr>
          <p:cNvPr id="4" name="Subtitle 2"/>
          <p:cNvSpPr>
            <a:spLocks noGrp="1"/>
          </p:cNvSpPr>
          <p:nvPr>
            <p:ph type="subTitle" idx="1"/>
          </p:nvPr>
        </p:nvSpPr>
        <p:spPr>
          <a:xfrm>
            <a:off x="1333500" y="2437003"/>
            <a:ext cx="3212261" cy="1314450"/>
          </a:xfrm>
        </p:spPr>
        <p:txBody>
          <a:bodyPr/>
          <a:lstStyle/>
          <a:p>
            <a:r>
              <a:rPr lang="en-US" dirty="0" smtClean="0"/>
              <a:t>David Ernst</a:t>
            </a:r>
            <a:r>
              <a:rPr lang="en-US" dirty="0"/>
              <a:t/>
            </a:r>
            <a:br>
              <a:rPr lang="en-US" dirty="0"/>
            </a:br>
            <a:r>
              <a:rPr lang="en-US" sz="2800" dirty="0" err="1" smtClean="0"/>
              <a:t>dernst@umn.edu</a:t>
            </a:r>
            <a:endParaRPr lang="en-US" sz="2800" dirty="0" smtClean="0"/>
          </a:p>
        </p:txBody>
      </p:sp>
      <p:sp>
        <p:nvSpPr>
          <p:cNvPr id="5" name="Subtitle 2"/>
          <p:cNvSpPr txBox="1">
            <a:spLocks/>
          </p:cNvSpPr>
          <p:nvPr/>
        </p:nvSpPr>
        <p:spPr>
          <a:xfrm>
            <a:off x="4545761" y="2439996"/>
            <a:ext cx="3212261" cy="131445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Alison Link</a:t>
            </a:r>
            <a:br>
              <a:rPr lang="en-US" dirty="0" smtClean="0"/>
            </a:br>
            <a:r>
              <a:rPr lang="en-US" sz="2800" dirty="0" err="1" smtClean="0"/>
              <a:t>alink@umn.edu</a:t>
            </a:r>
            <a:endParaRPr lang="en-US" sz="2800" dirty="0"/>
          </a:p>
        </p:txBody>
      </p:sp>
      <p:pic>
        <p:nvPicPr>
          <p:cNvPr id="6" name="Picture 5"/>
          <p:cNvPicPr>
            <a:picLocks noChangeAspect="1"/>
          </p:cNvPicPr>
          <p:nvPr/>
        </p:nvPicPr>
        <p:blipFill>
          <a:blip r:embed="rId2"/>
          <a:stretch>
            <a:fillRect/>
          </a:stretch>
        </p:blipFill>
        <p:spPr>
          <a:xfrm>
            <a:off x="2345611" y="3507333"/>
            <a:ext cx="1270000" cy="469900"/>
          </a:xfrm>
          <a:prstGeom prst="rect">
            <a:avLst/>
          </a:prstGeom>
        </p:spPr>
      </p:pic>
      <p:pic>
        <p:nvPicPr>
          <p:cNvPr id="7" name="Picture 6"/>
          <p:cNvPicPr>
            <a:picLocks noChangeAspect="1"/>
          </p:cNvPicPr>
          <p:nvPr/>
        </p:nvPicPr>
        <p:blipFill>
          <a:blip r:embed="rId2"/>
          <a:stretch>
            <a:fillRect/>
          </a:stretch>
        </p:blipFill>
        <p:spPr>
          <a:xfrm>
            <a:off x="5557059" y="3507333"/>
            <a:ext cx="1270000" cy="469900"/>
          </a:xfrm>
          <a:prstGeom prst="rect">
            <a:avLst/>
          </a:prstGeom>
        </p:spPr>
      </p:pic>
    </p:spTree>
    <p:extLst>
      <p:ext uri="{BB962C8B-B14F-4D97-AF65-F5344CB8AC3E}">
        <p14:creationId xmlns:p14="http://schemas.microsoft.com/office/powerpoint/2010/main" val="33663217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July 20, 2010</a:t>
            </a:r>
            <a:endParaRPr lang="en-US" dirty="0"/>
          </a:p>
        </p:txBody>
      </p:sp>
      <p:pic>
        <p:nvPicPr>
          <p:cNvPr id="6" name="Picture 5"/>
          <p:cNvPicPr>
            <a:picLocks noChangeAspect="1"/>
          </p:cNvPicPr>
          <p:nvPr/>
        </p:nvPicPr>
        <p:blipFill>
          <a:blip r:embed="rId2"/>
          <a:stretch>
            <a:fillRect/>
          </a:stretch>
        </p:blipFill>
        <p:spPr>
          <a:xfrm>
            <a:off x="3565571" y="2521383"/>
            <a:ext cx="2025800" cy="549860"/>
          </a:xfrm>
          <a:prstGeom prst="rect">
            <a:avLst/>
          </a:prstGeom>
        </p:spPr>
      </p:pic>
    </p:spTree>
    <p:extLst>
      <p:ext uri="{BB962C8B-B14F-4D97-AF65-F5344CB8AC3E}">
        <p14:creationId xmlns:p14="http://schemas.microsoft.com/office/powerpoint/2010/main" val="26353077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0500" y="0"/>
            <a:ext cx="8755264" cy="5143500"/>
          </a:xfrm>
          <a:prstGeom prst="rect">
            <a:avLst/>
          </a:prstGeom>
        </p:spPr>
      </p:pic>
      <p:pic>
        <p:nvPicPr>
          <p:cNvPr id="4" name="Picture 3"/>
          <p:cNvPicPr>
            <a:picLocks noChangeAspect="1"/>
          </p:cNvPicPr>
          <p:nvPr/>
        </p:nvPicPr>
        <p:blipFill>
          <a:blip r:embed="rId3"/>
          <a:stretch>
            <a:fillRect/>
          </a:stretch>
        </p:blipFill>
        <p:spPr>
          <a:xfrm>
            <a:off x="6908800" y="-1066800"/>
            <a:ext cx="2235200" cy="106680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22688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3072E-6 -4.2791E-6 L 2.23072E-6 0.20655 " pathEditMode="relative" rAng="0" ptsTypes="AA">
                                      <p:cBhvr>
                                        <p:cTn id="6" dur="1000" fill="hold"/>
                                        <p:tgtEl>
                                          <p:spTgt spid="4"/>
                                        </p:tgtEl>
                                        <p:attrNameLst>
                                          <p:attrName>ppt_x</p:attrName>
                                          <p:attrName>ppt_y</p:attrName>
                                        </p:attrNameLst>
                                      </p:cBhvr>
                                      <p:rCtr x="0" y="10343"/>
                                    </p:animMotion>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82273" y="701783"/>
            <a:ext cx="5979455" cy="3847207"/>
          </a:xfrm>
          <a:prstGeom prst="rect">
            <a:avLst/>
          </a:prstGeom>
        </p:spPr>
        <p:txBody>
          <a:bodyPr wrap="square">
            <a:spAutoFit/>
          </a:bodyPr>
          <a:lstStyle/>
          <a:p>
            <a:r>
              <a:rPr lang="en-US" sz="2800" dirty="0"/>
              <a:t>July 21, 2010</a:t>
            </a:r>
          </a:p>
          <a:p>
            <a:endParaRPr lang="en-US" sz="2800" dirty="0"/>
          </a:p>
          <a:p>
            <a:r>
              <a:rPr lang="en-US" sz="2800" dirty="0"/>
              <a:t>Should we consider giving </a:t>
            </a:r>
            <a:r>
              <a:rPr lang="en-US" sz="2800" dirty="0" err="1"/>
              <a:t>ipads</a:t>
            </a:r>
            <a:r>
              <a:rPr lang="en-US" sz="2800" dirty="0"/>
              <a:t> to certain students or programs?????   Jean</a:t>
            </a:r>
          </a:p>
          <a:p>
            <a:endParaRPr lang="en-US" sz="2000" dirty="0"/>
          </a:p>
          <a:p>
            <a:r>
              <a:rPr lang="en-US" sz="2800" dirty="0">
                <a:hlinkClick r:id="rId2"/>
              </a:rPr>
              <a:t>http://chronicle.com/blogs/wiredcampus/more-universities-announce-ipad-experiments/25646</a:t>
            </a:r>
            <a:endParaRPr lang="en-US" sz="2800" dirty="0"/>
          </a:p>
        </p:txBody>
      </p:sp>
      <p:pic>
        <p:nvPicPr>
          <p:cNvPr id="2" name="Picture 1"/>
          <p:cNvPicPr>
            <a:picLocks noChangeAspect="1"/>
          </p:cNvPicPr>
          <p:nvPr/>
        </p:nvPicPr>
        <p:blipFill>
          <a:blip r:embed="rId3"/>
          <a:stretch>
            <a:fillRect/>
          </a:stretch>
        </p:blipFill>
        <p:spPr>
          <a:xfrm>
            <a:off x="635000" y="0"/>
            <a:ext cx="7863052" cy="5143500"/>
          </a:xfrm>
          <a:prstGeom prst="rect">
            <a:avLst/>
          </a:prstGeom>
        </p:spPr>
      </p:pic>
      <p:pic>
        <p:nvPicPr>
          <p:cNvPr id="4" name="Picture 3"/>
          <p:cNvPicPr>
            <a:picLocks noChangeAspect="1"/>
          </p:cNvPicPr>
          <p:nvPr/>
        </p:nvPicPr>
        <p:blipFill>
          <a:blip r:embed="rId4"/>
          <a:stretch>
            <a:fillRect/>
          </a:stretch>
        </p:blipFill>
        <p:spPr>
          <a:xfrm>
            <a:off x="5474871" y="678188"/>
            <a:ext cx="2235200" cy="1066800"/>
          </a:xfrm>
          <a:prstGeom prst="rect">
            <a:avLst/>
          </a:prstGeom>
        </p:spPr>
      </p:pic>
    </p:spTree>
    <p:extLst>
      <p:ext uri="{BB962C8B-B14F-4D97-AF65-F5344CB8AC3E}">
        <p14:creationId xmlns:p14="http://schemas.microsoft.com/office/powerpoint/2010/main" val="266747986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5000" y="0"/>
            <a:ext cx="7863052" cy="5143500"/>
          </a:xfrm>
          <a:prstGeom prst="rect">
            <a:avLst/>
          </a:prstGeom>
        </p:spPr>
      </p:pic>
      <p:pic>
        <p:nvPicPr>
          <p:cNvPr id="7" name="Picture 6"/>
          <p:cNvPicPr>
            <a:picLocks noChangeAspect="1"/>
          </p:cNvPicPr>
          <p:nvPr/>
        </p:nvPicPr>
        <p:blipFill>
          <a:blip r:embed="rId4"/>
          <a:stretch>
            <a:fillRect/>
          </a:stretch>
        </p:blipFill>
        <p:spPr>
          <a:xfrm>
            <a:off x="5474871" y="678188"/>
            <a:ext cx="2235200" cy="1066800"/>
          </a:xfrm>
          <a:prstGeom prst="rect">
            <a:avLst/>
          </a:prstGeom>
        </p:spPr>
      </p:pic>
      <p:sp>
        <p:nvSpPr>
          <p:cNvPr id="9" name="Rectangle 8"/>
          <p:cNvSpPr/>
          <p:nvPr/>
        </p:nvSpPr>
        <p:spPr>
          <a:xfrm>
            <a:off x="1582273" y="701783"/>
            <a:ext cx="5979455" cy="3108544"/>
          </a:xfrm>
          <a:prstGeom prst="rect">
            <a:avLst/>
          </a:prstGeom>
        </p:spPr>
        <p:txBody>
          <a:bodyPr wrap="square">
            <a:spAutoFit/>
          </a:bodyPr>
          <a:lstStyle/>
          <a:p>
            <a:r>
              <a:rPr lang="en-US" sz="2800" dirty="0"/>
              <a:t>July 21, 2010</a:t>
            </a:r>
          </a:p>
          <a:p>
            <a:endParaRPr lang="en-US" sz="2800" dirty="0"/>
          </a:p>
          <a:p>
            <a:r>
              <a:rPr lang="en-US" sz="2800" dirty="0" smtClean="0"/>
              <a:t>Dave </a:t>
            </a:r>
            <a:r>
              <a:rPr lang="en-US" sz="2800" dirty="0"/>
              <a:t>- I would be very interested in this....we bring in about 450 freshman and then would also need to supply the faculty who teach them so we are looking at 450 - 470 if we did everyone.</a:t>
            </a:r>
          </a:p>
        </p:txBody>
      </p:sp>
    </p:spTree>
    <p:extLst>
      <p:ext uri="{BB962C8B-B14F-4D97-AF65-F5344CB8AC3E}">
        <p14:creationId xmlns:p14="http://schemas.microsoft.com/office/powerpoint/2010/main" val="13154701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5000" y="0"/>
            <a:ext cx="7863052" cy="5143500"/>
          </a:xfrm>
          <a:prstGeom prst="rect">
            <a:avLst/>
          </a:prstGeom>
        </p:spPr>
      </p:pic>
      <p:sp>
        <p:nvSpPr>
          <p:cNvPr id="5" name="TextBox 4"/>
          <p:cNvSpPr txBox="1"/>
          <p:nvPr/>
        </p:nvSpPr>
        <p:spPr>
          <a:xfrm>
            <a:off x="3127973" y="90893"/>
            <a:ext cx="2888055" cy="523220"/>
          </a:xfrm>
          <a:prstGeom prst="rect">
            <a:avLst/>
          </a:prstGeom>
          <a:noFill/>
        </p:spPr>
        <p:txBody>
          <a:bodyPr wrap="none" rtlCol="0">
            <a:spAutoFit/>
          </a:bodyPr>
          <a:lstStyle/>
          <a:p>
            <a:pPr algn="ctr"/>
            <a:r>
              <a:rPr lang="en-US" sz="2800" dirty="0" smtClean="0"/>
              <a:t>Personal Thoughts</a:t>
            </a:r>
            <a:endParaRPr lang="en-US" sz="2800" dirty="0"/>
          </a:p>
        </p:txBody>
      </p:sp>
      <p:sp>
        <p:nvSpPr>
          <p:cNvPr id="7" name="Rectangle 6"/>
          <p:cNvSpPr/>
          <p:nvPr/>
        </p:nvSpPr>
        <p:spPr>
          <a:xfrm>
            <a:off x="1582273" y="1417588"/>
            <a:ext cx="5979455" cy="2308324"/>
          </a:xfrm>
          <a:prstGeom prst="rect">
            <a:avLst/>
          </a:prstGeom>
        </p:spPr>
        <p:txBody>
          <a:bodyPr wrap="square">
            <a:spAutoFit/>
          </a:bodyPr>
          <a:lstStyle/>
          <a:p>
            <a:pPr marL="342900" indent="-342900">
              <a:buFont typeface="Wingdings" charset="2"/>
              <a:buChar char="v"/>
            </a:pPr>
            <a:r>
              <a:rPr lang="en-US" sz="2400" dirty="0"/>
              <a:t>We do everything we can to NOT lead with technology.</a:t>
            </a:r>
          </a:p>
          <a:p>
            <a:pPr marL="342900" indent="-342900">
              <a:buFont typeface="Wingdings" charset="2"/>
              <a:buChar char="v"/>
            </a:pPr>
            <a:r>
              <a:rPr lang="en-US" sz="2400" dirty="0"/>
              <a:t>Yet, is there a need for some space for exploration around this “new” technology?</a:t>
            </a:r>
          </a:p>
          <a:p>
            <a:pPr marL="342900" indent="-342900">
              <a:buFont typeface="Wingdings" charset="2"/>
              <a:buChar char="v"/>
            </a:pPr>
            <a:r>
              <a:rPr lang="en-US" sz="2400" dirty="0"/>
              <a:t>But that’s a </a:t>
            </a:r>
            <a:r>
              <a:rPr lang="en-US" sz="2400" dirty="0" smtClean="0"/>
              <a:t>lot </a:t>
            </a:r>
            <a:r>
              <a:rPr lang="en-US" sz="2400" dirty="0"/>
              <a:t>of money</a:t>
            </a:r>
            <a:r>
              <a:rPr lang="en-US" sz="2400" dirty="0" smtClean="0"/>
              <a:t>!</a:t>
            </a:r>
            <a:endParaRPr lang="en-US" sz="2400" dirty="0"/>
          </a:p>
          <a:p>
            <a:pPr marL="342900" indent="-342900">
              <a:buFont typeface="Wingdings" charset="2"/>
              <a:buChar char="v"/>
            </a:pPr>
            <a:r>
              <a:rPr lang="en-US" sz="2400" dirty="0" smtClean="0"/>
              <a:t>I need to make this purposeful</a:t>
            </a:r>
            <a:endParaRPr lang="en-US" sz="2400" dirty="0"/>
          </a:p>
        </p:txBody>
      </p:sp>
    </p:spTree>
    <p:extLst>
      <p:ext uri="{BB962C8B-B14F-4D97-AF65-F5344CB8AC3E}">
        <p14:creationId xmlns:p14="http://schemas.microsoft.com/office/powerpoint/2010/main" val="31521674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71798" y="1186307"/>
            <a:ext cx="4210338" cy="5143500"/>
          </a:xfrm>
          <a:prstGeom prst="rect">
            <a:avLst/>
          </a:prstGeom>
        </p:spPr>
      </p:pic>
      <p:pic>
        <p:nvPicPr>
          <p:cNvPr id="3" name="Picture 2"/>
          <p:cNvPicPr>
            <a:picLocks noChangeAspect="1"/>
          </p:cNvPicPr>
          <p:nvPr/>
        </p:nvPicPr>
        <p:blipFill>
          <a:blip r:embed="rId3"/>
          <a:stretch>
            <a:fillRect/>
          </a:stretch>
        </p:blipFill>
        <p:spPr>
          <a:xfrm>
            <a:off x="2523060" y="1576074"/>
            <a:ext cx="2452434" cy="3567426"/>
          </a:xfrm>
          <a:prstGeom prst="rect">
            <a:avLst/>
          </a:prstGeom>
        </p:spPr>
      </p:pic>
      <p:pic>
        <p:nvPicPr>
          <p:cNvPr id="4" name="Picture 3"/>
          <p:cNvPicPr>
            <a:picLocks noChangeAspect="1"/>
          </p:cNvPicPr>
          <p:nvPr/>
        </p:nvPicPr>
        <p:blipFill>
          <a:blip r:embed="rId4"/>
          <a:stretch>
            <a:fillRect/>
          </a:stretch>
        </p:blipFill>
        <p:spPr>
          <a:xfrm>
            <a:off x="3964448" y="1458231"/>
            <a:ext cx="3497100" cy="5143500"/>
          </a:xfrm>
          <a:prstGeom prst="rect">
            <a:avLst/>
          </a:prstGeom>
        </p:spPr>
      </p:pic>
      <p:pic>
        <p:nvPicPr>
          <p:cNvPr id="5" name="Picture 4"/>
          <p:cNvPicPr>
            <a:picLocks noChangeAspect="1"/>
          </p:cNvPicPr>
          <p:nvPr/>
        </p:nvPicPr>
        <p:blipFill>
          <a:blip r:embed="rId5"/>
          <a:stretch>
            <a:fillRect/>
          </a:stretch>
        </p:blipFill>
        <p:spPr>
          <a:xfrm>
            <a:off x="0" y="1873882"/>
            <a:ext cx="2868947" cy="3269617"/>
          </a:xfrm>
          <a:prstGeom prst="rect">
            <a:avLst/>
          </a:prstGeom>
        </p:spPr>
      </p:pic>
      <p:pic>
        <p:nvPicPr>
          <p:cNvPr id="7" name="Picture 6"/>
          <p:cNvPicPr>
            <a:picLocks noChangeAspect="1"/>
          </p:cNvPicPr>
          <p:nvPr/>
        </p:nvPicPr>
        <p:blipFill>
          <a:blip r:embed="rId6"/>
          <a:stretch>
            <a:fillRect/>
          </a:stretch>
        </p:blipFill>
        <p:spPr>
          <a:xfrm>
            <a:off x="999861" y="668061"/>
            <a:ext cx="7093609" cy="244006"/>
          </a:xfrm>
          <a:prstGeom prst="rect">
            <a:avLst/>
          </a:prstGeom>
        </p:spPr>
      </p:pic>
      <p:sp>
        <p:nvSpPr>
          <p:cNvPr id="8" name="Rectangle 7"/>
          <p:cNvSpPr/>
          <p:nvPr/>
        </p:nvSpPr>
        <p:spPr>
          <a:xfrm>
            <a:off x="1149522" y="96516"/>
            <a:ext cx="6844956" cy="584776"/>
          </a:xfrm>
          <a:prstGeom prst="rect">
            <a:avLst/>
          </a:prstGeom>
        </p:spPr>
        <p:txBody>
          <a:bodyPr wrap="square">
            <a:spAutoFit/>
          </a:bodyPr>
          <a:lstStyle/>
          <a:p>
            <a:pPr algn="ctr"/>
            <a:r>
              <a:rPr lang="en-US" sz="3200" dirty="0" smtClean="0"/>
              <a:t>What will faculty think?</a:t>
            </a:r>
            <a:endParaRPr lang="en-US" sz="3200" dirty="0"/>
          </a:p>
        </p:txBody>
      </p:sp>
    </p:spTree>
    <p:extLst>
      <p:ext uri="{BB962C8B-B14F-4D97-AF65-F5344CB8AC3E}">
        <p14:creationId xmlns:p14="http://schemas.microsoft.com/office/powerpoint/2010/main" val="52896931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12075</TotalTime>
  <Words>2044</Words>
  <Application>Microsoft Macintosh PowerPoint</Application>
  <PresentationFormat>On-screen Show (16:9)</PresentationFormat>
  <Paragraphs>159</Paragraphs>
  <Slides>35</Slides>
  <Notes>10</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Vision and Action  </vt:lpstr>
      <vt:lpstr>College of Education &amp; Human Development University of Minnesota</vt:lpstr>
      <vt:lpstr>Data Sources</vt:lpstr>
      <vt:lpstr>July 20, 2010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Alison Link</cp:lastModifiedBy>
  <cp:revision>185</cp:revision>
  <dcterms:created xsi:type="dcterms:W3CDTF">2010-04-12T23:12:02Z</dcterms:created>
  <dcterms:modified xsi:type="dcterms:W3CDTF">2014-02-04T14:43:18Z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