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86" r:id="rId3"/>
    <p:sldId id="274" r:id="rId4"/>
    <p:sldId id="285" r:id="rId5"/>
    <p:sldId id="256" r:id="rId6"/>
    <p:sldId id="263" r:id="rId7"/>
    <p:sldId id="275" r:id="rId8"/>
    <p:sldId id="266" r:id="rId9"/>
    <p:sldId id="283" r:id="rId10"/>
    <p:sldId id="284" r:id="rId11"/>
    <p:sldId id="276" r:id="rId12"/>
    <p:sldId id="281" r:id="rId13"/>
    <p:sldId id="278" r:id="rId14"/>
    <p:sldId id="262" r:id="rId15"/>
    <p:sldId id="259" r:id="rId16"/>
    <p:sldId id="261" r:id="rId17"/>
    <p:sldId id="279" r:id="rId18"/>
    <p:sldId id="277" r:id="rId19"/>
    <p:sldId id="271" r:id="rId20"/>
    <p:sldId id="264" r:id="rId21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DED1-BF80-E74E-A7E9-4132F71570B1}" type="datetimeFigureOut">
              <a:rPr lang="en-US" smtClean="0"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30F0-8820-F548-80B4-64EB55D0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05312-5E9A-8549-A6BA-44AEBE33244A}" type="datetimeFigureOut">
              <a:rPr lang="en-US" smtClean="0"/>
              <a:t>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B748-2195-584D-8212-7E5090403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Professor</a:t>
            </a:r>
            <a:r>
              <a:rPr lang="en-US" baseline="0" dirty="0" smtClean="0"/>
              <a:t> Golisch goes to visit Dr. Young.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</a:t>
            </a:r>
            <a:r>
              <a:rPr lang="en-US" b="1" baseline="0" dirty="0" smtClean="0"/>
              <a:t> G:  </a:t>
            </a:r>
            <a:r>
              <a:rPr lang="en-US" b="0" baseline="0" dirty="0" smtClean="0"/>
              <a:t>This looks similar to </a:t>
            </a:r>
            <a:r>
              <a:rPr lang="en-US" b="0" baseline="0" dirty="0" err="1" smtClean="0"/>
              <a:t>MyMathLab</a:t>
            </a:r>
            <a:r>
              <a:rPr lang="en-US" b="0" baseline="0" dirty="0" smtClean="0"/>
              <a:t> and </a:t>
            </a:r>
            <a:r>
              <a:rPr lang="en-US" b="0" baseline="0" dirty="0" err="1" smtClean="0"/>
              <a:t>WebAssign</a:t>
            </a:r>
            <a:r>
              <a:rPr lang="en-US" b="0" baseline="0" dirty="0" smtClean="0"/>
              <a:t>.  Is anyone use this </a:t>
            </a:r>
            <a:r>
              <a:rPr lang="en-US" b="0" baseline="0" dirty="0" err="1" smtClean="0"/>
              <a:t>MyOpenMath</a:t>
            </a:r>
            <a:r>
              <a:rPr lang="en-US" b="0" baseline="0" dirty="0" smtClean="0"/>
              <a:t> program?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8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 </a:t>
            </a:r>
            <a:r>
              <a:rPr lang="en-US" b="0" dirty="0" smtClean="0"/>
              <a:t>I don’t think</a:t>
            </a:r>
            <a:r>
              <a:rPr lang="en-US" b="0" baseline="0" dirty="0" smtClean="0"/>
              <a:t> publishers are going to like this.  They probably are lobbying their politicians to stop 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</a:t>
            </a:r>
            <a:r>
              <a:rPr lang="en-US" b="0" dirty="0" smtClean="0"/>
              <a:t>All of</a:t>
            </a:r>
            <a:r>
              <a:rPr lang="en-US" b="0" baseline="0" dirty="0" smtClean="0"/>
              <a:t> this is nice, but how does it apply to me. I don’t want to teach with some turnkey course from some grant funded professor I don’t even know.  What about Academic Freedom?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 </a:t>
            </a:r>
            <a:r>
              <a:rPr lang="en-US" b="0" dirty="0" smtClean="0"/>
              <a:t>Sounds</a:t>
            </a:r>
            <a:r>
              <a:rPr lang="en-US" b="0" baseline="0" dirty="0" smtClean="0"/>
              <a:t> like a lot of work. </a:t>
            </a:r>
            <a:r>
              <a:rPr lang="en-US" b="1" dirty="0" smtClean="0"/>
              <a:t> </a:t>
            </a:r>
            <a:r>
              <a:rPr lang="en-US" b="0" dirty="0" smtClean="0"/>
              <a:t>Is anyone in</a:t>
            </a:r>
            <a:r>
              <a:rPr lang="en-US" b="0" baseline="0" dirty="0" smtClean="0"/>
              <a:t> our district (besides Scottsdale’s math department) actually </a:t>
            </a:r>
            <a:r>
              <a:rPr lang="en-US" b="0" dirty="0" smtClean="0"/>
              <a:t>doing this?</a:t>
            </a:r>
            <a:r>
              <a:rPr lang="en-US" b="0" baseline="0" dirty="0" smtClean="0"/>
              <a:t>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</a:t>
            </a:r>
            <a:r>
              <a:rPr lang="en-US" b="1" baseline="0" dirty="0" smtClean="0"/>
              <a:t> G: </a:t>
            </a:r>
            <a:r>
              <a:rPr lang="en-US" b="0" baseline="0" dirty="0" smtClean="0"/>
              <a:t>Over 600K in one semester.  That $5 million dollar goal looks achievable.  How are you calculating these savings?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 G: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SO, tell me more about this project you </a:t>
            </a:r>
            <a:r>
              <a:rPr lang="en-US" b="0" baseline="0" smtClean="0"/>
              <a:t>are working on?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2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 </a:t>
            </a:r>
            <a:r>
              <a:rPr lang="en-US" b="0" dirty="0" smtClean="0"/>
              <a:t>A committee and a strategic</a:t>
            </a:r>
            <a:r>
              <a:rPr lang="en-US" b="0" baseline="0" dirty="0" smtClean="0"/>
              <a:t> plan (yawn).  How is this plan being put into action?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</a:t>
            </a:r>
            <a:r>
              <a:rPr lang="en-US" b="0" dirty="0" smtClean="0"/>
              <a:t>Is that a stylus on the end of that pen?  Did you bring anything for these nice people that got up early … in New</a:t>
            </a:r>
            <a:r>
              <a:rPr lang="en-US" b="0" baseline="0" dirty="0" smtClean="0"/>
              <a:t> Orleans to attend this session</a:t>
            </a:r>
            <a:r>
              <a:rPr lang="en-US" b="0" dirty="0" smtClean="0"/>
              <a:t>? </a:t>
            </a:r>
            <a:r>
              <a:rPr lang="en-US" b="1" dirty="0" smtClean="0"/>
              <a:t>&lt;pause&gt;  </a:t>
            </a:r>
            <a:r>
              <a:rPr lang="en-US" b="0" dirty="0" smtClean="0"/>
              <a:t>What about outside of Maricopa??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4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 </a:t>
            </a:r>
            <a:r>
              <a:rPr lang="en-US" b="0" dirty="0" smtClean="0"/>
              <a:t>Very impressive.  Sounds like the OER community really is making an impact.  Do we have time to hear a little more from the students?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G:  </a:t>
            </a:r>
            <a:r>
              <a:rPr lang="en-US" b="0" dirty="0" smtClean="0"/>
              <a:t>Okay,</a:t>
            </a:r>
            <a:r>
              <a:rPr lang="en-US" b="0" baseline="0" dirty="0" smtClean="0"/>
              <a:t> but that is one student.  What about other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G: </a:t>
            </a:r>
            <a:r>
              <a:rPr lang="en-US" dirty="0" smtClean="0"/>
              <a:t>Oh, I didn’t realize it was that much.  Okay,</a:t>
            </a:r>
            <a:r>
              <a:rPr lang="en-US" baseline="0" dirty="0" smtClean="0"/>
              <a:t> maybe it is a hardship for a few students, but they figure it out.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2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G: </a:t>
            </a:r>
            <a:r>
              <a:rPr lang="en-US" b="0" dirty="0" smtClean="0"/>
              <a:t>Wow … so what can be</a:t>
            </a:r>
            <a:r>
              <a:rPr lang="en-US" b="0" baseline="0" dirty="0" smtClean="0"/>
              <a:t> done?  Students need to have textbooks.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Dr. Young: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Open Educational Resources </a:t>
            </a:r>
          </a:p>
          <a:p>
            <a:r>
              <a:rPr lang="en-US" b="1" dirty="0" smtClean="0"/>
              <a:t>Prof. G: </a:t>
            </a:r>
            <a:r>
              <a:rPr lang="en-US" b="0" dirty="0" smtClean="0"/>
              <a:t>Open what?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 </a:t>
            </a:r>
            <a:r>
              <a:rPr lang="en-US" b="0" dirty="0" smtClean="0"/>
              <a:t>Looks expensive.  Isn’t that why publishers pay textbook authors so much?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 G:  11.6%  </a:t>
            </a:r>
            <a:r>
              <a:rPr lang="en-US" b="0" dirty="0" smtClean="0"/>
              <a:t>Where does the rest of the money go?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 G: </a:t>
            </a:r>
            <a:r>
              <a:rPr lang="en-US" b="0" dirty="0" smtClean="0"/>
              <a:t>You still need funding</a:t>
            </a:r>
            <a:r>
              <a:rPr lang="en-US" b="0" baseline="0" dirty="0" smtClean="0"/>
              <a:t> to produce these Open Educational …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</a:t>
            </a:r>
            <a:r>
              <a:rPr lang="en-US" b="1" baseline="0" dirty="0" smtClean="0"/>
              <a:t> G:  </a:t>
            </a:r>
            <a:r>
              <a:rPr lang="en-US" b="0" baseline="0" dirty="0" smtClean="0"/>
              <a:t>Textbooks are great, but what about faculty resources, exam banks, and online assessments?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4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hyperlink" Target="http://www.sparc.arl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7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ricopa.instructure.com/courses/811971/wiki/student-video-interview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3684" y="775368"/>
            <a:ext cx="3930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Please Don’t Make Me Buy a Textbook!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612" y="4906232"/>
            <a:ext cx="37465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Lisa Young</a:t>
            </a:r>
          </a:p>
          <a:p>
            <a:r>
              <a:rPr lang="en-US" sz="2000" i="1" dirty="0" smtClean="0">
                <a:latin typeface="+mj-lt"/>
              </a:rPr>
              <a:t>Scottsdale CC</a:t>
            </a:r>
          </a:p>
          <a:p>
            <a:r>
              <a:rPr lang="en-US" sz="2400" dirty="0" smtClean="0">
                <a:latin typeface="+mj-lt"/>
              </a:rPr>
              <a:t>Paul Golisch</a:t>
            </a:r>
          </a:p>
          <a:p>
            <a:r>
              <a:rPr lang="en-US" sz="2000" i="1" dirty="0" smtClean="0">
                <a:latin typeface="+mj-lt"/>
              </a:rPr>
              <a:t>Paradise Valley CC</a:t>
            </a:r>
          </a:p>
          <a:p>
            <a:r>
              <a:rPr lang="en-US" sz="2000" i="1" dirty="0" smtClean="0">
                <a:latin typeface="+mj-lt"/>
              </a:rPr>
              <a:t>Phoenix, AZ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596" y="184219"/>
            <a:ext cx="501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OER Example: </a:t>
            </a:r>
            <a:r>
              <a:rPr lang="en-US" sz="2800" b="1" dirty="0" err="1" smtClean="0">
                <a:solidFill>
                  <a:srgbClr val="008000"/>
                </a:solidFill>
                <a:latin typeface="+mj-lt"/>
              </a:rPr>
              <a:t>MyOpenMath</a:t>
            </a:r>
            <a:endParaRPr lang="en-US" sz="28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4927"/>
            <a:ext cx="9144000" cy="61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21" y="6417237"/>
            <a:ext cx="25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  <a:latin typeface="+mj-lt"/>
              </a:rPr>
              <a:t>m</a:t>
            </a:r>
            <a:r>
              <a:rPr lang="en-US" dirty="0" err="1" smtClean="0">
                <a:solidFill>
                  <a:srgbClr val="008000"/>
                </a:solidFill>
                <a:latin typeface="+mj-lt"/>
              </a:rPr>
              <a:t>yopenmath.com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3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much $ did SCC math students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save </a:t>
            </a:r>
            <a:r>
              <a:rPr lang="en-US" sz="3200" dirty="0"/>
              <a:t>in one year due to OER usage?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$20,000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$75,000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$150,000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$250,000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2" name="TPChart" descr="0F6F3E1FB7C747DE85BBF5739088D81BChart2014020508421122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Affordable College Textbook Act</a:t>
            </a:r>
            <a:endParaRPr lang="en-US" dirty="0"/>
          </a:p>
        </p:txBody>
      </p:sp>
      <p:pic>
        <p:nvPicPr>
          <p:cNvPr id="4" name="Picture 3" descr="Screen Shot 2013-11-15 at 7.3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890" y="2205072"/>
            <a:ext cx="6881875" cy="409234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2438400" y="6553200"/>
            <a:ext cx="624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http://</a:t>
            </a:r>
            <a:r>
              <a:rPr lang="en-US" sz="800" dirty="0" err="1">
                <a:solidFill>
                  <a:srgbClr val="000000"/>
                </a:solidFill>
              </a:rPr>
              <a:t>www.insidehighered.com</a:t>
            </a:r>
            <a:r>
              <a:rPr lang="en-US" sz="800" dirty="0">
                <a:solidFill>
                  <a:srgbClr val="000000"/>
                </a:solidFill>
              </a:rPr>
              <a:t>/</a:t>
            </a:r>
            <a:r>
              <a:rPr lang="en-US" sz="800" dirty="0" err="1">
                <a:solidFill>
                  <a:srgbClr val="000000"/>
                </a:solidFill>
              </a:rPr>
              <a:t>quicktakes</a:t>
            </a:r>
            <a:r>
              <a:rPr lang="en-US" sz="800" dirty="0">
                <a:solidFill>
                  <a:srgbClr val="000000"/>
                </a:solidFill>
              </a:rPr>
              <a:t>/2013/11/15/senators-introduce-bill-fund-open-education-resources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159000"/>
            <a:ext cx="1581150" cy="210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46150"/>
            <a:ext cx="1602921" cy="20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7081" y="1401062"/>
            <a:ext cx="627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You can go </a:t>
            </a:r>
            <a:r>
              <a:rPr lang="en-US" dirty="0">
                <a:latin typeface="+mj-lt"/>
              </a:rPr>
              <a:t>to </a:t>
            </a:r>
            <a:r>
              <a:rPr lang="en-US" dirty="0">
                <a:latin typeface="+mj-lt"/>
                <a:hlinkClick r:id="rId6"/>
              </a:rPr>
              <a:t>http://</a:t>
            </a:r>
            <a:r>
              <a:rPr lang="en-US" dirty="0" smtClean="0">
                <a:latin typeface="+mj-lt"/>
                <a:hlinkClick r:id="rId6"/>
              </a:rPr>
              <a:t>www.sparc.arl.org</a:t>
            </a:r>
            <a:r>
              <a:rPr lang="en-US" dirty="0" smtClean="0">
                <a:latin typeface="+mj-lt"/>
              </a:rPr>
              <a:t> to help support it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901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R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151" y="902396"/>
            <a:ext cx="6723888" cy="59314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382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The 4 </a:t>
            </a:r>
            <a:r>
              <a:rPr lang="en-US" sz="5400" dirty="0" err="1" smtClean="0"/>
              <a:t>Rs</a:t>
            </a:r>
            <a:r>
              <a:rPr lang="en-US" sz="5400" dirty="0" smtClean="0"/>
              <a:t> of OER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345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6947" y="5"/>
            <a:ext cx="64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www.maricopa.edu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oer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 descr="Screen Shot 2014-01-29 at 8.31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82" y="598286"/>
            <a:ext cx="7693613" cy="62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" y="1323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684" y="5788272"/>
            <a:ext cx="264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$100 per student </a:t>
            </a:r>
            <a:endParaRPr lang="en-US" sz="20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4" y="65471"/>
            <a:ext cx="3248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Fall 2013:</a:t>
            </a:r>
            <a:br>
              <a:rPr lang="en-US" sz="2400" b="1" dirty="0" smtClean="0">
                <a:latin typeface="+mj-lt"/>
              </a:rPr>
            </a:br>
            <a:endParaRPr lang="en-US" sz="2400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Surveyed faculty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Ran SIS reports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5988" y="13094"/>
            <a:ext cx="3090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Future</a:t>
            </a:r>
            <a:r>
              <a:rPr lang="en-US" sz="2400" b="1" dirty="0" smtClean="0">
                <a:latin typeface="+mj-lt"/>
              </a:rPr>
              <a:t>:</a:t>
            </a:r>
            <a:br>
              <a:rPr lang="en-US" sz="2400" b="1" dirty="0" smtClean="0">
                <a:latin typeface="+mj-lt"/>
              </a:rPr>
            </a:br>
            <a:endParaRPr lang="en-US" sz="2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 F</a:t>
            </a:r>
            <a:r>
              <a:rPr lang="en-US" sz="2400" dirty="0" smtClean="0">
                <a:latin typeface="+mj-lt"/>
              </a:rPr>
              <a:t>ilter </a:t>
            </a:r>
            <a:r>
              <a:rPr lang="en-US" sz="2400" dirty="0">
                <a:latin typeface="+mj-lt"/>
              </a:rPr>
              <a:t>in </a:t>
            </a:r>
            <a:r>
              <a:rPr lang="en-US" sz="2400" dirty="0" smtClean="0">
                <a:latin typeface="+mj-lt"/>
              </a:rPr>
              <a:t>SIS</a:t>
            </a:r>
            <a:br>
              <a:rPr lang="en-US" sz="2400" dirty="0" smtClean="0">
                <a:latin typeface="+mj-lt"/>
              </a:rPr>
            </a:br>
            <a:endParaRPr lang="en-US" sz="24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+mj-lt"/>
              </a:rPr>
              <a:t>“OER” in SIS </a:t>
            </a:r>
            <a:r>
              <a:rPr lang="en-US" sz="2400" dirty="0" smtClean="0">
                <a:latin typeface="+mj-lt"/>
              </a:rPr>
              <a:t>notes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19" y="5774904"/>
            <a:ext cx="306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20 </a:t>
            </a:r>
            <a:r>
              <a:rPr lang="en-US" sz="2400" dirty="0">
                <a:latin typeface="+mj-lt"/>
              </a:rPr>
              <a:t>students per </a:t>
            </a:r>
            <a:r>
              <a:rPr lang="en-US" sz="2400" dirty="0" smtClean="0">
                <a:latin typeface="+mj-lt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Open Ed Prezi Slides - mo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2" name="Picture 1" descr="Screen Shot 2014-01-26 at 7.03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50" y="6172745"/>
            <a:ext cx="1562100" cy="44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879" y="6172745"/>
            <a:ext cx="30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Library Faculty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481"/>
            <a:ext cx="4584700" cy="416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1847" y="1453437"/>
            <a:ext cx="4572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Presentations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Call for OER Grants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Dialogue Days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Department Meetings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“Water Cooler” Discussions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Promotional Items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CTLs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College Libraries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0360" y="6486880"/>
            <a:ext cx="37499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http://</a:t>
            </a:r>
            <a:r>
              <a:rPr lang="en-US" sz="900" dirty="0" err="1"/>
              <a:t>www.skmurphy.com</a:t>
            </a:r>
            <a:r>
              <a:rPr lang="en-US" sz="900" dirty="0"/>
              <a:t>/startup-stages/scaling-up-stage/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56492" y="3568123"/>
            <a:ext cx="1419906" cy="3149589"/>
            <a:chOff x="7556492" y="3568123"/>
            <a:chExt cx="1419906" cy="3149589"/>
          </a:xfrm>
        </p:grpSpPr>
        <p:pic>
          <p:nvPicPr>
            <p:cNvPr id="6" name="Picture 5" descr="mm bott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0338" y="3653235"/>
              <a:ext cx="1176060" cy="30644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56492" y="3568123"/>
              <a:ext cx="513877" cy="4321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mm p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841" y="5629280"/>
            <a:ext cx="3683000" cy="66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447" y="184219"/>
            <a:ext cx="879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Creating OER Awareness and Increasing Adoption</a:t>
            </a:r>
            <a:endParaRPr lang="en-US" sz="28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13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-29210" y="274638"/>
            <a:ext cx="9243060" cy="1143000"/>
          </a:xfrm>
        </p:spPr>
        <p:txBody>
          <a:bodyPr>
            <a:noAutofit/>
          </a:bodyPr>
          <a:lstStyle/>
          <a:p>
            <a:r>
              <a:rPr lang="en-US" sz="3200" dirty="0"/>
              <a:t>How much money has been saved worldwide through the adoption of OER </a:t>
            </a:r>
            <a:r>
              <a:rPr lang="en-US" sz="3200" dirty="0" smtClean="0"/>
              <a:t>in </a:t>
            </a:r>
            <a:r>
              <a:rPr lang="en-US" sz="3200" dirty="0"/>
              <a:t>higher education?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$100,000,000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$10,000,000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$1,000,000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$500,000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3" name="TPChart" descr="66C831691FE344CA9AC27B0A641EA0B5Chart2014020508474386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111" y="2185737"/>
            <a:ext cx="711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Interviews with</a:t>
            </a:r>
          </a:p>
          <a:p>
            <a:pPr algn="ctr"/>
            <a:r>
              <a:rPr lang="en-US" sz="2800" dirty="0" smtClean="0">
                <a:latin typeface="+mj-lt"/>
              </a:rPr>
              <a:t>Maricopa Community College Students </a:t>
            </a:r>
          </a:p>
          <a:p>
            <a:pPr algn="ctr"/>
            <a:r>
              <a:rPr lang="en-US" sz="2800" dirty="0" smtClean="0">
                <a:latin typeface="+mj-lt"/>
              </a:rPr>
              <a:t>can be found at this site:</a:t>
            </a:r>
          </a:p>
          <a:p>
            <a:pPr algn="ctr"/>
            <a:endParaRPr lang="en-US" sz="2800" dirty="0" smtClean="0">
              <a:latin typeface="+mj-lt"/>
            </a:endParaRPr>
          </a:p>
          <a:p>
            <a:pPr algn="ctr"/>
            <a:r>
              <a:rPr lang="en-US" sz="2800" dirty="0">
                <a:latin typeface="+mj-lt"/>
                <a:hlinkClick r:id="rId2"/>
              </a:rPr>
              <a:t>https://maricopa.instructure.com/courses/811971/wiki/student-video-</a:t>
            </a:r>
            <a:r>
              <a:rPr lang="en-US" sz="2800" dirty="0" smtClean="0">
                <a:latin typeface="+mj-lt"/>
                <a:hlinkClick r:id="rId2"/>
              </a:rPr>
              <a:t>interviews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nyPCB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77840"/>
            <a:ext cx="4237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“Open Educational 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R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esources allow 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everyone in class to have all the materials on </a:t>
            </a:r>
            <a:r>
              <a:rPr lang="en-US" sz="2000" b="1" u="sng" dirty="0">
                <a:solidFill>
                  <a:srgbClr val="FFFFFF"/>
                </a:solidFill>
                <a:latin typeface="+mj-lt"/>
              </a:rPr>
              <a:t>day one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.  Many students have to postpone the purchase of the course materials because of financial 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aid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.</a:t>
            </a: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”  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0842" y="3662947"/>
            <a:ext cx="224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Manuel Ordonez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Major:  Business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Skin_MBAi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488"/>
            <a:ext cx="9144000" cy="635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0805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much money do full-time college students spend on textbooks each year?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$400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$800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$1200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$1600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2" name="TPChart" descr="8B89D527CB8940B19FB43EB307DDD5C3Chart2014020508380400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pic>
        <p:nvPicPr>
          <p:cNvPr id="4" name="Picture 3" descr="CC00054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4" y="4389120"/>
            <a:ext cx="1487329" cy="2143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Jupiterimages - Getty Royalty-Free License  http://www.gettyimages.com/Corporate/LicenseAgreements.aspx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5307263" y="5571095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Many students do not </a:t>
            </a:r>
          </a:p>
          <a:p>
            <a:pPr algn="ctr"/>
            <a:r>
              <a:rPr lang="en-US" sz="2400" dirty="0" smtClean="0">
                <a:latin typeface="+mj-lt"/>
              </a:rPr>
              <a:t>buy textbooks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9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226" y="1472323"/>
            <a:ext cx="5491774" cy="4118830"/>
          </a:xfrm>
          <a:prstGeom prst="rect">
            <a:avLst/>
          </a:prstGeom>
        </p:spPr>
      </p:pic>
      <p:pic>
        <p:nvPicPr>
          <p:cNvPr id="4" name="Picture 3" descr="OER-defini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7" y="598170"/>
            <a:ext cx="3931920" cy="566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-243840" y="274638"/>
            <a:ext cx="964184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What % of publisher textbook $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goes </a:t>
            </a:r>
            <a:r>
              <a:rPr lang="en-US" sz="3200" dirty="0"/>
              <a:t>to the </a:t>
            </a:r>
            <a:r>
              <a:rPr lang="en-US" sz="3200" dirty="0" smtClean="0"/>
              <a:t>author?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32.1%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15.3%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11.6%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4.4%</a:t>
            </a:r>
            <a:endParaRPr lang="en-US" dirty="0">
              <a:latin typeface="Calibri" charset="0"/>
              <a:ea typeface="MS PGothic" charset="0"/>
            </a:endParaRPr>
          </a:p>
        </p:txBody>
      </p:sp>
      <p:pic>
        <p:nvPicPr>
          <p:cNvPr id="2" name="TPChart" descr="52296C9B3A854DC8813DC9C59730E089Chart2014020508395493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6 at 7.5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93"/>
            <a:ext cx="9144000" cy="68398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1800" y="4800600"/>
            <a:ext cx="1295400" cy="1066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98187" y="620067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+mj-lt"/>
              </a:rPr>
              <a:t>http://</a:t>
            </a:r>
            <a:r>
              <a:rPr lang="en-US" sz="1000" dirty="0" err="1">
                <a:solidFill>
                  <a:srgbClr val="FFFFFF"/>
                </a:solidFill>
                <a:latin typeface="+mj-lt"/>
              </a:rPr>
              <a:t>www.sdsubookstore.com</a:t>
            </a:r>
            <a:r>
              <a:rPr lang="en-US" sz="1000" dirty="0">
                <a:solidFill>
                  <a:srgbClr val="FFFFFF"/>
                </a:solidFill>
                <a:latin typeface="+mj-lt"/>
              </a:rPr>
              <a:t>/Bookstore/Textbooks/</a:t>
            </a:r>
            <a:r>
              <a:rPr lang="en-US" sz="1000" dirty="0" err="1">
                <a:solidFill>
                  <a:srgbClr val="FFFFFF"/>
                </a:solidFill>
                <a:latin typeface="+mj-lt"/>
              </a:rPr>
              <a:t>PricingPolicy</a:t>
            </a:r>
            <a:r>
              <a:rPr lang="en-US" sz="1000" dirty="0">
                <a:solidFill>
                  <a:srgbClr val="FFFFFF"/>
                </a:solidFill>
                <a:latin typeface="+mj-lt"/>
              </a:rPr>
              <a:t>/</a:t>
            </a:r>
            <a:r>
              <a:rPr lang="en-US" sz="1000" dirty="0" err="1">
                <a:solidFill>
                  <a:srgbClr val="FFFFFF"/>
                </a:solidFill>
                <a:latin typeface="+mj-lt"/>
              </a:rPr>
              <a:t>WheretheNewTextbookDollarGoes</a:t>
            </a:r>
            <a:r>
              <a:rPr lang="en-US" sz="1000" dirty="0">
                <a:solidFill>
                  <a:srgbClr val="FFFFFF"/>
                </a:solidFill>
                <a:latin typeface="+mj-lt"/>
              </a:rPr>
              <a:t>/</a:t>
            </a:r>
            <a:r>
              <a:rPr lang="en-US" sz="1000" dirty="0" err="1">
                <a:solidFill>
                  <a:srgbClr val="FFFFFF"/>
                </a:solidFill>
                <a:latin typeface="+mj-lt"/>
              </a:rPr>
              <a:t>tabid</a:t>
            </a:r>
            <a:r>
              <a:rPr lang="en-US" sz="1000" dirty="0">
                <a:solidFill>
                  <a:srgbClr val="FFFFFF"/>
                </a:solidFill>
                <a:latin typeface="+mj-lt"/>
              </a:rPr>
              <a:t>/143/</a:t>
            </a:r>
            <a:r>
              <a:rPr lang="en-US" sz="1000" dirty="0" err="1">
                <a:solidFill>
                  <a:srgbClr val="FFFFFF"/>
                </a:solidFill>
                <a:latin typeface="+mj-lt"/>
              </a:rPr>
              <a:t>Default.aspx</a:t>
            </a:r>
            <a:endParaRPr lang="en-US" sz="1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stax 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367"/>
            <a:ext cx="9144000" cy="6059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721" y="6417237"/>
            <a:ext cx="25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o</a:t>
            </a:r>
            <a:r>
              <a:rPr lang="en-US" dirty="0" err="1" smtClean="0">
                <a:solidFill>
                  <a:srgbClr val="008000"/>
                </a:solidFill>
              </a:rPr>
              <a:t>penstaxcollege.org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290" y="184219"/>
            <a:ext cx="5831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OER Example: </a:t>
            </a:r>
            <a:r>
              <a:rPr lang="en-US" sz="2800" b="1" dirty="0" err="1" smtClean="0">
                <a:solidFill>
                  <a:srgbClr val="008000"/>
                </a:solidFill>
                <a:latin typeface="+mj-lt"/>
              </a:rPr>
              <a:t>OpenStax</a:t>
            </a:r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 College</a:t>
            </a:r>
            <a:endParaRPr lang="en-US" sz="28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1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05030.07.0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C1A6B2673B34EA882379EC52EF5E6AC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FA2E9F2B8E5F4A04AEB2AFF1C5C0472C&lt;/guid&gt;&lt;date&gt;2/5/2014 08:21:19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C1A6B2673B34EA882379EC52EF5E6AC&lt;/guid&gt;&lt;repollguid&gt;EC03C217BFD2400290484E47C6FF148E&lt;/repollguid&gt;&lt;sourceid&gt;167A5CD4F5AB44D4A83BC21CB8302214&lt;/sourceid&gt;&lt;questiontext&gt;How much money has been saved worldwide through the adoption of OER in higher education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68794CE35F45472AB1E06B4EB48223D1&lt;/guid&gt;&lt;answertext&gt;$100,000,000&lt;/answertext&gt;&lt;valuetype&gt;1&lt;/valuetype&gt;&lt;/answer&gt;&lt;answer&gt;&lt;guid&gt;1C649392F4E54CB1BB9519182C0946E8&lt;/guid&gt;&lt;answertext&gt;$10,000,000&lt;/answertext&gt;&lt;valuetype&gt;-1&lt;/valuetype&gt;&lt;/answer&gt;&lt;answer&gt;&lt;guid&gt;88A5762E92374A8DAF381FD63C2C88C7&lt;/guid&gt;&lt;answertext&gt;$1,000,000&lt;/answertext&gt;&lt;valuetype&gt;-1&lt;/valuetype&gt;&lt;/answer&gt;&lt;answer&gt;&lt;guid&gt;6BAE9C77A0BE42C6B5F95F75AE833C7C&lt;/guid&gt;&lt;answertext&gt;$500,000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  <p:tag name="HASRESULTS" val="True"/>
  <p:tag name="RESULTS" val="How much money has been saved worldwide through the adoption of OER in higher education?[;crlf;]9[;]9[;]9[;]False[;]6[;][;crlf;]1.3333[;]1[;]0.4714[;]0.2222[;crlf;]6[;]1[;]$100,000,0001[;]$100,000,000[;][;crlf;]3[;]-1[;]$10,000,0002[;]$10,000,000[;][;crlf;]0[;]-1[;]$1,000,0003[;]$1,000,000[;][;crlf;]0[;]-1[;]$500,0004[;]$500,000[;][;crlf;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24780F52A2141E2A3CF960654A1F8E0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359E5CB05724474FA0874C481A7A121A&lt;/guid&gt;&lt;date&gt;2/5/2014 08:21:19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24780F52A2141E2A3CF960654A1F8E0&lt;/guid&gt;&lt;repollguid&gt;3DC6231A8C8B48039726064FD91763E9&lt;/repollguid&gt;&lt;sourceid&gt;3B22DA3E38C44C4FAAECB416082BB719&lt;/sourceid&gt;&lt;questiontext&gt;How much money do full-time college students spend on textbooks each year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667AFEF4E4D94792861855B53EB9814F&lt;/guid&gt;&lt;answertext&gt;$400&lt;/answertext&gt;&lt;valuetype&gt;-1&lt;/valuetype&gt;&lt;/answer&gt;&lt;answer&gt;&lt;guid&gt;866E641B4D8D456E891A15F128B0FD9B&lt;/guid&gt;&lt;answertext&gt;$800&lt;/answertext&gt;&lt;valuetype&gt;-1&lt;/valuetype&gt;&lt;/answer&gt;&lt;answer&gt;&lt;guid&gt;E4A0AA555C5F48438FAD89AB2473090D&lt;/guid&gt;&lt;answertext&gt;$1200&lt;/answertext&gt;&lt;valuetype&gt;1&lt;/valuetype&gt;&lt;/answer&gt;&lt;answer&gt;&lt;guid&gt;D98561EBF2E244AEACFC9B24866062AC&lt;/guid&gt;&lt;answertext&gt;$1600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  <p:tag name="HASRESULTS" val="True"/>
  <p:tag name="RESULTS" val="How much money do full-time college students spend on textbooks each year?[;crlf;]6[;]6[;]6[;]False[;]4[;][;crlf;]2.6667[;]3[;]0.4714[;]0.2222[;crlf;]0[;]-1[;]$4001[;]$400[;][;crlf;]2[;]-1[;]$8002[;]$800[;][;crlf;]4[;]1[;]$12003[;]$1200[;][;crlf;]0[;]-1[;]$16004[;]$1600[;][;crlf;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C7116A769B4446BC68AD61F038A095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A16492B483C8403E8BE458DF42570766&lt;/guid&gt;&lt;date&gt;2/5/2014 08:21:19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4FC7116A769B4446BC68AD61F038A095&lt;/guid&gt;&lt;repollguid&gt;348DC9BC20C54103A5FAD347F2E09878&lt;/repollguid&gt;&lt;sourceid&gt;D24DED01224A4C3A995B67464C47EEFD&lt;/sourceid&gt;&lt;questiontext&gt;What % of publisher textbook $ goes to the author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C3EAF347C86649278509B7280E8CA8A1&lt;/guid&gt;&lt;answertext&gt;32.1%&lt;/answertext&gt;&lt;valuetype&gt;-1&lt;/valuetype&gt;&lt;/answer&gt;&lt;answer&gt;&lt;guid&gt;55CCCA02D57B43B2B2271C9A812F1B39&lt;/guid&gt;&lt;answertext&gt;15.3%&lt;/answertext&gt;&lt;valuetype&gt;-1&lt;/valuetype&gt;&lt;/answer&gt;&lt;answer&gt;&lt;guid&gt;E6E5F13840BA4206BE6F3AB31A3673B4&lt;/guid&gt;&lt;answertext&gt;11.6%&lt;/answertext&gt;&lt;valuetype&gt;1&lt;/valuetype&gt;&lt;/answer&gt;&lt;answer&gt;&lt;guid&gt;66F40009F4124BE291FC1318A17C3F4A&lt;/guid&gt;&lt;answertext&gt;4.4%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  <p:tag name="HASRESULTS" val="True"/>
  <p:tag name="RESULTS" val="What % of publisher textbook $ goes to the author?[;crlf;]7[;]7[;]7[;]False[;]0[;][;crlf;]3.1429[;]4[;]0.9897[;]0.9796[;crlf;]0[;]-1[;]32.1%1[;]32.1%[;][;crlf;]3[;]-1[;]15.3%2[;]15.3%[;][;crlf;]0[;]1[;]11.6%3[;]11.6%[;][;crlf;]4[;]-1[;]4.4%4[;]4.4%[;][;crlf;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0C490ED185146AE99E799340B19012A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7148C3D20C8D4C7AA9E28DFFAFDD6225&lt;/guid&gt;&lt;date&gt;2/5/2014 08:21:19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10C490ED185146AE99E799340B19012A&lt;/guid&gt;&lt;repollguid&gt;89E1C4956DF6470D9B855E730CDEAA09&lt;/repollguid&gt;&lt;sourceid&gt;59B6DA27C6544CABA3A002730F2DC052&lt;/sourceid&gt;&lt;questiontext&gt;How much $ did SCC math students save in one year due to OER usage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942791F834CF44F7A52170C03B5A4A6F&lt;/guid&gt;&lt;answertext&gt;$20,000&lt;/answertext&gt;&lt;valuetype&gt;-1&lt;/valuetype&gt;&lt;/answer&gt;&lt;answer&gt;&lt;guid&gt;35745275503C46D7A66EAFD0DD88D15F&lt;/guid&gt;&lt;answertext&gt;$75,000&lt;/answertext&gt;&lt;valuetype&gt;-1&lt;/valuetype&gt;&lt;/answer&gt;&lt;answer&gt;&lt;guid&gt;73F50B2C9F0B42168D2FEFB0CBD9C11C&lt;/guid&gt;&lt;answertext&gt;$150,000&lt;/answertext&gt;&lt;valuetype&gt;-1&lt;/valuetype&gt;&lt;/answer&gt;&lt;answer&gt;&lt;guid&gt;EAEFB98A13AB45C195C3460EF4155319&lt;/guid&gt;&lt;answertext&gt;$250,000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  <p:tag name="HASRESULTS" val="True"/>
  <p:tag name="RESULTS" val="How much $ did SCC math students save in one year due to OER usage?[;crlf;]7[;]8[;]7[;]False[;]0[;][;crlf;]2.5714[;]3[;]0.4949[;]0.2449[;crlf;]0[;]-1[;]$20,0001[;]$20,000[;][;crlf;]3[;]-1[;]$75,0002[;]$75,000[;][;crlf;]4[;]-1[;]$150,0003[;]$150,000[;][;crlf;]0[;]1[;]$250,0004[;]$250,000[;][;crlf;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747</Words>
  <Application>Microsoft Macintosh PowerPoint</Application>
  <PresentationFormat>On-screen Show (4:3)</PresentationFormat>
  <Paragraphs>104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How much money do full-time college students spend on textbooks each year? </vt:lpstr>
      <vt:lpstr>PowerPoint Presentation</vt:lpstr>
      <vt:lpstr>PowerPoint Presentation</vt:lpstr>
      <vt:lpstr>PowerPoint Presentation</vt:lpstr>
      <vt:lpstr>What % of publisher textbook $  goes to the author?</vt:lpstr>
      <vt:lpstr>PowerPoint Presentation</vt:lpstr>
      <vt:lpstr>PowerPoint Presentation</vt:lpstr>
      <vt:lpstr>PowerPoint Presentation</vt:lpstr>
      <vt:lpstr>How much $ did SCC math students  save in one year due to OER usage?</vt:lpstr>
      <vt:lpstr>Affordable College Textbook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money has been saved worldwide through the adoption of OER in higher education?</vt:lpstr>
      <vt:lpstr>PowerPoint Presentation</vt:lpstr>
      <vt:lpstr>PowerPoint Presentation</vt:lpstr>
    </vt:vector>
  </TitlesOfParts>
  <Company>Giant Thinkwell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</dc:title>
  <dc:creator>(null) (null)</dc:creator>
  <cp:lastModifiedBy>lanlord</cp:lastModifiedBy>
  <cp:revision>213</cp:revision>
  <cp:lastPrinted>2014-01-27T16:56:13Z</cp:lastPrinted>
  <dcterms:created xsi:type="dcterms:W3CDTF">2014-01-20T16:15:48Z</dcterms:created>
  <dcterms:modified xsi:type="dcterms:W3CDTF">2014-02-08T21:17:28Z</dcterms:modified>
</cp:coreProperties>
</file>