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268" r:id="rId3"/>
    <p:sldId id="269" r:id="rId4"/>
    <p:sldId id="296" r:id="rId5"/>
    <p:sldId id="270" r:id="rId6"/>
    <p:sldId id="295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63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04" autoAdjust="0"/>
  </p:normalViewPr>
  <p:slideViewPr>
    <p:cSldViewPr>
      <p:cViewPr>
        <p:scale>
          <a:sx n="66" d="100"/>
          <a:sy n="66" d="100"/>
        </p:scale>
        <p:origin x="-1284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192" y="-6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3CC93F-CF19-48B2-B284-569B0330BC4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06EA8DA-A106-4D8C-B49C-104E0499AAA6}">
      <dgm:prSet phldrT="[Text]"/>
      <dgm:spPr/>
      <dgm:t>
        <a:bodyPr/>
        <a:lstStyle/>
        <a:p>
          <a:r>
            <a:rPr lang="en-US" dirty="0" smtClean="0"/>
            <a:t>Online</a:t>
          </a:r>
          <a:endParaRPr lang="en-US" dirty="0"/>
        </a:p>
      </dgm:t>
    </dgm:pt>
    <dgm:pt modelId="{4C99CE5A-1536-4F29-B023-BFEAE1B3C0D1}" type="parTrans" cxnId="{3DFD9AA4-7A3B-4AD1-A859-B791A6542139}">
      <dgm:prSet/>
      <dgm:spPr/>
      <dgm:t>
        <a:bodyPr/>
        <a:lstStyle/>
        <a:p>
          <a:endParaRPr lang="en-US"/>
        </a:p>
      </dgm:t>
    </dgm:pt>
    <dgm:pt modelId="{297DF84F-651F-4C86-B485-91BE30D1D8EB}" type="sibTrans" cxnId="{3DFD9AA4-7A3B-4AD1-A859-B791A6542139}">
      <dgm:prSet/>
      <dgm:spPr/>
      <dgm:t>
        <a:bodyPr/>
        <a:lstStyle/>
        <a:p>
          <a:endParaRPr lang="en-US"/>
        </a:p>
      </dgm:t>
    </dgm:pt>
    <dgm:pt modelId="{A95728DE-57CD-440C-9B76-43A1DA63F741}">
      <dgm:prSet phldrT="[Text]"/>
      <dgm:spPr/>
      <dgm:t>
        <a:bodyPr/>
        <a:lstStyle/>
        <a:p>
          <a:r>
            <a:rPr lang="en-US" dirty="0" smtClean="0"/>
            <a:t>F2F</a:t>
          </a:r>
          <a:endParaRPr lang="en-US" dirty="0"/>
        </a:p>
      </dgm:t>
    </dgm:pt>
    <dgm:pt modelId="{248BAEEE-2CD2-4341-ADA2-C50538A9B70E}" type="parTrans" cxnId="{BE8CFDB8-8420-4FDF-83E4-3382544865A2}">
      <dgm:prSet/>
      <dgm:spPr/>
      <dgm:t>
        <a:bodyPr/>
        <a:lstStyle/>
        <a:p>
          <a:endParaRPr lang="en-US"/>
        </a:p>
      </dgm:t>
    </dgm:pt>
    <dgm:pt modelId="{83C37783-D4EA-4691-8185-AC28F8B45986}" type="sibTrans" cxnId="{BE8CFDB8-8420-4FDF-83E4-3382544865A2}">
      <dgm:prSet/>
      <dgm:spPr/>
      <dgm:t>
        <a:bodyPr/>
        <a:lstStyle/>
        <a:p>
          <a:endParaRPr lang="en-US"/>
        </a:p>
      </dgm:t>
    </dgm:pt>
    <dgm:pt modelId="{4E697820-9539-49EB-AFF0-AB49BC84BE32}">
      <dgm:prSet phldrT="[Text]"/>
      <dgm:spPr/>
      <dgm:t>
        <a:bodyPr/>
        <a:lstStyle/>
        <a:p>
          <a:r>
            <a:rPr lang="en-US" dirty="0" smtClean="0"/>
            <a:t>Consultations</a:t>
          </a:r>
          <a:endParaRPr lang="en-US" dirty="0"/>
        </a:p>
      </dgm:t>
    </dgm:pt>
    <dgm:pt modelId="{8D0F64AF-0400-4CA3-A94A-DAA45CC6A1F1}" type="parTrans" cxnId="{A3063BDB-F07A-46E8-A21E-EF94966B9DBD}">
      <dgm:prSet/>
      <dgm:spPr/>
      <dgm:t>
        <a:bodyPr/>
        <a:lstStyle/>
        <a:p>
          <a:endParaRPr lang="en-US"/>
        </a:p>
      </dgm:t>
    </dgm:pt>
    <dgm:pt modelId="{D7C8227D-B5A7-4FDC-AD31-947A6204C421}" type="sibTrans" cxnId="{A3063BDB-F07A-46E8-A21E-EF94966B9DBD}">
      <dgm:prSet/>
      <dgm:spPr/>
      <dgm:t>
        <a:bodyPr/>
        <a:lstStyle/>
        <a:p>
          <a:endParaRPr lang="en-US"/>
        </a:p>
      </dgm:t>
    </dgm:pt>
    <dgm:pt modelId="{085F2CC1-74A9-4B63-9487-670808403A4C}" type="pres">
      <dgm:prSet presAssocID="{5E3CC93F-CF19-48B2-B284-569B0330BC43}" presName="compositeShape" presStyleCnt="0">
        <dgm:presLayoutVars>
          <dgm:chMax val="7"/>
          <dgm:dir/>
          <dgm:resizeHandles val="exact"/>
        </dgm:presLayoutVars>
      </dgm:prSet>
      <dgm:spPr/>
    </dgm:pt>
    <dgm:pt modelId="{9DEE4815-5A72-464A-BD05-EFA25A3A37E8}" type="pres">
      <dgm:prSet presAssocID="{C06EA8DA-A106-4D8C-B49C-104E0499AAA6}" presName="circ1" presStyleLbl="vennNode1" presStyleIdx="0" presStyleCnt="3"/>
      <dgm:spPr/>
      <dgm:t>
        <a:bodyPr/>
        <a:lstStyle/>
        <a:p>
          <a:endParaRPr lang="en-US"/>
        </a:p>
      </dgm:t>
    </dgm:pt>
    <dgm:pt modelId="{7F5E6827-F573-4509-903B-9E112EE6F4C2}" type="pres">
      <dgm:prSet presAssocID="{C06EA8DA-A106-4D8C-B49C-104E0499AAA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1B89C-D469-44F5-ADF1-F4AD2CE37A2B}" type="pres">
      <dgm:prSet presAssocID="{A95728DE-57CD-440C-9B76-43A1DA63F741}" presName="circ2" presStyleLbl="vennNode1" presStyleIdx="1" presStyleCnt="3"/>
      <dgm:spPr/>
      <dgm:t>
        <a:bodyPr/>
        <a:lstStyle/>
        <a:p>
          <a:endParaRPr lang="en-US"/>
        </a:p>
      </dgm:t>
    </dgm:pt>
    <dgm:pt modelId="{5AD161DE-4898-4F3F-A951-F96328DFC6F0}" type="pres">
      <dgm:prSet presAssocID="{A95728DE-57CD-440C-9B76-43A1DA63F74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AFB97-52C2-463B-A81F-3E2F5D0A8FFE}" type="pres">
      <dgm:prSet presAssocID="{4E697820-9539-49EB-AFF0-AB49BC84BE32}" presName="circ3" presStyleLbl="vennNode1" presStyleIdx="2" presStyleCnt="3"/>
      <dgm:spPr/>
      <dgm:t>
        <a:bodyPr/>
        <a:lstStyle/>
        <a:p>
          <a:endParaRPr lang="en-US"/>
        </a:p>
      </dgm:t>
    </dgm:pt>
    <dgm:pt modelId="{CD7F5F84-EC3E-4E62-B8A8-73512CD55038}" type="pres">
      <dgm:prSet presAssocID="{4E697820-9539-49EB-AFF0-AB49BC84BE3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FD9AA4-7A3B-4AD1-A859-B791A6542139}" srcId="{5E3CC93F-CF19-48B2-B284-569B0330BC43}" destId="{C06EA8DA-A106-4D8C-B49C-104E0499AAA6}" srcOrd="0" destOrd="0" parTransId="{4C99CE5A-1536-4F29-B023-BFEAE1B3C0D1}" sibTransId="{297DF84F-651F-4C86-B485-91BE30D1D8EB}"/>
    <dgm:cxn modelId="{BE8CFDB8-8420-4FDF-83E4-3382544865A2}" srcId="{5E3CC93F-CF19-48B2-B284-569B0330BC43}" destId="{A95728DE-57CD-440C-9B76-43A1DA63F741}" srcOrd="1" destOrd="0" parTransId="{248BAEEE-2CD2-4341-ADA2-C50538A9B70E}" sibTransId="{83C37783-D4EA-4691-8185-AC28F8B45986}"/>
    <dgm:cxn modelId="{E94A4FFA-E817-48E6-9737-2F2B68014072}" type="presOf" srcId="{4E697820-9539-49EB-AFF0-AB49BC84BE32}" destId="{103AFB97-52C2-463B-A81F-3E2F5D0A8FFE}" srcOrd="0" destOrd="0" presId="urn:microsoft.com/office/officeart/2005/8/layout/venn1"/>
    <dgm:cxn modelId="{10D9EE9F-AA5F-4D97-BAFA-F87FD73935E8}" type="presOf" srcId="{A95728DE-57CD-440C-9B76-43A1DA63F741}" destId="{5AD161DE-4898-4F3F-A951-F96328DFC6F0}" srcOrd="1" destOrd="0" presId="urn:microsoft.com/office/officeart/2005/8/layout/venn1"/>
    <dgm:cxn modelId="{E53D310F-1300-4E81-B642-3F7CD30C5953}" type="presOf" srcId="{5E3CC93F-CF19-48B2-B284-569B0330BC43}" destId="{085F2CC1-74A9-4B63-9487-670808403A4C}" srcOrd="0" destOrd="0" presId="urn:microsoft.com/office/officeart/2005/8/layout/venn1"/>
    <dgm:cxn modelId="{94BACCD5-E8C0-4D95-B42C-0D9F08D29E3B}" type="presOf" srcId="{C06EA8DA-A106-4D8C-B49C-104E0499AAA6}" destId="{9DEE4815-5A72-464A-BD05-EFA25A3A37E8}" srcOrd="0" destOrd="0" presId="urn:microsoft.com/office/officeart/2005/8/layout/venn1"/>
    <dgm:cxn modelId="{B565DABB-5820-4DEE-ACB5-43AA6F55F713}" type="presOf" srcId="{C06EA8DA-A106-4D8C-B49C-104E0499AAA6}" destId="{7F5E6827-F573-4509-903B-9E112EE6F4C2}" srcOrd="1" destOrd="0" presId="urn:microsoft.com/office/officeart/2005/8/layout/venn1"/>
    <dgm:cxn modelId="{813DD6EB-C2EE-4A01-9AD5-08DDC18EDF28}" type="presOf" srcId="{A95728DE-57CD-440C-9B76-43A1DA63F741}" destId="{2661B89C-D469-44F5-ADF1-F4AD2CE37A2B}" srcOrd="0" destOrd="0" presId="urn:microsoft.com/office/officeart/2005/8/layout/venn1"/>
    <dgm:cxn modelId="{C30F26E8-8EED-4BB2-BE2A-12ADE15BAC9A}" type="presOf" srcId="{4E697820-9539-49EB-AFF0-AB49BC84BE32}" destId="{CD7F5F84-EC3E-4E62-B8A8-73512CD55038}" srcOrd="1" destOrd="0" presId="urn:microsoft.com/office/officeart/2005/8/layout/venn1"/>
    <dgm:cxn modelId="{A3063BDB-F07A-46E8-A21E-EF94966B9DBD}" srcId="{5E3CC93F-CF19-48B2-B284-569B0330BC43}" destId="{4E697820-9539-49EB-AFF0-AB49BC84BE32}" srcOrd="2" destOrd="0" parTransId="{8D0F64AF-0400-4CA3-A94A-DAA45CC6A1F1}" sibTransId="{D7C8227D-B5A7-4FDC-AD31-947A6204C421}"/>
    <dgm:cxn modelId="{DE5AFB6C-C5B9-4BFA-86DD-38BE5F65EB06}" type="presParOf" srcId="{085F2CC1-74A9-4B63-9487-670808403A4C}" destId="{9DEE4815-5A72-464A-BD05-EFA25A3A37E8}" srcOrd="0" destOrd="0" presId="urn:microsoft.com/office/officeart/2005/8/layout/venn1"/>
    <dgm:cxn modelId="{DB951E0B-2926-4C57-860D-2EEB2C9874E8}" type="presParOf" srcId="{085F2CC1-74A9-4B63-9487-670808403A4C}" destId="{7F5E6827-F573-4509-903B-9E112EE6F4C2}" srcOrd="1" destOrd="0" presId="urn:microsoft.com/office/officeart/2005/8/layout/venn1"/>
    <dgm:cxn modelId="{A50005DE-C7C3-4B6D-AD01-C32A4AEDFCB6}" type="presParOf" srcId="{085F2CC1-74A9-4B63-9487-670808403A4C}" destId="{2661B89C-D469-44F5-ADF1-F4AD2CE37A2B}" srcOrd="2" destOrd="0" presId="urn:microsoft.com/office/officeart/2005/8/layout/venn1"/>
    <dgm:cxn modelId="{D17136B8-B21A-421F-B3B2-55D8A4245B56}" type="presParOf" srcId="{085F2CC1-74A9-4B63-9487-670808403A4C}" destId="{5AD161DE-4898-4F3F-A951-F96328DFC6F0}" srcOrd="3" destOrd="0" presId="urn:microsoft.com/office/officeart/2005/8/layout/venn1"/>
    <dgm:cxn modelId="{51CEEFA0-6FB7-4C49-9EF7-6076DABC0769}" type="presParOf" srcId="{085F2CC1-74A9-4B63-9487-670808403A4C}" destId="{103AFB97-52C2-463B-A81F-3E2F5D0A8FFE}" srcOrd="4" destOrd="0" presId="urn:microsoft.com/office/officeart/2005/8/layout/venn1"/>
    <dgm:cxn modelId="{704EBEAF-DB35-45BB-869C-6AD1C05A38A7}" type="presParOf" srcId="{085F2CC1-74A9-4B63-9487-670808403A4C}" destId="{CD7F5F84-EC3E-4E62-B8A8-73512CD5503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E4815-5A72-464A-BD05-EFA25A3A37E8}">
      <dsp:nvSpPr>
        <dsp:cNvPr id="0" name=""/>
        <dsp:cNvSpPr/>
      </dsp:nvSpPr>
      <dsp:spPr>
        <a:xfrm>
          <a:off x="1600199" y="44449"/>
          <a:ext cx="2133600" cy="2133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Online</a:t>
          </a:r>
          <a:endParaRPr lang="en-US" sz="1800" kern="1200" dirty="0"/>
        </a:p>
      </dsp:txBody>
      <dsp:txXfrm>
        <a:off x="1884679" y="417829"/>
        <a:ext cx="1564640" cy="960120"/>
      </dsp:txXfrm>
    </dsp:sp>
    <dsp:sp modelId="{2661B89C-D469-44F5-ADF1-F4AD2CE37A2B}">
      <dsp:nvSpPr>
        <dsp:cNvPr id="0" name=""/>
        <dsp:cNvSpPr/>
      </dsp:nvSpPr>
      <dsp:spPr>
        <a:xfrm>
          <a:off x="2370073" y="1377950"/>
          <a:ext cx="2133600" cy="2133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F2F</a:t>
          </a:r>
          <a:endParaRPr lang="en-US" sz="1800" kern="1200" dirty="0"/>
        </a:p>
      </dsp:txBody>
      <dsp:txXfrm>
        <a:off x="3022600" y="1929129"/>
        <a:ext cx="1280160" cy="1173480"/>
      </dsp:txXfrm>
    </dsp:sp>
    <dsp:sp modelId="{103AFB97-52C2-463B-A81F-3E2F5D0A8FFE}">
      <dsp:nvSpPr>
        <dsp:cNvPr id="0" name=""/>
        <dsp:cNvSpPr/>
      </dsp:nvSpPr>
      <dsp:spPr>
        <a:xfrm>
          <a:off x="830325" y="1377950"/>
          <a:ext cx="2133600" cy="21336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Consultations</a:t>
          </a:r>
          <a:endParaRPr lang="en-US" sz="1800" kern="1200" dirty="0"/>
        </a:p>
      </dsp:txBody>
      <dsp:txXfrm>
        <a:off x="1031239" y="1929129"/>
        <a:ext cx="1280160" cy="1173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E2131B-A00B-3249-8B3B-A82205422B6A}" type="datetimeFigureOut">
              <a:rPr lang="en-US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0A4A05-AE6B-E546-904A-82DE24BEC2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29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D3488B3-C4FD-1045-BF22-6D704E8AED88}" type="datetimeFigureOut">
              <a:rPr lang="en-US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D817B4-53E9-CA41-A966-0E7D2189B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42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>
                <a:latin typeface="Calibri" charset="0"/>
              </a:rPr>
              <a:t>Required </a:t>
            </a:r>
            <a:r>
              <a:rPr lang="en-US">
                <a:latin typeface="Calibri" charset="0"/>
              </a:rPr>
              <a:t>– Title Slide</a:t>
            </a:r>
            <a:endParaRPr lang="en-US" b="1">
              <a:latin typeface="Calibri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050180C1-B165-D24E-8A5F-C8CBBD1B869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28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973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9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27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73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72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47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307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06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01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>
                <a:latin typeface="Calibri" charset="0"/>
              </a:rPr>
              <a:t>Required </a:t>
            </a:r>
            <a:r>
              <a:rPr lang="en-US">
                <a:latin typeface="Calibri" charset="0"/>
              </a:rPr>
              <a:t>– End Slide</a:t>
            </a:r>
            <a:endParaRPr lang="en-US" b="1">
              <a:latin typeface="Calibri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EC3ACD6-AA30-EC4E-8C6E-132F77461285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77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7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E696E-C779-4994-A751-9269F493D9F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6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Title B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609600" y="5500255"/>
            <a:ext cx="8096595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991020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80758B8-58C8-4929-ACFA-3A1347BDD47F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B76D883B-8E32-433E-9A3D-43FB09C098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3591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A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143000"/>
            <a:ext cx="6952211" cy="467360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200000"/>
              </a:lnSpc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350058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7313"/>
            <a:ext cx="9144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2"/>
          <p:cNvSpPr>
            <a:spLocks noGrp="1"/>
          </p:cNvSpPr>
          <p:nvPr>
            <p:ph type="body" idx="11"/>
          </p:nvPr>
        </p:nvSpPr>
        <p:spPr>
          <a:xfrm>
            <a:off x="665018" y="3385468"/>
            <a:ext cx="8021782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600594" y="2656971"/>
            <a:ext cx="7942810" cy="9144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17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Bod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3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I Body B - No header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St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3644514" cy="188540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1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3644514" cy="34856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25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DU 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09600" y="2362200"/>
            <a:ext cx="5791200" cy="2971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Clr>
                <a:srgbClr val="C00000"/>
              </a:buClr>
              <a:buFontTx/>
              <a:buNone/>
              <a:defRPr sz="36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Clr>
                <a:srgbClr val="C00000"/>
              </a:buClr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C00000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C00000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71700" indent="-34290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90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U E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76600"/>
            <a:ext cx="7866611" cy="457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451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extLst/>
          </a:lstStyle>
          <a:p>
            <a:fld id="{580758B8-58C8-4929-ACFA-3A1347BDD47F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79455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75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2370138"/>
            <a:ext cx="7866063" cy="12112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Assessing an Instructor’s Prior Online Experience</a:t>
            </a:r>
            <a:endParaRPr lang="en-US" dirty="0">
              <a:ea typeface="+mj-ea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2"/>
          </p:nvPr>
        </p:nvSpPr>
        <p:spPr>
          <a:xfrm>
            <a:off x="609600" y="4953000"/>
            <a:ext cx="8096250" cy="104775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Thomas Cavanagh, Ph.D</a:t>
            </a:r>
            <a:r>
              <a:rPr lang="en-US" dirty="0" smtClean="0">
                <a:ea typeface="+mn-ea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Associate Vice President, Distributed Learning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University of Central Florida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Online Teaching Record</a:t>
            </a:r>
          </a:p>
          <a:p>
            <a:pPr lvl="1"/>
            <a:r>
              <a:rPr lang="en-US" sz="2800" dirty="0" smtClean="0"/>
              <a:t>Previously taught online for a college or university?</a:t>
            </a:r>
          </a:p>
          <a:p>
            <a:pPr lvl="1"/>
            <a:r>
              <a:rPr lang="en-US" sz="2800" dirty="0" smtClean="0"/>
              <a:t>For which institutions?</a:t>
            </a:r>
          </a:p>
          <a:p>
            <a:pPr lvl="1"/>
            <a:r>
              <a:rPr lang="en-US" sz="2800" dirty="0" smtClean="0"/>
              <a:t>How many different courses?</a:t>
            </a:r>
          </a:p>
          <a:p>
            <a:pPr lvl="1"/>
            <a:r>
              <a:rPr lang="en-US" sz="2800" dirty="0" smtClean="0"/>
              <a:t>How many sections of those courses have you taught online and how many students were in each section?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6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066800"/>
            <a:ext cx="5943600" cy="53215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8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077200" cy="5410200"/>
          </a:xfrm>
        </p:spPr>
        <p:txBody>
          <a:bodyPr>
            <a:noAutofit/>
          </a:bodyPr>
          <a:lstStyle/>
          <a:p>
            <a:r>
              <a:rPr lang="en-US" sz="2800" u="sng" dirty="0" smtClean="0"/>
              <a:t>Online Teaching Record</a:t>
            </a:r>
          </a:p>
          <a:p>
            <a:pPr lvl="1"/>
            <a:r>
              <a:rPr lang="en-US" sz="2800" dirty="0" smtClean="0"/>
              <a:t>What was the delivery mode of the majority of the courses?</a:t>
            </a:r>
          </a:p>
          <a:p>
            <a:pPr lvl="1"/>
            <a:r>
              <a:rPr lang="en-US" sz="2800" dirty="0" smtClean="0"/>
              <a:t>Have you won any awards for your online teaching?</a:t>
            </a:r>
          </a:p>
          <a:p>
            <a:pPr lvl="1"/>
            <a:r>
              <a:rPr lang="en-US" sz="2800" dirty="0" smtClean="0"/>
              <a:t>How did you address accessibility issues for students with disabilities in your online course(s)?</a:t>
            </a:r>
          </a:p>
          <a:p>
            <a:pPr lvl="1"/>
            <a:r>
              <a:rPr lang="en-US" sz="2800" dirty="0" smtClean="0"/>
              <a:t>Have you ever been through an external assessment of your online course(s), such as the Quality Matters peer-review process?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4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362"/>
          </a:xfrm>
        </p:spPr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1951"/>
            <a:ext cx="6181725" cy="54112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4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0"/>
            <a:ext cx="7769352" cy="5867400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/>
              <a:t>Learning Management System</a:t>
            </a:r>
          </a:p>
          <a:p>
            <a:pPr lvl="1"/>
            <a:r>
              <a:rPr lang="en-US" sz="2800" dirty="0" smtClean="0"/>
              <a:t>Have you developed original online courses from scratch or have you taught primarily from existing course templates or content from a publisher?</a:t>
            </a:r>
          </a:p>
          <a:p>
            <a:pPr lvl="1"/>
            <a:r>
              <a:rPr lang="en-US" sz="2800" dirty="0" smtClean="0"/>
              <a:t>What course management programs have you used to teach online?</a:t>
            </a:r>
          </a:p>
          <a:p>
            <a:pPr lvl="1"/>
            <a:r>
              <a:rPr lang="en-US" sz="2800" dirty="0" smtClean="0"/>
              <a:t>Which of the following technologies have you used in your online courses?</a:t>
            </a:r>
          </a:p>
          <a:p>
            <a:pPr lvl="2"/>
            <a:r>
              <a:rPr lang="en-US" sz="2000" dirty="0" smtClean="0"/>
              <a:t>Animation/Simulation, Audio/Podcasts, Blogs, Course Statistics, Calendars, Chat, Discussions, E-mail, External Media (e.g., DVD, CD-ROM), Glossary, </a:t>
            </a:r>
            <a:r>
              <a:rPr lang="en-US" sz="2000" dirty="0" err="1" smtClean="0"/>
              <a:t>Gradebook</a:t>
            </a:r>
            <a:r>
              <a:rPr lang="en-US" sz="2000" dirty="0" smtClean="0"/>
              <a:t>, Graphics/images, Performance Dashboard, Quizzes, RSS Feeds, Self Test, Student Presentations, Survey, Video, Whiteboard, Wikis, Other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50937"/>
            <a:ext cx="6248400" cy="540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9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7845552" cy="5105400"/>
          </a:xfrm>
        </p:spPr>
        <p:txBody>
          <a:bodyPr>
            <a:normAutofit/>
          </a:bodyPr>
          <a:lstStyle/>
          <a:p>
            <a:r>
              <a:rPr lang="en-US" sz="3000" u="sng" dirty="0" smtClean="0"/>
              <a:t>Professional Development</a:t>
            </a:r>
          </a:p>
          <a:p>
            <a:pPr lvl="1"/>
            <a:r>
              <a:rPr lang="en-US" sz="3000" dirty="0" smtClean="0"/>
              <a:t>Have you completed any training or professional development related to online design and/or teaching? Please describe the professional development and provide certificates/transcripts, if available.</a:t>
            </a:r>
          </a:p>
          <a:p>
            <a:pPr lvl="1"/>
            <a:r>
              <a:rPr lang="en-US" sz="3000" dirty="0" smtClean="0"/>
              <a:t>Have you ever worked with an instructional designer to develop an online course? Please describe how that relationship worked.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31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1063"/>
            <a:ext cx="6324600" cy="526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14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838200"/>
            <a:ext cx="7845552" cy="601980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Strategies</a:t>
            </a:r>
          </a:p>
          <a:p>
            <a:pPr lvl="1"/>
            <a:r>
              <a:rPr lang="en-US" sz="2800" dirty="0" smtClean="0"/>
              <a:t>Please provide detailed descriptions related to what you feel is (are) your best online course(s). Areas you should consider include:</a:t>
            </a:r>
          </a:p>
          <a:p>
            <a:pPr lvl="2"/>
            <a:r>
              <a:rPr lang="en-US" sz="2800" dirty="0" smtClean="0"/>
              <a:t>Organization and navigation</a:t>
            </a:r>
          </a:p>
          <a:p>
            <a:pPr lvl="2"/>
            <a:r>
              <a:rPr lang="en-US" sz="2800" dirty="0" smtClean="0"/>
              <a:t>Learner support strategies</a:t>
            </a:r>
          </a:p>
          <a:p>
            <a:pPr lvl="2"/>
            <a:r>
              <a:rPr lang="en-US" sz="2800" dirty="0" smtClean="0"/>
              <a:t>Course learning objectives</a:t>
            </a:r>
          </a:p>
          <a:p>
            <a:pPr lvl="2"/>
            <a:r>
              <a:rPr lang="en-US" sz="2800" dirty="0" smtClean="0"/>
              <a:t>Types of interactions and associated activities</a:t>
            </a:r>
          </a:p>
          <a:p>
            <a:pPr lvl="2"/>
            <a:r>
              <a:rPr lang="en-US" sz="2800" dirty="0" smtClean="0"/>
              <a:t>Assessments</a:t>
            </a:r>
          </a:p>
          <a:p>
            <a:pPr lvl="2"/>
            <a:r>
              <a:rPr lang="en-US" sz="2800" dirty="0" smtClean="0"/>
              <a:t>How you integrated technology</a:t>
            </a:r>
          </a:p>
          <a:p>
            <a:pPr lvl="2"/>
            <a:r>
              <a:rPr lang="en-US" sz="2800" dirty="0" smtClean="0"/>
              <a:t>Important or creative design features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81125"/>
            <a:ext cx="6724650" cy="4791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8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High growth</a:t>
            </a:r>
          </a:p>
          <a:p>
            <a:r>
              <a:rPr lang="en-US" sz="2800" dirty="0" smtClean="0"/>
              <a:t>High demand for online courses</a:t>
            </a:r>
          </a:p>
          <a:p>
            <a:r>
              <a:rPr lang="en-US" sz="2800" dirty="0" smtClean="0"/>
              <a:t>Required faculty development</a:t>
            </a:r>
          </a:p>
          <a:p>
            <a:pPr lvl="1"/>
            <a:r>
              <a:rPr lang="en-US" sz="2800" dirty="0" smtClean="0"/>
              <a:t>1990’s: online education was new and no one had experience</a:t>
            </a:r>
          </a:p>
          <a:p>
            <a:pPr lvl="1"/>
            <a:r>
              <a:rPr lang="en-US" sz="2800" dirty="0" smtClean="0"/>
              <a:t>Existing models designed for faculty new to online instruction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Environment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334000"/>
            <a:ext cx="4572000" cy="91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6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800600"/>
          </a:xfrm>
        </p:spPr>
        <p:txBody>
          <a:bodyPr/>
          <a:lstStyle/>
          <a:p>
            <a:r>
              <a:rPr lang="en-US" sz="2800" dirty="0"/>
              <a:t>Course Design</a:t>
            </a:r>
            <a:r>
              <a:rPr lang="en-US" sz="2800" dirty="0" smtClean="0"/>
              <a:t>: Please </a:t>
            </a:r>
            <a:r>
              <a:rPr lang="en-US" sz="2800" dirty="0"/>
              <a:t>describe in detail your instructional design strategy, including structural and media decisions.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14" y="2895600"/>
            <a:ext cx="4642786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4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058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sz="3300" dirty="0" smtClean="0"/>
              <a:t>Interaction and Collaboration:</a:t>
            </a:r>
          </a:p>
          <a:p>
            <a:pPr lvl="1"/>
            <a:r>
              <a:rPr lang="en-US" sz="3300" dirty="0" smtClean="0"/>
              <a:t>Describe course interaction and collaboration strategies. Include use of synchronous tools (such as whiteboards, chat, webcasting) and asynchronous tools (such as email, discussions) </a:t>
            </a:r>
          </a:p>
          <a:p>
            <a:pPr lvl="1"/>
            <a:r>
              <a:rPr lang="en-US" sz="3300" dirty="0" smtClean="0"/>
              <a:t>Also include how you addressed the different types of interaction: student-to-student, student-to-instructor, and student-to-content/technology. </a:t>
            </a:r>
          </a:p>
          <a:p>
            <a:pPr lvl="1"/>
            <a:r>
              <a:rPr lang="en-US" sz="3300" dirty="0" smtClean="0"/>
              <a:t>Did you use online group projects? </a:t>
            </a:r>
          </a:p>
          <a:p>
            <a:pPr lvl="1"/>
            <a:r>
              <a:rPr lang="en-US" sz="3300" dirty="0" smtClean="0"/>
              <a:t>Did you have netiquette expectations? </a:t>
            </a:r>
          </a:p>
          <a:p>
            <a:pPr lvl="1"/>
            <a:r>
              <a:rPr lang="en-US" sz="3300" dirty="0" smtClean="0"/>
              <a:t>How did all of these strategies enhance student learning?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0462"/>
            <a:ext cx="6534150" cy="5342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70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Assessment:</a:t>
            </a:r>
          </a:p>
          <a:p>
            <a:pPr lvl="1"/>
            <a:r>
              <a:rPr lang="en-US" sz="3000" dirty="0" smtClean="0"/>
              <a:t>Describe course assessment strategies. How did you ensure that assignments aligned with course objectives? Did you use rubrics? Did you use authentic assessment strategies such as projects, portfolios or papers? </a:t>
            </a:r>
          </a:p>
          <a:p>
            <a:pPr lvl="1"/>
            <a:r>
              <a:rPr lang="en-US" sz="3000" dirty="0" smtClean="0"/>
              <a:t>Did you use scaffolding strategies? </a:t>
            </a:r>
          </a:p>
          <a:p>
            <a:pPr lvl="1"/>
            <a:r>
              <a:rPr lang="en-US" sz="3000" dirty="0" smtClean="0"/>
              <a:t>How did you try to ensure academic integrity in multiple choice or other auto-graded tests? Did you use testing centers or proctored exams? </a:t>
            </a:r>
          </a:p>
          <a:p>
            <a:pPr lvl="1"/>
            <a:r>
              <a:rPr lang="en-US" sz="3000" dirty="0" smtClean="0"/>
              <a:t>How did you provide performance feedback to students? </a:t>
            </a:r>
          </a:p>
          <a:p>
            <a:pPr lvl="1"/>
            <a:r>
              <a:rPr lang="en-US" sz="3000" dirty="0" smtClean="0"/>
              <a:t>Provide example assessments, if possible.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0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5281"/>
            <a:ext cx="6248400" cy="5331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3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162800" cy="5105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Wrap-Up</a:t>
            </a:r>
          </a:p>
          <a:p>
            <a:pPr lvl="1"/>
            <a:r>
              <a:rPr lang="en-US" sz="2800" dirty="0" smtClean="0"/>
              <a:t>Please provide a syllabus from one or more of your online courses.</a:t>
            </a:r>
          </a:p>
          <a:p>
            <a:pPr lvl="1"/>
            <a:r>
              <a:rPr lang="en-US" sz="2800" dirty="0" smtClean="0"/>
              <a:t>Is there any other information that you would like to share that you feel would be helpful in evaluating your readiness to teach online at UCF?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21371"/>
            <a:ext cx="6553200" cy="52556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20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Rubric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67801"/>
            <a:ext cx="9144000" cy="44043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26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IDL6543 equivalency</a:t>
            </a:r>
          </a:p>
          <a:p>
            <a:pPr lvl="0"/>
            <a:r>
              <a:rPr lang="en-US" sz="2800" dirty="0" smtClean="0"/>
              <a:t>Requirement to complete the Essentials course for IDL6543 equivalency</a:t>
            </a:r>
          </a:p>
          <a:p>
            <a:pPr lvl="0"/>
            <a:r>
              <a:rPr lang="en-US" sz="2800" dirty="0" smtClean="0"/>
              <a:t>Requirement to complete ADL5000 to deliver an already-developed course</a:t>
            </a:r>
          </a:p>
          <a:p>
            <a:pPr lvl="0"/>
            <a:r>
              <a:rPr lang="en-US" sz="2800" dirty="0" smtClean="0"/>
              <a:t>Requirement to complete specified remedial elements/modules (e.g., Accessibility)</a:t>
            </a:r>
          </a:p>
          <a:p>
            <a:pPr lvl="0"/>
            <a:r>
              <a:rPr lang="en-US" sz="2800" dirty="0" smtClean="0"/>
              <a:t>Requirement to complete IDL6543 in its entirety</a:t>
            </a:r>
          </a:p>
          <a:p>
            <a:pPr lvl="0"/>
            <a:r>
              <a:rPr lang="en-US" sz="2800" dirty="0" smtClean="0"/>
              <a:t>Provide additional materials (e.g., syllabus)</a:t>
            </a:r>
          </a:p>
          <a:p>
            <a:pPr lvl="0"/>
            <a:r>
              <a:rPr lang="en-US" sz="2800" dirty="0" smtClean="0"/>
              <a:t>Meet to learn “UCF specific” policies and 	procedures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56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Contributors to Project:</a:t>
            </a:r>
          </a:p>
          <a:p>
            <a:pPr lvl="1">
              <a:buNone/>
            </a:pPr>
            <a:r>
              <a:rPr lang="en-US" sz="2800" dirty="0" smtClean="0"/>
              <a:t>Linda Futch, </a:t>
            </a:r>
            <a:r>
              <a:rPr lang="en-US" sz="2800" dirty="0" err="1" smtClean="0"/>
              <a:t>Ed.D</a:t>
            </a:r>
            <a:r>
              <a:rPr lang="en-US" sz="2800" dirty="0" smtClean="0"/>
              <a:t>., </a:t>
            </a:r>
            <a:r>
              <a:rPr lang="en-US" sz="2800" dirty="0" smtClean="0"/>
              <a:t>Dept</a:t>
            </a:r>
            <a:r>
              <a:rPr lang="en-US" sz="2800" dirty="0" smtClean="0"/>
              <a:t>. Head: Instructional Design</a:t>
            </a:r>
          </a:p>
          <a:p>
            <a:pPr lvl="1">
              <a:buNone/>
            </a:pPr>
            <a:r>
              <a:rPr lang="en-US" sz="2800" dirty="0" smtClean="0"/>
              <a:t>Baiyun Chen, Ph.D., Instructional Designer</a:t>
            </a:r>
          </a:p>
          <a:p>
            <a:pPr lvl="1">
              <a:buNone/>
            </a:pPr>
            <a:r>
              <a:rPr lang="en-US" sz="2800" dirty="0" smtClean="0"/>
              <a:t>Nancy Swenson, Instructional Designer</a:t>
            </a:r>
          </a:p>
          <a:p>
            <a:pPr lvl="1">
              <a:buNone/>
            </a:pPr>
            <a:r>
              <a:rPr lang="en-US" sz="2800" dirty="0" smtClean="0"/>
              <a:t>George Bradford, Ph.D., Instructional Designer</a:t>
            </a:r>
          </a:p>
          <a:p>
            <a:pPr lvl="1">
              <a:buNone/>
            </a:pPr>
            <a:r>
              <a:rPr lang="en-US" sz="2800" dirty="0" smtClean="0"/>
              <a:t>Andre Watts, IT Manager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New faculty being hired with prior online teaching experience</a:t>
            </a:r>
          </a:p>
          <a:p>
            <a:pPr lvl="1"/>
            <a:r>
              <a:rPr lang="en-US" sz="2800" dirty="0" smtClean="0"/>
              <a:t>Deans’ comments</a:t>
            </a:r>
          </a:p>
          <a:p>
            <a:r>
              <a:rPr lang="en-US" sz="2800" dirty="0" smtClean="0"/>
              <a:t>Various models for online teaching</a:t>
            </a:r>
          </a:p>
          <a:p>
            <a:pPr lvl="1"/>
            <a:r>
              <a:rPr lang="en-US" sz="2800" dirty="0" smtClean="0"/>
              <a:t>Templates, web-enhanced, document posting, synchronous, asynchronous, SL, etc.</a:t>
            </a:r>
          </a:p>
          <a:p>
            <a:r>
              <a:rPr lang="en-US" sz="2800" dirty="0" smtClean="0"/>
              <a:t>Limited use of online adjuncts who are not geographically proximate</a:t>
            </a:r>
          </a:p>
          <a:p>
            <a:r>
              <a:rPr lang="en-US" sz="2800" dirty="0" smtClean="0"/>
              <a:t>UCF-specific technologies, processes, and expectations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370138"/>
            <a:ext cx="7866063" cy="9064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Assessing an Instructor’s Prior Online Experience </a:t>
            </a:r>
            <a:endParaRPr lang="en-US" dirty="0">
              <a:ea typeface="+mj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4191000"/>
            <a:ext cx="7866063" cy="12954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Thomas Cavanagh, Ph.D.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Associate Vice President, Distributed Learning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University of Central Florida</a:t>
            </a: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how experienced are faculty at your institution regarding online instruction?</a:t>
            </a:r>
          </a:p>
          <a:p>
            <a:pPr lvl="1"/>
            <a:r>
              <a:rPr lang="en-US" dirty="0" smtClean="0"/>
              <a:t>Novice</a:t>
            </a:r>
          </a:p>
          <a:p>
            <a:pPr lvl="1"/>
            <a:r>
              <a:rPr lang="en-US" dirty="0" smtClean="0"/>
              <a:t>Intermediate</a:t>
            </a:r>
          </a:p>
          <a:p>
            <a:pPr lvl="1"/>
            <a:r>
              <a:rPr lang="en-US" dirty="0" smtClean="0"/>
              <a:t>Experienced</a:t>
            </a:r>
          </a:p>
          <a:p>
            <a:pPr lvl="1"/>
            <a:r>
              <a:rPr lang="en-US" dirty="0" smtClean="0"/>
              <a:t>Mixed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99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Flagship faculty development program for online instruction</a:t>
            </a:r>
          </a:p>
          <a:p>
            <a:r>
              <a:rPr lang="en-US" sz="2800" dirty="0" smtClean="0"/>
              <a:t>Award winning (e.g., Sloan-C Excellence in Faculty </a:t>
            </a:r>
            <a:r>
              <a:rPr lang="en-US" sz="2800" dirty="0" smtClean="0"/>
              <a:t>Development)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Three key strategies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IDL6543 Overview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7148912"/>
              </p:ext>
            </p:extLst>
          </p:nvPr>
        </p:nvGraphicFramePr>
        <p:xfrm>
          <a:off x="3429000" y="3149600"/>
          <a:ext cx="5334000" cy="35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08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avanagh.NET\Documents\IDL 6543 Review\IDL Redesign Overview with do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0962"/>
            <a:ext cx="8401050" cy="66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6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447800"/>
            <a:ext cx="7769352" cy="5334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Online Faculty Readiness Assessment (OFRA)</a:t>
            </a:r>
          </a:p>
          <a:p>
            <a:pPr lvl="1"/>
            <a:r>
              <a:rPr lang="en-US" sz="2400" dirty="0" smtClean="0"/>
              <a:t>Web-based Evidence-based </a:t>
            </a:r>
            <a:r>
              <a:rPr lang="en-US" sz="2400" dirty="0" smtClean="0"/>
              <a:t>instrument</a:t>
            </a:r>
          </a:p>
          <a:p>
            <a:pPr lvl="1"/>
            <a:r>
              <a:rPr lang="en-US" sz="2400" dirty="0" smtClean="0"/>
              <a:t>Artifacts </a:t>
            </a:r>
            <a:r>
              <a:rPr lang="en-US" sz="2400" dirty="0" smtClean="0"/>
              <a:t>demonstrating experience</a:t>
            </a:r>
          </a:p>
          <a:p>
            <a:pPr lvl="1"/>
            <a:r>
              <a:rPr lang="en-US" sz="2400" dirty="0" smtClean="0"/>
              <a:t>Descriptions of strategies (e.g. assessment, accessibility, interaction)</a:t>
            </a:r>
          </a:p>
          <a:p>
            <a:pPr lvl="1"/>
            <a:r>
              <a:rPr lang="en-US" sz="2400" dirty="0" smtClean="0"/>
              <a:t>Legitimate time commitment</a:t>
            </a:r>
            <a:endParaRPr lang="en-US" sz="2400" dirty="0" smtClean="0"/>
          </a:p>
          <a:p>
            <a:pPr lvl="1"/>
            <a:r>
              <a:rPr lang="en-US" sz="2400" dirty="0" smtClean="0"/>
              <a:t>Initial project steps:</a:t>
            </a:r>
            <a:endParaRPr lang="en-US" sz="2400" dirty="0" smtClean="0"/>
          </a:p>
          <a:p>
            <a:pPr marL="1325880" lvl="2" indent="-514350">
              <a:buFont typeface="+mj-lt"/>
              <a:buAutoNum type="arabicPeriod"/>
            </a:pPr>
            <a:r>
              <a:rPr lang="en-US" sz="2400" dirty="0" smtClean="0"/>
              <a:t>Determine evaluation criteria</a:t>
            </a:r>
          </a:p>
          <a:p>
            <a:pPr marL="1325880" lvl="2" indent="-514350">
              <a:buFont typeface="+mj-lt"/>
              <a:buAutoNum type="arabicPeriod"/>
            </a:pPr>
            <a:r>
              <a:rPr lang="en-US" sz="2400" dirty="0" smtClean="0"/>
              <a:t>Develop online submission form prototype</a:t>
            </a:r>
          </a:p>
          <a:p>
            <a:pPr marL="1325880" lvl="2" indent="-514350">
              <a:buFont typeface="+mj-lt"/>
              <a:buAutoNum type="arabicPeriod"/>
            </a:pPr>
            <a:r>
              <a:rPr lang="en-US" sz="2400" dirty="0" smtClean="0"/>
              <a:t>Create assessment rubric</a:t>
            </a:r>
          </a:p>
          <a:p>
            <a:pPr marL="1325880" lvl="2" indent="-514350">
              <a:buFont typeface="+mj-lt"/>
              <a:buAutoNum type="arabicPeriod"/>
            </a:pPr>
            <a:r>
              <a:rPr lang="en-US" sz="2400" dirty="0" smtClean="0"/>
              <a:t>Run a pilot test to validate instrument and establish inter-rater reliability</a:t>
            </a:r>
          </a:p>
          <a:p>
            <a:pPr marL="1325880" lvl="2" indent="-514350">
              <a:buFont typeface="+mj-lt"/>
              <a:buAutoNum type="arabicPeriod"/>
            </a:pPr>
            <a:r>
              <a:rPr lang="en-US" sz="2400" dirty="0" smtClean="0"/>
              <a:t>Revise as necessary and implement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Solution/Plan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86800" y="6477000"/>
            <a:ext cx="326232" cy="296069"/>
          </a:xfrm>
          <a:prstGeom prst="rect">
            <a:avLst/>
          </a:prstGeom>
        </p:spPr>
        <p:txBody>
          <a:bodyPr/>
          <a:lstStyle/>
          <a:p>
            <a:fld id="{EBD9648C-9D75-4ACA-9710-C7921639785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Screen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830277" cy="50157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02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41" y="1524000"/>
            <a:ext cx="7261959" cy="487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2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65&quot;/&gt;&lt;/object&gt;&lt;object type=&quot;3&quot; unique_id=&quot;10012&quot;&gt;&lt;property id=&quot;20148&quot; value=&quot;5&quot;/&gt;&lt;property id=&quot;20300&quot; value=&quot;Slide 9&quot;/&gt;&lt;property id=&quot;20307&quot; value=&quot;262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ELI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ELI_PPT_Template</Template>
  <TotalTime>45</TotalTime>
  <Words>913</Words>
  <Application>Microsoft Office PowerPoint</Application>
  <PresentationFormat>On-screen Show (4:3)</PresentationFormat>
  <Paragraphs>156</Paragraphs>
  <Slides>30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ELI_PPT_Template</vt:lpstr>
      <vt:lpstr>Assessing an Instructor’s Prior Online Experience</vt:lpstr>
      <vt:lpstr>Dynamic Environment</vt:lpstr>
      <vt:lpstr>The Challenges</vt:lpstr>
      <vt:lpstr>Poll</vt:lpstr>
      <vt:lpstr>IDL6543 Overview</vt:lpstr>
      <vt:lpstr>PowerPoint Presentation</vt:lpstr>
      <vt:lpstr>Proposed Solution/Plan</vt:lpstr>
      <vt:lpstr>Intro Screen </vt:lpstr>
      <vt:lpstr>General Information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Criteria</vt:lpstr>
      <vt:lpstr>Evaluation Rubric</vt:lpstr>
      <vt:lpstr>Potential Outcomes</vt:lpstr>
      <vt:lpstr>Special Thanks</vt:lpstr>
      <vt:lpstr>Assessing an Instructor’s Prior Online Experience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Loren Benavente</dc:creator>
  <cp:lastModifiedBy>Thomas Cavanagh</cp:lastModifiedBy>
  <cp:revision>5</cp:revision>
  <dcterms:created xsi:type="dcterms:W3CDTF">2013-12-10T21:17:59Z</dcterms:created>
  <dcterms:modified xsi:type="dcterms:W3CDTF">2014-03-19T13:45:39Z</dcterms:modified>
</cp:coreProperties>
</file>