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6" r:id="rId3"/>
    <p:sldId id="26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79" r:id="rId14"/>
    <p:sldId id="280" r:id="rId15"/>
    <p:sldId id="276" r:id="rId16"/>
    <p:sldId id="277" r:id="rId17"/>
    <p:sldId id="296" r:id="rId18"/>
    <p:sldId id="281" r:id="rId19"/>
    <p:sldId id="297" r:id="rId20"/>
    <p:sldId id="282" r:id="rId21"/>
    <p:sldId id="295" r:id="rId22"/>
    <p:sldId id="283" r:id="rId23"/>
    <p:sldId id="285" r:id="rId24"/>
    <p:sldId id="286" r:id="rId25"/>
    <p:sldId id="287" r:id="rId26"/>
    <p:sldId id="288" r:id="rId27"/>
    <p:sldId id="294" r:id="rId28"/>
    <p:sldId id="289" r:id="rId29"/>
    <p:sldId id="291" r:id="rId30"/>
    <p:sldId id="298" r:id="rId31"/>
    <p:sldId id="293" r:id="rId3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napToGrid="0" snapToObjects="1">
      <p:cViewPr>
        <p:scale>
          <a:sx n="80" d="100"/>
          <a:sy n="80" d="100"/>
        </p:scale>
        <p:origin x="-75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2928"/>
        <p:guide pos="2168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Full-time student</c:v>
                </c:pt>
                <c:pt idx="1">
                  <c:v>Part-time student</c:v>
                </c:pt>
                <c:pt idx="2">
                  <c:v>Former student</c:v>
                </c:pt>
                <c:pt idx="3">
                  <c:v>Never a student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0.09</c:v>
                </c:pt>
                <c:pt idx="2">
                  <c:v>0.31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61504"/>
        <c:axId val="135063808"/>
      </c:barChart>
      <c:catAx>
        <c:axId val="13506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/>
                <a:cs typeface="Arial"/>
              </a:defRPr>
            </a:pPr>
            <a:endParaRPr lang="en-US"/>
          </a:p>
        </c:txPr>
        <c:crossAx val="135063808"/>
        <c:crosses val="autoZero"/>
        <c:auto val="1"/>
        <c:lblAlgn val="ctr"/>
        <c:lblOffset val="100"/>
        <c:noMultiLvlLbl val="0"/>
      </c:catAx>
      <c:valAx>
        <c:axId val="1350638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3506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2740261467601"/>
          <c:y val="0.102053243344582"/>
          <c:w val="0.391415611081736"/>
          <c:h val="0.788422947131607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1"/>
              <c:layout>
                <c:manualLayout>
                  <c:x val="-3.7706014621282702E-2"/>
                  <c:y val="-0.19571428571428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2 Yr Comm College</c:v>
                </c:pt>
                <c:pt idx="1">
                  <c:v>4 Yr School or Univ.</c:v>
                </c:pt>
                <c:pt idx="2">
                  <c:v>Trade/Tech School or Univ.</c:v>
                </c:pt>
                <c:pt idx="3">
                  <c:v>Comp or Research Univ.</c:v>
                </c:pt>
                <c:pt idx="4">
                  <c:v>Other/Do Not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0.62</c:v>
                </c:pt>
                <c:pt idx="2">
                  <c:v>0.02</c:v>
                </c:pt>
                <c:pt idx="3">
                  <c:v>0.17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018330074055802"/>
          <c:y val="0.184849081364829"/>
          <c:w val="0.41627060029870999"/>
          <c:h val="0.56363517060367396"/>
        </c:manualLayout>
      </c:layout>
      <c:overlay val="0"/>
      <c:txPr>
        <a:bodyPr/>
        <a:lstStyle/>
        <a:p>
          <a:pPr>
            <a:defRPr sz="20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51B52-3AC4-ED4F-89E4-5901821EBF4B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81367FA0-8C3B-8740-BC89-98086D8376AB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215968"/>
              </a:solidFill>
              <a:latin typeface="Arial"/>
              <a:cs typeface="Arial"/>
            </a:rPr>
            <a:t> Post-Faculty Study</a:t>
          </a:r>
          <a:endParaRPr lang="en-US" sz="2000" b="1" dirty="0">
            <a:solidFill>
              <a:srgbClr val="215968"/>
            </a:solidFill>
            <a:latin typeface="Arial"/>
            <a:cs typeface="Arial"/>
          </a:endParaRPr>
        </a:p>
      </dgm:t>
    </dgm:pt>
    <dgm:pt modelId="{2C2517EE-EEED-D54E-9963-28B6A7C6320D}" type="parTrans" cxnId="{1A9E0342-8195-A345-97C6-27958D8FE98C}">
      <dgm:prSet/>
      <dgm:spPr/>
      <dgm:t>
        <a:bodyPr/>
        <a:lstStyle/>
        <a:p>
          <a:endParaRPr lang="en-US"/>
        </a:p>
      </dgm:t>
    </dgm:pt>
    <dgm:pt modelId="{D05B3370-65A9-984B-A629-90118080E6F1}" type="sibTrans" cxnId="{1A9E0342-8195-A345-97C6-27958D8FE98C}">
      <dgm:prSet/>
      <dgm:spPr/>
      <dgm:t>
        <a:bodyPr/>
        <a:lstStyle/>
        <a:p>
          <a:endParaRPr lang="en-US"/>
        </a:p>
      </dgm:t>
    </dgm:pt>
    <dgm:pt modelId="{2CD19B97-16CF-1040-A181-14CA907B0738}">
      <dgm:prSet phldrT="[Text]" custT="1"/>
      <dgm:spPr/>
      <dgm:t>
        <a:bodyPr/>
        <a:lstStyle/>
        <a:p>
          <a:pPr algn="ctr"/>
          <a:r>
            <a:rPr lang="en-US" sz="2000" b="1" i="1" dirty="0" smtClean="0">
              <a:solidFill>
                <a:srgbClr val="D12D06"/>
              </a:solidFill>
              <a:latin typeface="Arial"/>
              <a:cs typeface="Arial"/>
            </a:rPr>
            <a:t>Marketing vendor for student sample</a:t>
          </a:r>
          <a:endParaRPr lang="en-US" sz="2000" b="1" i="1" dirty="0">
            <a:solidFill>
              <a:srgbClr val="D12D06"/>
            </a:solidFill>
            <a:latin typeface="Arial"/>
            <a:cs typeface="Arial"/>
          </a:endParaRPr>
        </a:p>
      </dgm:t>
    </dgm:pt>
    <dgm:pt modelId="{B950B4E9-9B93-BF4F-AC36-B0CE8F747942}" type="parTrans" cxnId="{FBD9F861-4465-8E47-9DA9-F1F07AD566F2}">
      <dgm:prSet/>
      <dgm:spPr/>
      <dgm:t>
        <a:bodyPr/>
        <a:lstStyle/>
        <a:p>
          <a:endParaRPr lang="en-US"/>
        </a:p>
      </dgm:t>
    </dgm:pt>
    <dgm:pt modelId="{9E2F4C2C-4E0C-A947-9779-4E9365F8FCEE}" type="sibTrans" cxnId="{FBD9F861-4465-8E47-9DA9-F1F07AD566F2}">
      <dgm:prSet/>
      <dgm:spPr/>
      <dgm:t>
        <a:bodyPr/>
        <a:lstStyle/>
        <a:p>
          <a:endParaRPr lang="en-US"/>
        </a:p>
      </dgm:t>
    </dgm:pt>
    <dgm:pt modelId="{FBC579DC-5FF1-0D42-ABCE-EB9213E55AE4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Total Sample</a:t>
          </a:r>
          <a:endParaRPr lang="en-US" sz="2000" b="1" i="1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425D5EE4-23C9-9644-9ABC-771C470AE342}" type="parTrans" cxnId="{6171DD09-1A27-394E-9A35-2B8DC9A9AF6D}">
      <dgm:prSet/>
      <dgm:spPr/>
      <dgm:t>
        <a:bodyPr/>
        <a:lstStyle/>
        <a:p>
          <a:endParaRPr lang="en-US"/>
        </a:p>
      </dgm:t>
    </dgm:pt>
    <dgm:pt modelId="{5A5EC4E8-98F0-9B4E-ABE8-DFFAE8FEACD3}" type="sibTrans" cxnId="{6171DD09-1A27-394E-9A35-2B8DC9A9AF6D}">
      <dgm:prSet/>
      <dgm:spPr/>
      <dgm:t>
        <a:bodyPr/>
        <a:lstStyle/>
        <a:p>
          <a:endParaRPr lang="en-US"/>
        </a:p>
      </dgm:t>
    </dgm:pt>
    <dgm:pt modelId="{BF298954-A3AC-6342-B774-647350D1AA6F}" type="pres">
      <dgm:prSet presAssocID="{16A51B52-3AC4-ED4F-89E4-5901821EBF4B}" presName="arrowDiagram" presStyleCnt="0">
        <dgm:presLayoutVars>
          <dgm:chMax val="5"/>
          <dgm:dir/>
          <dgm:resizeHandles val="exact"/>
        </dgm:presLayoutVars>
      </dgm:prSet>
      <dgm:spPr/>
    </dgm:pt>
    <dgm:pt modelId="{AFC0C313-B5B2-734A-AA4F-15FFA9F5AB83}" type="pres">
      <dgm:prSet presAssocID="{16A51B52-3AC4-ED4F-89E4-5901821EBF4B}" presName="arrow" presStyleLbl="bgShp" presStyleIdx="0" presStyleCnt="1" custLinFactNeighborX="0" custLinFactNeighborY="-2364"/>
      <dgm:spPr>
        <a:solidFill>
          <a:schemeClr val="bg2">
            <a:lumMod val="75000"/>
          </a:schemeClr>
        </a:solidFill>
      </dgm:spPr>
    </dgm:pt>
    <dgm:pt modelId="{7603F387-A399-5049-B933-7C1CC74B8F3C}" type="pres">
      <dgm:prSet presAssocID="{16A51B52-3AC4-ED4F-89E4-5901821EBF4B}" presName="arrowDiagram3" presStyleCnt="0"/>
      <dgm:spPr/>
    </dgm:pt>
    <dgm:pt modelId="{06970A73-0BDF-7A48-ABCA-FB56D647CEFF}" type="pres">
      <dgm:prSet presAssocID="{81367FA0-8C3B-8740-BC89-98086D8376AB}" presName="bullet3a" presStyleLbl="node1" presStyleIdx="0" presStyleCnt="3" custScaleX="507122" custScaleY="507122" custLinFactX="-41968" custLinFactNeighborX="-100000" custLinFactNeighborY="98463"/>
      <dgm:spPr>
        <a:gradFill flip="none" rotWithShape="1">
          <a:gsLst>
            <a:gs pos="0">
              <a:srgbClr val="FF0000"/>
            </a:gs>
            <a:gs pos="100000">
              <a:srgbClr val="FFFFFF"/>
            </a:gs>
            <a:gs pos="99000">
              <a:srgbClr val="FF6600"/>
            </a:gs>
          </a:gsLst>
          <a:lin ang="0" scaled="1"/>
          <a:tileRect/>
        </a:gradFill>
      </dgm:spPr>
    </dgm:pt>
    <dgm:pt modelId="{24D49483-C766-6549-90BC-461258ED1729}" type="pres">
      <dgm:prSet presAssocID="{81367FA0-8C3B-8740-BC89-98086D8376AB}" presName="textBox3a" presStyleLbl="revTx" presStyleIdx="0" presStyleCnt="3" custScaleX="100053" custLinFactNeighborX="-60059" custLinFactNeighborY="80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3E653-55BE-AF47-86CB-3CD9C8399F83}" type="pres">
      <dgm:prSet presAssocID="{2CD19B97-16CF-1040-A181-14CA907B0738}" presName="bullet3b" presStyleLbl="node1" presStyleIdx="1" presStyleCnt="3" custScaleX="395587" custScaleY="395587" custLinFactNeighborX="-17392" custLinFactNeighborY="-4431"/>
      <dgm:spPr>
        <a:gradFill rotWithShape="0">
          <a:gsLst>
            <a:gs pos="0">
              <a:srgbClr val="FFBE00"/>
            </a:gs>
            <a:gs pos="100000">
              <a:srgbClr val="FF6600"/>
            </a:gs>
          </a:gsLst>
        </a:gradFill>
      </dgm:spPr>
    </dgm:pt>
    <dgm:pt modelId="{BB9520BA-1B3A-FA4E-A838-146C35BF2ADD}" type="pres">
      <dgm:prSet presAssocID="{2CD19B97-16CF-1040-A181-14CA907B0738}" presName="textBox3b" presStyleLbl="revTx" presStyleIdx="1" presStyleCnt="3" custScaleX="131688" custLinFactNeighborX="-50717" custLinFactNeighborY="38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2683-E277-EA41-8422-7B2EC899A09B}" type="pres">
      <dgm:prSet presAssocID="{FBC579DC-5FF1-0D42-ABCE-EB9213E55AE4}" presName="bullet3c" presStyleLbl="node1" presStyleIdx="2" presStyleCnt="3" custScaleX="440853" custScaleY="436062" custLinFactNeighborX="56605" custLinFactNeighborY="-41365"/>
      <dgm:spPr>
        <a:gradFill rotWithShape="0">
          <a:gsLst>
            <a:gs pos="0">
              <a:srgbClr val="FFBE00"/>
            </a:gs>
            <a:gs pos="100000">
              <a:srgbClr val="FFFF00"/>
            </a:gs>
          </a:gsLst>
        </a:gradFill>
      </dgm:spPr>
    </dgm:pt>
    <dgm:pt modelId="{72F40DAD-736C-5B40-866F-9B4FE839E66B}" type="pres">
      <dgm:prSet presAssocID="{FBC579DC-5FF1-0D42-ABCE-EB9213E55AE4}" presName="textBox3c" presStyleLbl="revTx" presStyleIdx="2" presStyleCnt="3" custScaleX="123919" custScaleY="29037" custLinFactNeighborX="-36894" custLinFactNeighborY="-1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B4F5C-F2B9-4ADD-B1B2-BD308CADB715}" type="presOf" srcId="{2CD19B97-16CF-1040-A181-14CA907B0738}" destId="{BB9520BA-1B3A-FA4E-A838-146C35BF2ADD}" srcOrd="0" destOrd="0" presId="urn:microsoft.com/office/officeart/2005/8/layout/arrow2"/>
    <dgm:cxn modelId="{FBD9F861-4465-8E47-9DA9-F1F07AD566F2}" srcId="{16A51B52-3AC4-ED4F-89E4-5901821EBF4B}" destId="{2CD19B97-16CF-1040-A181-14CA907B0738}" srcOrd="1" destOrd="0" parTransId="{B950B4E9-9B93-BF4F-AC36-B0CE8F747942}" sibTransId="{9E2F4C2C-4E0C-A947-9779-4E9365F8FCEE}"/>
    <dgm:cxn modelId="{1A9E0342-8195-A345-97C6-27958D8FE98C}" srcId="{16A51B52-3AC4-ED4F-89E4-5901821EBF4B}" destId="{81367FA0-8C3B-8740-BC89-98086D8376AB}" srcOrd="0" destOrd="0" parTransId="{2C2517EE-EEED-D54E-9963-28B6A7C6320D}" sibTransId="{D05B3370-65A9-984B-A629-90118080E6F1}"/>
    <dgm:cxn modelId="{6171DD09-1A27-394E-9A35-2B8DC9A9AF6D}" srcId="{16A51B52-3AC4-ED4F-89E4-5901821EBF4B}" destId="{FBC579DC-5FF1-0D42-ABCE-EB9213E55AE4}" srcOrd="2" destOrd="0" parTransId="{425D5EE4-23C9-9644-9ABC-771C470AE342}" sibTransId="{5A5EC4E8-98F0-9B4E-ABE8-DFFAE8FEACD3}"/>
    <dgm:cxn modelId="{898DD9B9-2D81-4B22-855B-17A1F0036104}" type="presOf" srcId="{81367FA0-8C3B-8740-BC89-98086D8376AB}" destId="{24D49483-C766-6549-90BC-461258ED1729}" srcOrd="0" destOrd="0" presId="urn:microsoft.com/office/officeart/2005/8/layout/arrow2"/>
    <dgm:cxn modelId="{9180D1C8-457A-448C-BAB1-1816FB4DCDCC}" type="presOf" srcId="{FBC579DC-5FF1-0D42-ABCE-EB9213E55AE4}" destId="{72F40DAD-736C-5B40-866F-9B4FE839E66B}" srcOrd="0" destOrd="0" presId="urn:microsoft.com/office/officeart/2005/8/layout/arrow2"/>
    <dgm:cxn modelId="{8821F066-E5D5-40F7-9411-2046FDB60584}" type="presOf" srcId="{16A51B52-3AC4-ED4F-89E4-5901821EBF4B}" destId="{BF298954-A3AC-6342-B774-647350D1AA6F}" srcOrd="0" destOrd="0" presId="urn:microsoft.com/office/officeart/2005/8/layout/arrow2"/>
    <dgm:cxn modelId="{ACB11F30-F7BF-437C-B211-7B0FD8C78285}" type="presParOf" srcId="{BF298954-A3AC-6342-B774-647350D1AA6F}" destId="{AFC0C313-B5B2-734A-AA4F-15FFA9F5AB83}" srcOrd="0" destOrd="0" presId="urn:microsoft.com/office/officeart/2005/8/layout/arrow2"/>
    <dgm:cxn modelId="{7FD721DB-0B6D-45BD-9F58-FEEF99746DF1}" type="presParOf" srcId="{BF298954-A3AC-6342-B774-647350D1AA6F}" destId="{7603F387-A399-5049-B933-7C1CC74B8F3C}" srcOrd="1" destOrd="0" presId="urn:microsoft.com/office/officeart/2005/8/layout/arrow2"/>
    <dgm:cxn modelId="{35CDE0A7-CC49-4978-B8FE-1B3ACCD9AACE}" type="presParOf" srcId="{7603F387-A399-5049-B933-7C1CC74B8F3C}" destId="{06970A73-0BDF-7A48-ABCA-FB56D647CEFF}" srcOrd="0" destOrd="0" presId="urn:microsoft.com/office/officeart/2005/8/layout/arrow2"/>
    <dgm:cxn modelId="{471397B5-35D8-4E3C-A722-FB3F5EA01DA6}" type="presParOf" srcId="{7603F387-A399-5049-B933-7C1CC74B8F3C}" destId="{24D49483-C766-6549-90BC-461258ED1729}" srcOrd="1" destOrd="0" presId="urn:microsoft.com/office/officeart/2005/8/layout/arrow2"/>
    <dgm:cxn modelId="{974472D7-4D87-4FFE-88A5-BB76BA157E80}" type="presParOf" srcId="{7603F387-A399-5049-B933-7C1CC74B8F3C}" destId="{B943E653-55BE-AF47-86CB-3CD9C8399F83}" srcOrd="2" destOrd="0" presId="urn:microsoft.com/office/officeart/2005/8/layout/arrow2"/>
    <dgm:cxn modelId="{38BB2D47-D2FA-40B6-A35E-E18331759180}" type="presParOf" srcId="{7603F387-A399-5049-B933-7C1CC74B8F3C}" destId="{BB9520BA-1B3A-FA4E-A838-146C35BF2ADD}" srcOrd="3" destOrd="0" presId="urn:microsoft.com/office/officeart/2005/8/layout/arrow2"/>
    <dgm:cxn modelId="{24C9265A-DEFC-4258-A4DE-E8813B1587A3}" type="presParOf" srcId="{7603F387-A399-5049-B933-7C1CC74B8F3C}" destId="{E0532683-E277-EA41-8422-7B2EC899A09B}" srcOrd="4" destOrd="0" presId="urn:microsoft.com/office/officeart/2005/8/layout/arrow2"/>
    <dgm:cxn modelId="{30B634A1-48B9-42EB-BA3C-8B293F68F74B}" type="presParOf" srcId="{7603F387-A399-5049-B933-7C1CC74B8F3C}" destId="{72F40DAD-736C-5B40-866F-9B4FE839E6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C313-B5B2-734A-AA4F-15FFA9F5AB83}">
      <dsp:nvSpPr>
        <dsp:cNvPr id="0" name=""/>
        <dsp:cNvSpPr/>
      </dsp:nvSpPr>
      <dsp:spPr>
        <a:xfrm>
          <a:off x="0" y="1070881"/>
          <a:ext cx="4768702" cy="2980438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70A73-0BDF-7A48-ABCA-FB56D647CEFF}">
      <dsp:nvSpPr>
        <dsp:cNvPr id="0" name=""/>
        <dsp:cNvSpPr/>
      </dsp:nvSpPr>
      <dsp:spPr>
        <a:xfrm>
          <a:off x="177216" y="3068130"/>
          <a:ext cx="628761" cy="628761"/>
        </a:xfrm>
        <a:prstGeom prst="ellipse">
          <a:avLst/>
        </a:prstGeom>
        <a:gradFill flip="none" rotWithShape="1">
          <a:gsLst>
            <a:gs pos="0">
              <a:srgbClr val="FF0000"/>
            </a:gs>
            <a:gs pos="100000">
              <a:srgbClr val="FFFFFF"/>
            </a:gs>
            <a:gs pos="99000">
              <a:srgbClr val="FF6600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49483-C766-6549-90BC-461258ED1729}">
      <dsp:nvSpPr>
        <dsp:cNvPr id="0" name=""/>
        <dsp:cNvSpPr/>
      </dsp:nvSpPr>
      <dsp:spPr>
        <a:xfrm>
          <a:off x="3" y="3956958"/>
          <a:ext cx="1111696" cy="86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98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215968"/>
              </a:solidFill>
              <a:latin typeface="Arial"/>
              <a:cs typeface="Arial"/>
            </a:rPr>
            <a:t> Post-Faculty Study</a:t>
          </a:r>
          <a:endParaRPr lang="en-US" sz="2000" b="1" kern="1200" dirty="0">
            <a:solidFill>
              <a:srgbClr val="215968"/>
            </a:solidFill>
            <a:latin typeface="Arial"/>
            <a:cs typeface="Arial"/>
          </a:endParaRPr>
        </a:p>
      </dsp:txBody>
      <dsp:txXfrm>
        <a:off x="3" y="3956958"/>
        <a:ext cx="1111696" cy="861346"/>
      </dsp:txXfrm>
    </dsp:sp>
    <dsp:sp modelId="{B943E653-55BE-AF47-86CB-3CD9C8399F83}">
      <dsp:nvSpPr>
        <dsp:cNvPr id="0" name=""/>
        <dsp:cNvSpPr/>
      </dsp:nvSpPr>
      <dsp:spPr>
        <a:xfrm>
          <a:off x="1329813" y="2047174"/>
          <a:ext cx="886625" cy="886625"/>
        </a:xfrm>
        <a:prstGeom prst="ellipse">
          <a:avLst/>
        </a:prstGeom>
        <a:gradFill rotWithShape="0">
          <a:gsLst>
            <a:gs pos="0">
              <a:srgbClr val="FFBE00"/>
            </a:gs>
            <a:gs pos="10000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520BA-1B3A-FA4E-A838-146C35BF2ADD}">
      <dsp:nvSpPr>
        <dsp:cNvPr id="0" name=""/>
        <dsp:cNvSpPr/>
      </dsp:nvSpPr>
      <dsp:spPr>
        <a:xfrm>
          <a:off x="1050323" y="3119161"/>
          <a:ext cx="1507153" cy="1621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6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rgbClr val="D12D06"/>
              </a:solidFill>
              <a:latin typeface="Arial"/>
              <a:cs typeface="Arial"/>
            </a:rPr>
            <a:t>Marketing vendor for student sample</a:t>
          </a:r>
          <a:endParaRPr lang="en-US" sz="2000" b="1" i="1" kern="1200" dirty="0">
            <a:solidFill>
              <a:srgbClr val="D12D06"/>
            </a:solidFill>
            <a:latin typeface="Arial"/>
            <a:cs typeface="Arial"/>
          </a:endParaRPr>
        </a:p>
      </dsp:txBody>
      <dsp:txXfrm>
        <a:off x="1050323" y="3119161"/>
        <a:ext cx="1507153" cy="1621358"/>
      </dsp:txXfrm>
    </dsp:sp>
    <dsp:sp modelId="{E0532683-E277-EA41-8422-7B2EC899A09B}">
      <dsp:nvSpPr>
        <dsp:cNvPr id="0" name=""/>
        <dsp:cNvSpPr/>
      </dsp:nvSpPr>
      <dsp:spPr>
        <a:xfrm>
          <a:off x="2663396" y="1246333"/>
          <a:ext cx="1366492" cy="1351642"/>
        </a:xfrm>
        <a:prstGeom prst="ellipse">
          <a:avLst/>
        </a:prstGeom>
        <a:gradFill rotWithShape="0">
          <a:gsLst>
            <a:gs pos="0">
              <a:srgbClr val="FFBE00"/>
            </a:gs>
            <a:gs pos="100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40DAD-736C-5B40-866F-9B4FE839E66B}">
      <dsp:nvSpPr>
        <dsp:cNvPr id="0" name=""/>
        <dsp:cNvSpPr/>
      </dsp:nvSpPr>
      <dsp:spPr>
        <a:xfrm>
          <a:off x="2612064" y="2758430"/>
          <a:ext cx="1418238" cy="60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24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Total Sample</a:t>
          </a:r>
          <a:endParaRPr lang="en-US" sz="2000" b="1" i="1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2612064" y="2758430"/>
        <a:ext cx="1418238" cy="601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dirty="0"/>
              <a:t>A Student Geography Persona and A Learner Persona Walk Into a Bar: Now </a:t>
            </a:r>
            <a:r>
              <a:rPr lang="en-US" dirty="0" smtClean="0"/>
              <a:t>What – ELI 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998F4AD-B4AD-4094-9428-48156FC67FE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173167A-13AB-4339-91EC-1CB1826C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0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AF2A944-502D-434D-A9BE-08890DD73FE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D285E21-74C2-4BD4-9F94-7002A1C9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1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4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6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34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3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6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88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7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36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4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33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0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6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3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23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1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18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7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2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5E21-74C2-4BD4-9F94-7002A1C9EC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37942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500"/>
              </a:lnSpc>
              <a:defRPr sz="6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4000">
                <a:solidFill>
                  <a:srgbClr val="B70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4000">
                <a:solidFill>
                  <a:srgbClr val="B70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lenda.morgan@gmail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2504" y="3948557"/>
            <a:ext cx="8949674" cy="2032690"/>
          </a:xfrm>
          <a:prstGeom prst="rect">
            <a:avLst/>
          </a:prstGeom>
          <a:ln>
            <a:solidFill>
              <a:srgbClr val="B7002B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-166688">
              <a:spcBef>
                <a:spcPts val="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Chuck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Dziuban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University of Central Florida,  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charles.dziuban@ucf.edu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6688" indent="-166688">
              <a:spcBef>
                <a:spcPts val="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Flora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McMartin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Broad-based Knowledge,  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flora.mcmartin@gmail.com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66688" indent="-166688">
              <a:spcBef>
                <a:spcPts val="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Glenda Morgan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University of Illinois Urbana, 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gmorgan@illinois.edu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66688" indent="-166688">
              <a:spcBef>
                <a:spcPts val="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Josh Morrill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Morrill Solutions Research,   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joshua@morrillsolutions.com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66688" indent="-166688">
              <a:spcBef>
                <a:spcPts val="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Patsy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Moskal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 University of Central Florida,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patsy.moskal@ucf.edu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66688" indent="-166688">
              <a:spcBef>
                <a:spcPts val="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Alan Wolf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University of Wisconsin at Madison, 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alanwolf@wisc.edu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517102"/>
            <a:ext cx="8463517" cy="2054648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 Student Geography Persona and A Learner Persona Walk Into a Bar… </a:t>
            </a:r>
            <a:r>
              <a:rPr lang="en-US" sz="3200" u="sng" dirty="0" smtClean="0">
                <a:solidFill>
                  <a:schemeClr val="bg1"/>
                </a:solidFill>
              </a:rPr>
              <a:t>Now What?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7" b="89844" l="5664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6" y="7672449"/>
            <a:ext cx="4549239" cy="40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:\EDUCAUSE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87" y="6111876"/>
            <a:ext cx="1009791" cy="7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4806" y="3080862"/>
            <a:ext cx="8074390" cy="30009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lnSpc>
                <a:spcPts val="6500"/>
              </a:lnSpc>
              <a:spcBef>
                <a:spcPct val="0"/>
              </a:spcBef>
              <a:buNone/>
              <a:defRPr sz="65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Researchers (in alphabetical order)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personas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9973" y="1043713"/>
            <a:ext cx="5263116" cy="7088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Important Considerations of These Personas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31088"/>
            <a:ext cx="8382000" cy="4199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225748"/>
            <a:ext cx="8686800" cy="2031325"/>
          </a:xfrm>
          <a:prstGeom prst="rect">
            <a:avLst/>
          </a:prstGeom>
          <a:solidFill>
            <a:srgbClr val="FF9900">
              <a:alpha val="94000"/>
            </a:srgbClr>
          </a:solidFill>
          <a:ln w="1143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Limited to U.S. sample</a:t>
            </a:r>
          </a:p>
          <a:p>
            <a:pPr algn="ct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We focused on current / active students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(and limited age range for collection)</a:t>
            </a:r>
          </a:p>
          <a:p>
            <a:pPr algn="ct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We are not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sure about state vs. trait</a:t>
            </a:r>
            <a:endParaRPr lang="en-US" sz="1300" dirty="0" smtClean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23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4752753" cy="1041888"/>
          </a:xfrm>
        </p:spPr>
        <p:txBody>
          <a:bodyPr/>
          <a:lstStyle/>
          <a:p>
            <a:r>
              <a:rPr lang="en-US" dirty="0"/>
              <a:t>Student persona 1:                        Ambivalent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2769" y="3168502"/>
            <a:ext cx="8367824" cy="27325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not feel strongly about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learning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ability to find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information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not enjoy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studying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not have a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need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learn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3074" y="1806123"/>
            <a:ext cx="2057400" cy="954107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48% </a:t>
            </a:r>
          </a:p>
          <a:p>
            <a:pPr algn="ctr"/>
            <a:r>
              <a:rPr lang="en-US" sz="2800" b="1" i="1" dirty="0" smtClean="0"/>
              <a:t>of Sample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22230" y="1815344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7002B"/>
                </a:solidFill>
              </a:rPr>
              <a:t>Largest Segment</a:t>
            </a:r>
            <a:endParaRPr lang="en-US" sz="2800" b="1" dirty="0">
              <a:solidFill>
                <a:srgbClr val="B7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4710223" cy="1190744"/>
          </a:xfrm>
        </p:spPr>
        <p:txBody>
          <a:bodyPr/>
          <a:lstStyle/>
          <a:p>
            <a:r>
              <a:rPr lang="en-US" dirty="0"/>
              <a:t>Student persona 2:                                        Adaptive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508" y="3115340"/>
            <a:ext cx="8253856" cy="29250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Solve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problems with a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learning goals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Ask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 help if they experience a problem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Enjoy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studying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NOT set specific times to study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726" y="304798"/>
            <a:ext cx="2895600" cy="2688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7420" y="1775638"/>
            <a:ext cx="20574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Arial"/>
                <a:cs typeface="Arial"/>
              </a:rPr>
              <a:t>26% </a:t>
            </a:r>
          </a:p>
          <a:p>
            <a:pPr algn="ctr"/>
            <a:r>
              <a:rPr lang="en-US" sz="2800" b="1" i="1" dirty="0" smtClean="0">
                <a:latin typeface="Arial"/>
                <a:cs typeface="Arial"/>
              </a:rPr>
              <a:t>of Sample</a:t>
            </a:r>
            <a:endParaRPr lang="en-US" sz="28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5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4752753" cy="1041888"/>
          </a:xfrm>
        </p:spPr>
        <p:txBody>
          <a:bodyPr/>
          <a:lstStyle/>
          <a:p>
            <a:r>
              <a:rPr lang="en-US" dirty="0"/>
              <a:t>Student persona 3:                                       Free form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2773" y="3094075"/>
            <a:ext cx="8442252" cy="28176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Least likely to set specific times to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study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NOT solve problems with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have a need to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learn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willing to change what they do when presented with new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information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NOT systematic in learning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9169" y="228600"/>
            <a:ext cx="2895600" cy="2688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7421" y="1784858"/>
            <a:ext cx="20574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Arial"/>
                <a:cs typeface="Arial"/>
              </a:rPr>
              <a:t>13% </a:t>
            </a:r>
          </a:p>
          <a:p>
            <a:pPr algn="ctr"/>
            <a:r>
              <a:rPr lang="en-US" sz="2800" b="1" i="1" dirty="0" smtClean="0">
                <a:latin typeface="Arial"/>
                <a:cs typeface="Arial"/>
              </a:rPr>
              <a:t>of Sample</a:t>
            </a:r>
            <a:endParaRPr lang="en-US" sz="28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5516088" cy="1190744"/>
          </a:xfrm>
        </p:spPr>
        <p:txBody>
          <a:bodyPr/>
          <a:lstStyle/>
          <a:p>
            <a:r>
              <a:rPr lang="en-US" dirty="0"/>
              <a:t>Student persona 4:                               Time sensitive </a:t>
            </a:r>
            <a:r>
              <a:rPr lang="en-US" dirty="0" smtClean="0"/>
              <a:t>learners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9609" y="3094074"/>
            <a:ext cx="8285754" cy="294636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Similar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 Adaptive (“Ideal”) Learners in many ways…just not as strong/extreme on the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dimensions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MOST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likely to set aside specific times to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study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 NOT solve problems with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LEAST likely to ask for assistance if they encounter a problem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288" y="681514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5626" y="1776878"/>
            <a:ext cx="2057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Arial"/>
                <a:cs typeface="Arial"/>
              </a:rPr>
              <a:t>11% </a:t>
            </a:r>
          </a:p>
          <a:p>
            <a:pPr algn="ctr"/>
            <a:r>
              <a:rPr lang="en-US" sz="2800" b="1" i="1" dirty="0" smtClean="0">
                <a:latin typeface="Arial"/>
                <a:cs typeface="Arial"/>
              </a:rPr>
              <a:t>of Sample</a:t>
            </a:r>
            <a:endParaRPr lang="en-US" sz="28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 demographics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7116"/>
            <a:ext cx="8253012" cy="488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Personas and blended learning 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6" y="1226089"/>
            <a:ext cx="8748169" cy="539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3372" y="1095153"/>
            <a:ext cx="787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%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desiring…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face-to-face, half-and-half, or all online courses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248"/>
            <a:ext cx="8229600" cy="2777206"/>
          </a:xfrm>
        </p:spPr>
        <p:txBody>
          <a:bodyPr/>
          <a:lstStyle/>
          <a:p>
            <a:r>
              <a:rPr lang="en-US" sz="4800" kern="0" dirty="0"/>
              <a:t>Ambivalence at </a:t>
            </a:r>
            <a:r>
              <a:rPr lang="en-US" sz="4800" kern="0" dirty="0" smtClean="0"/>
              <a:t>Work</a:t>
            </a:r>
            <a:br>
              <a:rPr lang="en-US" sz="4800" kern="0" dirty="0" smtClean="0"/>
            </a:br>
            <a:r>
              <a:rPr lang="en-US" sz="2800" i="1" kern="0" dirty="0"/>
              <a:t>Were you satisfied with your </a:t>
            </a:r>
            <a:r>
              <a:rPr lang="en-US" sz="2800" i="1" kern="0" dirty="0" smtClean="0"/>
              <a:t/>
            </a:r>
            <a:br>
              <a:rPr lang="en-US" sz="2800" i="1" kern="0" dirty="0" smtClean="0"/>
            </a:br>
            <a:r>
              <a:rPr lang="en-US" sz="2800" i="1" kern="0" dirty="0" smtClean="0"/>
              <a:t>online </a:t>
            </a:r>
            <a:r>
              <a:rPr lang="en-US" sz="2800" i="1" kern="0" dirty="0"/>
              <a:t>course?</a:t>
            </a:r>
            <a:br>
              <a:rPr lang="en-US" sz="2800" i="1" kern="0" dirty="0"/>
            </a:br>
            <a:r>
              <a:rPr lang="en-US" sz="4800" kern="0" dirty="0"/>
              <a:t/>
            </a:r>
            <a:br>
              <a:rPr lang="en-US" sz="4800" kern="0" dirty="0"/>
            </a:b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07" y="3290454"/>
            <a:ext cx="2667000" cy="33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0582" y="4645329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Well...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1624" y="1385727"/>
            <a:ext cx="8683625" cy="48035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dirty="0" smtClean="0"/>
              <a:t>“</a:t>
            </a:r>
            <a:r>
              <a:rPr lang="en-US" sz="3800" dirty="0"/>
              <a:t>In retrospect, it seems rather simplistic to think of attitudes as always being unidimensional. After all, who hasn’t experienced </a:t>
            </a:r>
            <a:r>
              <a:rPr lang="en-US" sz="3800" dirty="0" smtClean="0"/>
              <a:t>‘mixed feelings’ about </a:t>
            </a:r>
            <a:r>
              <a:rPr lang="en-US" sz="3800" dirty="0"/>
              <a:t>people, places, and things</a:t>
            </a:r>
            <a:r>
              <a:rPr lang="en-US" sz="3800" dirty="0" smtClean="0"/>
              <a:t>.”</a:t>
            </a:r>
          </a:p>
          <a:p>
            <a:pPr marL="0" indent="0" algn="ctr">
              <a:buNone/>
            </a:pPr>
            <a:endParaRPr lang="en-US" sz="3800" dirty="0" smtClean="0"/>
          </a:p>
          <a:p>
            <a:pPr algn="r"/>
            <a:r>
              <a:rPr lang="en-US" dirty="0" smtClean="0"/>
              <a:t>Craig </a:t>
            </a:r>
            <a:r>
              <a:rPr lang="en-US" dirty="0"/>
              <a:t>&amp; Martinez (2005)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00" y="574261"/>
            <a:ext cx="8698318" cy="662610"/>
          </a:xfrm>
        </p:spPr>
        <p:txBody>
          <a:bodyPr/>
          <a:lstStyle/>
          <a:p>
            <a:r>
              <a:rPr lang="en-US" dirty="0" smtClean="0"/>
              <a:t>Three good books about ambivalence</a:t>
            </a:r>
            <a:endParaRPr lang="en-US" dirty="0"/>
          </a:p>
        </p:txBody>
      </p:sp>
      <p:pic>
        <p:nvPicPr>
          <p:cNvPr id="1026" name="Picture 2" descr="http://ecx.images-amazon.com/images/I/51M%2BtitOSS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67" y="1929992"/>
            <a:ext cx="2603372" cy="40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12" y="1929993"/>
            <a:ext cx="2614943" cy="40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1" y="1929993"/>
            <a:ext cx="2664498" cy="40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0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Background of the Study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0" r="99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8" y="3986804"/>
            <a:ext cx="28829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 smtClean="0"/>
              <a:t>rating </a:t>
            </a:r>
            <a:r>
              <a:rPr lang="en-US" dirty="0"/>
              <a:t>of the </a:t>
            </a:r>
            <a:r>
              <a:rPr lang="en-US" dirty="0" smtClean="0"/>
              <a:t>instructor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103243"/>
            <a:ext cx="69913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9236625">
            <a:off x="202867" y="3885664"/>
            <a:ext cx="281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Positive Non-ambivalent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186496">
            <a:off x="5968256" y="3993719"/>
            <a:ext cx="2777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Negative Non-ambivalent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184132">
            <a:off x="3150633" y="381076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Ambivalent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185616">
            <a:off x="1051867" y="446334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Positive Ambivalent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173262">
            <a:off x="3500052" y="4463341"/>
            <a:ext cx="34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Negative Ambivalent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58816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58816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158816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5114" y="1588168"/>
            <a:ext cx="36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1588168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satisfaction </a:t>
            </a:r>
            <a:r>
              <a:rPr lang="en-US" dirty="0"/>
              <a:t>d</a:t>
            </a:r>
            <a:r>
              <a:rPr lang="en-US" dirty="0" smtClean="0"/>
              <a:t>imensions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325" y="4410005"/>
            <a:ext cx="102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.61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6866" y="5261365"/>
            <a:ext cx="95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.41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3420" y="5970403"/>
            <a:ext cx="95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.38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619" y="5261365"/>
            <a:ext cx="95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.43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4706" y="4433755"/>
            <a:ext cx="95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.58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7189" y="4515402"/>
            <a:ext cx="11546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00247" y="5361849"/>
            <a:ext cx="11546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66400" y="6085168"/>
            <a:ext cx="11546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87108" y="5366409"/>
            <a:ext cx="11546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03093" y="4548415"/>
            <a:ext cx="11546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51128"/>
              </p:ext>
            </p:extLst>
          </p:nvPr>
        </p:nvGraphicFramePr>
        <p:xfrm>
          <a:off x="136727" y="1355621"/>
          <a:ext cx="8823366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572"/>
                <a:gridCol w="1757548"/>
                <a:gridCol w="1900052"/>
                <a:gridCol w="1733797"/>
                <a:gridCol w="1787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Non-Ambivalent</a:t>
                      </a:r>
                      <a:endParaRPr lang="en-US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Ambivalent</a:t>
                      </a:r>
                      <a:endParaRPr lang="en-US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Ambivalent</a:t>
                      </a:r>
                      <a:endParaRPr lang="en-US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Ambivalent</a:t>
                      </a:r>
                      <a:endParaRPr lang="en-US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Non-Ambivalent</a:t>
                      </a:r>
                      <a:endParaRPr lang="en-US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3194"/>
              </p:ext>
            </p:extLst>
          </p:nvPr>
        </p:nvGraphicFramePr>
        <p:xfrm>
          <a:off x="7395405" y="1992947"/>
          <a:ext cx="1564832" cy="2242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832"/>
              </a:tblGrid>
              <a:tr h="663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Landscape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Instructor Engagement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 Progress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15981"/>
              </p:ext>
            </p:extLst>
          </p:nvPr>
        </p:nvGraphicFramePr>
        <p:xfrm>
          <a:off x="141466" y="1995701"/>
          <a:ext cx="1564832" cy="2242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832"/>
              </a:tblGrid>
              <a:tr h="663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Landscape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Instructor Engagement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 Progress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0659"/>
              </p:ext>
            </p:extLst>
          </p:nvPr>
        </p:nvGraphicFramePr>
        <p:xfrm>
          <a:off x="1794315" y="1993645"/>
          <a:ext cx="1772134" cy="307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134"/>
              </a:tblGrid>
              <a:tr h="663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Rhythm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 Rules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Instructor Engagement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 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380666"/>
              </p:ext>
            </p:extLst>
          </p:nvPr>
        </p:nvGraphicFramePr>
        <p:xfrm>
          <a:off x="5555792" y="1997304"/>
          <a:ext cx="1772134" cy="307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134"/>
              </a:tblGrid>
              <a:tr h="663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Rhythm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 Rules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Instructor Engagement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 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40960"/>
              </p:ext>
            </p:extLst>
          </p:nvPr>
        </p:nvGraphicFramePr>
        <p:xfrm>
          <a:off x="3491506" y="1999915"/>
          <a:ext cx="2113808" cy="371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3808"/>
              </a:tblGrid>
              <a:tr h="663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Rhythm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0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 Rules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Instructor Engagement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 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Instructor Responsiveness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7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1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19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66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9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9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247713" y="113767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Rhythm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1813" y="11376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 Rules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440113" y="113767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Progress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48800" y="113767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Engagement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07213" y="1137674"/>
            <a:ext cx="223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Responsiveness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76734" y="1921292"/>
            <a:ext cx="2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3487" y="2736593"/>
            <a:ext cx="2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8985" y="3665115"/>
            <a:ext cx="2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8598" y="456762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76734" y="5496106"/>
            <a:ext cx="2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4" name="Picture 2" descr="https://encrypted-tbn3.google.com/images?q=tbn:ANd9GcTWOwffe8exsHfBuh5aNDnbzVgaBd0B3s59ngCOiP2AeLjFc4V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43" y="466746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764" y="6023020"/>
            <a:ext cx="2429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Joe = 3</a:t>
            </a:r>
          </a:p>
        </p:txBody>
      </p:sp>
      <p:sp>
        <p:nvSpPr>
          <p:cNvPr id="178" name="Freeform 177"/>
          <p:cNvSpPr/>
          <p:nvPr/>
        </p:nvSpPr>
        <p:spPr bwMode="auto">
          <a:xfrm>
            <a:off x="893379" y="2877749"/>
            <a:ext cx="7115504" cy="1797269"/>
          </a:xfrm>
          <a:custGeom>
            <a:avLst/>
            <a:gdLst>
              <a:gd name="connsiteX0" fmla="*/ 0 w 7115504"/>
              <a:gd name="connsiteY0" fmla="*/ 924911 h 1797269"/>
              <a:gd name="connsiteX1" fmla="*/ 1765738 w 7115504"/>
              <a:gd name="connsiteY1" fmla="*/ 914400 h 1797269"/>
              <a:gd name="connsiteX2" fmla="*/ 3499945 w 7115504"/>
              <a:gd name="connsiteY2" fmla="*/ 0 h 1797269"/>
              <a:gd name="connsiteX3" fmla="*/ 5318235 w 7115504"/>
              <a:gd name="connsiteY3" fmla="*/ 903890 h 1797269"/>
              <a:gd name="connsiteX4" fmla="*/ 7115504 w 7115504"/>
              <a:gd name="connsiteY4" fmla="*/ 1797269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5504" h="1797269">
                <a:moveTo>
                  <a:pt x="0" y="924911"/>
                </a:moveTo>
                <a:lnTo>
                  <a:pt x="1765738" y="914400"/>
                </a:lnTo>
                <a:lnTo>
                  <a:pt x="3499945" y="0"/>
                </a:lnTo>
                <a:lnTo>
                  <a:pt x="5318235" y="903890"/>
                </a:lnTo>
                <a:lnTo>
                  <a:pt x="7115504" y="1797269"/>
                </a:ln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253" y="1978480"/>
            <a:ext cx="164592" cy="37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19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66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9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9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247713" y="113767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Rhythm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1813" y="11376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 Rules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440113" y="113767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Progress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48800" y="113767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Engagement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07213" y="1137674"/>
            <a:ext cx="223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Responsiveness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76734" y="1921292"/>
            <a:ext cx="2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3487" y="2736593"/>
            <a:ext cx="2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8985" y="3665115"/>
            <a:ext cx="2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8598" y="456762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76734" y="5496106"/>
            <a:ext cx="2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2222" y="6126926"/>
            <a:ext cx="200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Fish = 3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872236" y="2015779"/>
            <a:ext cx="7157545" cy="2669627"/>
          </a:xfrm>
          <a:custGeom>
            <a:avLst/>
            <a:gdLst>
              <a:gd name="connsiteX0" fmla="*/ 0 w 7157545"/>
              <a:gd name="connsiteY0" fmla="*/ 0 h 2669627"/>
              <a:gd name="connsiteX1" fmla="*/ 1776248 w 7157545"/>
              <a:gd name="connsiteY1" fmla="*/ 10510 h 2669627"/>
              <a:gd name="connsiteX2" fmla="*/ 3531476 w 7157545"/>
              <a:gd name="connsiteY2" fmla="*/ 10510 h 2669627"/>
              <a:gd name="connsiteX3" fmla="*/ 5307724 w 7157545"/>
              <a:gd name="connsiteY3" fmla="*/ 2669627 h 2669627"/>
              <a:gd name="connsiteX4" fmla="*/ 7147034 w 7157545"/>
              <a:gd name="connsiteY4" fmla="*/ 2669627 h 2669627"/>
              <a:gd name="connsiteX5" fmla="*/ 7157545 w 7157545"/>
              <a:gd name="connsiteY5" fmla="*/ 2669627 h 2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7545" h="2669627">
                <a:moveTo>
                  <a:pt x="0" y="0"/>
                </a:moveTo>
                <a:lnTo>
                  <a:pt x="1776248" y="10510"/>
                </a:lnTo>
                <a:lnTo>
                  <a:pt x="3531476" y="10510"/>
                </a:lnTo>
                <a:lnTo>
                  <a:pt x="5307724" y="2669627"/>
                </a:lnTo>
                <a:lnTo>
                  <a:pt x="7147034" y="2669627"/>
                </a:lnTo>
                <a:lnTo>
                  <a:pt x="7157545" y="2669627"/>
                </a:ln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22" name="Picture 2" descr="https://encrypted-tbn3.google.com/images?q=tbn:ANd9GcT4FJJ3bXxA159_vM9CBtjr_8vpIttaIWX13d2yOlp4CKRdo5N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77" y="496773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80" y="5152924"/>
            <a:ext cx="2362201" cy="15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19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66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9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9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247713" y="113767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Rhythm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1813" y="11376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 Rules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440113" y="113767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Progress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48800" y="113767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Engagement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07213" y="1137674"/>
            <a:ext cx="223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Responsiveness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76734" y="1921292"/>
            <a:ext cx="2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3487" y="2736593"/>
            <a:ext cx="2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8985" y="3665115"/>
            <a:ext cx="2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8598" y="456762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76734" y="5496106"/>
            <a:ext cx="2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6181" y="5999498"/>
            <a:ext cx="3575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want? = 3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849834" y="2018406"/>
            <a:ext cx="7138930" cy="2688116"/>
          </a:xfrm>
          <a:custGeom>
            <a:avLst/>
            <a:gdLst>
              <a:gd name="connsiteX0" fmla="*/ 0 w 7138930"/>
              <a:gd name="connsiteY0" fmla="*/ 0 h 2688116"/>
              <a:gd name="connsiteX1" fmla="*/ 1773716 w 7138930"/>
              <a:gd name="connsiteY1" fmla="*/ 2688116 h 2688116"/>
              <a:gd name="connsiteX2" fmla="*/ 3525398 w 7138930"/>
              <a:gd name="connsiteY2" fmla="*/ 2688116 h 2688116"/>
              <a:gd name="connsiteX3" fmla="*/ 5310130 w 7138930"/>
              <a:gd name="connsiteY3" fmla="*/ 22034 h 2688116"/>
              <a:gd name="connsiteX4" fmla="*/ 7138930 w 7138930"/>
              <a:gd name="connsiteY4" fmla="*/ 22034 h 2688116"/>
              <a:gd name="connsiteX5" fmla="*/ 7138930 w 7138930"/>
              <a:gd name="connsiteY5" fmla="*/ 11017 h 268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8930" h="2688116">
                <a:moveTo>
                  <a:pt x="0" y="0"/>
                </a:moveTo>
                <a:lnTo>
                  <a:pt x="1773716" y="2688116"/>
                </a:lnTo>
                <a:lnTo>
                  <a:pt x="3525398" y="2688116"/>
                </a:lnTo>
                <a:lnTo>
                  <a:pt x="5310130" y="22034"/>
                </a:lnTo>
                <a:lnTo>
                  <a:pt x="7138930" y="22034"/>
                </a:lnTo>
                <a:lnTo>
                  <a:pt x="7138930" y="11017"/>
                </a:ln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253" y="1978480"/>
            <a:ext cx="164592" cy="37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19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66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9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97" y="1976776"/>
            <a:ext cx="16460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247713" y="113767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Rhythm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1813" y="11376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 Rules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440113" y="113767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Progress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48800" y="113767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Engagement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07213" y="1137674"/>
            <a:ext cx="223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Responsiveness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76734" y="1921292"/>
            <a:ext cx="2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3487" y="2736593"/>
            <a:ext cx="2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8985" y="3665115"/>
            <a:ext cx="2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8598" y="456762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76734" y="5496106"/>
            <a:ext cx="2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0397" y="6162552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am I? = 3</a:t>
            </a:r>
          </a:p>
        </p:txBody>
      </p:sp>
      <p:pic>
        <p:nvPicPr>
          <p:cNvPr id="21" name="Picture 2" descr="https://encrypted-tbn0.google.com/images?q=tbn:ANd9GcRplcneeNt0GHd77ecDtkZDmt9x78PNo-f-h1d_PRQZNJW4M58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39" y="4770066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 bwMode="auto">
          <a:xfrm>
            <a:off x="892366" y="2033629"/>
            <a:ext cx="7127914" cy="2666082"/>
          </a:xfrm>
          <a:custGeom>
            <a:avLst/>
            <a:gdLst>
              <a:gd name="connsiteX0" fmla="*/ 0 w 7127914"/>
              <a:gd name="connsiteY0" fmla="*/ 0 h 2666082"/>
              <a:gd name="connsiteX1" fmla="*/ 1762699 w 7127914"/>
              <a:gd name="connsiteY1" fmla="*/ 11017 h 2666082"/>
              <a:gd name="connsiteX2" fmla="*/ 3525398 w 7127914"/>
              <a:gd name="connsiteY2" fmla="*/ 2666082 h 2666082"/>
              <a:gd name="connsiteX3" fmla="*/ 5299114 w 7127914"/>
              <a:gd name="connsiteY3" fmla="*/ 837282 h 2666082"/>
              <a:gd name="connsiteX4" fmla="*/ 7127914 w 7127914"/>
              <a:gd name="connsiteY4" fmla="*/ 837282 h 266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914" h="2666082">
                <a:moveTo>
                  <a:pt x="0" y="0"/>
                </a:moveTo>
                <a:lnTo>
                  <a:pt x="1762699" y="11017"/>
                </a:lnTo>
                <a:lnTo>
                  <a:pt x="3525398" y="2666082"/>
                </a:lnTo>
                <a:lnTo>
                  <a:pt x="5299114" y="837282"/>
                </a:lnTo>
                <a:lnTo>
                  <a:pt x="7127914" y="837282"/>
                </a:ln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Now what?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5" y="3667162"/>
            <a:ext cx="30845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0375" y="909496"/>
            <a:ext cx="4035058" cy="1849651"/>
          </a:xfrm>
          <a:prstGeom prst="cloudCallou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5031519" y="624485"/>
            <a:ext cx="4063852" cy="1462843"/>
          </a:xfrm>
          <a:prstGeom prst="cloudCallou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260" y="1170410"/>
            <a:ext cx="3381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students of today will be there parents of students tomorrow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9095" y="828356"/>
            <a:ext cx="250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customization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27055" y="2636873"/>
            <a:ext cx="627321" cy="59542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6735" y="2332530"/>
            <a:ext cx="460746" cy="32606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667" y1="75556" x2="48667" y2="75556"/>
                        <a14:foregroundMark x1="65000" y1="87037" x2="65000" y2="87037"/>
                        <a14:foregroundMark x1="68333" y1="50000" x2="68333" y2="50000"/>
                        <a14:foregroundMark x1="58667" y1="49259" x2="58667" y2="49259"/>
                        <a14:foregroundMark x1="60667" y1="23704" x2="60667" y2="23704"/>
                        <a14:foregroundMark x1="79333" y1="66296" x2="79333" y2="66296"/>
                        <a14:foregroundMark x1="81333" y1="68148" x2="81333" y2="68148"/>
                        <a14:foregroundMark x1="64667" y1="49259" x2="64667" y2="49259"/>
                        <a14:foregroundMark x1="68667" y1="42593" x2="68667" y2="42593"/>
                        <a14:foregroundMark x1="65333" y1="59630" x2="65333" y2="59630"/>
                        <a14:foregroundMark x1="75333" y1="14074" x2="75333" y2="14074"/>
                        <a14:foregroundMark x1="73333" y1="27778" x2="73333" y2="27778"/>
                        <a14:foregroundMark x1="63333" y1="38519" x2="63333" y2="38519"/>
                        <a14:foregroundMark x1="58667" y1="33333" x2="58667" y2="33333"/>
                        <a14:foregroundMark x1="25333" y1="31111" x2="25333" y2="31111"/>
                        <a14:foregroundMark x1="36667" y1="64444" x2="36667" y2="64444"/>
                        <a14:foregroundMark x1="42667" y1="70370" x2="42667" y2="70370"/>
                        <a14:foregroundMark x1="41667" y1="74074" x2="41667" y2="74074"/>
                        <a14:foregroundMark x1="45000" y1="76667" x2="45000" y2="76667"/>
                        <a14:foregroundMark x1="65667" y1="91852" x2="65667" y2="91852"/>
                        <a14:foregroundMark x1="2333" y1="45185" x2="2333" y2="45185"/>
                        <a14:foregroundMark x1="5667" y1="40000" x2="5667" y2="40000"/>
                        <a14:foregroundMark x1="9667" y1="38148" x2="9667" y2="38148"/>
                        <a14:foregroundMark x1="15000" y1="28889" x2="15000" y2="28889"/>
                        <a14:foregroundMark x1="20333" y1="29630" x2="20333" y2="29630"/>
                        <a14:foregroundMark x1="29333" y1="31481" x2="29333" y2="31481"/>
                        <a14:foregroundMark x1="34000" y1="27407" x2="34000" y2="27407"/>
                        <a14:foregroundMark x1="38333" y1="24074" x2="38333" y2="24074"/>
                        <a14:foregroundMark x1="38333" y1="32593" x2="38333" y2="32593"/>
                        <a14:foregroundMark x1="39000" y1="37407" x2="39000" y2="37407"/>
                        <a14:foregroundMark x1="56667" y1="40000" x2="56667" y2="40000"/>
                        <a14:foregroundMark x1="56333" y1="37407" x2="56333" y2="37407"/>
                        <a14:foregroundMark x1="56333" y1="32222" x2="56333" y2="32222"/>
                        <a14:foregroundMark x1="56333" y1="30741" x2="56333" y2="30741"/>
                        <a14:foregroundMark x1="56333" y1="22963" x2="56333" y2="22963"/>
                        <a14:foregroundMark x1="58333" y1="28148" x2="58333" y2="28148"/>
                        <a14:foregroundMark x1="60667" y1="30741" x2="60667" y2="3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15" y="2087328"/>
            <a:ext cx="5867400" cy="33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19838483">
            <a:off x="1961095" y="3955746"/>
            <a:ext cx="109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155515">
            <a:off x="4521410" y="5357181"/>
            <a:ext cx="442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reflection blurRad="6350" stA="60000" endA="900" endPos="58000" dir="5400000" sy="-100000" algn="bl" rotWithShape="0"/>
                </a:effectLst>
                <a:latin typeface="Arial"/>
                <a:cs typeface="Arial"/>
              </a:rPr>
              <a:t>I M P L I C A T I O N </a:t>
            </a:r>
            <a:r>
              <a:rPr lang="en-US" sz="2800" dirty="0" smtClean="0">
                <a:effectLst>
                  <a:reflection blurRad="6350" stA="60000" endA="900" endPos="58000" dir="5400000" sy="-100000" algn="bl" rotWithShape="0"/>
                </a:effectLst>
                <a:latin typeface="Arial"/>
                <a:cs typeface="Arial"/>
              </a:rPr>
              <a:t>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4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learners of today – will be the parents of learners tomorrow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69416" y="1746249"/>
            <a:ext cx="2884084" cy="49688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Personas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Possibly </a:t>
            </a: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more </a:t>
            </a:r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Time-Sensitive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learners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new type / breed of ambivalent learners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247014"/>
            <a:ext cx="2976730" cy="2135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017" y="3847214"/>
            <a:ext cx="2847307" cy="2459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881963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Depression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6125" y="3470794"/>
            <a:ext cx="2317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Recession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249" y="2318995"/>
            <a:ext cx="1007581" cy="69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499" y="4489315"/>
            <a:ext cx="901256" cy="8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8158162" cy="1073786"/>
          </a:xfrm>
        </p:spPr>
        <p:txBody>
          <a:bodyPr/>
          <a:lstStyle/>
          <a:p>
            <a:r>
              <a:rPr lang="en-US" dirty="0"/>
              <a:t>Mass </a:t>
            </a:r>
            <a:r>
              <a:rPr lang="en-US" dirty="0" smtClean="0"/>
              <a:t>customization</a:t>
            </a:r>
            <a:r>
              <a:rPr lang="en-US" dirty="0"/>
              <a:t>!                </a:t>
            </a:r>
            <a:br>
              <a:rPr lang="en-US" dirty="0"/>
            </a:br>
            <a:r>
              <a:rPr lang="en-US" sz="3600" dirty="0"/>
              <a:t>(Have it your way…)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88633" y="1285060"/>
            <a:ext cx="2812491" cy="5071513"/>
          </a:xfrm>
          <a:solidFill>
            <a:srgbClr val="FDEADA"/>
          </a:solidFill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Personas?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NOT  THE 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Time-sensitive and Free-form learners do not want the same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thing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Choice_2010.07.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578">
            <a:off x="949015" y="4600157"/>
            <a:ext cx="4606085" cy="1581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7" y="1782000"/>
            <a:ext cx="5908938" cy="27463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364909" y="5981639"/>
            <a:ext cx="1651791" cy="534637"/>
          </a:xfrm>
          <a:prstGeom prst="wedgeEllipseCallout">
            <a:avLst>
              <a:gd name="adj1" fmla="val -72346"/>
              <a:gd name="adj2" fmla="val -1012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2409" y="6045284"/>
            <a:ext cx="150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way?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759" y="2808627"/>
            <a:ext cx="10886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6942" y="2766981"/>
            <a:ext cx="1081544" cy="106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7" y="3503952"/>
            <a:ext cx="16668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574261"/>
            <a:ext cx="8158162" cy="662610"/>
          </a:xfrm>
        </p:spPr>
        <p:txBody>
          <a:bodyPr/>
          <a:lstStyle/>
          <a:p>
            <a:r>
              <a:rPr lang="en-US" dirty="0"/>
              <a:t>Our survey – A brief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45124" y="1609870"/>
            <a:ext cx="3587751" cy="49623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useful groups to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compare: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595959"/>
              </a:solidFill>
            </a:endParaRPr>
          </a:p>
          <a:p>
            <a:pPr marL="57626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2200" dirty="0" smtClean="0">
                <a:solidFill>
                  <a:srgbClr val="595959"/>
                </a:solidFill>
              </a:rPr>
              <a:t>Current students                        </a:t>
            </a:r>
            <a:r>
              <a:rPr lang="en-US" sz="1800" dirty="0" smtClean="0">
                <a:solidFill>
                  <a:srgbClr val="595959"/>
                </a:solidFill>
              </a:rPr>
              <a:t>(full </a:t>
            </a:r>
            <a:r>
              <a:rPr lang="en-US" sz="1800" dirty="0">
                <a:solidFill>
                  <a:srgbClr val="595959"/>
                </a:solidFill>
              </a:rPr>
              <a:t>time p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 time, etc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</a:p>
          <a:p>
            <a:pPr marL="11906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63550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2) Past students / Alumni 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63550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63550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Never students/ Never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went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college.</a:t>
            </a:r>
          </a:p>
          <a:p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7097567"/>
              </p:ext>
            </p:extLst>
          </p:nvPr>
        </p:nvGraphicFramePr>
        <p:xfrm>
          <a:off x="228600" y="1137684"/>
          <a:ext cx="4768702" cy="526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6357" y="2878432"/>
            <a:ext cx="159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 = 1,749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2863" y="3219167"/>
            <a:ext cx="519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$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0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574261"/>
            <a:ext cx="8676167" cy="1126948"/>
          </a:xfrm>
        </p:spPr>
        <p:txBody>
          <a:bodyPr/>
          <a:lstStyle/>
          <a:p>
            <a:r>
              <a:rPr lang="en-US" sz="4400" i="1" dirty="0" smtClean="0">
                <a:solidFill>
                  <a:srgbClr val="D2533C"/>
                </a:solidFill>
              </a:rPr>
              <a:t>What should we do NOW?</a:t>
            </a:r>
            <a: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2125" y="1198894"/>
            <a:ext cx="8417958" cy="276985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Deep dive into ambivalence?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 at contexts?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 at contexts / stability of personas?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Something else….?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125" y="4508500"/>
            <a:ext cx="8417958" cy="1323439"/>
          </a:xfrm>
          <a:prstGeom prst="rect">
            <a:avLst/>
          </a:prstGeom>
          <a:solidFill>
            <a:srgbClr val="FFFF66"/>
          </a:solidFill>
          <a:ln>
            <a:solidFill>
              <a:srgbClr val="B70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would be MOST useful to see as the next step of this research?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917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36871"/>
            <a:ext cx="8516679" cy="50150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Glenda Morgan </a:t>
            </a:r>
            <a:r>
              <a:rPr lang="en-US" sz="1800" u="sng" dirty="0">
                <a:hlinkClick r:id="rId3"/>
              </a:rPr>
              <a:t>glenda.morgan@gmail.com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@</a:t>
            </a:r>
            <a:r>
              <a:rPr lang="en-US" sz="1800" dirty="0" err="1"/>
              <a:t>morganmundum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dirty="0"/>
              <a:t>Or one of the other researchers on the project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Chuck Dziuban, University of Central Florida, charles.dziuban@ucf.edu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Flora </a:t>
            </a:r>
            <a:r>
              <a:rPr lang="en-US" sz="2000" dirty="0" err="1">
                <a:solidFill>
                  <a:srgbClr val="000000"/>
                </a:solidFill>
              </a:rPr>
              <a:t>McMartin</a:t>
            </a:r>
            <a:r>
              <a:rPr lang="en-US" sz="2000" dirty="0">
                <a:solidFill>
                  <a:srgbClr val="000000"/>
                </a:solidFill>
              </a:rPr>
              <a:t>, Broad-based Knowledge, Flora.McMartin@gmail.com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Josh Morrill, Morrill Solutions Research, Joshua@morrillsolutions.com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Patsy Moskal, University of Central Florida, patsy.moskal@ucf.edu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Alan Wolf, University of Wisconsin at Madison, alanwolf@wisc.edu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	Support for this project was provided by the National 	Science </a:t>
            </a:r>
            <a:r>
              <a:rPr lang="en-US" sz="1800" b="1" dirty="0" smtClean="0"/>
              <a:t>	Foundation </a:t>
            </a:r>
            <a:r>
              <a:rPr lang="en-US" sz="1800" b="1" dirty="0"/>
              <a:t>DUE award no. 1049537 </a:t>
            </a:r>
            <a:r>
              <a:rPr lang="en-US" sz="1800" i="1" dirty="0"/>
              <a:t>Any opinions, </a:t>
            </a:r>
            <a:r>
              <a:rPr lang="en-US" sz="1800" i="1" dirty="0" smtClean="0"/>
              <a:t>findings</a:t>
            </a:r>
            <a:r>
              <a:rPr lang="en-US" sz="1800" i="1" dirty="0"/>
              <a:t>, and </a:t>
            </a:r>
            <a:r>
              <a:rPr lang="en-US" sz="1800" i="1" dirty="0" smtClean="0"/>
              <a:t>	conclusions </a:t>
            </a:r>
            <a:r>
              <a:rPr lang="en-US" sz="1800" i="1" dirty="0"/>
              <a:t>or recommendations expressed are 	those of the authors and </a:t>
            </a:r>
            <a:r>
              <a:rPr lang="en-US" sz="1800" i="1" dirty="0" smtClean="0"/>
              <a:t>	do </a:t>
            </a:r>
            <a:r>
              <a:rPr lang="en-US" sz="1800" i="1" dirty="0"/>
              <a:t>not necessarily reflect the views </a:t>
            </a:r>
            <a:r>
              <a:rPr lang="en-US" sz="1800" i="1" dirty="0" smtClean="0"/>
              <a:t>of the </a:t>
            </a:r>
            <a:r>
              <a:rPr lang="en-US" sz="1800" i="1" dirty="0"/>
              <a:t>National Science Foundation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" y="4887359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9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Some </a:t>
            </a:r>
            <a:r>
              <a:rPr lang="en-US" sz="4800" dirty="0" smtClean="0"/>
              <a:t>Findings…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5" b="92038" l="877" r="9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1" y="4054549"/>
            <a:ext cx="48413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status  </a:t>
            </a:r>
            <a:r>
              <a:rPr lang="en-US" dirty="0"/>
              <a:t>(n = 1,740)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05076248"/>
              </p:ext>
            </p:extLst>
          </p:nvPr>
        </p:nvGraphicFramePr>
        <p:xfrm>
          <a:off x="457201" y="1236664"/>
          <a:ext cx="8512174" cy="498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06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 of </a:t>
            </a:r>
            <a:r>
              <a:rPr lang="en-US" sz="3200" dirty="0" smtClean="0"/>
              <a:t>institution </a:t>
            </a:r>
            <a:r>
              <a:rPr lang="en-US" sz="3200" dirty="0"/>
              <a:t>m</a:t>
            </a:r>
            <a:r>
              <a:rPr lang="en-US" sz="3200" dirty="0" smtClean="0"/>
              <a:t>ost </a:t>
            </a:r>
            <a:r>
              <a:rPr lang="en-US" sz="3200" dirty="0"/>
              <a:t>r</a:t>
            </a:r>
            <a:r>
              <a:rPr lang="en-US" sz="3200" dirty="0" smtClean="0"/>
              <a:t>ecently </a:t>
            </a:r>
            <a:r>
              <a:rPr lang="en-US" sz="3200" dirty="0"/>
              <a:t>a</a:t>
            </a:r>
            <a:r>
              <a:rPr lang="en-US" sz="3200" dirty="0" smtClean="0"/>
              <a:t>ttended </a:t>
            </a:r>
            <a:br>
              <a:rPr lang="en-US" sz="3200" dirty="0" smtClean="0"/>
            </a:br>
            <a:r>
              <a:rPr lang="en-US" sz="3200" dirty="0" smtClean="0"/>
              <a:t>(n </a:t>
            </a:r>
            <a:r>
              <a:rPr lang="en-US" sz="3200" dirty="0"/>
              <a:t>= 1,555)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7747963"/>
              </p:ext>
            </p:extLst>
          </p:nvPr>
        </p:nvGraphicFramePr>
        <p:xfrm>
          <a:off x="-1520457" y="1701209"/>
          <a:ext cx="10345479" cy="496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88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Personas</a:t>
            </a:r>
            <a:r>
              <a:rPr lang="en-US" sz="6600" dirty="0"/>
              <a:t/>
            </a:r>
            <a:br>
              <a:rPr lang="en-US" sz="6600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123" y1="39659" x2="26123" y2="39659"/>
                        <a14:foregroundMark x1="6988" y1="30170" x2="6988" y2="30170"/>
                        <a14:foregroundMark x1="73544" y1="30170" x2="73544" y2="30170"/>
                        <a14:foregroundMark x1="90682" y1="31144" x2="90682" y2="31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4119"/>
            <a:ext cx="36639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5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136"/>
            <a:ext cx="8158162" cy="662610"/>
          </a:xfrm>
        </p:spPr>
        <p:txBody>
          <a:bodyPr/>
          <a:lstStyle/>
          <a:p>
            <a:r>
              <a:rPr lang="en-US" dirty="0"/>
              <a:t>How were personas derived?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4428" y="1280190"/>
            <a:ext cx="4348161" cy="1190058"/>
          </a:xfrm>
        </p:spPr>
        <p:txBody>
          <a:bodyPr/>
          <a:lstStyle/>
          <a:p>
            <a:pPr marL="2286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Started with the questions on learning / studying preferences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(same questions used for factor development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908633" y="2758024"/>
            <a:ext cx="533400" cy="6858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40" y="3443824"/>
            <a:ext cx="4329850" cy="112798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Conducted a </a:t>
            </a:r>
            <a:r>
              <a:rPr lang="en-US" sz="2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Class Analysis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these items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739" y="5171798"/>
            <a:ext cx="4329850" cy="142038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Found different, internally consistent subgroups.  Developed personas to help explain these subgroups.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908633" y="4415072"/>
            <a:ext cx="533400" cy="6858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624" y="1460500"/>
            <a:ext cx="3614737" cy="4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personas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56169"/>
            <a:ext cx="4104167" cy="44000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solve problems using a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 systematic in my learning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prefer to set my own learning goals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enjoy studying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a need to learn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specific times for studying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 my practices when presented with new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with problems I cannot solve, I ask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assistance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 confident in my ability to search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290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7002B"/>
                </a:solidFill>
                <a:latin typeface="Arial"/>
                <a:cs typeface="Arial"/>
              </a:rPr>
              <a:t>Went from these…</a:t>
            </a:r>
            <a:endParaRPr lang="en-US" sz="2400" b="1" dirty="0">
              <a:solidFill>
                <a:srgbClr val="B7002B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143000"/>
            <a:ext cx="226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7002B"/>
                </a:solidFill>
                <a:latin typeface="Arial"/>
                <a:cs typeface="Arial"/>
              </a:rPr>
              <a:t>…To these…</a:t>
            </a:r>
            <a:endParaRPr lang="en-US" sz="2400" b="1" dirty="0">
              <a:solidFill>
                <a:srgbClr val="B7002B"/>
              </a:solidFill>
              <a:latin typeface="Arial"/>
              <a:cs typeface="Arial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38600" y="1371600"/>
            <a:ext cx="1371600" cy="2233"/>
          </a:xfrm>
          <a:prstGeom prst="straightConnector1">
            <a:avLst/>
          </a:prstGeom>
          <a:ln w="57150" cmpd="sng">
            <a:solidFill>
              <a:srgbClr val="B70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319" y="1711842"/>
            <a:ext cx="1399065" cy="134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95319" y="3050852"/>
            <a:ext cx="140078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Ambivalent Learners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705" y="1751922"/>
            <a:ext cx="1493393" cy="1308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7705" y="3072118"/>
            <a:ext cx="149339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Adaptive Learners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319" y="3706597"/>
            <a:ext cx="1400780" cy="1280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5319" y="5003197"/>
            <a:ext cx="140078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Free Form Learners</a:t>
            </a:r>
            <a:endParaRPr lang="en-US" b="1" dirty="0"/>
          </a:p>
        </p:txBody>
      </p:sp>
      <p:pic>
        <p:nvPicPr>
          <p:cNvPr id="13" name="Picture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3848" y="3727863"/>
            <a:ext cx="1469019" cy="1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307705" y="5013814"/>
            <a:ext cx="149516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Time Sensitive Learners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851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906</Words>
  <Application>Microsoft Office PowerPoint</Application>
  <PresentationFormat>On-screen Show (4:3)</PresentationFormat>
  <Paragraphs>260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 Student Geography Persona and A Learner Persona Walk Into a Bar… Now What?</vt:lpstr>
      <vt:lpstr>Background of the Study</vt:lpstr>
      <vt:lpstr>Our survey – A brief history </vt:lpstr>
      <vt:lpstr>Some Findings…</vt:lpstr>
      <vt:lpstr>Student status  (n = 1,740)</vt:lpstr>
      <vt:lpstr>Type of institution most recently attended  (n = 1,555)</vt:lpstr>
      <vt:lpstr>The Personas </vt:lpstr>
      <vt:lpstr>How were personas derived?</vt:lpstr>
      <vt:lpstr>Student personas</vt:lpstr>
      <vt:lpstr>Student personas </vt:lpstr>
      <vt:lpstr>Student persona 1:                        Ambivalent learners</vt:lpstr>
      <vt:lpstr>Student persona 2:                                        Adaptive learners</vt:lpstr>
      <vt:lpstr>Student persona 3:                                       Free form learners</vt:lpstr>
      <vt:lpstr>Student persona 4:                               Time sensitive learners </vt:lpstr>
      <vt:lpstr>Persona demographics</vt:lpstr>
      <vt:lpstr>Personas and blended learning </vt:lpstr>
      <vt:lpstr>Ambivalence at Work Were you satisfied with your  online course?  </vt:lpstr>
      <vt:lpstr>Ambivalence</vt:lpstr>
      <vt:lpstr>Three good books about ambivalence</vt:lpstr>
      <vt:lpstr>Overall rating of the instructor </vt:lpstr>
      <vt:lpstr>Student satisfaction dimensions </vt:lpstr>
      <vt:lpstr>Prototype 1</vt:lpstr>
      <vt:lpstr>Prototype 2</vt:lpstr>
      <vt:lpstr>Prototype 3</vt:lpstr>
      <vt:lpstr>Prototype 4</vt:lpstr>
      <vt:lpstr>Now what? </vt:lpstr>
      <vt:lpstr>PowerPoint Presentation</vt:lpstr>
      <vt:lpstr>The learners of today – will be the parents of learners tomorrow </vt:lpstr>
      <vt:lpstr>Mass customization!                 (Have it your way…) </vt:lpstr>
      <vt:lpstr>What should we do NOW? </vt:lpstr>
      <vt:lpstr>Questions and comments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RITE</cp:lastModifiedBy>
  <cp:revision>62</cp:revision>
  <cp:lastPrinted>2015-02-03T21:07:23Z</cp:lastPrinted>
  <dcterms:created xsi:type="dcterms:W3CDTF">2013-06-12T15:30:12Z</dcterms:created>
  <dcterms:modified xsi:type="dcterms:W3CDTF">2015-02-10T00:09:04Z</dcterms:modified>
</cp:coreProperties>
</file>