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0" r:id="rId3"/>
    <p:sldId id="297" r:id="rId4"/>
    <p:sldId id="306" r:id="rId5"/>
    <p:sldId id="307" r:id="rId6"/>
    <p:sldId id="304" r:id="rId7"/>
    <p:sldId id="301" r:id="rId8"/>
    <p:sldId id="295" r:id="rId9"/>
    <p:sldId id="296" r:id="rId10"/>
    <p:sldId id="298" r:id="rId11"/>
    <p:sldId id="299" r:id="rId12"/>
    <p:sldId id="303" r:id="rId13"/>
    <p:sldId id="30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BD3747"/>
    <a:srgbClr val="932B37"/>
    <a:srgbClr val="610DBD"/>
    <a:srgbClr val="1275B8"/>
    <a:srgbClr val="9C1F2E"/>
    <a:srgbClr val="E6B012"/>
    <a:srgbClr val="A03844"/>
    <a:srgbClr val="B44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60" autoAdjust="0"/>
  </p:normalViewPr>
  <p:slideViewPr>
    <p:cSldViewPr>
      <p:cViewPr>
        <p:scale>
          <a:sx n="170" d="100"/>
          <a:sy n="170" d="100"/>
        </p:scale>
        <p:origin x="-2616" y="-256"/>
      </p:cViewPr>
      <p:guideLst>
        <p:guide orient="horz" pos="288"/>
        <p:guide pos="3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-572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5E537C13-E8B1-9C4D-A651-7C109D34E6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9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4800" y="533400"/>
            <a:ext cx="2057400" cy="1543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7200" y="2209800"/>
            <a:ext cx="5867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8508A314-105D-9046-A7C7-7A1908C0D1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392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DD7B8-AB3C-0744-9B87-7424B2BBC32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b="1" dirty="0" smtClean="0">
                <a:cs typeface="+mn-cs"/>
              </a:rPr>
              <a:t>Logistics, introductions, </a:t>
            </a:r>
            <a:endParaRPr lang="en-US" sz="1200" dirty="0" smtClean="0">
              <a:cs typeface="+mn-cs"/>
            </a:endParaRPr>
          </a:p>
          <a:p>
            <a:pPr eaLnBrk="1" hangingPunct="1">
              <a:defRPr/>
            </a:pPr>
            <a:endParaRPr lang="en-US" sz="1200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examples of technology FLCs: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Briefly describe each FLC w/use of the graphics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Common elements for all:</a:t>
            </a:r>
          </a:p>
          <a:p>
            <a:r>
              <a:rPr lang="en-US" baseline="0" dirty="0" smtClean="0"/>
              <a:t>• experiential learning – you try out the technology with the FLC and deploy in in a lesson</a:t>
            </a:r>
          </a:p>
          <a:p>
            <a:r>
              <a:rPr lang="en-US" baseline="0" dirty="0" smtClean="0"/>
              <a:t>• assessment of student learning – each faculty implements a technology tool and collects student learning data</a:t>
            </a:r>
          </a:p>
          <a:p>
            <a:r>
              <a:rPr lang="en-US" baseline="0" dirty="0" smtClean="0"/>
              <a:t>• a culminating event and products that are disseminated publically</a:t>
            </a:r>
          </a:p>
          <a:p>
            <a:r>
              <a:rPr lang="en-US" baseline="0" dirty="0" smtClean="0"/>
              <a:t>	– poster session, e portfolio, seminar</a:t>
            </a:r>
          </a:p>
          <a:p>
            <a:r>
              <a:rPr lang="en-US" baseline="0" dirty="0" smtClean="0"/>
              <a:t>	- with administrators, colleagues, and funders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8A314-105D-9046-A7C7-7A1908C0D14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55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we think FLCs are powerful change</a:t>
            </a:r>
            <a:r>
              <a:rPr lang="en-US" baseline="0" dirty="0" smtClean="0"/>
              <a:t> agents and help us jump the “chasm” between innovation and implementation/institutionalization: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addition to the intended outcome of course or lesson redesign, FLCs have resulted in:</a:t>
            </a:r>
          </a:p>
          <a:p>
            <a:endParaRPr lang="en-US" baseline="0" dirty="0" smtClean="0"/>
          </a:p>
          <a:p>
            <a:r>
              <a:rPr lang="en-US" baseline="0" dirty="0" smtClean="0"/>
              <a:t>	• </a:t>
            </a:r>
            <a:r>
              <a:rPr lang="en-US" dirty="0" smtClean="0"/>
              <a:t>Grants:</a:t>
            </a:r>
            <a:r>
              <a:rPr lang="en-US" baseline="0" dirty="0" smtClean="0"/>
              <a:t> Which bring recognition, resources, and build infrastructure for pilot projects</a:t>
            </a:r>
          </a:p>
          <a:p>
            <a:r>
              <a:rPr lang="en-US" baseline="0" dirty="0" smtClean="0"/>
              <a:t>	• Changes in campus IT infrastructure: a “community of faculty” has a louder voice than your best “lone rangers”</a:t>
            </a:r>
          </a:p>
          <a:p>
            <a:r>
              <a:rPr lang="en-US" baseline="0" dirty="0" smtClean="0"/>
              <a:t>	• Faculty leadership: we are working on this… at lest the cats are in the same room!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Similar approach being adopted in a larger PLC to address bottleneck courses in the CSU by the ATS division ??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8A314-105D-9046-A7C7-7A1908C0D14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81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few important</a:t>
            </a:r>
            <a:r>
              <a:rPr lang="en-US" baseline="0" dirty="0" smtClean="0"/>
              <a:t> nitty gritty details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FLCs are not an inexpensive solution- they require a significant investment in human resource (and money)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Also… a skilled facilitator (expert herder of cats) is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8A314-105D-9046-A7C7-7A1908C0D14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65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8A314-105D-9046-A7C7-7A1908C0D14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1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class of 3 million as of June 2015 –23 campuses -  450,000 students system wide 25,000 faculty (ft and lecturers)</a:t>
            </a:r>
          </a:p>
          <a:p>
            <a:pPr>
              <a:defRPr/>
            </a:pPr>
            <a:r>
              <a:rPr lang="en-US" dirty="0" smtClean="0"/>
              <a:t>1 in 20 Americans with a college degree received it from the CSU</a:t>
            </a:r>
          </a:p>
          <a:p>
            <a:pPr>
              <a:defRPr/>
            </a:pPr>
            <a:r>
              <a:rPr lang="en-US" dirty="0" smtClean="0"/>
              <a:t>Our alumni family is larger than the population of 20 U.S. states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About 50/50% in terms of full and part –time (FTEF)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38% TTT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41% of full time faculty are full professor; 24% associate; 16% assistant and 19% FT lecturer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ITL – </a:t>
            </a:r>
          </a:p>
          <a:p>
            <a:pPr>
              <a:defRPr/>
            </a:pPr>
            <a:r>
              <a:rPr lang="en-US" dirty="0" smtClean="0"/>
              <a:t>Sac State </a:t>
            </a:r>
          </a:p>
          <a:p>
            <a:pPr>
              <a:defRPr/>
            </a:pPr>
            <a:r>
              <a:rPr lang="en-US" dirty="0" smtClean="0"/>
              <a:t>CTL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46E232-56B4-274D-AFA3-1D3755DD4E1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2900" y="762000"/>
            <a:ext cx="6172200" cy="6858000"/>
          </a:xfrm>
        </p:spPr>
        <p:txBody>
          <a:bodyPr/>
          <a:lstStyle/>
          <a:p>
            <a:r>
              <a:rPr lang="en-US" sz="1200" baseline="0" dirty="0" smtClean="0"/>
              <a:t>1. What is the problem we are trying to solve?</a:t>
            </a:r>
          </a:p>
          <a:p>
            <a:r>
              <a:rPr lang="en-US" sz="1200" baseline="0" dirty="0" smtClean="0"/>
              <a:t>  A. </a:t>
            </a:r>
            <a:r>
              <a:rPr lang="en-US" sz="1200" dirty="0" smtClean="0"/>
              <a:t>Why</a:t>
            </a:r>
            <a:r>
              <a:rPr lang="en-US" sz="1200" baseline="0" dirty="0" smtClean="0"/>
              <a:t> faculty professional development?</a:t>
            </a:r>
          </a:p>
          <a:p>
            <a:r>
              <a:rPr lang="en-US" sz="1200" baseline="0" dirty="0" smtClean="0"/>
              <a:t>  B. Why Faculty Learning Communities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  A. Why do we need faculty professional development?</a:t>
            </a:r>
          </a:p>
          <a:p>
            <a:r>
              <a:rPr lang="en-US" sz="1200" baseline="0" dirty="0" smtClean="0"/>
              <a:t>  Not just the CSU but CA in general is lagging in the use of technology for teaching and learning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   Ex.1 iPEDs data on % of students taking online courses</a:t>
            </a:r>
          </a:p>
          <a:p>
            <a:r>
              <a:rPr lang="en-US" sz="1200" baseline="0" dirty="0" smtClean="0"/>
              <a:t>      • Darker green </a:t>
            </a:r>
            <a:r>
              <a:rPr lang="en-US" sz="1200" baseline="0" dirty="0" smtClean="0"/>
              <a:t>- </a:t>
            </a:r>
            <a:r>
              <a:rPr lang="en-US" sz="1200" baseline="0" dirty="0" smtClean="0"/>
              <a:t>higher percentage/ lighter green </a:t>
            </a:r>
            <a:r>
              <a:rPr lang="en-US" sz="1200" baseline="0" dirty="0" smtClean="0"/>
              <a:t>- lower </a:t>
            </a:r>
            <a:r>
              <a:rPr lang="en-US" sz="1200" baseline="0" dirty="0" smtClean="0"/>
              <a:t>percentage</a:t>
            </a:r>
          </a:p>
          <a:p>
            <a:r>
              <a:rPr lang="en-US" sz="1200" baseline="0" dirty="0" smtClean="0"/>
              <a:t>      • Take a minute to locate your state </a:t>
            </a:r>
            <a:r>
              <a:rPr lang="en-US" sz="1200" baseline="0" dirty="0" smtClean="0"/>
              <a:t>(in chat </a:t>
            </a:r>
            <a:r>
              <a:rPr lang="en-US" sz="1200" baseline="0" dirty="0" smtClean="0"/>
              <a:t>box, tell us where your from?)</a:t>
            </a:r>
          </a:p>
          <a:p>
            <a:r>
              <a:rPr lang="en-US" sz="1200" baseline="0" dirty="0" smtClean="0"/>
              <a:t>      • CA has one of the lowest percentages of students taking online courses</a:t>
            </a:r>
          </a:p>
          <a:p>
            <a:r>
              <a:rPr lang="en-US" sz="1200" baseline="0" dirty="0" smtClean="0"/>
              <a:t>  CA and the large system of the CSU needs to “catch up”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IPED </a:t>
            </a:r>
            <a:r>
              <a:rPr lang="en-US" sz="1200" baseline="0" dirty="0" smtClean="0"/>
              <a:t>= IPEDs Integrated Postsecondary Education Data Systems supported by NCES</a:t>
            </a:r>
          </a:p>
          <a:p>
            <a:r>
              <a:rPr lang="en-US" sz="1200" baseline="0" dirty="0" smtClean="0"/>
              <a:t>NCES National Center for Education Statistics)</a:t>
            </a:r>
          </a:p>
          <a:p>
            <a:r>
              <a:rPr lang="en-US" sz="1200" baseline="0" dirty="0" smtClean="0"/>
              <a:t>		</a:t>
            </a:r>
          </a:p>
          <a:p>
            <a:r>
              <a:rPr lang="en-US" sz="1200" baseline="0" dirty="0" smtClean="0"/>
              <a:t>B. Why might we be lagging?</a:t>
            </a:r>
          </a:p>
          <a:p>
            <a:r>
              <a:rPr lang="en-US" sz="1200" baseline="0" dirty="0" smtClean="0"/>
              <a:t>   • Faculty are the primary creators of academic courses</a:t>
            </a:r>
          </a:p>
          <a:p>
            <a:r>
              <a:rPr lang="en-US" sz="1200" baseline="0" dirty="0" smtClean="0"/>
              <a:t>   • And how do they feel about technology?  </a:t>
            </a:r>
          </a:p>
          <a:p>
            <a:r>
              <a:rPr lang="en-US" sz="1200" baseline="0" dirty="0" smtClean="0"/>
              <a:t>      </a:t>
            </a:r>
          </a:p>
          <a:p>
            <a:r>
              <a:rPr lang="en-US" sz="1200" baseline="0" dirty="0" smtClean="0"/>
              <a:t>   Ex. Thoughts on the Growth of Online Education</a:t>
            </a:r>
          </a:p>
          <a:p>
            <a:r>
              <a:rPr lang="en-US" sz="1200" baseline="0" dirty="0" smtClean="0"/>
              <a:t>      • Red indicates the % that feel anxiety/fear</a:t>
            </a:r>
          </a:p>
          <a:p>
            <a:r>
              <a:rPr lang="en-US" sz="1200" baseline="0" dirty="0" smtClean="0"/>
              <a:t>      • 20% of Administrators feel more fear than excitement</a:t>
            </a:r>
          </a:p>
          <a:p>
            <a:r>
              <a:rPr lang="en-US" sz="1200" baseline="0" dirty="0" smtClean="0"/>
              <a:t>      • nearly 60% of Faculty feel more fear than excitement</a:t>
            </a:r>
          </a:p>
          <a:p>
            <a:endParaRPr lang="en-US" sz="1200" baseline="0" dirty="0" smtClean="0"/>
          </a:p>
          <a:p>
            <a:pPr marL="0" indent="0">
              <a:buFontTx/>
              <a:buNone/>
            </a:pPr>
            <a:r>
              <a:rPr lang="en-US" sz="1200" baseline="0" dirty="0" smtClean="0"/>
              <a:t>So we have a problem- a majority of the group that is positioned to most effectively utilize technology in education has more fear than anxiety</a:t>
            </a:r>
          </a:p>
          <a:p>
            <a:pPr marL="742950" lvl="1" indent="-285750">
              <a:buFontTx/>
              <a:buChar char="-"/>
            </a:pPr>
            <a:r>
              <a:rPr lang="en-US" sz="1200" baseline="0" dirty="0" smtClean="0"/>
              <a:t>• The root of the problem is faculty are trained as experts in their discipline! </a:t>
            </a:r>
          </a:p>
          <a:p>
            <a:pPr marL="1200150" lvl="2" indent="-285750">
              <a:buFontTx/>
              <a:buChar char="-"/>
            </a:pPr>
            <a:r>
              <a:rPr lang="en-US" sz="1200" baseline="0" dirty="0" smtClean="0"/>
              <a:t>- not teaching</a:t>
            </a:r>
          </a:p>
          <a:p>
            <a:pPr marL="1200150" lvl="2" indent="-285750">
              <a:buFontTx/>
              <a:buChar char="-"/>
            </a:pPr>
            <a:r>
              <a:rPr lang="en-US" sz="1200" baseline="0" dirty="0" smtClean="0"/>
              <a:t>- not curricular design</a:t>
            </a:r>
          </a:p>
          <a:p>
            <a:pPr marL="1200150" lvl="2" indent="-285750">
              <a:buFontTx/>
              <a:buChar char="-"/>
            </a:pPr>
            <a:r>
              <a:rPr lang="en-US" sz="1200" baseline="0" dirty="0" smtClean="0"/>
              <a:t>- not technology</a:t>
            </a:r>
          </a:p>
          <a:p>
            <a:pPr marL="1200150" lvl="2" indent="-285750">
              <a:buFontTx/>
              <a:buChar char="-"/>
            </a:pPr>
            <a:r>
              <a:rPr lang="en-US" sz="1200" baseline="0" dirty="0" smtClean="0"/>
              <a:t>- not assessment</a:t>
            </a:r>
          </a:p>
          <a:p>
            <a:pPr marL="285750" lvl="2" indent="-285750">
              <a:buFontTx/>
              <a:buChar char="-"/>
            </a:pPr>
            <a:r>
              <a:rPr lang="en-US" sz="1200" baseline="0" dirty="0" smtClean="0"/>
              <a:t>So faculty need to develop these skills!  Continuing education, time,  and practice</a:t>
            </a:r>
          </a:p>
          <a:p>
            <a:pPr marL="914400" lvl="2" indent="0">
              <a:buFontTx/>
              <a:buNone/>
            </a:pPr>
            <a:endParaRPr lang="en-US" sz="1200" baseline="0" dirty="0" smtClean="0"/>
          </a:p>
          <a:p>
            <a:pPr marL="1200150" lvl="2" indent="-285750">
              <a:buFontTx/>
              <a:buChar char="-"/>
            </a:pP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8A314-105D-9046-A7C7-7A1908C0D14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50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</a:t>
            </a:r>
            <a:r>
              <a:rPr lang="en-US" baseline="0" dirty="0" smtClean="0"/>
              <a:t> the surface, the problem seems easy to solve:  We approach it in the usual reasonable linear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342900" indent="-342900">
              <a:buAutoNum type="arabicPeriod"/>
            </a:pPr>
            <a:r>
              <a:rPr lang="en-US" baseline="0" dirty="0" smtClean="0"/>
              <a:t>Gather Data: </a:t>
            </a:r>
          </a:p>
          <a:p>
            <a:pPr marL="800100" lvl="1" indent="-342900">
              <a:buFont typeface="Arial"/>
              <a:buChar char="•"/>
            </a:pPr>
            <a:r>
              <a:rPr lang="en-US" baseline="0" dirty="0" smtClean="0"/>
              <a:t>About faculty:  CVs, Surveys</a:t>
            </a:r>
          </a:p>
          <a:p>
            <a:pPr marL="800100" lvl="1" indent="-342900">
              <a:buFont typeface="Arial"/>
              <a:buChar char="•"/>
            </a:pPr>
            <a:r>
              <a:rPr lang="en-US" baseline="0" dirty="0" smtClean="0"/>
              <a:t>About technology: emerging technology reports and studies, research based best practice, etc.</a:t>
            </a:r>
          </a:p>
          <a:p>
            <a:pPr marL="342900" indent="-342900">
              <a:buAutoNum type="arabicPeriod"/>
            </a:pPr>
            <a:r>
              <a:rPr lang="en-US" baseline="0" dirty="0" smtClean="0"/>
              <a:t>Analyze Data: </a:t>
            </a:r>
          </a:p>
          <a:p>
            <a:pPr marL="800100" lvl="1" indent="-342900">
              <a:buFont typeface="Arial"/>
              <a:buChar char="•"/>
            </a:pPr>
            <a:r>
              <a:rPr lang="en-US" baseline="0" dirty="0" smtClean="0"/>
              <a:t>Faculty have little formal training if any in pedagogy or technology, but they are smart people, they can learn!</a:t>
            </a:r>
          </a:p>
          <a:p>
            <a:pPr marL="800100" lvl="1" indent="-342900">
              <a:buFont typeface="Arial"/>
              <a:buChar char="•"/>
            </a:pPr>
            <a:r>
              <a:rPr lang="en-US" baseline="0" dirty="0" smtClean="0"/>
              <a:t>There are lots of “cool”, “innovative”, “engaging”, technology apps and tools just waiting to be adopted!</a:t>
            </a:r>
          </a:p>
          <a:p>
            <a:pPr marL="342900" indent="-342900">
              <a:buAutoNum type="arabicPeriod"/>
            </a:pPr>
            <a:r>
              <a:rPr lang="en-US" baseline="0" dirty="0" smtClean="0"/>
              <a:t>Formulate a Solution: Let’s build workshops, institutes, and hire experts to “train” faculty on pedagogy and technology</a:t>
            </a:r>
          </a:p>
          <a:p>
            <a:pPr marL="342900" indent="-342900">
              <a:buAutoNum type="arabicPeriod"/>
            </a:pPr>
            <a:endParaRPr lang="en-US" baseline="0" dirty="0" smtClean="0"/>
          </a:p>
          <a:p>
            <a:pPr marL="342900" indent="-342900">
              <a:buAutoNum type="arabicPeriod"/>
            </a:pPr>
            <a:r>
              <a:rPr lang="en-US" baseline="0" dirty="0" smtClean="0"/>
              <a:t>Implement Solution:</a:t>
            </a:r>
          </a:p>
          <a:p>
            <a:pPr marL="742950" lvl="1" indent="-285750">
              <a:buFont typeface="Arial"/>
              <a:buChar char="•"/>
            </a:pPr>
            <a:r>
              <a:rPr lang="en-US" baseline="0" dirty="0" smtClean="0"/>
              <a:t>You look for “experts”… they tend to be “too general” or “too discipline specific”… Your faculty say… “this X doesn’t work in my field”</a:t>
            </a:r>
          </a:p>
          <a:p>
            <a:pPr marL="742950" lvl="1" indent="-285750">
              <a:buFont typeface="Arial"/>
              <a:buChar char="•"/>
            </a:pPr>
            <a:r>
              <a:rPr lang="en-US" baseline="0" dirty="0" smtClean="0"/>
              <a:t>Faculty are busy (with research), moderately interested, and adoption of technology is slow</a:t>
            </a:r>
          </a:p>
          <a:p>
            <a:pPr marL="742950" lvl="1" indent="-285750">
              <a:buFont typeface="Arial"/>
              <a:buChar char="•"/>
            </a:pPr>
            <a:endParaRPr lang="en-US" baseline="0" dirty="0" smtClean="0"/>
          </a:p>
          <a:p>
            <a:pPr marL="742950" lvl="1" indent="-285750">
              <a:buFont typeface="Arial"/>
              <a:buChar char="•"/>
            </a:pPr>
            <a:r>
              <a:rPr lang="en-US" baseline="0" dirty="0" smtClean="0"/>
              <a:t>Ummm so why isn’t this working better?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8A314-105D-9046-A7C7-7A1908C0D14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30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5300" y="2438400"/>
            <a:ext cx="5867400" cy="6324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went wrong is the framing of the</a:t>
            </a:r>
            <a:r>
              <a:rPr lang="en-US" baseline="0" dirty="0" smtClean="0"/>
              <a:t> problem:</a:t>
            </a:r>
          </a:p>
          <a:p>
            <a:pPr>
              <a:defRPr/>
            </a:pPr>
            <a:r>
              <a:rPr lang="en-US" baseline="0" dirty="0" smtClean="0"/>
              <a:t>The problem of using technology for teaching and learning in higher education is not a simple one that can be solved by a linear process.</a:t>
            </a:r>
          </a:p>
          <a:p>
            <a:pPr>
              <a:defRPr/>
            </a:pPr>
            <a:endParaRPr lang="en-US" baseline="0" dirty="0" smtClean="0"/>
          </a:p>
          <a:p>
            <a:pPr>
              <a:defRPr/>
            </a:pPr>
            <a:r>
              <a:rPr lang="en-US" baseline="0" dirty="0" smtClean="0"/>
              <a:t>It is a “wicked problem” !</a:t>
            </a:r>
          </a:p>
          <a:p>
            <a:pPr>
              <a:defRPr/>
            </a:pPr>
            <a:r>
              <a:rPr lang="en-US" baseline="0" dirty="0" smtClean="0"/>
              <a:t>  • The term “wicked problem was first coined by public policy/social planning …used by communications, business, and marketing</a:t>
            </a:r>
          </a:p>
          <a:p>
            <a:pPr>
              <a:defRPr/>
            </a:pPr>
            <a:r>
              <a:rPr lang="en-US" baseline="0" dirty="0" smtClean="0"/>
              <a:t>        Note on characteristics of a wicked problem:</a:t>
            </a:r>
          </a:p>
          <a:p>
            <a:pPr>
              <a:defRPr/>
            </a:pPr>
            <a:r>
              <a:rPr lang="en-US" baseline="0" dirty="0" smtClean="0"/>
              <a:t>         • cannot be defined – many people (administrators, faculty, and students) view and frame the “problem” in unique and different ways (there are social, political, and economic variables)</a:t>
            </a:r>
          </a:p>
          <a:p>
            <a:pPr>
              <a:defRPr/>
            </a:pPr>
            <a:r>
              <a:rPr lang="en-US" baseline="0" dirty="0" smtClean="0"/>
              <a:t>         •  solutions change the very nature of the problem (when you deliver a course online, student engagement, learning modalities, assessment, and classroom culture all change!)</a:t>
            </a:r>
          </a:p>
          <a:p>
            <a:pPr>
              <a:defRPr/>
            </a:pPr>
            <a:endParaRPr lang="en-US" baseline="0" dirty="0" smtClean="0"/>
          </a:p>
          <a:p>
            <a:pPr>
              <a:defRPr/>
            </a:pPr>
            <a:r>
              <a:rPr lang="en-US" baseline="0" dirty="0" smtClean="0"/>
              <a:t>  • For example, the green line might represent multiple attempts over time to implement innovative technology  - workshops, institutes, boot camps, e-academies, </a:t>
            </a:r>
          </a:p>
          <a:p>
            <a:pPr>
              <a:defRPr/>
            </a:pPr>
            <a:r>
              <a:rPr lang="en-US" baseline="0" dirty="0" smtClean="0"/>
              <a:t> </a:t>
            </a:r>
          </a:p>
          <a:p>
            <a:pPr>
              <a:defRPr/>
            </a:pPr>
            <a:endParaRPr lang="en-US" baseline="0" dirty="0" smtClean="0"/>
          </a:p>
          <a:p>
            <a:pPr>
              <a:defRPr/>
            </a:pPr>
            <a:endParaRPr lang="en-US" baseline="0" dirty="0" smtClean="0"/>
          </a:p>
          <a:p>
            <a:pPr>
              <a:defRPr/>
            </a:pPr>
            <a:r>
              <a:rPr lang="en-US" dirty="0" smtClean="0"/>
              <a:t>Characteristics of WPs</a:t>
            </a:r>
            <a:r>
              <a:rPr lang="en-US" baseline="0" dirty="0" smtClean="0"/>
              <a:t> 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Progress</a:t>
            </a:r>
            <a:r>
              <a:rPr lang="en-US" baseline="0" dirty="0" smtClean="0"/>
              <a:t> towards a solution  for a “wicked problem” one that ahs many solutions, not just a technical issue, but involves social issues and interacting variables etc. </a:t>
            </a:r>
          </a:p>
          <a:p>
            <a:pPr>
              <a:defRPr/>
            </a:pPr>
            <a:endParaRPr lang="en-US" baseline="0" dirty="0" smtClean="0"/>
          </a:p>
          <a:p>
            <a:pPr>
              <a:defRPr/>
            </a:pPr>
            <a:r>
              <a:rPr lang="en-US" baseline="0" dirty="0" smtClean="0"/>
              <a:t>Important to experiment in low stakes ways to find the better solution for your social setting (pilots via FLC – find the better solutions (the minima) more broadly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A75BB9-2701-0E41-A95D-AACB4187C21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While participants</a:t>
            </a:r>
            <a:r>
              <a:rPr lang="en-US" baseline="0" dirty="0" smtClean="0"/>
              <a:t> enter in their polling votes:</a:t>
            </a:r>
          </a:p>
          <a:p>
            <a:pPr marL="285750" indent="-285750">
              <a:buFontTx/>
              <a:buChar char="-"/>
            </a:pPr>
            <a:r>
              <a:rPr lang="en-US" baseline="0" dirty="0" smtClean="0"/>
              <a:t>Give examples of each of these at our institutions? </a:t>
            </a:r>
          </a:p>
          <a:p>
            <a:pPr marL="285750" indent="-285750">
              <a:buFontTx/>
              <a:buChar char="-"/>
            </a:pPr>
            <a:r>
              <a:rPr lang="en-US" baseline="0" dirty="0" smtClean="0"/>
              <a:t>Let’s not process this in real time – come back to this later since on the spot we don’t know what range and distribution of responses we will get.</a:t>
            </a:r>
          </a:p>
          <a:p>
            <a:pPr marL="285750" indent="-285750">
              <a:buFontTx/>
              <a:buChar char="-"/>
            </a:pPr>
            <a:r>
              <a:rPr lang="en-US" baseline="0" dirty="0" smtClean="0"/>
              <a:t>Hopeful – people have tried them all, with only a few if any familiar with the FLC model</a:t>
            </a:r>
          </a:p>
          <a:p>
            <a:pPr marL="285750" indent="-285750">
              <a:buFontTx/>
              <a:buChar char="-"/>
            </a:pPr>
            <a:endParaRPr lang="en-US" baseline="0" dirty="0" smtClean="0"/>
          </a:p>
          <a:p>
            <a:pPr marL="285750" indent="-285750">
              <a:buFontTx/>
              <a:buChar char="-"/>
            </a:pPr>
            <a:r>
              <a:rPr lang="en-US" baseline="0" dirty="0" smtClean="0"/>
              <a:t>I think we are done with the poll, </a:t>
            </a:r>
          </a:p>
          <a:p>
            <a:pPr marL="285750" indent="-285750">
              <a:buFontTx/>
              <a:buChar char="-"/>
            </a:pPr>
            <a:endParaRPr lang="en-US" baseline="0" dirty="0" smtClean="0"/>
          </a:p>
          <a:p>
            <a:pPr marL="285750" indent="-285750">
              <a:buFontTx/>
              <a:buChar char="-"/>
            </a:pPr>
            <a:endParaRPr lang="en-US" baseline="0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8A314-105D-9046-A7C7-7A1908C0D14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56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FLC – community of practice with a difference -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backwards design </a:t>
            </a:r>
          </a:p>
          <a:p>
            <a:pPr>
              <a:defRPr/>
            </a:pPr>
            <a:r>
              <a:rPr lang="en-US" dirty="0" smtClean="0"/>
              <a:t>flipped classroom </a:t>
            </a:r>
          </a:p>
          <a:p>
            <a:pPr>
              <a:defRPr/>
            </a:pPr>
            <a:r>
              <a:rPr lang="en-US" dirty="0" smtClean="0"/>
              <a:t>hybrid/on-line courses – </a:t>
            </a:r>
          </a:p>
          <a:p>
            <a:pPr>
              <a:defRPr/>
            </a:pPr>
            <a:r>
              <a:rPr lang="en-US" dirty="0" smtClean="0"/>
              <a:t>assessing student learning  </a:t>
            </a:r>
          </a:p>
          <a:p>
            <a:pPr>
              <a:defRPr/>
            </a:pPr>
            <a:r>
              <a:rPr lang="en-US" dirty="0" smtClean="0"/>
              <a:t>critical thinking dinner panel </a:t>
            </a:r>
          </a:p>
          <a:p>
            <a:pPr>
              <a:defRPr/>
            </a:pPr>
            <a:r>
              <a:rPr lang="en-US" dirty="0" smtClean="0"/>
              <a:t>affective components **</a:t>
            </a:r>
          </a:p>
          <a:p>
            <a:pPr>
              <a:defRPr/>
            </a:pPr>
            <a:r>
              <a:rPr lang="en-US" dirty="0" smtClean="0"/>
              <a:t>program assessment  </a:t>
            </a:r>
          </a:p>
          <a:p>
            <a:pPr>
              <a:defRPr/>
            </a:pPr>
            <a:r>
              <a:rPr lang="en-US" dirty="0" smtClean="0"/>
              <a:t>Learner analytics</a:t>
            </a:r>
          </a:p>
          <a:p>
            <a:pPr>
              <a:defRPr/>
            </a:pPr>
            <a:r>
              <a:rPr lang="en-US" dirty="0" smtClean="0"/>
              <a:t>Metacognition – regulation of learning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ITL has sponsored 33 FLC over 15 campuses </a:t>
            </a:r>
            <a:r>
              <a:rPr lang="en-US" baseline="0" dirty="0" smtClean="0"/>
              <a:t> in the past 4 years, </a:t>
            </a:r>
          </a:p>
          <a:p>
            <a:pPr>
              <a:defRPr/>
            </a:pPr>
            <a:endParaRPr lang="en-US" baseline="0" dirty="0" smtClean="0"/>
          </a:p>
          <a:p>
            <a:pPr>
              <a:defRPr/>
            </a:pPr>
            <a:r>
              <a:rPr lang="en-US" baseline="0" dirty="0" smtClean="0"/>
              <a:t>1/3 of them being tech related (flipping the class, moocs ,etc ) impacting about 100 faculty developing new materials implemented in courses (more later) </a:t>
            </a:r>
          </a:p>
          <a:p>
            <a:pPr>
              <a:defRPr/>
            </a:pPr>
            <a:r>
              <a:rPr lang="en-US" baseline="0" dirty="0" smtClean="0"/>
              <a:t>how much to say about presentations, course changes, etc. 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oi_____________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Golden four instructors – how to infuse items across the curriculum, rather than single course “input”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76600E-46ED-C147-8FB5-23BF7BFFD2F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5300" y="1524000"/>
            <a:ext cx="5867400" cy="6324600"/>
          </a:xfrm>
        </p:spPr>
        <p:txBody>
          <a:bodyPr/>
          <a:lstStyle/>
          <a:p>
            <a:r>
              <a:rPr lang="en-US" sz="1200" dirty="0" smtClean="0"/>
              <a:t>To see why FLC’s seem to work with technology:</a:t>
            </a:r>
          </a:p>
          <a:p>
            <a:endParaRPr lang="en-US" sz="1200" dirty="0" smtClean="0"/>
          </a:p>
          <a:p>
            <a:r>
              <a:rPr lang="en-US" sz="1200" dirty="0" smtClean="0"/>
              <a:t>Look at the</a:t>
            </a:r>
            <a:r>
              <a:rPr lang="en-US" sz="1200" baseline="0" dirty="0" smtClean="0"/>
              <a:t> “Diffusion of Innovation” curve</a:t>
            </a:r>
          </a:p>
          <a:p>
            <a:r>
              <a:rPr lang="en-US" sz="1200" baseline="0" dirty="0" smtClean="0"/>
              <a:t>  Note: originally from the discipline anthropology, sociology, popularized by Everett Rodgers of Communication Studies, now widely cited and used by business and technology marketers)</a:t>
            </a:r>
            <a:endParaRPr lang="en-US" sz="1200" dirty="0" smtClean="0"/>
          </a:p>
          <a:p>
            <a:r>
              <a:rPr lang="en-US" sz="1200" dirty="0" smtClean="0"/>
              <a:t>1. Most campuses</a:t>
            </a:r>
            <a:r>
              <a:rPr lang="en-US" sz="1200" baseline="0" dirty="0" smtClean="0"/>
              <a:t> have innovators and early adopters</a:t>
            </a:r>
          </a:p>
          <a:p>
            <a:r>
              <a:rPr lang="en-US" sz="1200" baseline="0" dirty="0" smtClean="0"/>
              <a:t>          - no need to motivate them</a:t>
            </a:r>
          </a:p>
          <a:p>
            <a:r>
              <a:rPr lang="en-US" sz="1200" baseline="0" dirty="0" smtClean="0"/>
              <a:t>          - they are your “ stars”, “ trail blazers”</a:t>
            </a:r>
          </a:p>
          <a:p>
            <a:r>
              <a:rPr lang="en-US" sz="1200" baseline="0" dirty="0" smtClean="0"/>
              <a:t>          - also likely to be “lone rangers”, not your team leader</a:t>
            </a:r>
          </a:p>
          <a:p>
            <a:r>
              <a:rPr lang="en-US" sz="1200" baseline="0" dirty="0" smtClean="0"/>
              <a:t>          - not usually the catalyst for spreading adoption</a:t>
            </a:r>
          </a:p>
          <a:p>
            <a:r>
              <a:rPr lang="en-US" sz="1200" baseline="0" dirty="0" smtClean="0"/>
              <a:t>          - they are motivated by the “scarcity, novelty and potential” of new technology</a:t>
            </a:r>
          </a:p>
          <a:p>
            <a:r>
              <a:rPr lang="en-US" sz="1200" baseline="0" dirty="0" smtClean="0"/>
              <a:t>          - they only represent 16%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2. To move the needle on using technology in teaching and learning you need to enlist the early and late majority</a:t>
            </a:r>
          </a:p>
          <a:p>
            <a:r>
              <a:rPr lang="en-US" sz="1200" baseline="0" dirty="0" smtClean="0"/>
              <a:t>          - they are pragmatists and conservative by nature</a:t>
            </a:r>
          </a:p>
          <a:p>
            <a:r>
              <a:rPr lang="en-US" sz="1200" baseline="0" dirty="0" smtClean="0"/>
              <a:t>          - they require social and disciplinary proof that new technology is worth investing in</a:t>
            </a:r>
          </a:p>
          <a:p>
            <a:r>
              <a:rPr lang="en-US" sz="1200" baseline="0" dirty="0" smtClean="0"/>
              <a:t>          - this social proof can be fostered by a faculty learning community 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3. As for the skeptics?</a:t>
            </a:r>
          </a:p>
          <a:p>
            <a:r>
              <a:rPr lang="en-US" sz="1200" baseline="0" dirty="0" smtClean="0"/>
              <a:t>          - when invited in… they may bend a bit, but you won’t get 100% of the faculty for any initiative – don’t waste too much time fighting them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4. What do you need to “jump the chasm / cross the tipping point”?</a:t>
            </a:r>
          </a:p>
          <a:p>
            <a:r>
              <a:rPr lang="en-US" sz="1200" baseline="0" dirty="0" smtClean="0"/>
              <a:t>(move from innovation – institutionalization of technology)</a:t>
            </a:r>
          </a:p>
          <a:p>
            <a:r>
              <a:rPr lang="en-US" sz="1200" baseline="0" dirty="0" smtClean="0"/>
              <a:t>          -  you need a cohort of faculty leaders – the FLC is a place you can grow them!</a:t>
            </a:r>
          </a:p>
          <a:p>
            <a:r>
              <a:rPr lang="en-US" sz="1200" baseline="0" dirty="0" smtClean="0"/>
              <a:t>          - your leaders might be hard to recognize since they are not the “shiny” ones out there with the latest tech gadget or software!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8A314-105D-9046-A7C7-7A1908C0D14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76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 so that’s the theory… how does this actually work?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Notes from the trenches:</a:t>
            </a:r>
          </a:p>
          <a:p>
            <a:pPr marL="342900" indent="-342900">
              <a:buAutoNum type="arabicPeriod"/>
            </a:pPr>
            <a:r>
              <a:rPr lang="en-US" baseline="0" dirty="0" smtClean="0"/>
              <a:t>FLCs are both highly structured  and flexible</a:t>
            </a:r>
          </a:p>
          <a:p>
            <a:pPr marL="457200" lvl="1" indent="0">
              <a:buNone/>
            </a:pPr>
            <a:r>
              <a:rPr lang="en-US" baseline="0" dirty="0" smtClean="0"/>
              <a:t>	The structure:</a:t>
            </a:r>
          </a:p>
          <a:p>
            <a:pPr marL="0" indent="0">
              <a:buNone/>
            </a:pPr>
            <a:r>
              <a:rPr lang="en-US" baseline="0" dirty="0" smtClean="0"/>
              <a:t>	• set meeting days/times/content/attendance</a:t>
            </a:r>
          </a:p>
          <a:p>
            <a:pPr marL="0" indent="0">
              <a:buNone/>
            </a:pPr>
            <a:r>
              <a:rPr lang="en-US" baseline="0" dirty="0" smtClean="0"/>
              <a:t>	• clear expectations of the content and format of deliverables</a:t>
            </a:r>
          </a:p>
          <a:p>
            <a:pPr marL="0" indent="0">
              <a:buNone/>
            </a:pPr>
            <a:r>
              <a:rPr lang="en-US" baseline="0" dirty="0" smtClean="0"/>
              <a:t>	• tied to the strategic goals of the university and funding stakeholders</a:t>
            </a:r>
          </a:p>
          <a:p>
            <a:pPr marL="0" indent="0">
              <a:buNone/>
            </a:pPr>
            <a:r>
              <a:rPr lang="en-US" baseline="0" dirty="0" smtClean="0"/>
              <a:t>	• focus on the scholarship of teaching and learning – dissemination and publication</a:t>
            </a:r>
          </a:p>
          <a:p>
            <a:pPr marL="0" indent="0">
              <a:buNone/>
            </a:pPr>
            <a:r>
              <a:rPr lang="en-US" baseline="0" dirty="0" smtClean="0"/>
              <a:t>	</a:t>
            </a:r>
          </a:p>
          <a:p>
            <a:pPr marL="0" indent="0">
              <a:buNone/>
            </a:pPr>
            <a:r>
              <a:rPr lang="en-US" baseline="0" dirty="0" smtClean="0"/>
              <a:t>	The flexibility:</a:t>
            </a:r>
          </a:p>
          <a:p>
            <a:pPr marL="0" indent="0">
              <a:buNone/>
            </a:pPr>
            <a:r>
              <a:rPr lang="en-US" baseline="0" dirty="0" smtClean="0"/>
              <a:t>	• The topics can be quite varied (next slide)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8A314-105D-9046-A7C7-7A1908C0D14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0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RedPowerpointBackground.jpg                                    00052529Macintosh HD                   BCA56E57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8"/>
          <p:cNvSpPr>
            <a:spLocks noChangeArrowheads="1"/>
          </p:cNvSpPr>
          <p:nvPr userDrawn="1"/>
        </p:nvSpPr>
        <p:spPr bwMode="auto">
          <a:xfrm>
            <a:off x="0" y="1981200"/>
            <a:ext cx="9144000" cy="76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Rectangle 29"/>
          <p:cNvSpPr>
            <a:spLocks noChangeArrowheads="1"/>
          </p:cNvSpPr>
          <p:nvPr userDrawn="1"/>
        </p:nvSpPr>
        <p:spPr bwMode="auto">
          <a:xfrm>
            <a:off x="0" y="4800600"/>
            <a:ext cx="9144000" cy="76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" name="Picture 30" descr="CSUWordmarkWorkingforCA.jpg                                    00052529Macintosh HD                   BCA56E57: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9" t="30136" b="53542"/>
          <a:stretch>
            <a:fillRect/>
          </a:stretch>
        </p:blipFill>
        <p:spPr bwMode="auto">
          <a:xfrm>
            <a:off x="420688" y="381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08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55354-D4AE-4649-82F6-B4AF4C4B38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4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00E85-4363-AA44-AD50-05C7349FCF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6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D24C4-1869-0949-B6D9-D8C6F59AAC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9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B289B-5B51-B443-AEF7-A8508C014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D3059-AECC-3748-898E-E13383F4D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0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968F0-3ACE-7A45-8AF7-360AE2D3DE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4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35EA1-C7C0-A145-9838-FB477F713E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8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173A9-FF84-1849-9482-1E66A1DCD7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E235-1F92-E749-8209-F496C092B2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1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EFCD4-DC9E-8944-95B2-29A37F70A2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13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3D9AE034-CA09-8C4D-9D8B-8D2BBC1DBD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35" descr="CSUWordmarkWorkingforCA.jpg                                    00052529Macintosh HD                   BCA56E57: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9" t="30136" b="53542"/>
          <a:stretch>
            <a:fillRect/>
          </a:stretch>
        </p:blipFill>
        <p:spPr bwMode="auto">
          <a:xfrm>
            <a:off x="228600" y="3048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0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061" name="Line 37"/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034" name="Picture 1" descr="horizontal3color_whitebackground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5908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800">
          <a:solidFill>
            <a:schemeClr val="bg2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600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400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000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000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000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000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jpg"/><Relationship Id="rId1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9" Type="http://schemas.openxmlformats.org/officeDocument/2006/relationships/image" Target="../media/image29.jpg"/><Relationship Id="rId10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wtikkanen@calstate.edu" TargetMode="External"/><Relationship Id="rId4" Type="http://schemas.openxmlformats.org/officeDocument/2006/relationships/hyperlink" Target="mailto:tashirol@csus.edu" TargetMode="External"/><Relationship Id="rId5" Type="http://schemas.openxmlformats.org/officeDocument/2006/relationships/hyperlink" Target="mailto:marco@csus.edu" TargetMode="External"/><Relationship Id="rId6" Type="http://schemas.openxmlformats.org/officeDocument/2006/relationships/image" Target="../media/image31.jp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units.miamioh.edu/flc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762000" y="2057400"/>
            <a:ext cx="7620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endParaRPr lang="en-US" sz="3200" dirty="0">
              <a:solidFill>
                <a:schemeClr val="bg1"/>
              </a:solidFill>
              <a:latin typeface="Verdana" charset="0"/>
              <a:cs typeface="+mn-cs"/>
            </a:endParaRPr>
          </a:p>
          <a:p>
            <a:pPr algn="ctr">
              <a:defRPr/>
            </a:pPr>
            <a:endParaRPr lang="en-US" sz="3200" dirty="0">
              <a:solidFill>
                <a:schemeClr val="bg1"/>
              </a:solidFill>
              <a:latin typeface="Verdana" charset="0"/>
              <a:cs typeface="+mn-cs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838200" y="5105400"/>
            <a:ext cx="7543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charset="0"/>
              <a:buNone/>
              <a:defRPr/>
            </a:pPr>
            <a:endParaRPr lang="en-US" sz="1800" b="0" dirty="0">
              <a:solidFill>
                <a:schemeClr val="bg2"/>
              </a:solidFill>
              <a:latin typeface="Verdana" charset="0"/>
              <a:cs typeface="+mn-cs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481513" y="2971800"/>
            <a:ext cx="185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685800" y="2209800"/>
            <a:ext cx="7772400" cy="24384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dirty="0"/>
              <a:t>Faculty Learning </a:t>
            </a:r>
            <a:r>
              <a:rPr lang="en-US" dirty="0" smtClean="0"/>
              <a:t>Communities 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200" dirty="0" smtClean="0"/>
              <a:t>An </a:t>
            </a:r>
            <a:r>
              <a:rPr lang="en-US" sz="2200" dirty="0"/>
              <a:t>Effective Tool for Engaging Faculty </a:t>
            </a:r>
            <a:r>
              <a:rPr lang="en-US" sz="2200" dirty="0" smtClean="0"/>
              <a:t>in </a:t>
            </a:r>
            <a:r>
              <a:rPr lang="en-US" sz="2200" dirty="0"/>
              <a:t>the </a:t>
            </a:r>
            <a:endParaRPr lang="en-US" sz="2200" dirty="0" smtClean="0"/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200" dirty="0" smtClean="0"/>
              <a:t>Innovation</a:t>
            </a:r>
            <a:r>
              <a:rPr lang="en-US" sz="2200" dirty="0"/>
              <a:t>, Implementation, and Institutionalization of Technology in Teaching and Learning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6" name="Subtitle 2"/>
          <p:cNvSpPr>
            <a:spLocks noGrp="1"/>
          </p:cNvSpPr>
          <p:nvPr/>
        </p:nvSpPr>
        <p:spPr>
          <a:xfrm>
            <a:off x="914400" y="4876800"/>
            <a:ext cx="74676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600" dirty="0" smtClean="0"/>
              <a:t>Wayne Tikkanen, Director of General Education, Professor of Chemistry California State University Los Angeles</a:t>
            </a:r>
          </a:p>
          <a:p>
            <a:pPr algn="l">
              <a:defRPr/>
            </a:pPr>
            <a:endParaRPr lang="en-US" sz="800" dirty="0" smtClean="0"/>
          </a:p>
          <a:p>
            <a:pPr algn="l">
              <a:defRPr/>
            </a:pPr>
            <a:r>
              <a:rPr lang="en-US" sz="1600" dirty="0" smtClean="0"/>
              <a:t>Lynn Tashiro, Director for the Center for Teaching and Learning, Professor of Physics, California State University Sacramento</a:t>
            </a:r>
          </a:p>
          <a:p>
            <a:pPr algn="l">
              <a:defRPr/>
            </a:pPr>
            <a:endParaRPr lang="en-US" sz="800" dirty="0" smtClean="0"/>
          </a:p>
          <a:p>
            <a:pPr algn="l">
              <a:defRPr/>
            </a:pPr>
            <a:r>
              <a:rPr lang="en-US" sz="1600" dirty="0" smtClean="0"/>
              <a:t>Marco Martinez, Information Technology Consultant, </a:t>
            </a:r>
            <a:r>
              <a:rPr lang="en-US" sz="1600" dirty="0" smtClean="0"/>
              <a:t>Center for Teaching and </a:t>
            </a:r>
            <a:r>
              <a:rPr lang="en-US" sz="1600" dirty="0" smtClean="0"/>
              <a:t>Learning, </a:t>
            </a:r>
            <a:r>
              <a:rPr lang="en-US" sz="1600" dirty="0" smtClean="0"/>
              <a:t>California </a:t>
            </a:r>
            <a:r>
              <a:rPr lang="en-US" sz="1600" dirty="0" smtClean="0"/>
              <a:t>State University Sacramento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5257800" cy="5334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Example technology FLCs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492750" cy="43624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Using MOOCs to Flip Your Classroom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Learning Management System and Action Research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iPads in the Classroom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Instructional Materials for the 21</a:t>
            </a:r>
            <a:r>
              <a:rPr lang="en-US" baseline="30000" dirty="0" smtClean="0"/>
              <a:t>st</a:t>
            </a:r>
            <a:r>
              <a:rPr lang="en-US" dirty="0" smtClean="0"/>
              <a:t> Century Student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3555" name="Picture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296988"/>
            <a:ext cx="20034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1417638"/>
            <a:ext cx="203358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820988"/>
            <a:ext cx="11223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2695575"/>
            <a:ext cx="15303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3954463"/>
            <a:ext cx="7874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imag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953000"/>
            <a:ext cx="12382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imgre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15000"/>
            <a:ext cx="204060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imgre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638800"/>
            <a:ext cx="16160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38600"/>
            <a:ext cx="1504841" cy="91440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962400"/>
            <a:ext cx="1079500" cy="107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505200" cy="5334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FLC Outcomes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5486400" cy="3505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Course Redesigns presented at national conference </a:t>
            </a:r>
          </a:p>
          <a:p>
            <a:pPr>
              <a:defRPr/>
            </a:pPr>
            <a:r>
              <a:rPr lang="en-US" sz="2400" dirty="0"/>
              <a:t>External Grants: $40,000 from CSU Chancellors </a:t>
            </a:r>
            <a:r>
              <a:rPr lang="en-US" sz="2400" dirty="0" smtClean="0"/>
              <a:t>Office</a:t>
            </a:r>
          </a:p>
          <a:p>
            <a:pPr>
              <a:defRPr/>
            </a:pPr>
            <a:r>
              <a:rPr lang="en-US" sz="2400" dirty="0" smtClean="0"/>
              <a:t>Prioritization of classroom wireless infrastructure </a:t>
            </a:r>
          </a:p>
          <a:p>
            <a:pPr>
              <a:defRPr/>
            </a:pPr>
            <a:r>
              <a:rPr lang="en-US" sz="2400" dirty="0" smtClean="0"/>
              <a:t>Faculty Leadership </a:t>
            </a:r>
            <a:endParaRPr lang="en-US" sz="2400" dirty="0"/>
          </a:p>
        </p:txBody>
      </p:sp>
      <p:pic>
        <p:nvPicPr>
          <p:cNvPr id="24579" name="Picture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10033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img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14065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imgr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05000"/>
            <a:ext cx="7794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19400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2673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0" descr="imag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62400"/>
            <a:ext cx="17240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90800"/>
            <a:ext cx="975360" cy="1219200"/>
          </a:xfrm>
          <a:prstGeom prst="rect">
            <a:avLst/>
          </a:prstGeom>
        </p:spPr>
      </p:pic>
      <p:pic>
        <p:nvPicPr>
          <p:cNvPr id="7" name="Picture 6" descr="TI2012DAY1 005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0043"/>
            <a:ext cx="9144000" cy="1014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Funding and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93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$10,000  per FLC (10-15 faculty)</a:t>
            </a:r>
          </a:p>
          <a:p>
            <a:pPr marL="0" indent="0">
              <a:buNone/>
            </a:pPr>
            <a:r>
              <a:rPr lang="en-US" sz="2400" dirty="0" smtClean="0"/>
              <a:t>$700 stipends or professional development funds </a:t>
            </a:r>
          </a:p>
          <a:p>
            <a:pPr marL="0" indent="0">
              <a:buNone/>
            </a:pPr>
            <a:r>
              <a:rPr lang="en-US" sz="2400" dirty="0" smtClean="0"/>
              <a:t>FLCs are funded and facilitated in partnerships:</a:t>
            </a:r>
          </a:p>
          <a:p>
            <a:pPr marL="0" indent="0">
              <a:buNone/>
            </a:pPr>
            <a:endParaRPr lang="en-US" sz="1400" dirty="0" smtClean="0"/>
          </a:p>
          <a:p>
            <a:pPr marL="1320800" indent="0">
              <a:buNone/>
            </a:pPr>
            <a:r>
              <a:rPr lang="en-US" sz="1800" dirty="0" smtClean="0"/>
              <a:t>• Center for Teaching and Learning</a:t>
            </a:r>
          </a:p>
          <a:p>
            <a:pPr marL="1320800" indent="0">
              <a:buNone/>
            </a:pPr>
            <a:r>
              <a:rPr lang="en-US" sz="1800" dirty="0" smtClean="0"/>
              <a:t>• National Science Foundation</a:t>
            </a:r>
          </a:p>
          <a:p>
            <a:pPr marL="1320800" indent="0">
              <a:buNone/>
            </a:pPr>
            <a:r>
              <a:rPr lang="en-US" sz="1800" dirty="0" smtClean="0"/>
              <a:t>• CSU Chancellors Office</a:t>
            </a:r>
          </a:p>
          <a:p>
            <a:pPr marL="1320800" indent="0">
              <a:buNone/>
            </a:pPr>
            <a:r>
              <a:rPr lang="en-US" sz="1800" dirty="0" smtClean="0"/>
              <a:t>• Student Success</a:t>
            </a:r>
          </a:p>
          <a:p>
            <a:pPr marL="1320800" indent="0">
              <a:buNone/>
            </a:pPr>
            <a:r>
              <a:rPr lang="en-US" sz="1800" dirty="0" smtClean="0"/>
              <a:t>• Office of Assessment</a:t>
            </a:r>
          </a:p>
          <a:p>
            <a:pPr marL="1320800" indent="0">
              <a:buNone/>
            </a:pPr>
            <a:r>
              <a:rPr lang="en-US" sz="1800" dirty="0" smtClean="0"/>
              <a:t>• Sacramento Alumni Association</a:t>
            </a:r>
          </a:p>
          <a:p>
            <a:pPr marL="1320800" indent="0">
              <a:buNone/>
            </a:pPr>
            <a:r>
              <a:rPr lang="en-US" sz="1800" dirty="0" smtClean="0"/>
              <a:t>• College of Natural Sciences</a:t>
            </a:r>
          </a:p>
          <a:p>
            <a:pPr marL="1320800" indent="0">
              <a:buNone/>
            </a:pPr>
            <a:r>
              <a:rPr lang="en-US" sz="1800" dirty="0" smtClean="0"/>
              <a:t>• Center for Community Engagement</a:t>
            </a:r>
          </a:p>
          <a:p>
            <a:pPr marL="1320800" indent="0">
              <a:buNone/>
            </a:pPr>
            <a:r>
              <a:rPr lang="en-US" sz="1800" dirty="0" smtClean="0"/>
              <a:t>• First Year Experience Programs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851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5334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438400"/>
            <a:ext cx="5181600" cy="381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600" dirty="0" smtClean="0"/>
              <a:t>Contact us:</a:t>
            </a:r>
          </a:p>
          <a:p>
            <a:pPr marL="0" indent="0">
              <a:buNone/>
              <a:defRPr/>
            </a:pPr>
            <a:endParaRPr lang="en-US" sz="1600" dirty="0" smtClean="0"/>
          </a:p>
          <a:p>
            <a:pPr marL="0" indent="0">
              <a:buNone/>
              <a:defRPr/>
            </a:pPr>
            <a:r>
              <a:rPr lang="en-US" sz="1600" dirty="0" smtClean="0"/>
              <a:t>Wayne </a:t>
            </a:r>
            <a:r>
              <a:rPr lang="en-US" sz="1600" dirty="0"/>
              <a:t>Tikkanen, </a:t>
            </a:r>
            <a:r>
              <a:rPr lang="en-US" sz="1600" dirty="0" smtClean="0"/>
              <a:t>CSU Los Angeles</a:t>
            </a:r>
          </a:p>
          <a:p>
            <a:pPr marL="0" indent="0">
              <a:buNone/>
              <a:defRPr/>
            </a:pPr>
            <a:r>
              <a:rPr lang="en-US" sz="1600" dirty="0">
                <a:hlinkClick r:id="rId3"/>
              </a:rPr>
              <a:t>wtikkanen@</a:t>
            </a:r>
            <a:r>
              <a:rPr lang="en-US" sz="1600" dirty="0" smtClean="0">
                <a:hlinkClick r:id="rId3"/>
              </a:rPr>
              <a:t>calstate.edu</a:t>
            </a:r>
            <a:endParaRPr lang="en-US" sz="1600" dirty="0" smtClean="0"/>
          </a:p>
          <a:p>
            <a:pPr marL="0" indent="0">
              <a:buNone/>
              <a:defRPr/>
            </a:pPr>
            <a:endParaRPr lang="en-US" sz="1600" dirty="0"/>
          </a:p>
          <a:p>
            <a:pPr marL="0" indent="0">
              <a:buNone/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/>
          </a:p>
          <a:p>
            <a:pPr marL="0" indent="0">
              <a:buNone/>
              <a:defRPr/>
            </a:pPr>
            <a:r>
              <a:rPr lang="en-US" sz="1600" dirty="0"/>
              <a:t>Lynn Tashiro, </a:t>
            </a:r>
            <a:r>
              <a:rPr lang="en-US" sz="1600" dirty="0" smtClean="0"/>
              <a:t>Sacramento State</a:t>
            </a:r>
          </a:p>
          <a:p>
            <a:pPr marL="0" indent="0">
              <a:buNone/>
              <a:defRPr/>
            </a:pPr>
            <a:r>
              <a:rPr lang="en-US" sz="1600" dirty="0" smtClean="0">
                <a:hlinkClick r:id="rId4"/>
              </a:rPr>
              <a:t>tashirol@csus.edu</a:t>
            </a:r>
            <a:endParaRPr lang="en-US" sz="1600" dirty="0" smtClean="0"/>
          </a:p>
          <a:p>
            <a:pPr marL="0" indent="0">
              <a:buNone/>
              <a:defRPr/>
            </a:pPr>
            <a:endParaRPr lang="en-US" sz="1600" dirty="0" smtClean="0"/>
          </a:p>
          <a:p>
            <a:pPr marL="0" indent="0">
              <a:buNone/>
              <a:defRPr/>
            </a:pPr>
            <a:r>
              <a:rPr lang="en-US" sz="1600" dirty="0" smtClean="0"/>
              <a:t>Marco Martinez, Sacramento State</a:t>
            </a:r>
          </a:p>
          <a:p>
            <a:pPr marL="0" indent="0">
              <a:buNone/>
              <a:defRPr/>
            </a:pPr>
            <a:r>
              <a:rPr lang="en-US" sz="1600" dirty="0">
                <a:hlinkClick r:id="rId5"/>
              </a:rPr>
              <a:t>marco@</a:t>
            </a:r>
            <a:r>
              <a:rPr lang="en-US" sz="1600" dirty="0" smtClean="0">
                <a:hlinkClick r:id="rId5"/>
              </a:rPr>
              <a:t>csus.edu</a:t>
            </a:r>
            <a:endParaRPr lang="en-US" sz="1600" dirty="0" smtClean="0"/>
          </a:p>
          <a:p>
            <a:pPr marL="0" indent="0">
              <a:buNone/>
              <a:defRPr/>
            </a:pPr>
            <a:endParaRPr lang="en-US" sz="1600" dirty="0"/>
          </a:p>
          <a:p>
            <a:pPr marL="0" indent="0">
              <a:buNone/>
              <a:defRPr/>
            </a:pPr>
            <a:endParaRPr lang="en-US" sz="1600" dirty="0"/>
          </a:p>
        </p:txBody>
      </p:sp>
      <p:pic>
        <p:nvPicPr>
          <p:cNvPr id="4" name="Picture 3" descr="search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276600"/>
            <a:ext cx="977900" cy="977900"/>
          </a:xfrm>
          <a:prstGeom prst="rect">
            <a:avLst/>
          </a:prstGeom>
        </p:spPr>
      </p:pic>
      <p:pic>
        <p:nvPicPr>
          <p:cNvPr id="6" name="Picture 5" descr="sacstate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72000"/>
            <a:ext cx="1066265" cy="10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5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219200"/>
            <a:ext cx="5867400" cy="609600"/>
          </a:xfrm>
        </p:spPr>
        <p:txBody>
          <a:bodyPr anchor="ctr"/>
          <a:lstStyle/>
          <a:p>
            <a:pPr algn="ctr">
              <a:defRPr/>
            </a:pPr>
            <a:r>
              <a:rPr lang="en-US" dirty="0" smtClean="0"/>
              <a:t>Who We Are (Fall 2013)</a:t>
            </a:r>
            <a:endParaRPr lang="en-US" dirty="0"/>
          </a:p>
        </p:txBody>
      </p:sp>
      <p:pic>
        <p:nvPicPr>
          <p:cNvPr id="10" name="Picture 9" descr="Logo-Stacked-CS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133600"/>
            <a:ext cx="1219200" cy="195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67000" y="1955800"/>
            <a:ext cx="6324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The CSU has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/>
              <a:t>446,000 students </a:t>
            </a:r>
            <a:endParaRPr lang="en-US" dirty="0" smtClean="0"/>
          </a:p>
          <a:p>
            <a:pPr marL="342900" indent="-342900">
              <a:buFont typeface="Arial"/>
              <a:buChar char="•"/>
              <a:defRPr/>
            </a:pPr>
            <a:r>
              <a:rPr lang="en-US" dirty="0" smtClean="0"/>
              <a:t>25,000 </a:t>
            </a:r>
            <a:r>
              <a:rPr lang="en-US" dirty="0"/>
              <a:t>faculty (tenure line &amp; lecturers)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 smtClean="0"/>
              <a:t>23 </a:t>
            </a:r>
            <a:r>
              <a:rPr lang="en-US" dirty="0"/>
              <a:t>campuses ranging from 1500-38,000 students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2819400" y="4419600"/>
            <a:ext cx="6019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Sac State has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/>
              <a:t>29,000 students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/>
              <a:t>700 </a:t>
            </a:r>
            <a:r>
              <a:rPr lang="en-US" dirty="0" smtClean="0"/>
              <a:t>Tenure line </a:t>
            </a:r>
            <a:r>
              <a:rPr lang="en-US" dirty="0"/>
              <a:t>faculty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 smtClean="0"/>
              <a:t>700 lecturers </a:t>
            </a:r>
          </a:p>
        </p:txBody>
      </p:sp>
      <p:pic>
        <p:nvPicPr>
          <p:cNvPr id="3" name="Picture 2" descr="sacstat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19600"/>
            <a:ext cx="1548281" cy="15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8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1129" y="2057400"/>
            <a:ext cx="3733800" cy="2895600"/>
          </a:xfrm>
        </p:spPr>
        <p:txBody>
          <a:bodyPr/>
          <a:lstStyle/>
          <a:p>
            <a:pPr marL="171450" indent="-171450">
              <a:defRPr/>
            </a:pPr>
            <a:r>
              <a:rPr lang="en-US" sz="2000" dirty="0" smtClean="0"/>
              <a:t>What is the problem we are trying to solve?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• CA lags in educational technology implementation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• Faculty anxiety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3" name="Picture 2" descr="though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00600"/>
            <a:ext cx="5257800" cy="1698712"/>
          </a:xfrm>
          <a:prstGeom prst="rect">
            <a:avLst/>
          </a:prstGeom>
        </p:spPr>
      </p:pic>
      <p:pic>
        <p:nvPicPr>
          <p:cNvPr id="4" name="Picture 3" descr="ma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1"/>
            <a:ext cx="4343400" cy="3425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</p:spPr>
        <p:txBody>
          <a:bodyPr/>
          <a:lstStyle/>
          <a:p>
            <a:r>
              <a:rPr lang="en-US" dirty="0" smtClean="0"/>
              <a:t>Problem solving: The usual approach</a:t>
            </a:r>
            <a:endParaRPr lang="en-US" dirty="0"/>
          </a:p>
        </p:txBody>
      </p:sp>
      <p:pic>
        <p:nvPicPr>
          <p:cNvPr id="8" name="Picture 7" descr="line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90800"/>
            <a:ext cx="6172200" cy="3248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2895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• Faculty</a:t>
            </a:r>
          </a:p>
          <a:p>
            <a:r>
              <a:rPr lang="en-US" sz="1200" dirty="0" smtClean="0"/>
              <a:t>• Technology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3886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• Faculty needs</a:t>
            </a:r>
          </a:p>
          <a:p>
            <a:pPr marL="112713" indent="-112713"/>
            <a:r>
              <a:rPr lang="en-US" sz="1200" dirty="0" smtClean="0"/>
              <a:t>• Technology  potential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4648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• Workshops</a:t>
            </a:r>
          </a:p>
          <a:p>
            <a:r>
              <a:rPr lang="en-US" sz="1200" dirty="0" smtClean="0"/>
              <a:t>• Institutes</a:t>
            </a:r>
          </a:p>
          <a:p>
            <a:r>
              <a:rPr lang="en-US" sz="1200" dirty="0" smtClean="0"/>
              <a:t>• Training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5638800"/>
            <a:ext cx="1572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• Busy faculty</a:t>
            </a:r>
          </a:p>
          <a:p>
            <a:r>
              <a:rPr lang="en-US" sz="1200" dirty="0" smtClean="0"/>
              <a:t>• moderate interest</a:t>
            </a:r>
          </a:p>
          <a:p>
            <a:r>
              <a:rPr lang="en-US" sz="1200" dirty="0" smtClean="0"/>
              <a:t>• slow adoption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0529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happens when you have a “wicked problem”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57912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Multiple perspectives change and redefine the problem of using technology for learning</a:t>
            </a:r>
            <a:endParaRPr lang="en-US" dirty="0"/>
          </a:p>
        </p:txBody>
      </p:sp>
      <p:pic>
        <p:nvPicPr>
          <p:cNvPr id="7" name="Picture 6" descr="linear_desig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38400"/>
            <a:ext cx="7162641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3200" y="2667000"/>
            <a:ext cx="1905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Cognitive process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518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609600"/>
          </a:xfrm>
        </p:spPr>
        <p:txBody>
          <a:bodyPr/>
          <a:lstStyle/>
          <a:p>
            <a:r>
              <a:rPr lang="en-US" dirty="0" smtClean="0"/>
              <a:t>Participant Polling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Which of the following have you participated in: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(select all that apply)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A. Technology workshops (1-2 hours in duration)</a:t>
            </a:r>
          </a:p>
          <a:p>
            <a:pPr marL="0" indent="0">
              <a:buNone/>
            </a:pPr>
            <a:r>
              <a:rPr lang="en-US" sz="2400" dirty="0" smtClean="0"/>
              <a:t>B. Technology retreats or boot camps (1 day or more)</a:t>
            </a:r>
          </a:p>
          <a:p>
            <a:pPr marL="342900" indent="-342900">
              <a:buNone/>
            </a:pPr>
            <a:r>
              <a:rPr lang="en-US" sz="2400" dirty="0" smtClean="0"/>
              <a:t>C. Technology institutes or academies (1 week – month)</a:t>
            </a:r>
          </a:p>
          <a:p>
            <a:pPr marL="0" indent="0">
              <a:buNone/>
            </a:pPr>
            <a:r>
              <a:rPr lang="en-US" sz="2400" dirty="0" smtClean="0"/>
              <a:t>D. Learning Communities (1 year or more)</a:t>
            </a:r>
          </a:p>
          <a:p>
            <a:pPr marL="0" indent="0">
              <a:buNone/>
            </a:pPr>
            <a:r>
              <a:rPr lang="en-US" sz="2400" dirty="0" smtClean="0"/>
              <a:t>E. Other: please describe</a:t>
            </a:r>
            <a:endParaRPr lang="en-US" sz="240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051560"/>
            <a:ext cx="115570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6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7848600" cy="914400"/>
          </a:xfrm>
        </p:spPr>
        <p:txBody>
          <a:bodyPr anchor="ctr"/>
          <a:lstStyle/>
          <a:p>
            <a:pPr algn="ctr">
              <a:defRPr/>
            </a:pPr>
            <a:r>
              <a:rPr lang="en-US" dirty="0" smtClean="0"/>
              <a:t>Faculty Learning Communities (FLCs)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Documented, effective professional development (</a:t>
            </a:r>
            <a:r>
              <a:rPr lang="en-US" dirty="0"/>
              <a:t>Milton Cox, </a:t>
            </a:r>
            <a:r>
              <a:rPr lang="en-US" dirty="0">
                <a:hlinkClick r:id="rId3"/>
              </a:rPr>
              <a:t>http://www.units.miamioh.edu/flc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)</a:t>
            </a:r>
          </a:p>
          <a:p>
            <a:pPr lvl="1">
              <a:defRPr/>
            </a:pPr>
            <a:r>
              <a:rPr lang="en-US" dirty="0" smtClean="0"/>
              <a:t>Structured, multi-meeting community of practice with curriculum, deliverables and timeline</a:t>
            </a:r>
          </a:p>
          <a:p>
            <a:pPr lvl="1">
              <a:defRPr/>
            </a:pPr>
            <a:r>
              <a:rPr lang="en-US" dirty="0" smtClean="0"/>
              <a:t>When well structured, utilizes the “wisdom of crowds” to effectively address problems</a:t>
            </a:r>
          </a:p>
          <a:p>
            <a:pPr lvl="1">
              <a:defRPr/>
            </a:pPr>
            <a:r>
              <a:rPr lang="en-US" dirty="0" smtClean="0"/>
              <a:t>Well designed deliverables are implemented in the short term to demonstrate utility of development topic(s)</a:t>
            </a:r>
          </a:p>
          <a:p>
            <a:pPr lvl="1">
              <a:defRPr/>
            </a:pPr>
            <a:r>
              <a:rPr lang="en-US" dirty="0" smtClean="0"/>
              <a:t>Develops core of advocates and 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46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81000"/>
          </a:xfrm>
        </p:spPr>
        <p:txBody>
          <a:bodyPr/>
          <a:lstStyle/>
          <a:p>
            <a:pPr algn="ctr">
              <a:defRPr/>
            </a:pPr>
            <a:r>
              <a:rPr lang="en-US" sz="2800" dirty="0" smtClean="0"/>
              <a:t>Why FLCs work</a:t>
            </a:r>
            <a:endParaRPr lang="en-US" sz="2800" dirty="0"/>
          </a:p>
        </p:txBody>
      </p:sp>
      <p:pic>
        <p:nvPicPr>
          <p:cNvPr id="4" name="Picture 3" descr="accerlerat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8634857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me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092933" cy="4748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75695E"/>
      </a:dk2>
      <a:lt2>
        <a:srgbClr val="000000"/>
      </a:lt2>
      <a:accent1>
        <a:srgbClr val="C8221A"/>
      </a:accent1>
      <a:accent2>
        <a:srgbClr val="0A4567"/>
      </a:accent2>
      <a:accent3>
        <a:srgbClr val="FFFFFF"/>
      </a:accent3>
      <a:accent4>
        <a:srgbClr val="000000"/>
      </a:accent4>
      <a:accent5>
        <a:srgbClr val="E0ABAB"/>
      </a:accent5>
      <a:accent6>
        <a:srgbClr val="083E5D"/>
      </a:accent6>
      <a:hlink>
        <a:srgbClr val="C5AC81"/>
      </a:hlink>
      <a:folHlink>
        <a:srgbClr val="8B7F74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6958</TotalTime>
  <Words>1812</Words>
  <Application>Microsoft Macintosh PowerPoint</Application>
  <PresentationFormat>On-screen Show (4:3)</PresentationFormat>
  <Paragraphs>268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Who We Are (Fall 2013)</vt:lpstr>
      <vt:lpstr>What is the problem we are trying to solve?  • CA lags in educational technology implementation   • Faculty anxiety </vt:lpstr>
      <vt:lpstr>Problem solving: The usual approach</vt:lpstr>
      <vt:lpstr>What happens when you have a “wicked problem”</vt:lpstr>
      <vt:lpstr>Participant Polling question:</vt:lpstr>
      <vt:lpstr>Faculty Learning Communities (FLCs)</vt:lpstr>
      <vt:lpstr>Why FLCs work</vt:lpstr>
      <vt:lpstr>PowerPoint Presentation</vt:lpstr>
      <vt:lpstr>Example technology FLCs</vt:lpstr>
      <vt:lpstr>FLC Outcomes</vt:lpstr>
      <vt:lpstr>Funding and Partnerships</vt:lpstr>
      <vt:lpstr>Questions?</vt:lpstr>
    </vt:vector>
  </TitlesOfParts>
  <Company>Compaq Computer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 or presenter name</dc:title>
  <dc:creator>Joy Davies</dc:creator>
  <dc:description>Rev. 1 - October 2000</dc:description>
  <cp:lastModifiedBy>Lynn Tashiro</cp:lastModifiedBy>
  <cp:revision>211</cp:revision>
  <cp:lastPrinted>2015-02-06T22:38:12Z</cp:lastPrinted>
  <dcterms:created xsi:type="dcterms:W3CDTF">2000-10-09T15:40:46Z</dcterms:created>
  <dcterms:modified xsi:type="dcterms:W3CDTF">2015-02-06T22:45:08Z</dcterms:modified>
</cp:coreProperties>
</file>