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333" r:id="rId2"/>
    <p:sldId id="322" r:id="rId3"/>
    <p:sldId id="340" r:id="rId4"/>
    <p:sldId id="323" r:id="rId5"/>
    <p:sldId id="324" r:id="rId6"/>
    <p:sldId id="325" r:id="rId7"/>
    <p:sldId id="328" r:id="rId8"/>
    <p:sldId id="330" r:id="rId9"/>
    <p:sldId id="334" r:id="rId10"/>
    <p:sldId id="335" r:id="rId11"/>
    <p:sldId id="342" r:id="rId12"/>
    <p:sldId id="336" r:id="rId13"/>
    <p:sldId id="298" r:id="rId14"/>
    <p:sldId id="286" r:id="rId15"/>
    <p:sldId id="271" r:id="rId16"/>
    <p:sldId id="273" r:id="rId17"/>
    <p:sldId id="261" r:id="rId18"/>
    <p:sldId id="264" r:id="rId19"/>
    <p:sldId id="277" r:id="rId20"/>
    <p:sldId id="266" r:id="rId21"/>
    <p:sldId id="268" r:id="rId22"/>
    <p:sldId id="269" r:id="rId23"/>
    <p:sldId id="267" r:id="rId24"/>
    <p:sldId id="302" r:id="rId25"/>
    <p:sldId id="303" r:id="rId26"/>
    <p:sldId id="337" r:id="rId27"/>
    <p:sldId id="287" r:id="rId28"/>
    <p:sldId id="339" r:id="rId29"/>
    <p:sldId id="341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125E1B"/>
    <a:srgbClr val="167021"/>
    <a:srgbClr val="1A6C2F"/>
    <a:srgbClr val="18622B"/>
    <a:srgbClr val="067600"/>
    <a:srgbClr val="E0AEFC"/>
    <a:srgbClr val="CB7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665" autoAdjust="0"/>
  </p:normalViewPr>
  <p:slideViewPr>
    <p:cSldViewPr>
      <p:cViewPr>
        <p:scale>
          <a:sx n="100" d="100"/>
          <a:sy n="100" d="100"/>
        </p:scale>
        <p:origin x="-420" y="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762" y="-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38" tIns="46220" rIns="92438" bIns="46220" rtlCol="0"/>
          <a:lstStyle>
            <a:lvl1pPr algn="l">
              <a:defRPr sz="1200"/>
            </a:lvl1pPr>
          </a:lstStyle>
          <a:p>
            <a:r>
              <a:rPr lang="en-US" dirty="0" smtClean="0"/>
              <a:t>Evidence of Impact through the Scholarship of Teaching and Learning – ELI 2015 SOTL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2438" tIns="46220" rIns="92438" bIns="46220" rtlCol="0"/>
          <a:lstStyle>
            <a:lvl1pPr algn="r">
              <a:defRPr sz="1200"/>
            </a:lvl1pPr>
          </a:lstStyle>
          <a:p>
            <a:fld id="{A39D35F7-962C-4DCC-94DF-51A21CEB18CE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38" tIns="46220" rIns="92438" bIns="462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2438" tIns="46220" rIns="92438" bIns="46220" rtlCol="0" anchor="b"/>
          <a:lstStyle>
            <a:lvl1pPr algn="r">
              <a:defRPr sz="1200"/>
            </a:lvl1pPr>
          </a:lstStyle>
          <a:p>
            <a:fld id="{A634ECDA-D7ED-4A7F-9D98-ED166801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67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38" tIns="46220" rIns="92438" bIns="462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2438" tIns="46220" rIns="92438" bIns="46220" rtlCol="0"/>
          <a:lstStyle>
            <a:lvl1pPr algn="r">
              <a:defRPr sz="1200"/>
            </a:lvl1pPr>
          </a:lstStyle>
          <a:p>
            <a:fld id="{8024C4F8-7453-404C-A0DD-CF4A16AF0DBF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20" rIns="92438" bIns="462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38" tIns="46220" rIns="92438" bIns="462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38" tIns="46220" rIns="92438" bIns="462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2438" tIns="46220" rIns="92438" bIns="46220" rtlCol="0" anchor="b"/>
          <a:lstStyle>
            <a:lvl1pPr algn="r">
              <a:defRPr sz="1200"/>
            </a:lvl1pPr>
          </a:lstStyle>
          <a:p>
            <a:fld id="{7F29CB85-84E6-435D-911E-630F8671A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44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03414-5B95-4C1C-8705-794C254768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IDL Summer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08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IDL Spring 2012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03414-5B95-4C1C-8705-794C254768C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58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75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95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28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62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37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42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NAU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363A82-49CB-4D6E-8010-0DA64BBC7B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2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38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2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27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29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64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25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36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11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5770F-3098-4410-A9A2-C1FDA807948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NAU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31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0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9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7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99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6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2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72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9CB85-84E6-435D-911E-630F8671AB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6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76C09-06CF-4337-A323-B331BC4220FE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30944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7ECC1-1E0B-4356-9FC7-8A9BCF19E1E1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16079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DAA6B-0A13-4371-A064-1228A1AD6F19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33403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35050" y="1676400"/>
            <a:ext cx="7727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E3E35-5BCD-4122-ADB8-44DD034CC81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64747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DC36E-6781-445F-9974-0BC3C66210D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5082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E7314-ED94-489A-8010-4FD6E1C524E7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71534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96C75-03FF-4C0D-8152-E97A927F366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75973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2674B-92FF-4F8D-A1E0-4F9C4E3256C3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38286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14508-D119-4EF2-87A8-5F66C23D6D0B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56109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E49D-D13E-47CB-AF55-3952BF8869EB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34965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DE7B0-E286-4C17-9DEE-1238EECAF40A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94185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ED61F-AB24-4703-8837-94BB0B843727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96829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50000">
              <a:srgbClr val="000082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1DD429E-834C-469D-8754-A94D7D0C80E1}" type="slidenum">
              <a:rPr lang="en-US">
                <a:solidFill>
                  <a:srgbClr val="FFFF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9696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8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sz="5000" b="1" dirty="0" smtClean="0"/>
              <a:t>Evidence of Impact through the Scholarship of Teaching and Learning</a:t>
            </a: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folHlink"/>
                </a:solidFill>
              </a:rPr>
              <a:t>Charles D. Dziuban</a:t>
            </a:r>
          </a:p>
          <a:p>
            <a:r>
              <a:rPr lang="en-US" dirty="0">
                <a:solidFill>
                  <a:schemeClr val="folHlink"/>
                </a:solidFill>
              </a:rPr>
              <a:t>Patsy D. Moskal</a:t>
            </a:r>
          </a:p>
          <a:p>
            <a:endParaRPr lang="en-US" dirty="0">
              <a:solidFill>
                <a:schemeClr val="folHlink"/>
              </a:solidFill>
            </a:endParaRPr>
          </a:p>
          <a:p>
            <a:r>
              <a:rPr lang="en-US" sz="2400" dirty="0">
                <a:solidFill>
                  <a:schemeClr val="folHlink"/>
                </a:solidFill>
              </a:rPr>
              <a:t>University of Central Florida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019800"/>
            <a:ext cx="1009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0160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229600" cy="1104900"/>
          </a:xfrm>
        </p:spPr>
        <p:txBody>
          <a:bodyPr/>
          <a:lstStyle/>
          <a:p>
            <a:r>
              <a:rPr lang="en-US" sz="3600" dirty="0" smtClean="0"/>
              <a:t>UCF’s </a:t>
            </a:r>
            <a:br>
              <a:rPr lang="en-US" sz="3600" dirty="0" smtClean="0"/>
            </a:br>
            <a:r>
              <a:rPr lang="en-US" sz="3600" dirty="0" smtClean="0"/>
              <a:t>Distributed Learning Impact Evaluation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22488" y="1406525"/>
            <a:ext cx="15843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Students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524500" y="1393825"/>
            <a:ext cx="140335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Faculty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31788" y="2000250"/>
            <a:ext cx="5486400" cy="4502150"/>
          </a:xfrm>
          <a:prstGeom prst="ellipse">
            <a:avLst/>
          </a:prstGeom>
          <a:noFill/>
          <a:ln w="76200" cmpd="tri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890713" y="2627313"/>
            <a:ext cx="115929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/>
              <a:t>Success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689857" y="2922588"/>
            <a:ext cx="1720343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Engagement</a:t>
            </a:r>
            <a:endParaRPr lang="en-US" sz="2400" dirty="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650044" y="3360738"/>
            <a:ext cx="1858201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Demographic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</a:rPr>
              <a:t>profiles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008063" y="3276600"/>
            <a:ext cx="137890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Retention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679537" y="4125913"/>
            <a:ext cx="1832553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Strategies for</a:t>
            </a:r>
          </a:p>
          <a:p>
            <a:pPr algn="ctr"/>
            <a:r>
              <a:rPr lang="en-US" sz="2400" dirty="0"/>
              <a:t>success</a:t>
            </a:r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3238500" y="2032000"/>
            <a:ext cx="5575300" cy="4440238"/>
          </a:xfrm>
          <a:prstGeom prst="ellipse">
            <a:avLst/>
          </a:prstGeom>
          <a:noFill/>
          <a:ln w="76200" cmpd="tri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883025" y="48418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3738347" y="4945063"/>
            <a:ext cx="165301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C000"/>
                </a:solidFill>
              </a:rPr>
              <a:t>Information</a:t>
            </a:r>
          </a:p>
          <a:p>
            <a:pPr algn="ctr"/>
            <a:r>
              <a:rPr lang="en-US" sz="2400">
                <a:solidFill>
                  <a:srgbClr val="FFC000"/>
                </a:solidFill>
              </a:rPr>
              <a:t>fluency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549400" y="4972050"/>
            <a:ext cx="1771639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C000"/>
                </a:solidFill>
              </a:rPr>
              <a:t>Generational</a:t>
            </a:r>
          </a:p>
          <a:p>
            <a:r>
              <a:rPr lang="en-US" sz="2400">
                <a:solidFill>
                  <a:srgbClr val="FFC000"/>
                </a:solidFill>
              </a:rPr>
              <a:t>comparisons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85800" y="4038600"/>
            <a:ext cx="2411238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Reactive behavior</a:t>
            </a:r>
          </a:p>
          <a:p>
            <a:pPr algn="ctr"/>
            <a:r>
              <a:rPr lang="en-US" sz="2400" dirty="0" smtClean="0"/>
              <a:t>patterns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514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Chuck &amp; Patsy,                            this has nothing to do with me…</a:t>
            </a:r>
            <a:endParaRPr lang="en-US" sz="2400" dirty="0"/>
          </a:p>
        </p:txBody>
      </p:sp>
      <p:pic>
        <p:nvPicPr>
          <p:cNvPr id="1026" name="Picture 2" descr="C:\Users\je781922.TECHRANGERS.NET.042\Desktop\u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58" y="3939606"/>
            <a:ext cx="2174573" cy="96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94388" y="5029200"/>
            <a:ext cx="294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C000"/>
                </a:solidFill>
              </a:rPr>
              <a:t>SoTL</a:t>
            </a:r>
            <a:r>
              <a:rPr lang="en-US" sz="3200" dirty="0" smtClean="0">
                <a:solidFill>
                  <a:srgbClr val="FFC000"/>
                </a:solidFill>
              </a:rPr>
              <a:t> projects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1466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Initiative for Teaching Effectiveness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06450" y="16002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What services do we provide?</a:t>
            </a:r>
          </a:p>
          <a:p>
            <a:pPr lvl="1"/>
            <a:r>
              <a:rPr lang="en-US" kern="0" dirty="0" smtClean="0"/>
              <a:t>Research design </a:t>
            </a:r>
          </a:p>
          <a:p>
            <a:pPr lvl="1"/>
            <a:r>
              <a:rPr lang="en-US" kern="0" dirty="0" smtClean="0"/>
              <a:t>Survey construction &amp; administration</a:t>
            </a:r>
          </a:p>
          <a:p>
            <a:pPr lvl="1"/>
            <a:r>
              <a:rPr lang="en-US" kern="0" dirty="0" smtClean="0"/>
              <a:t>Data analysis &amp; interpretation </a:t>
            </a:r>
          </a:p>
          <a:p>
            <a:pPr lvl="1"/>
            <a:r>
              <a:rPr lang="en-US" kern="0" dirty="0" smtClean="0"/>
              <a:t>Results provided in “charts and graphs” format</a:t>
            </a:r>
          </a:p>
          <a:p>
            <a:pPr lvl="1"/>
            <a:r>
              <a:rPr lang="en-US" kern="0" dirty="0" smtClean="0"/>
              <a:t>Publication and presentation assistance</a:t>
            </a:r>
          </a:p>
        </p:txBody>
      </p:sp>
      <p:pic>
        <p:nvPicPr>
          <p:cNvPr id="1026" name="Picture 2" descr="C:\Users\je781922.TECHRANGERS.NET.021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076986"/>
            <a:ext cx="1659485" cy="15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781922.TECHRANGERS.NET.021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5088529"/>
            <a:ext cx="1646754" cy="149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781922.TECHRANGERS.NET.021\Desktop\imgr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15" y="5088530"/>
            <a:ext cx="1659485" cy="14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821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733149" y="3513109"/>
            <a:ext cx="2606804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dirty="0"/>
              <a:t>Online programs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31504" y="4270175"/>
            <a:ext cx="251543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Art in education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919938" y="2867123"/>
            <a:ext cx="1279517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Civility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714177" y="3513109"/>
            <a:ext cx="2896423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Higher </a:t>
            </a:r>
            <a:r>
              <a:rPr lang="en-US" sz="2800" dirty="0" smtClean="0"/>
              <a:t>order evaluation </a:t>
            </a:r>
            <a:r>
              <a:rPr lang="en-US" sz="2800" dirty="0"/>
              <a:t>models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5410200" y="4495800"/>
            <a:ext cx="2971799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</a:rPr>
              <a:t>Student evaluation </a:t>
            </a:r>
            <a:r>
              <a:rPr lang="en-US" sz="2800" dirty="0" smtClean="0">
                <a:solidFill>
                  <a:srgbClr val="FFC000"/>
                </a:solidFill>
              </a:rPr>
              <a:t>of instruction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835283" y="5558135"/>
            <a:ext cx="1279517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C000"/>
                </a:solidFill>
              </a:rPr>
              <a:t>Theater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4700" y="2274431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Flipped Chemistry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558042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Virtual world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8869" y="4956238"/>
            <a:ext cx="2486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Word Clouds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2867122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Essay Comments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z="4000" dirty="0" smtClean="0"/>
              <a:t>Faculty </a:t>
            </a:r>
            <a:r>
              <a:rPr lang="en-US" sz="4000" dirty="0" err="1" smtClean="0"/>
              <a:t>SoTL</a:t>
            </a:r>
            <a:r>
              <a:rPr lang="en-US" sz="4000" dirty="0" smtClean="0"/>
              <a:t> projects 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04800" y="2032000"/>
            <a:ext cx="8509000" cy="4440238"/>
          </a:xfrm>
          <a:prstGeom prst="ellipse">
            <a:avLst/>
          </a:prstGeom>
          <a:noFill/>
          <a:ln w="76200" cmpd="tri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3" descr="C:\Users\je781922.TECHRANGERS.NET.044\Desktop\What-Your-Faculty-Need-to-Know1-300x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95" y="3510350"/>
            <a:ext cx="1752210" cy="148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9056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SoTL</a:t>
            </a:r>
            <a:r>
              <a:rPr lang="en-US" dirty="0" smtClean="0"/>
              <a:t> studies</a:t>
            </a:r>
            <a:endParaRPr lang="en-US" dirty="0"/>
          </a:p>
        </p:txBody>
      </p:sp>
      <p:pic>
        <p:nvPicPr>
          <p:cNvPr id="4098" name="Picture 2" descr="C:\Users\je781922.TECHRANGERS.NET.043\Desktop\seo-case-stud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51118"/>
            <a:ext cx="3771900" cy="26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132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r>
              <a:rPr lang="en-US" dirty="0" smtClean="0"/>
              <a:t>Incivility in online and F2F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0" y="1676400"/>
            <a:ext cx="6737349" cy="4114800"/>
          </a:xfrm>
        </p:spPr>
        <p:txBody>
          <a:bodyPr/>
          <a:lstStyle/>
          <a:p>
            <a:r>
              <a:rPr lang="en-US" sz="2800" dirty="0" smtClean="0"/>
              <a:t>Alisha </a:t>
            </a:r>
            <a:r>
              <a:rPr lang="en-US" sz="2800" dirty="0" err="1" smtClean="0"/>
              <a:t>Janowsky</a:t>
            </a:r>
            <a:r>
              <a:rPr lang="en-US" sz="2800" dirty="0" smtClean="0"/>
              <a:t> – Psychology</a:t>
            </a:r>
          </a:p>
          <a:p>
            <a:r>
              <a:rPr lang="en-US" sz="2800" dirty="0" smtClean="0"/>
              <a:t>Kristin Davis – Communication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819471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Students viewing students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62300" y="481947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Students viewing faculty 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0075" y="481947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Faculty viewing students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48500" y="4819469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Faculty viewing faculty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je781922.TECHRANGERS.NET.040\Desktop\2008_Student_Research_Symposium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19267"/>
            <a:ext cx="2057400" cy="155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e781922.TECHRANGERS.NET.040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19268"/>
            <a:ext cx="2057400" cy="15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je781922.TECHRANGERS.NET.040\Desktop\7602225-photo-of-confident-teacher-looking-at-students-during-computer-studi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25" y="3219269"/>
            <a:ext cx="1028700" cy="155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je781922.TECHRANGERS.NET.040\Desktop\teachers_talking_onp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19269"/>
            <a:ext cx="2057400" cy="15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6255798"/>
            <a:ext cx="262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Davis &amp; </a:t>
            </a:r>
            <a:r>
              <a:rPr lang="en-US" dirty="0" err="1" smtClean="0"/>
              <a:t>Janowsky</a:t>
            </a:r>
            <a:r>
              <a:rPr lang="en-US" dirty="0" smtClean="0"/>
              <a:t> (</a:t>
            </a:r>
            <a:r>
              <a:rPr lang="en-US" dirty="0"/>
              <a:t>2012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073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781922.TECHRANGERS.NET.041\Desktop\u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688" y="2819400"/>
            <a:ext cx="919407" cy="13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382000" cy="1104900"/>
          </a:xfrm>
        </p:spPr>
        <p:txBody>
          <a:bodyPr/>
          <a:lstStyle/>
          <a:p>
            <a:r>
              <a:rPr lang="en-US" dirty="0" smtClean="0"/>
              <a:t>Incivility: Students viewing students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1295400" y="3810000"/>
            <a:ext cx="990600" cy="18288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2286000" y="4114800"/>
            <a:ext cx="533400" cy="15240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4953000" y="4016514"/>
            <a:ext cx="1295400" cy="16002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Straight Arrow Connector 10"/>
          <p:cNvCxnSpPr>
            <a:endCxn id="18" idx="2"/>
          </p:cNvCxnSpPr>
          <p:nvPr/>
        </p:nvCxnSpPr>
        <p:spPr bwMode="auto">
          <a:xfrm flipV="1">
            <a:off x="6248400" y="4395240"/>
            <a:ext cx="38100" cy="122147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92D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6248400" y="4702314"/>
            <a:ext cx="1219200" cy="9144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81000" y="333369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Disrespect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0" y="371469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Cheating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358049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Disrespect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356424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</a:rPr>
              <a:t>Inappropriate behavior 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8290" y="4228314"/>
            <a:ext cx="1834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Indifference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638300" y="5791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Online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105400" y="5791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Face-to-face</a:t>
            </a:r>
            <a:endParaRPr lang="en-US" sz="2000" dirty="0"/>
          </a:p>
        </p:txBody>
      </p:sp>
      <p:pic>
        <p:nvPicPr>
          <p:cNvPr id="7170" name="Picture 2" descr="C:\Users\je781922.TECHRANGERS.NET.040\Desktop\188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6755"/>
            <a:ext cx="992188" cy="12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e781922.TECHRANGERS.NET.040\Desktop\188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06" y="2286000"/>
            <a:ext cx="992188" cy="12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je781922.TECHRANGERS.NET.040\Desktop\ur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30" y="2847376"/>
            <a:ext cx="1303339" cy="8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je781922.TECHRANGERS.NET.040\Desktop\naughty_teens_1383900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44" y="2667000"/>
            <a:ext cx="1433512" cy="8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853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9144000" cy="1104900"/>
          </a:xfrm>
        </p:spPr>
        <p:txBody>
          <a:bodyPr/>
          <a:lstStyle/>
          <a:p>
            <a:r>
              <a:rPr lang="en-US" smtClean="0"/>
              <a:t>Incivility</a:t>
            </a:r>
            <a:r>
              <a:rPr lang="en-US" dirty="0" smtClean="0"/>
              <a:t>: Faculty viewing students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952500" y="3429000"/>
            <a:ext cx="1333500" cy="22098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2286000" y="4028389"/>
            <a:ext cx="0" cy="1610411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92D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" name="Straight Arrow Connector 5"/>
          <p:cNvCxnSpPr>
            <a:endCxn id="11" idx="2"/>
          </p:cNvCxnSpPr>
          <p:nvPr/>
        </p:nvCxnSpPr>
        <p:spPr bwMode="auto">
          <a:xfrm flipH="1" flipV="1">
            <a:off x="4838700" y="3886200"/>
            <a:ext cx="1409700" cy="173051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 flipV="1">
            <a:off x="6019800" y="4136886"/>
            <a:ext cx="228600" cy="147982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6248400" y="4444663"/>
            <a:ext cx="914400" cy="1172051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92D05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-76200" y="2891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Disengagement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32076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</a:rPr>
              <a:t>Inappropriate behavior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3424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Disrespect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3677263"/>
            <a:ext cx="169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/>
                </a:solidFill>
              </a:rPr>
              <a:t>Indifference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429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92D050"/>
                </a:solidFill>
              </a:rPr>
              <a:t>Inappropriate behavior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8300" y="5791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Online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5791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Face-to-face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0" y="51126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0AEFC"/>
                </a:solidFill>
              </a:rPr>
              <a:t>Class avoidance</a:t>
            </a:r>
            <a:endParaRPr lang="en-US" sz="2400" dirty="0">
              <a:solidFill>
                <a:srgbClr val="E0AEF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432429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Cheating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2286000" y="4785955"/>
            <a:ext cx="838200" cy="852845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248400" y="5112603"/>
            <a:ext cx="1402556" cy="52619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E0AEFC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23" name="Picture 2" descr="C:\Users\je781922.TECHRANGERS.NET.040\Desktop\188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83833"/>
            <a:ext cx="992188" cy="12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je781922.TECHRANGERS.NET.040\Desktop\ur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52" y="3581400"/>
            <a:ext cx="1152248" cy="7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je781922.TECHRANGERS.NET.040\Desktop\stress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19" y="4346694"/>
            <a:ext cx="1018381" cy="78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je781922.TECHRANGERS.NET.040\Desktop\naughty_teens_1383900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379357"/>
            <a:ext cx="1433512" cy="8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je781922.TECHRANGERS.NET.040\Desktop\naughty_teens_1383900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1433512" cy="8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je781922.TECHRANGERS.NET.041\Desktop\ur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96" y="2286000"/>
            <a:ext cx="919407" cy="13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e781922.TECHRANGERS.NET.041\Desktop\stock-footage-unhappy-businessman-putting-head-on-des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98143"/>
            <a:ext cx="1333500" cy="101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3666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Higher order evaluation models in online learning: Constructive engagement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Aaron </a:t>
            </a:r>
            <a:r>
              <a:rPr lang="en-US" sz="2800" dirty="0" err="1" smtClean="0"/>
              <a:t>Liberman</a:t>
            </a:r>
            <a:r>
              <a:rPr lang="en-US" sz="2800" dirty="0" smtClean="0"/>
              <a:t> – Health and Public Affairs</a:t>
            </a:r>
          </a:p>
          <a:p>
            <a:r>
              <a:rPr lang="en-US" sz="2800" dirty="0" smtClean="0"/>
              <a:t>Assessment as part </a:t>
            </a:r>
            <a:r>
              <a:rPr lang="en-US" sz="2800" dirty="0"/>
              <a:t>of the learning </a:t>
            </a:r>
            <a:r>
              <a:rPr lang="en-US" sz="2800" dirty="0" smtClean="0"/>
              <a:t>process</a:t>
            </a:r>
            <a:endParaRPr lang="en-US" sz="2800" dirty="0" smtClean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je781922.TECHRANGERS.NET.040\Desktop\online-instru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124200"/>
            <a:ext cx="2235199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781922.TECHRANGERS.NET.040\Desktop\online-student-clubs-interacting-beyond-the-virtual-classroom_0000116237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767" y="3124200"/>
            <a:ext cx="2345815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781922.TECHRANGERS.NET.040\Desktop\health-fair-evalu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1" y="3048000"/>
            <a:ext cx="2345815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384" y="4894386"/>
            <a:ext cx="2269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Fairer evaluation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17174" y="4894386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Improved student interaction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3964" y="4894385"/>
            <a:ext cx="299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Improved instructor interaction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8" y="6096000"/>
            <a:ext cx="401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Liberman</a:t>
            </a:r>
            <a:r>
              <a:rPr lang="en-US" sz="1600" dirty="0"/>
              <a:t>,</a:t>
            </a:r>
            <a:r>
              <a:rPr lang="en-US" sz="1600" dirty="0" smtClean="0"/>
              <a:t> </a:t>
            </a:r>
            <a:r>
              <a:rPr lang="en-US" sz="1600" dirty="0" err="1" smtClean="0"/>
              <a:t>Scharoun</a:t>
            </a:r>
            <a:r>
              <a:rPr lang="en-US" sz="1600" dirty="0" smtClean="0"/>
              <a:t>, </a:t>
            </a:r>
            <a:r>
              <a:rPr lang="en-US" sz="1600" dirty="0" err="1" smtClean="0"/>
              <a:t>Rotarious</a:t>
            </a:r>
            <a:r>
              <a:rPr lang="en-US" sz="1600" dirty="0" smtClean="0"/>
              <a:t>, </a:t>
            </a:r>
            <a:r>
              <a:rPr lang="en-US" sz="1600" dirty="0" err="1" smtClean="0"/>
              <a:t>Fottler</a:t>
            </a:r>
            <a:r>
              <a:rPr lang="en-US" sz="1600" dirty="0" smtClean="0"/>
              <a:t>, Dziuban, &amp; Moskal </a:t>
            </a:r>
            <a:r>
              <a:rPr lang="en-US" sz="1600" dirty="0"/>
              <a:t>(2005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196161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e781922.TECHRANGERS.NET.040\Desktop\accoun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3" y="4343400"/>
            <a:ext cx="2895600" cy="192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online worlds: </a:t>
            </a:r>
            <a:br>
              <a:rPr lang="en-US" dirty="0" smtClean="0"/>
            </a:br>
            <a:r>
              <a:rPr lang="en-US" dirty="0" smtClean="0"/>
              <a:t>Second Life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89868"/>
            <a:ext cx="7727950" cy="4114800"/>
          </a:xfrm>
        </p:spPr>
        <p:txBody>
          <a:bodyPr/>
          <a:lstStyle/>
          <a:p>
            <a:r>
              <a:rPr lang="en-US" sz="2800" dirty="0" smtClean="0"/>
              <a:t>Steven </a:t>
            </a:r>
            <a:r>
              <a:rPr lang="en-US" sz="2800" dirty="0" err="1" smtClean="0"/>
              <a:t>Hornik</a:t>
            </a:r>
            <a:r>
              <a:rPr lang="en-US" sz="2800" dirty="0" smtClean="0"/>
              <a:t> – College of Business Admin.</a:t>
            </a:r>
          </a:p>
          <a:p>
            <a:r>
              <a:rPr lang="en-US" sz="2800" dirty="0" smtClean="0"/>
              <a:t>Aimee </a:t>
            </a:r>
            <a:r>
              <a:rPr lang="en-US" sz="2800" dirty="0" err="1" smtClean="0"/>
              <a:t>deNoyelles</a:t>
            </a:r>
            <a:r>
              <a:rPr lang="en-US" sz="2800" dirty="0" smtClean="0"/>
              <a:t> – Center for Distributed Learning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Virtual world self efficacy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Virtual accounting self efficacy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Accounting self efficacy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je781922.TECHRANGERS.NET.040\Desktop\Ritz_Account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398"/>
            <a:ext cx="2895600" cy="192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je781922.TECHRANGERS.NET.040\Desktop\ur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399"/>
            <a:ext cx="2295525" cy="192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8142" y="64008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deNoyelles</a:t>
            </a:r>
            <a:r>
              <a:rPr lang="en-US" dirty="0"/>
              <a:t>, </a:t>
            </a:r>
            <a:r>
              <a:rPr lang="en-US" dirty="0" err="1" smtClean="0"/>
              <a:t>Hornik</a:t>
            </a:r>
            <a:r>
              <a:rPr lang="en-US" dirty="0" smtClean="0"/>
              <a:t>, </a:t>
            </a:r>
            <a:r>
              <a:rPr lang="en-US" dirty="0"/>
              <a:t>&amp; </a:t>
            </a:r>
            <a:r>
              <a:rPr lang="en-US" dirty="0" smtClean="0"/>
              <a:t>Johnson</a:t>
            </a:r>
            <a:r>
              <a:rPr lang="en-US" dirty="0"/>
              <a:t> </a:t>
            </a:r>
            <a:r>
              <a:rPr lang="en-US" dirty="0" smtClean="0"/>
              <a:t>(2014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41573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Life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6401528" cy="33528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86" y="3810000"/>
            <a:ext cx="2455313" cy="276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42145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r>
              <a:rPr lang="en-US" sz="3600" i="1" dirty="0" smtClean="0"/>
              <a:t>Scholarship Reconsidered: </a:t>
            </a:r>
            <a:br>
              <a:rPr lang="en-US" sz="3600" i="1" dirty="0" smtClean="0"/>
            </a:br>
            <a:r>
              <a:rPr lang="en-US" sz="3600" i="1" dirty="0" smtClean="0"/>
              <a:t>Priorities of the Professoriate </a:t>
            </a:r>
            <a:r>
              <a:rPr lang="en-US" sz="3600" dirty="0"/>
              <a:t>(</a:t>
            </a:r>
            <a:r>
              <a:rPr lang="en-US" sz="3600" dirty="0" smtClean="0"/>
              <a:t>Boyar,1990)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r>
              <a:rPr lang="en-US" sz="4000" dirty="0" smtClean="0"/>
              <a:t>Four forms of scholarship for scholar-educators </a:t>
            </a:r>
          </a:p>
          <a:p>
            <a:pPr lvl="1"/>
            <a:r>
              <a:rPr lang="en-US" sz="3600" dirty="0" smtClean="0"/>
              <a:t>Discovery</a:t>
            </a:r>
          </a:p>
          <a:p>
            <a:pPr lvl="1"/>
            <a:r>
              <a:rPr lang="en-US" sz="3600" dirty="0" smtClean="0"/>
              <a:t>Integration</a:t>
            </a:r>
          </a:p>
          <a:p>
            <a:pPr lvl="1"/>
            <a:r>
              <a:rPr lang="en-US" sz="3600" dirty="0" smtClean="0"/>
              <a:t>Teaching</a:t>
            </a:r>
          </a:p>
          <a:p>
            <a:pPr lvl="1"/>
            <a:r>
              <a:rPr lang="en-US" sz="3600" dirty="0" smtClean="0"/>
              <a:t>Application</a:t>
            </a:r>
          </a:p>
          <a:p>
            <a:pPr lvl="1"/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2895600" cy="378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89422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clouds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Beatriz Reyes-Foster – Anthropology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Can word clouds help with concept formation?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je781922.TECHRANGERS.NET.040\Desktop\student-think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23" y="2819400"/>
            <a:ext cx="6114354" cy="318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6324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deNoyelles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/>
              <a:t>Reyes-Foster (2014)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2820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dleSpeech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4779" y="1176646"/>
            <a:ext cx="6777842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3067050"/>
            <a:ext cx="4648200" cy="723900"/>
          </a:xfrm>
        </p:spPr>
        <p:txBody>
          <a:bodyPr/>
          <a:lstStyle/>
          <a:p>
            <a:r>
              <a:rPr lang="en-US" dirty="0" smtClean="0"/>
              <a:t>Susan B. Anthony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998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dleSpeech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4779" y="1176646"/>
            <a:ext cx="6777842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067050"/>
            <a:ext cx="2819400" cy="723900"/>
          </a:xfrm>
        </p:spPr>
        <p:txBody>
          <a:bodyPr/>
          <a:lstStyle/>
          <a:p>
            <a:r>
              <a:rPr lang="en-US" dirty="0" smtClean="0"/>
              <a:t>John Lewis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691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theater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371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Antigone 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836" y="2819400"/>
            <a:ext cx="1413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Actors at UCF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19400"/>
            <a:ext cx="217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Actors at Bradley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191000"/>
            <a:ext cx="1870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Audience at Bradley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4267200"/>
            <a:ext cx="1794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Audience at UCF</a:t>
            </a:r>
            <a:endParaRPr lang="en-US" sz="2800" dirty="0">
              <a:solidFill>
                <a:srgbClr val="FFC000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 bwMode="auto">
          <a:xfrm>
            <a:off x="3997036" y="1746124"/>
            <a:ext cx="1066800" cy="1073276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105400" y="3820418"/>
            <a:ext cx="0" cy="44678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Curved Connector 27"/>
          <p:cNvCxnSpPr/>
          <p:nvPr/>
        </p:nvCxnSpPr>
        <p:spPr bwMode="auto">
          <a:xfrm rot="10800000" flipV="1">
            <a:off x="1295400" y="1740188"/>
            <a:ext cx="949036" cy="1003012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1219200" y="3820418"/>
            <a:ext cx="0" cy="44678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438400" y="5943600"/>
            <a:ext cx="141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Internet</a:t>
            </a:r>
            <a:endParaRPr lang="en-US" sz="2800" dirty="0">
              <a:solidFill>
                <a:srgbClr val="FFC000"/>
              </a:solidFill>
            </a:endParaRPr>
          </a:p>
        </p:txBody>
      </p:sp>
      <p:cxnSp>
        <p:nvCxnSpPr>
          <p:cNvPr id="36" name="Curved Connector 35"/>
          <p:cNvCxnSpPr/>
          <p:nvPr/>
        </p:nvCxnSpPr>
        <p:spPr bwMode="auto">
          <a:xfrm rot="10800000" flipV="1">
            <a:off x="1447800" y="5257800"/>
            <a:ext cx="949036" cy="1003012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37" name="Curved Connector 36"/>
          <p:cNvCxnSpPr/>
          <p:nvPr/>
        </p:nvCxnSpPr>
        <p:spPr bwMode="auto">
          <a:xfrm>
            <a:off x="3657600" y="5257800"/>
            <a:ext cx="1066800" cy="1073276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scene3d>
            <a:camera prst="orthographicFront">
              <a:rot lat="0" lon="0" rev="15600000"/>
            </a:camera>
            <a:lightRig rig="threePt" dir="t"/>
          </a:scene3d>
        </p:spPr>
      </p:cxnSp>
      <p:pic>
        <p:nvPicPr>
          <p:cNvPr id="1026" name="Picture 2" descr="C:\Users\je781922.TECHRANGERS.NET.040\Desktop\theatre-audi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51" y="4114800"/>
            <a:ext cx="2968749" cy="197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781922.TECHRANGERS.NET.040\Desktop\Antigone_Four acto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50" y="1983234"/>
            <a:ext cx="2968749" cy="197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715000" y="1371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John Shafer - Theater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14800" y="6331076"/>
            <a:ext cx="467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Shafer, Brown, Boyd, Marino, &amp; Merritt (2005)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324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“But do they want us in their world”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Tim Brown – Communications</a:t>
            </a:r>
          </a:p>
          <a:p>
            <a:r>
              <a:rPr lang="en-US" sz="2800" dirty="0" smtClean="0"/>
              <a:t>Amanda Groff – Anthropology 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381000" y="2984138"/>
            <a:ext cx="3657600" cy="3352800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333931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Are students interested in class tweets?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6781800" y="2145938"/>
            <a:ext cx="1905000" cy="1828800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768484" y="4149322"/>
            <a:ext cx="1905000" cy="1828800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>
            <a:endCxn id="6" idx="2"/>
          </p:cNvCxnSpPr>
          <p:nvPr/>
        </p:nvCxnSpPr>
        <p:spPr bwMode="auto">
          <a:xfrm flipV="1">
            <a:off x="4038600" y="3060338"/>
            <a:ext cx="2743200" cy="137160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>
            <a:stCxn id="4" idx="6"/>
          </p:cNvCxnSpPr>
          <p:nvPr/>
        </p:nvCxnSpPr>
        <p:spPr bwMode="auto">
          <a:xfrm>
            <a:off x="4038600" y="4660538"/>
            <a:ext cx="2729884" cy="243053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010400" y="24507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Not really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01035" y="4572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Prefer official channel, e-mails, CMS</a:t>
            </a:r>
            <a:endParaRPr lang="en-US" sz="2400" dirty="0"/>
          </a:p>
        </p:txBody>
      </p:sp>
      <p:pic>
        <p:nvPicPr>
          <p:cNvPr id="1026" name="Picture 2" descr="C:\Users\je781922.TECHRANGERS.NET.043\Desktop\twitt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73" y="5055311"/>
            <a:ext cx="1118053" cy="11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781922.TECHRANGERS.NET.043\Desktop\Not_facebook_dislike_thumbs_dow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026691"/>
            <a:ext cx="952500" cy="81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781922.TECHRANGERS.NET.043\Desktop\email-logo-no-background-e136295645034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20" y="5146271"/>
            <a:ext cx="1377156" cy="105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2120" y="6336938"/>
            <a:ext cx="236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Brown &amp; Groff</a:t>
            </a:r>
            <a:r>
              <a:rPr lang="en-US" dirty="0"/>
              <a:t> </a:t>
            </a:r>
            <a:r>
              <a:rPr lang="en-US" dirty="0" smtClean="0"/>
              <a:t>(2011)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944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maintain your teaching persona online?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Bill Phillips – Center for Distributed Learning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 bwMode="auto">
          <a:xfrm>
            <a:off x="1143000" y="2849109"/>
            <a:ext cx="1600200" cy="1564718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4950" y="3339080"/>
            <a:ext cx="87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F2F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362700" y="333908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Online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24528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Who are you?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3907" y="224528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Who are you?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2895600" y="3142374"/>
            <a:ext cx="3200400" cy="978188"/>
          </a:xfrm>
          <a:prstGeom prst="righ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0" name="Picture 2" descr="C:\Users\je781922.TECHRANGERS.NET.043\Desktop\College-Profess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84" y="4491848"/>
            <a:ext cx="2739231" cy="18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6210300" y="2849109"/>
            <a:ext cx="1600200" cy="1564718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1" name="Picture 3" descr="C:\Users\je781922.TECHRANGERS.NET.043\Desktop\cs_on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4495800"/>
            <a:ext cx="2744169" cy="18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39000" y="647170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Phillips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2875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458200" cy="1104900"/>
          </a:xfrm>
        </p:spPr>
        <p:txBody>
          <a:bodyPr/>
          <a:lstStyle/>
          <a:p>
            <a:r>
              <a:rPr lang="en-US" sz="3600" dirty="0" smtClean="0"/>
              <a:t>Reconsidering </a:t>
            </a:r>
            <a:br>
              <a:rPr lang="en-US" sz="3600" dirty="0" smtClean="0"/>
            </a:br>
            <a:r>
              <a:rPr lang="en-US" sz="3600" i="1" dirty="0" smtClean="0"/>
              <a:t>Scholarship </a:t>
            </a:r>
            <a:r>
              <a:rPr lang="en-US" sz="3600" i="1" dirty="0" smtClean="0"/>
              <a:t>Reconsidered </a:t>
            </a:r>
            <a:r>
              <a:rPr lang="en-US" sz="3600" dirty="0" smtClean="0"/>
              <a:t>(Boyer, 1990)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34" y="1414704"/>
            <a:ext cx="2894566" cy="53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Scholarship over Time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7234" y="43506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Enlarging the Perspective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82743" y="544720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Faculty: </a:t>
            </a:r>
          </a:p>
          <a:p>
            <a:pPr algn="ctr"/>
            <a:r>
              <a:rPr lang="en-US" sz="2400" dirty="0" smtClean="0"/>
              <a:t>A Mosaic of Talent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51285" y="5447201"/>
            <a:ext cx="2225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Creativity Contract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2777123"/>
            <a:ext cx="3076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Campuses: Diversity with Dignity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1414704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 New Generation of Scholars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06360" y="4350603"/>
            <a:ext cx="2632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Scholarship and Community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70926"/>
            <a:ext cx="1239494" cy="123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5339933"/>
            <a:ext cx="1239495" cy="123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96" y="4188824"/>
            <a:ext cx="1064508" cy="11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85" y="1600200"/>
            <a:ext cx="1111840" cy="111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30" y="2304957"/>
            <a:ext cx="2087970" cy="117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124" y="5339934"/>
            <a:ext cx="2267076" cy="123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60" y="4188824"/>
            <a:ext cx="1096240" cy="115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4501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Research Initiative for Teaching Effectiveness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1581150"/>
            <a:ext cx="7772400" cy="4114800"/>
          </a:xfrm>
        </p:spPr>
        <p:txBody>
          <a:bodyPr/>
          <a:lstStyle/>
          <a:p>
            <a:pPr algn="ctr">
              <a:spcAft>
                <a:spcPct val="50000"/>
              </a:spcAft>
              <a:buFontTx/>
              <a:buNone/>
            </a:pPr>
            <a:r>
              <a:rPr lang="en-US" sz="3600" b="1" u="sng" dirty="0" smtClean="0"/>
              <a:t>For more information contact:</a:t>
            </a:r>
          </a:p>
          <a:p>
            <a:pPr lvl="1" algn="ctr">
              <a:buFontTx/>
              <a:buNone/>
            </a:pPr>
            <a:r>
              <a:rPr lang="en-US" u="sng" dirty="0" smtClean="0"/>
              <a:t>Dr. Chuck Dziuban</a:t>
            </a:r>
            <a:endParaRPr lang="en-US" dirty="0" smtClean="0"/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dirty="0" smtClean="0"/>
              <a:t>(407) 823-5478 </a:t>
            </a:r>
          </a:p>
          <a:p>
            <a:pPr lvl="1" algn="ctr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dirty="0" smtClean="0"/>
              <a:t>Charles.Dziuban@ucf.edu </a:t>
            </a:r>
          </a:p>
          <a:p>
            <a:pPr lvl="1" algn="ctr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i="1" dirty="0" smtClean="0"/>
              <a:t>http://rite.ucf.edu</a:t>
            </a: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i="1" dirty="0" smtClean="0"/>
              <a:t>http://www.if.ucf.edu/</a:t>
            </a:r>
            <a:endParaRPr lang="en-US" dirty="0" smtClean="0"/>
          </a:p>
          <a:p>
            <a:pPr lvl="2">
              <a:spcAft>
                <a:spcPct val="500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59312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5334000"/>
          </a:xfrm>
        </p:spPr>
        <p:txBody>
          <a:bodyPr/>
          <a:lstStyle/>
          <a:p>
            <a:r>
              <a:rPr lang="en-US" sz="2200" dirty="0" smtClean="0"/>
              <a:t>Boyer, E. L. (1990). </a:t>
            </a:r>
            <a:r>
              <a:rPr lang="en-US" sz="2200" i="1" dirty="0" smtClean="0"/>
              <a:t>Scholarship reconsidered: Priorities of the 	professoriate.</a:t>
            </a:r>
            <a:r>
              <a:rPr lang="en-US" sz="2200" dirty="0" smtClean="0"/>
              <a:t> Princeton, HJ: Carnegie Foundation for the 	Advancement of Teaching</a:t>
            </a:r>
          </a:p>
          <a:p>
            <a:r>
              <a:rPr lang="en-US" sz="2200" dirty="0" smtClean="0"/>
              <a:t>Boyer, E. L. (1996). From scholarship reconsidered to scholarship 	assessed. </a:t>
            </a:r>
            <a:r>
              <a:rPr lang="en-US" sz="2200" i="1" dirty="0" smtClean="0"/>
              <a:t>Quest, 48</a:t>
            </a:r>
            <a:r>
              <a:rPr lang="en-US" sz="2200" dirty="0" smtClean="0"/>
              <a:t>(2), 129-139.</a:t>
            </a:r>
          </a:p>
          <a:p>
            <a:r>
              <a:rPr lang="en-US" sz="2200" dirty="0" smtClean="0"/>
              <a:t>Brown</a:t>
            </a:r>
            <a:r>
              <a:rPr lang="en-US" sz="2200" dirty="0"/>
              <a:t>, T., &amp; Groff, A. (2011). But Do They Want Us in “Their” World? </a:t>
            </a:r>
            <a:r>
              <a:rPr lang="en-US" sz="2200" dirty="0" smtClean="0"/>
              <a:t>	Evaluating </a:t>
            </a:r>
            <a:r>
              <a:rPr lang="en-US" sz="2200" dirty="0"/>
              <a:t>the Types of </a:t>
            </a:r>
            <a:r>
              <a:rPr lang="en-US" sz="2200" dirty="0" smtClean="0"/>
              <a:t>Academic </a:t>
            </a:r>
            <a:r>
              <a:rPr lang="en-US" sz="2200" dirty="0"/>
              <a:t>Information Students Want </a:t>
            </a:r>
            <a:r>
              <a:rPr lang="en-US" sz="2200" dirty="0" smtClean="0"/>
              <a:t>	through </a:t>
            </a:r>
            <a:r>
              <a:rPr lang="en-US" sz="2200" dirty="0"/>
              <a:t>Mobile and Social Media. In A. </a:t>
            </a:r>
            <a:r>
              <a:rPr lang="en-US" sz="2200" dirty="0" err="1"/>
              <a:t>Kitchenham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dirty="0"/>
              <a:t>Ed.), </a:t>
            </a:r>
            <a:r>
              <a:rPr lang="en-US" sz="2200" i="1" dirty="0"/>
              <a:t>Models </a:t>
            </a:r>
            <a:r>
              <a:rPr lang="en-US" sz="2200" i="1" dirty="0" smtClean="0"/>
              <a:t>	for </a:t>
            </a:r>
            <a:r>
              <a:rPr lang="en-US" sz="2200" i="1" dirty="0"/>
              <a:t>Interdisciplinary Mobile Learning: Delivering Information to </a:t>
            </a:r>
            <a:r>
              <a:rPr lang="en-US" sz="2200" i="1" dirty="0" smtClean="0"/>
              <a:t>	Students</a:t>
            </a:r>
            <a:r>
              <a:rPr lang="en-US" sz="2200" dirty="0"/>
              <a:t> (pp. 4</a:t>
            </a:r>
            <a:r>
              <a:rPr lang="en-US" sz="2200" dirty="0" smtClean="0"/>
              <a:t>9-65</a:t>
            </a:r>
            <a:r>
              <a:rPr lang="en-US" sz="2200" dirty="0"/>
              <a:t>). Hershey, PA: Information Science Reference. </a:t>
            </a:r>
            <a:r>
              <a:rPr lang="en-US" sz="2200" dirty="0" smtClean="0"/>
              <a:t>	doi:10.4018/978-1-60960-511-7.ch003</a:t>
            </a:r>
          </a:p>
          <a:p>
            <a:r>
              <a:rPr lang="en-US" sz="2200" dirty="0"/>
              <a:t>Davis, K., &amp; </a:t>
            </a:r>
            <a:r>
              <a:rPr lang="en-US" sz="2200" dirty="0" err="1"/>
              <a:t>Janowsky</a:t>
            </a:r>
            <a:r>
              <a:rPr lang="en-US" sz="2200" dirty="0"/>
              <a:t>, A. (2012). </a:t>
            </a:r>
            <a:r>
              <a:rPr lang="en-US" sz="2200" i="1" dirty="0"/>
              <a:t>Perceived differences about incivility </a:t>
            </a:r>
            <a:r>
              <a:rPr lang="en-US" sz="2200" i="1" dirty="0" smtClean="0"/>
              <a:t>	between </a:t>
            </a:r>
            <a:r>
              <a:rPr lang="en-US" sz="2200" i="1" dirty="0"/>
              <a:t>faculty and </a:t>
            </a:r>
            <a:r>
              <a:rPr lang="en-US" sz="2200" i="1" dirty="0" smtClean="0"/>
              <a:t>students </a:t>
            </a:r>
            <a:r>
              <a:rPr lang="en-US" sz="2200" i="1" dirty="0"/>
              <a:t>in higher education. </a:t>
            </a:r>
            <a:r>
              <a:rPr lang="en-US" sz="2200" dirty="0"/>
              <a:t>Presented at 18</a:t>
            </a:r>
            <a:r>
              <a:rPr lang="en-US" sz="2200" baseline="30000" dirty="0"/>
              <a:t>th</a:t>
            </a:r>
            <a:r>
              <a:rPr lang="en-US" sz="2200" dirty="0"/>
              <a:t> </a:t>
            </a:r>
            <a:r>
              <a:rPr lang="en-US" sz="2200" dirty="0" smtClean="0"/>
              <a:t>	Annual </a:t>
            </a:r>
            <a:r>
              <a:rPr lang="en-US" sz="2200" dirty="0"/>
              <a:t>Sloan Consortium International </a:t>
            </a:r>
            <a:r>
              <a:rPr lang="en-US" sz="2200" dirty="0" smtClean="0"/>
              <a:t>Conference </a:t>
            </a:r>
            <a:r>
              <a:rPr lang="en-US" sz="2200" dirty="0"/>
              <a:t>on Online </a:t>
            </a:r>
            <a:r>
              <a:rPr lang="en-US" sz="2200" dirty="0" smtClean="0"/>
              <a:t>	Learning.</a:t>
            </a:r>
            <a:endParaRPr lang="en-US" sz="2200" dirty="0"/>
          </a:p>
          <a:p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2136164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334000"/>
          </a:xfrm>
        </p:spPr>
        <p:txBody>
          <a:bodyPr/>
          <a:lstStyle/>
          <a:p>
            <a:r>
              <a:rPr lang="en-US" sz="2000" dirty="0" err="1"/>
              <a:t>deNoyelles</a:t>
            </a:r>
            <a:r>
              <a:rPr lang="en-US" sz="2000" dirty="0"/>
              <a:t>, A., </a:t>
            </a:r>
            <a:r>
              <a:rPr lang="en-US" sz="2000" dirty="0" err="1"/>
              <a:t>Hornik</a:t>
            </a:r>
            <a:r>
              <a:rPr lang="en-US" sz="2000" dirty="0"/>
              <a:t>, S., &amp; Johnson, R. (2014). Exploring the dimensions of </a:t>
            </a:r>
            <a:r>
              <a:rPr lang="en-US" sz="2000" dirty="0" smtClean="0"/>
              <a:t>self-	efficacy </a:t>
            </a:r>
            <a:r>
              <a:rPr lang="en-US" sz="2000" dirty="0"/>
              <a:t>in virtual world learning: Environment, task, and content. </a:t>
            </a:r>
            <a:r>
              <a:rPr lang="en-US" sz="2000" i="1" dirty="0"/>
              <a:t>MERLOT </a:t>
            </a:r>
            <a:r>
              <a:rPr lang="en-US" sz="2000" i="1" dirty="0" smtClean="0"/>
              <a:t>	Journal </a:t>
            </a:r>
            <a:r>
              <a:rPr lang="en-US" sz="2000" i="1" dirty="0"/>
              <a:t>of Online Learning and Teaching, 10</a:t>
            </a:r>
            <a:r>
              <a:rPr lang="en-US" sz="2000" dirty="0"/>
              <a:t>(2), 255-271.</a:t>
            </a:r>
          </a:p>
          <a:p>
            <a:r>
              <a:rPr lang="en-US" sz="2000" dirty="0" err="1"/>
              <a:t>deNoyelles</a:t>
            </a:r>
            <a:r>
              <a:rPr lang="en-US" sz="2000" dirty="0"/>
              <a:t>, A., &amp; Reyes-Foster, B. (2014, October). Using word clouds in online </a:t>
            </a:r>
            <a:r>
              <a:rPr lang="en-US" sz="2000" dirty="0" smtClean="0"/>
              <a:t>	discussions </a:t>
            </a:r>
            <a:r>
              <a:rPr lang="en-US" sz="2000" dirty="0"/>
              <a:t>to support critical thinking and engagement. Presented at 20th </a:t>
            </a:r>
            <a:r>
              <a:rPr lang="en-US" sz="2000" dirty="0" smtClean="0"/>
              <a:t>	Annual </a:t>
            </a:r>
            <a:r>
              <a:rPr lang="en-US" sz="2000" dirty="0"/>
              <a:t>Online Learning Consortium International Conference 2014, October </a:t>
            </a:r>
            <a:r>
              <a:rPr lang="en-US" sz="2000" dirty="0" smtClean="0"/>
              <a:t>	29-31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Liberman</a:t>
            </a:r>
            <a:r>
              <a:rPr lang="en-US" sz="2000" dirty="0"/>
              <a:t>, A., </a:t>
            </a:r>
            <a:r>
              <a:rPr lang="en-US" sz="2000" dirty="0" err="1"/>
              <a:t>Scharoun</a:t>
            </a:r>
            <a:r>
              <a:rPr lang="en-US" sz="2000" dirty="0"/>
              <a:t>, K., </a:t>
            </a:r>
            <a:r>
              <a:rPr lang="en-US" sz="2000" dirty="0" err="1"/>
              <a:t>Rotarious</a:t>
            </a:r>
            <a:r>
              <a:rPr lang="en-US" sz="2000" dirty="0"/>
              <a:t>, T., </a:t>
            </a:r>
            <a:r>
              <a:rPr lang="en-US" sz="2000" dirty="0" err="1"/>
              <a:t>Fottler</a:t>
            </a:r>
            <a:r>
              <a:rPr lang="en-US" sz="2000" dirty="0"/>
              <a:t>, M., Dziuban, C., Moskal, P. </a:t>
            </a:r>
            <a:r>
              <a:rPr lang="en-US" sz="2000" dirty="0" smtClean="0"/>
              <a:t>	(</a:t>
            </a:r>
            <a:r>
              <a:rPr lang="en-US" sz="2000" dirty="0"/>
              <a:t>2005). Teaching, learning, and the development of leadership skills through </a:t>
            </a:r>
            <a:r>
              <a:rPr lang="en-US" sz="2000" dirty="0" smtClean="0"/>
              <a:t>	constructive </a:t>
            </a:r>
            <a:r>
              <a:rPr lang="en-US" sz="2000" dirty="0"/>
              <a:t>engagement, </a:t>
            </a:r>
            <a:r>
              <a:rPr lang="en-US" sz="2000" i="1" dirty="0"/>
              <a:t>The Journal of Faculty Development, 20</a:t>
            </a:r>
            <a:r>
              <a:rPr lang="en-US" sz="2000" dirty="0"/>
              <a:t>(3), </a:t>
            </a:r>
            <a:r>
              <a:rPr lang="en-US" sz="2000" dirty="0" smtClean="0"/>
              <a:t>177-	186</a:t>
            </a:r>
            <a:r>
              <a:rPr lang="en-US" sz="2000" dirty="0"/>
              <a:t>. </a:t>
            </a:r>
          </a:p>
          <a:p>
            <a:r>
              <a:rPr lang="en-US" sz="2000" dirty="0"/>
              <a:t>Phillips, W. (2011). </a:t>
            </a:r>
            <a:r>
              <a:rPr lang="en-US" sz="2000" i="1" dirty="0"/>
              <a:t>A study of instructor persona in the online environment. </a:t>
            </a:r>
            <a:r>
              <a:rPr lang="en-US" sz="2000" i="1" dirty="0" smtClean="0"/>
              <a:t>	</a:t>
            </a:r>
            <a:r>
              <a:rPr lang="en-US" sz="2000" dirty="0" smtClean="0"/>
              <a:t>(</a:t>
            </a:r>
            <a:r>
              <a:rPr lang="en-US" sz="2000" dirty="0"/>
              <a:t>Doctoral dissertation, University of Central Florida). </a:t>
            </a:r>
          </a:p>
          <a:p>
            <a:r>
              <a:rPr lang="en-US" sz="2000" dirty="0"/>
              <a:t>Shafer, J., Brown, G., Boyd, B., Marino, D., &amp; Merritt, D. (2005). Arts go the </a:t>
            </a:r>
            <a:r>
              <a:rPr lang="en-US" sz="2000" dirty="0" smtClean="0"/>
              <a:t>	distance</a:t>
            </a:r>
            <a:r>
              <a:rPr lang="en-US" sz="2000" dirty="0"/>
              <a:t>: Creating a low-budget, long-distance collaboration. </a:t>
            </a:r>
            <a:r>
              <a:rPr lang="en-US" sz="2000" i="1" dirty="0"/>
              <a:t>Educause </a:t>
            </a:r>
            <a:r>
              <a:rPr lang="en-US" sz="2000" i="1" dirty="0" smtClean="0"/>
              <a:t>	Quarterly</a:t>
            </a:r>
            <a:r>
              <a:rPr lang="en-US" sz="2000" i="1" dirty="0"/>
              <a:t>, 2,</a:t>
            </a:r>
            <a:r>
              <a:rPr lang="en-US" sz="2000" dirty="0"/>
              <a:t> 42-49.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4903183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tx2"/>
                </a:solidFill>
              </a:rPr>
              <a:t>Discovery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– original research advancing knowledge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Integration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– synthesis of information across disciplines or time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Teaching</a:t>
            </a:r>
            <a:r>
              <a:rPr lang="en-US" dirty="0" smtClean="0"/>
              <a:t> – scholarly activities that are directly related to pedagogy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Application</a:t>
            </a:r>
            <a:r>
              <a:rPr lang="en-US" dirty="0" smtClean="0"/>
              <a:t> – relate knowledge in one’s field to society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382000" cy="1104900"/>
          </a:xfrm>
        </p:spPr>
        <p:txBody>
          <a:bodyPr/>
          <a:lstStyle/>
          <a:p>
            <a:r>
              <a:rPr lang="en-US" sz="3600" i="1" dirty="0" smtClean="0"/>
              <a:t>Scholarship Reconsidered: </a:t>
            </a:r>
            <a:br>
              <a:rPr lang="en-US" sz="3600" i="1" dirty="0" smtClean="0"/>
            </a:br>
            <a:r>
              <a:rPr lang="en-US" sz="3600" i="1" dirty="0" smtClean="0"/>
              <a:t>Priorities of the Professoriate </a:t>
            </a:r>
            <a:r>
              <a:rPr lang="en-US" sz="3600" dirty="0"/>
              <a:t>(</a:t>
            </a:r>
            <a:r>
              <a:rPr lang="en-US" sz="3600" dirty="0" smtClean="0"/>
              <a:t>Boyar,1990)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19053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So…what is </a:t>
            </a:r>
            <a:r>
              <a:rPr lang="en-US" dirty="0" err="1" smtClean="0"/>
              <a:t>SoTL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r>
              <a:rPr lang="en-US" dirty="0" smtClean="0"/>
              <a:t>Involves…</a:t>
            </a:r>
          </a:p>
          <a:p>
            <a:pPr lvl="1"/>
            <a:r>
              <a:rPr lang="en-US" dirty="0" smtClean="0"/>
              <a:t>Systematic reflection of the </a:t>
            </a:r>
            <a:r>
              <a:rPr lang="en-US" u="sng" dirty="0" smtClean="0"/>
              <a:t>teaching process</a:t>
            </a:r>
            <a:endParaRPr lang="en-US" dirty="0" smtClean="0"/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Dissemination of the </a:t>
            </a:r>
            <a:r>
              <a:rPr lang="en-US" u="sng" dirty="0" smtClean="0"/>
              <a:t>teaching process</a:t>
            </a:r>
            <a:r>
              <a:rPr lang="en-US" dirty="0" smtClean="0"/>
              <a:t> and its impact on </a:t>
            </a:r>
            <a:r>
              <a:rPr lang="en-US" u="sng" dirty="0" smtClean="0"/>
              <a:t>student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:\Users\je781922.TECHRANGERS.NET.021\Desktop\IMG_3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608" y="4343400"/>
            <a:ext cx="335299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8967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Organizations Devoted to </a:t>
            </a:r>
            <a:r>
              <a:rPr lang="en-US" dirty="0" err="1"/>
              <a:t>SoTL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800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International Society for the Scholarship of Teaching and </a:t>
            </a:r>
            <a:r>
              <a:rPr lang="en-US" dirty="0" smtClean="0"/>
              <a:t>Learning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Carnegie Foundation for the Advancement of </a:t>
            </a:r>
            <a:r>
              <a:rPr lang="en-US" dirty="0" smtClean="0"/>
              <a:t>Teaching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Carnegie Academy for the Scholarship of Teaching and </a:t>
            </a:r>
            <a:r>
              <a:rPr lang="en-US" dirty="0" smtClean="0"/>
              <a:t>Learning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American Association for Higher Education &amp; Accreditation</a:t>
            </a:r>
          </a:p>
        </p:txBody>
      </p:sp>
    </p:spTree>
    <p:extLst>
      <p:ext uri="{BB962C8B-B14F-4D97-AF65-F5344CB8AC3E}">
        <p14:creationId xmlns:p14="http://schemas.microsoft.com/office/powerpoint/2010/main" val="4293543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Universities Focused </a:t>
            </a:r>
            <a:r>
              <a:rPr lang="en-US" dirty="0"/>
              <a:t>on </a:t>
            </a:r>
            <a:r>
              <a:rPr lang="en-US" dirty="0" err="1"/>
              <a:t>SoTL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865129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3652849"/>
            <a:ext cx="3654263" cy="292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5093196" cy="336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293657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Journals focused on </a:t>
            </a:r>
            <a:r>
              <a:rPr lang="en-US" dirty="0" err="1"/>
              <a:t>SoTL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95450"/>
            <a:ext cx="4579954" cy="102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985"/>
          <a:stretch/>
        </p:blipFill>
        <p:spPr bwMode="auto">
          <a:xfrm>
            <a:off x="2324100" y="3124200"/>
            <a:ext cx="3874254" cy="195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91174"/>
            <a:ext cx="68103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748919"/>
      </p:ext>
    </p:extLst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Technology-Enhanced Education Journals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4463505" cy="98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72016"/>
            <a:ext cx="3784199" cy="191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134192"/>
            <a:ext cx="2633126" cy="357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10724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A research context for </a:t>
            </a:r>
            <a:r>
              <a:rPr lang="en-US" dirty="0" err="1" smtClean="0"/>
              <a:t>SoTL</a:t>
            </a:r>
            <a:endParaRPr lang="en-US" dirty="0"/>
          </a:p>
        </p:txBody>
      </p:sp>
      <p:pic>
        <p:nvPicPr>
          <p:cNvPr id="2050" name="Picture 2" descr="C:\Users\je781922.TECHRANGERS.NET.043\Desktop\research-studies_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41" y="3733800"/>
            <a:ext cx="3706762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9177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 Germany--color handouts">
  <a:themeElements>
    <a:clrScheme name="Custom 4">
      <a:dk1>
        <a:srgbClr val="CC0099"/>
      </a:dk1>
      <a:lt1>
        <a:srgbClr val="FFFF00"/>
      </a:lt1>
      <a:dk2>
        <a:srgbClr val="0066FF"/>
      </a:dk2>
      <a:lt2>
        <a:srgbClr val="CCFFFF"/>
      </a:lt2>
      <a:accent1>
        <a:srgbClr val="33CCFF"/>
      </a:accent1>
      <a:accent2>
        <a:srgbClr val="FF0066"/>
      </a:accent2>
      <a:accent3>
        <a:srgbClr val="AAB8FF"/>
      </a:accent3>
      <a:accent4>
        <a:srgbClr val="DADA00"/>
      </a:accent4>
      <a:accent5>
        <a:srgbClr val="ADE2FF"/>
      </a:accent5>
      <a:accent6>
        <a:srgbClr val="E7005C"/>
      </a:accent6>
      <a:hlink>
        <a:srgbClr val="84FFE0"/>
      </a:hlink>
      <a:folHlink>
        <a:srgbClr val="FFFF66"/>
      </a:folHlink>
    </a:clrScheme>
    <a:fontScheme name="DL Germany--color handou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L Germany--color handout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L Germany--color handout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 Germany--color handout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 Germany--color handout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4017</TotalTime>
  <Words>648</Words>
  <Application>Microsoft Office PowerPoint</Application>
  <PresentationFormat>On-screen Show (4:3)</PresentationFormat>
  <Paragraphs>199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DL Germany--color handouts</vt:lpstr>
      <vt:lpstr>Evidence of Impact through the Scholarship of Teaching and Learning</vt:lpstr>
      <vt:lpstr>Scholarship Reconsidered:  Priorities of the Professoriate (Boyar,1990)</vt:lpstr>
      <vt:lpstr>Scholarship Reconsidered:  Priorities of the Professoriate (Boyar,1990)</vt:lpstr>
      <vt:lpstr>So…what is SoTL?</vt:lpstr>
      <vt:lpstr>Organizations Devoted to SoTL</vt:lpstr>
      <vt:lpstr>Universities Focused on SoTL</vt:lpstr>
      <vt:lpstr>General Journals focused on SoTL</vt:lpstr>
      <vt:lpstr>Technology-Enhanced Education Journals</vt:lpstr>
      <vt:lpstr>A research context for SoTL</vt:lpstr>
      <vt:lpstr>UCF’s  Distributed Learning Impact Evaluation</vt:lpstr>
      <vt:lpstr> Research Initiative for Teaching Effectiveness</vt:lpstr>
      <vt:lpstr>Faculty SoTL projects </vt:lpstr>
      <vt:lpstr>Some SoTL studies</vt:lpstr>
      <vt:lpstr>Incivility in online and F2F courses</vt:lpstr>
      <vt:lpstr>Incivility: Students viewing students</vt:lpstr>
      <vt:lpstr>Incivility: Faculty viewing students</vt:lpstr>
      <vt:lpstr>Higher order evaluation models in online learning: Constructive engagement</vt:lpstr>
      <vt:lpstr>Virtual online worlds:  Second Life accounting</vt:lpstr>
      <vt:lpstr>Second Life Model</vt:lpstr>
      <vt:lpstr>Word clouds online</vt:lpstr>
      <vt:lpstr>Susan B. Anthony</vt:lpstr>
      <vt:lpstr>John Lewis</vt:lpstr>
      <vt:lpstr>Online theater</vt:lpstr>
      <vt:lpstr>“But do they want us in their world”</vt:lpstr>
      <vt:lpstr>How do you maintain your teaching persona online?</vt:lpstr>
      <vt:lpstr>Reconsidering  Scholarship Reconsidered (Boyer, 1990)</vt:lpstr>
      <vt:lpstr> Research Initiative for Teaching Effectiveness</vt:lpstr>
      <vt:lpstr>References </vt:lpstr>
      <vt:lpstr>References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programs</dc:title>
  <dc:creator>Jessica Thompson</dc:creator>
  <cp:lastModifiedBy>RITE</cp:lastModifiedBy>
  <cp:revision>100</cp:revision>
  <cp:lastPrinted>2015-02-06T20:31:33Z</cp:lastPrinted>
  <dcterms:created xsi:type="dcterms:W3CDTF">2013-10-22T15:05:52Z</dcterms:created>
  <dcterms:modified xsi:type="dcterms:W3CDTF">2015-02-10T15:17:34Z</dcterms:modified>
</cp:coreProperties>
</file>