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95" r:id="rId6"/>
    <p:sldId id="270" r:id="rId7"/>
    <p:sldId id="286" r:id="rId8"/>
    <p:sldId id="282" r:id="rId9"/>
    <p:sldId id="298" r:id="rId10"/>
    <p:sldId id="283" r:id="rId11"/>
    <p:sldId id="284" r:id="rId12"/>
    <p:sldId id="267" r:id="rId13"/>
    <p:sldId id="276" r:id="rId14"/>
    <p:sldId id="300" r:id="rId15"/>
    <p:sldId id="311" r:id="rId16"/>
    <p:sldId id="302" r:id="rId17"/>
    <p:sldId id="304" r:id="rId18"/>
    <p:sldId id="305" r:id="rId19"/>
    <p:sldId id="268" r:id="rId20"/>
    <p:sldId id="303" r:id="rId21"/>
    <p:sldId id="273" r:id="rId22"/>
    <p:sldId id="310" r:id="rId23"/>
    <p:sldId id="308" r:id="rId24"/>
    <p:sldId id="306" r:id="rId25"/>
    <p:sldId id="307" r:id="rId26"/>
    <p:sldId id="309" r:id="rId27"/>
    <p:sldId id="289" r:id="rId28"/>
    <p:sldId id="290" r:id="rId29"/>
    <p:sldId id="287" r:id="rId30"/>
    <p:sldId id="294" r:id="rId31"/>
    <p:sldId id="312" r:id="rId32"/>
    <p:sldId id="313" r:id="rId33"/>
    <p:sldId id="314" r:id="rId34"/>
    <p:sldId id="315" r:id="rId35"/>
    <p:sldId id="263" r:id="rId36"/>
    <p:sldId id="26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B874"/>
    <a:srgbClr val="43BDA7"/>
    <a:srgbClr val="46B246"/>
    <a:srgbClr val="44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9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09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6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92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2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05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1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C8A61-9A81-40E9-B75A-0D9FB970B4B3}" type="datetimeFigureOut">
              <a:rPr lang="en-US" smtClean="0"/>
              <a:t>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6D72E-5232-4005-AC3E-B2B7D652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jpg"/><Relationship Id="rId5" Type="http://schemas.openxmlformats.org/officeDocument/2006/relationships/image" Target="../media/image3.png"/><Relationship Id="rId10" Type="http://schemas.openxmlformats.org/officeDocument/2006/relationships/image" Target="../media/image26.jpg"/><Relationship Id="rId4" Type="http://schemas.openxmlformats.org/officeDocument/2006/relationships/image" Target="../media/image21.jpg"/><Relationship Id="rId9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53" y="2317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Identification of new tech</a:t>
            </a:r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5018477" y="3338110"/>
            <a:ext cx="2126631" cy="431035"/>
          </a:xfrm>
          <a:custGeom>
            <a:avLst/>
            <a:gdLst>
              <a:gd name="connsiteX0" fmla="*/ 0 w 1352656"/>
              <a:gd name="connsiteY0" fmla="*/ 53791 h 537907"/>
              <a:gd name="connsiteX1" fmla="*/ 53791 w 1352656"/>
              <a:gd name="connsiteY1" fmla="*/ 0 h 537907"/>
              <a:gd name="connsiteX2" fmla="*/ 1298865 w 1352656"/>
              <a:gd name="connsiteY2" fmla="*/ 0 h 537907"/>
              <a:gd name="connsiteX3" fmla="*/ 1352656 w 1352656"/>
              <a:gd name="connsiteY3" fmla="*/ 53791 h 537907"/>
              <a:gd name="connsiteX4" fmla="*/ 1352656 w 1352656"/>
              <a:gd name="connsiteY4" fmla="*/ 484116 h 537907"/>
              <a:gd name="connsiteX5" fmla="*/ 1298865 w 1352656"/>
              <a:gd name="connsiteY5" fmla="*/ 537907 h 537907"/>
              <a:gd name="connsiteX6" fmla="*/ 53791 w 1352656"/>
              <a:gd name="connsiteY6" fmla="*/ 537907 h 537907"/>
              <a:gd name="connsiteX7" fmla="*/ 0 w 1352656"/>
              <a:gd name="connsiteY7" fmla="*/ 484116 h 537907"/>
              <a:gd name="connsiteX8" fmla="*/ 0 w 1352656"/>
              <a:gd name="connsiteY8" fmla="*/ 53791 h 53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2656" h="537907">
                <a:moveTo>
                  <a:pt x="0" y="53791"/>
                </a:moveTo>
                <a:cubicBezTo>
                  <a:pt x="0" y="24083"/>
                  <a:pt x="24083" y="0"/>
                  <a:pt x="53791" y="0"/>
                </a:cubicBezTo>
                <a:lnTo>
                  <a:pt x="1298865" y="0"/>
                </a:lnTo>
                <a:cubicBezTo>
                  <a:pt x="1328573" y="0"/>
                  <a:pt x="1352656" y="24083"/>
                  <a:pt x="1352656" y="53791"/>
                </a:cubicBezTo>
                <a:lnTo>
                  <a:pt x="1352656" y="484116"/>
                </a:lnTo>
                <a:cubicBezTo>
                  <a:pt x="1352656" y="513824"/>
                  <a:pt x="1328573" y="537907"/>
                  <a:pt x="1298865" y="537907"/>
                </a:cubicBezTo>
                <a:lnTo>
                  <a:pt x="53791" y="537907"/>
                </a:lnTo>
                <a:cubicBezTo>
                  <a:pt x="24083" y="537907"/>
                  <a:pt x="0" y="513824"/>
                  <a:pt x="0" y="484116"/>
                </a:cubicBezTo>
                <a:lnTo>
                  <a:pt x="0" y="5379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30" tIns="34805" rIns="44330" bIns="348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Pat Reid</a:t>
            </a:r>
            <a:endParaRPr lang="en-US" sz="2800" b="1" kern="12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74" y="1466997"/>
            <a:ext cx="3888926" cy="1232135"/>
          </a:xfrm>
          <a:prstGeom prst="rect">
            <a:avLst/>
          </a:prstGeom>
        </p:spPr>
      </p:pic>
      <p:sp>
        <p:nvSpPr>
          <p:cNvPr id="16" name="Freeform 15"/>
          <p:cNvSpPr/>
          <p:nvPr/>
        </p:nvSpPr>
        <p:spPr>
          <a:xfrm>
            <a:off x="5018477" y="44068"/>
            <a:ext cx="2126631" cy="1129200"/>
          </a:xfrm>
          <a:custGeom>
            <a:avLst/>
            <a:gdLst>
              <a:gd name="connsiteX0" fmla="*/ 0 w 1352656"/>
              <a:gd name="connsiteY0" fmla="*/ 53791 h 537907"/>
              <a:gd name="connsiteX1" fmla="*/ 53791 w 1352656"/>
              <a:gd name="connsiteY1" fmla="*/ 0 h 537907"/>
              <a:gd name="connsiteX2" fmla="*/ 1298865 w 1352656"/>
              <a:gd name="connsiteY2" fmla="*/ 0 h 537907"/>
              <a:gd name="connsiteX3" fmla="*/ 1352656 w 1352656"/>
              <a:gd name="connsiteY3" fmla="*/ 53791 h 537907"/>
              <a:gd name="connsiteX4" fmla="*/ 1352656 w 1352656"/>
              <a:gd name="connsiteY4" fmla="*/ 484116 h 537907"/>
              <a:gd name="connsiteX5" fmla="*/ 1298865 w 1352656"/>
              <a:gd name="connsiteY5" fmla="*/ 537907 h 537907"/>
              <a:gd name="connsiteX6" fmla="*/ 53791 w 1352656"/>
              <a:gd name="connsiteY6" fmla="*/ 537907 h 537907"/>
              <a:gd name="connsiteX7" fmla="*/ 0 w 1352656"/>
              <a:gd name="connsiteY7" fmla="*/ 484116 h 537907"/>
              <a:gd name="connsiteX8" fmla="*/ 0 w 1352656"/>
              <a:gd name="connsiteY8" fmla="*/ 53791 h 53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2656" h="537907">
                <a:moveTo>
                  <a:pt x="0" y="53791"/>
                </a:moveTo>
                <a:cubicBezTo>
                  <a:pt x="0" y="24083"/>
                  <a:pt x="24083" y="0"/>
                  <a:pt x="53791" y="0"/>
                </a:cubicBezTo>
                <a:lnTo>
                  <a:pt x="1298865" y="0"/>
                </a:lnTo>
                <a:cubicBezTo>
                  <a:pt x="1328573" y="0"/>
                  <a:pt x="1352656" y="24083"/>
                  <a:pt x="1352656" y="53791"/>
                </a:cubicBezTo>
                <a:lnTo>
                  <a:pt x="1352656" y="484116"/>
                </a:lnTo>
                <a:cubicBezTo>
                  <a:pt x="1352656" y="513824"/>
                  <a:pt x="1328573" y="537907"/>
                  <a:pt x="1298865" y="537907"/>
                </a:cubicBezTo>
                <a:lnTo>
                  <a:pt x="53791" y="537907"/>
                </a:lnTo>
                <a:cubicBezTo>
                  <a:pt x="24083" y="537907"/>
                  <a:pt x="0" y="513824"/>
                  <a:pt x="0" y="484116"/>
                </a:cubicBezTo>
                <a:lnTo>
                  <a:pt x="0" y="5379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30" tIns="34805" rIns="44330" bIns="348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Identification of new tech</a:t>
            </a:r>
            <a:endParaRPr lang="en-US" sz="2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1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71" y="909307"/>
            <a:ext cx="6961905" cy="48190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8658" y="878264"/>
            <a:ext cx="5511509" cy="3497889"/>
            <a:chOff x="419743" y="925398"/>
            <a:chExt cx="5511509" cy="3497889"/>
          </a:xfrm>
        </p:grpSpPr>
        <p:sp>
          <p:nvSpPr>
            <p:cNvPr id="7" name="Rectangle 6"/>
            <p:cNvSpPr/>
            <p:nvPr/>
          </p:nvSpPr>
          <p:spPr>
            <a:xfrm>
              <a:off x="419743" y="2207296"/>
              <a:ext cx="551150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Review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388" y="925398"/>
              <a:ext cx="477246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Quick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Current Tools Review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5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Tool Review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73" y="271856"/>
            <a:ext cx="7104762" cy="63142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2303" y="878264"/>
            <a:ext cx="4782078" cy="4863320"/>
            <a:chOff x="453388" y="925398"/>
            <a:chExt cx="4782078" cy="4863320"/>
          </a:xfrm>
        </p:grpSpPr>
        <p:sp>
          <p:nvSpPr>
            <p:cNvPr id="6" name="Rectangle 5"/>
            <p:cNvSpPr/>
            <p:nvPr/>
          </p:nvSpPr>
          <p:spPr>
            <a:xfrm>
              <a:off x="490562" y="2265664"/>
              <a:ext cx="342433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Go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/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3388" y="925398"/>
              <a:ext cx="4772460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Quick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388" y="1449068"/>
              <a:ext cx="4782078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/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No Go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2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Business case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42" y="-330506"/>
            <a:ext cx="7009524" cy="70761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839" y="878264"/>
            <a:ext cx="6759607" cy="4843316"/>
            <a:chOff x="411924" y="925398"/>
            <a:chExt cx="6759607" cy="4843316"/>
          </a:xfrm>
        </p:grpSpPr>
        <p:sp>
          <p:nvSpPr>
            <p:cNvPr id="7" name="Rectangle 6"/>
            <p:cNvSpPr/>
            <p:nvPr/>
          </p:nvSpPr>
          <p:spPr>
            <a:xfrm>
              <a:off x="490562" y="2265664"/>
              <a:ext cx="342433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Go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/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924" y="925398"/>
              <a:ext cx="67596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Detailed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6568" y="3552723"/>
              <a:ext cx="478207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No Go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5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3328122" cy="64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303" y="2214358"/>
            <a:ext cx="587128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Interest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04" y="849080"/>
            <a:ext cx="656622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Building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43" y="3512852"/>
            <a:ext cx="48478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Use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500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505" b="2957"/>
          <a:stretch/>
        </p:blipFill>
        <p:spPr>
          <a:xfrm>
            <a:off x="3818749" y="11017"/>
            <a:ext cx="7771428" cy="68304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129" y="878264"/>
            <a:ext cx="4637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charter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32" y="2383522"/>
            <a:ext cx="60893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0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list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"/>
            <a:ext cx="11723809" cy="6923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002" y="2060937"/>
            <a:ext cx="10416506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Management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002" y="871114"/>
            <a:ext cx="3356112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Task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3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Solution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0121" y="319696"/>
            <a:ext cx="3666558" cy="2469305"/>
            <a:chOff x="287924" y="209526"/>
            <a:chExt cx="3666558" cy="2469305"/>
          </a:xfrm>
        </p:grpSpPr>
        <p:grpSp>
          <p:nvGrpSpPr>
            <p:cNvPr id="2" name="Group 1"/>
            <p:cNvGrpSpPr/>
            <p:nvPr/>
          </p:nvGrpSpPr>
          <p:grpSpPr>
            <a:xfrm>
              <a:off x="287924" y="209526"/>
              <a:ext cx="3666558" cy="1574037"/>
              <a:chOff x="585953" y="873204"/>
              <a:chExt cx="3666558" cy="1574037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585953" y="1142157"/>
                <a:ext cx="3666558" cy="1305084"/>
              </a:xfrm>
              <a:custGeom>
                <a:avLst/>
                <a:gdLst>
                  <a:gd name="connsiteX0" fmla="*/ 0 w 1521738"/>
                  <a:gd name="connsiteY0" fmla="*/ 125512 h 1255116"/>
                  <a:gd name="connsiteX1" fmla="*/ 125512 w 1521738"/>
                  <a:gd name="connsiteY1" fmla="*/ 0 h 1255116"/>
                  <a:gd name="connsiteX2" fmla="*/ 1396226 w 1521738"/>
                  <a:gd name="connsiteY2" fmla="*/ 0 h 1255116"/>
                  <a:gd name="connsiteX3" fmla="*/ 1521738 w 1521738"/>
                  <a:gd name="connsiteY3" fmla="*/ 125512 h 1255116"/>
                  <a:gd name="connsiteX4" fmla="*/ 1521738 w 1521738"/>
                  <a:gd name="connsiteY4" fmla="*/ 1129604 h 1255116"/>
                  <a:gd name="connsiteX5" fmla="*/ 1396226 w 1521738"/>
                  <a:gd name="connsiteY5" fmla="*/ 1255116 h 1255116"/>
                  <a:gd name="connsiteX6" fmla="*/ 125512 w 1521738"/>
                  <a:gd name="connsiteY6" fmla="*/ 1255116 h 1255116"/>
                  <a:gd name="connsiteX7" fmla="*/ 0 w 1521738"/>
                  <a:gd name="connsiteY7" fmla="*/ 1129604 h 1255116"/>
                  <a:gd name="connsiteX8" fmla="*/ 0 w 1521738"/>
                  <a:gd name="connsiteY8" fmla="*/ 125512 h 125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738" h="1255116">
                    <a:moveTo>
                      <a:pt x="0" y="125512"/>
                    </a:moveTo>
                    <a:cubicBezTo>
                      <a:pt x="0" y="56194"/>
                      <a:pt x="56194" y="0"/>
                      <a:pt x="125512" y="0"/>
                    </a:cubicBezTo>
                    <a:lnTo>
                      <a:pt x="1396226" y="0"/>
                    </a:lnTo>
                    <a:cubicBezTo>
                      <a:pt x="1465544" y="0"/>
                      <a:pt x="1521738" y="56194"/>
                      <a:pt x="1521738" y="125512"/>
                    </a:cubicBezTo>
                    <a:lnTo>
                      <a:pt x="1521738" y="1129604"/>
                    </a:lnTo>
                    <a:cubicBezTo>
                      <a:pt x="1521738" y="1198922"/>
                      <a:pt x="1465544" y="1255116"/>
                      <a:pt x="1396226" y="1255116"/>
                    </a:cubicBezTo>
                    <a:lnTo>
                      <a:pt x="125512" y="1255116"/>
                    </a:lnTo>
                    <a:cubicBezTo>
                      <a:pt x="56194" y="1255116"/>
                      <a:pt x="0" y="1198922"/>
                      <a:pt x="0" y="1129604"/>
                    </a:cubicBezTo>
                    <a:lnTo>
                      <a:pt x="0" y="125512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hueOff val="-1470669"/>
                  <a:satOff val="-2046"/>
                  <a:lumOff val="-784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744" tIns="320698" rIns="51744" bIns="51744" numCol="1" spcCol="1270" anchor="t" anchorCtr="0">
                <a:noAutofit/>
              </a:bodyPr>
              <a:lstStyle/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Similar tool available</a:t>
                </a:r>
                <a:endParaRPr lang="en-US" sz="2000" kern="1200" dirty="0"/>
              </a:p>
              <a:p>
                <a:pPr marL="114300" lvl="1" indent="-114300" algn="l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Significant differences</a:t>
                </a:r>
                <a:endParaRPr lang="en-US" sz="2000" kern="1200" dirty="0"/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dirty="0"/>
                  <a:t>Project plan</a:t>
                </a:r>
                <a:endParaRPr lang="en-US" sz="2000" kern="1200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924116" y="873204"/>
                <a:ext cx="3259163" cy="537907"/>
              </a:xfrm>
              <a:custGeom>
                <a:avLst/>
                <a:gdLst>
                  <a:gd name="connsiteX0" fmla="*/ 0 w 1352656"/>
                  <a:gd name="connsiteY0" fmla="*/ 53791 h 537907"/>
                  <a:gd name="connsiteX1" fmla="*/ 53791 w 1352656"/>
                  <a:gd name="connsiteY1" fmla="*/ 0 h 537907"/>
                  <a:gd name="connsiteX2" fmla="*/ 1298865 w 1352656"/>
                  <a:gd name="connsiteY2" fmla="*/ 0 h 537907"/>
                  <a:gd name="connsiteX3" fmla="*/ 1352656 w 1352656"/>
                  <a:gd name="connsiteY3" fmla="*/ 53791 h 537907"/>
                  <a:gd name="connsiteX4" fmla="*/ 1352656 w 1352656"/>
                  <a:gd name="connsiteY4" fmla="*/ 484116 h 537907"/>
                  <a:gd name="connsiteX5" fmla="*/ 1298865 w 1352656"/>
                  <a:gd name="connsiteY5" fmla="*/ 537907 h 537907"/>
                  <a:gd name="connsiteX6" fmla="*/ 53791 w 1352656"/>
                  <a:gd name="connsiteY6" fmla="*/ 537907 h 537907"/>
                  <a:gd name="connsiteX7" fmla="*/ 0 w 1352656"/>
                  <a:gd name="connsiteY7" fmla="*/ 484116 h 537907"/>
                  <a:gd name="connsiteX8" fmla="*/ 0 w 1352656"/>
                  <a:gd name="connsiteY8" fmla="*/ 53791 h 53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2656" h="537907">
                    <a:moveTo>
                      <a:pt x="0" y="53791"/>
                    </a:moveTo>
                    <a:cubicBezTo>
                      <a:pt x="0" y="24083"/>
                      <a:pt x="24083" y="0"/>
                      <a:pt x="53791" y="0"/>
                    </a:cubicBezTo>
                    <a:lnTo>
                      <a:pt x="1298865" y="0"/>
                    </a:lnTo>
                    <a:cubicBezTo>
                      <a:pt x="1328573" y="0"/>
                      <a:pt x="1352656" y="24083"/>
                      <a:pt x="1352656" y="53791"/>
                    </a:cubicBezTo>
                    <a:lnTo>
                      <a:pt x="1352656" y="484116"/>
                    </a:lnTo>
                    <a:cubicBezTo>
                      <a:pt x="1352656" y="513824"/>
                      <a:pt x="1328573" y="537907"/>
                      <a:pt x="1298865" y="537907"/>
                    </a:cubicBezTo>
                    <a:lnTo>
                      <a:pt x="53791" y="537907"/>
                    </a:lnTo>
                    <a:cubicBezTo>
                      <a:pt x="24083" y="537907"/>
                      <a:pt x="0" y="513824"/>
                      <a:pt x="0" y="484116"/>
                    </a:cubicBezTo>
                    <a:lnTo>
                      <a:pt x="0" y="5379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1470669"/>
                  <a:satOff val="-2046"/>
                  <a:lumOff val="-784"/>
                  <a:alphaOff val="0"/>
                </a:schemeClr>
              </a:fillRef>
              <a:effectRef idx="0">
                <a:schemeClr val="accent5">
                  <a:hueOff val="-1470669"/>
                  <a:satOff val="-2046"/>
                  <a:lumOff val="-784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4330" tIns="34805" rIns="44330" bIns="34805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kern="1200" dirty="0" smtClean="0"/>
                  <a:t>Current Tools Review</a:t>
                </a:r>
                <a:endParaRPr lang="en-US" sz="2800" kern="1200" dirty="0"/>
              </a:p>
            </p:txBody>
          </p:sp>
        </p:grpSp>
        <p:sp>
          <p:nvSpPr>
            <p:cNvPr id="31" name="Bent Arrow 30"/>
            <p:cNvSpPr/>
            <p:nvPr/>
          </p:nvSpPr>
          <p:spPr>
            <a:xfrm rot="10800000" flipH="1">
              <a:off x="454814" y="1789488"/>
              <a:ext cx="827383" cy="889343"/>
            </a:xfrm>
            <a:prstGeom prst="bentArrow">
              <a:avLst/>
            </a:prstGeom>
            <a:solidFill>
              <a:srgbClr val="44A3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51968" y="173424"/>
            <a:ext cx="6077086" cy="3534632"/>
            <a:chOff x="4757442" y="-179415"/>
            <a:chExt cx="6077086" cy="35346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7442" y="-179415"/>
              <a:ext cx="6077086" cy="3534632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8259584" y="2387429"/>
              <a:ext cx="2498030" cy="902939"/>
            </a:xfrm>
            <a:custGeom>
              <a:avLst/>
              <a:gdLst>
                <a:gd name="connsiteX0" fmla="*/ 0 w 1521738"/>
                <a:gd name="connsiteY0" fmla="*/ 152174 h 2062055"/>
                <a:gd name="connsiteX1" fmla="*/ 152174 w 1521738"/>
                <a:gd name="connsiteY1" fmla="*/ 0 h 2062055"/>
                <a:gd name="connsiteX2" fmla="*/ 1369564 w 1521738"/>
                <a:gd name="connsiteY2" fmla="*/ 0 h 2062055"/>
                <a:gd name="connsiteX3" fmla="*/ 1521738 w 1521738"/>
                <a:gd name="connsiteY3" fmla="*/ 152174 h 2062055"/>
                <a:gd name="connsiteX4" fmla="*/ 1521738 w 1521738"/>
                <a:gd name="connsiteY4" fmla="*/ 1909881 h 2062055"/>
                <a:gd name="connsiteX5" fmla="*/ 1369564 w 1521738"/>
                <a:gd name="connsiteY5" fmla="*/ 2062055 h 2062055"/>
                <a:gd name="connsiteX6" fmla="*/ 152174 w 1521738"/>
                <a:gd name="connsiteY6" fmla="*/ 2062055 h 2062055"/>
                <a:gd name="connsiteX7" fmla="*/ 0 w 1521738"/>
                <a:gd name="connsiteY7" fmla="*/ 1909881 h 2062055"/>
                <a:gd name="connsiteX8" fmla="*/ 0 w 1521738"/>
                <a:gd name="connsiteY8" fmla="*/ 152174 h 206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2062055">
                  <a:moveTo>
                    <a:pt x="0" y="152174"/>
                  </a:moveTo>
                  <a:cubicBezTo>
                    <a:pt x="0" y="68131"/>
                    <a:pt x="68131" y="0"/>
                    <a:pt x="152174" y="0"/>
                  </a:cubicBezTo>
                  <a:lnTo>
                    <a:pt x="1369564" y="0"/>
                  </a:lnTo>
                  <a:cubicBezTo>
                    <a:pt x="1453607" y="0"/>
                    <a:pt x="1521738" y="68131"/>
                    <a:pt x="1521738" y="152174"/>
                  </a:cubicBezTo>
                  <a:lnTo>
                    <a:pt x="1521738" y="1909881"/>
                  </a:lnTo>
                  <a:cubicBezTo>
                    <a:pt x="1521738" y="1993924"/>
                    <a:pt x="1453607" y="2062055"/>
                    <a:pt x="1369564" y="2062055"/>
                  </a:cubicBezTo>
                  <a:lnTo>
                    <a:pt x="152174" y="2062055"/>
                  </a:lnTo>
                  <a:cubicBezTo>
                    <a:pt x="68131" y="2062055"/>
                    <a:pt x="0" y="1993924"/>
                    <a:pt x="0" y="1909881"/>
                  </a:cubicBezTo>
                  <a:lnTo>
                    <a:pt x="0" y="152174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95" tIns="168395" rIns="168395" bIns="610264" numCol="1" spcCol="1270" anchor="t" anchorCtr="0">
              <a:noAutofit/>
            </a:bodyPr>
            <a:lstStyle/>
            <a:p>
              <a:pPr marL="0" lvl="1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 smtClean="0"/>
                <a:t>Faculty request for solution to problem</a:t>
              </a:r>
              <a:endParaRPr lang="en-US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932861" y="4065862"/>
            <a:ext cx="3666558" cy="2216387"/>
            <a:chOff x="8704098" y="4284316"/>
            <a:chExt cx="3666558" cy="2216387"/>
          </a:xfrm>
        </p:grpSpPr>
        <p:sp>
          <p:nvSpPr>
            <p:cNvPr id="24" name="Freeform 23"/>
            <p:cNvSpPr/>
            <p:nvPr/>
          </p:nvSpPr>
          <p:spPr>
            <a:xfrm>
              <a:off x="8704098" y="4553269"/>
              <a:ext cx="3666558" cy="1947434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4" tIns="320698" rIns="51744" bIns="51744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Project plan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Pilot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Assessment/ evaluation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Dissemination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Support team</a:t>
              </a:r>
              <a:endParaRPr lang="en-US" sz="2000" kern="1200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9042262" y="4284316"/>
              <a:ext cx="3259163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Implementation Plan</a:t>
              </a:r>
              <a:endParaRPr lang="en-US" sz="2800" kern="12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64394" y="2293923"/>
            <a:ext cx="3621046" cy="2172240"/>
            <a:chOff x="1282197" y="2183753"/>
            <a:chExt cx="3621046" cy="2172240"/>
          </a:xfrm>
        </p:grpSpPr>
        <p:grpSp>
          <p:nvGrpSpPr>
            <p:cNvPr id="3" name="Group 2"/>
            <p:cNvGrpSpPr/>
            <p:nvPr/>
          </p:nvGrpSpPr>
          <p:grpSpPr>
            <a:xfrm>
              <a:off x="1282197" y="2183753"/>
              <a:ext cx="3621046" cy="1282897"/>
              <a:chOff x="1469818" y="2913509"/>
              <a:chExt cx="3621046" cy="1282897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469818" y="2913509"/>
                <a:ext cx="3621046" cy="892690"/>
              </a:xfrm>
              <a:custGeom>
                <a:avLst/>
                <a:gdLst>
                  <a:gd name="connsiteX0" fmla="*/ 0 w 1521738"/>
                  <a:gd name="connsiteY0" fmla="*/ 125512 h 1255116"/>
                  <a:gd name="connsiteX1" fmla="*/ 125512 w 1521738"/>
                  <a:gd name="connsiteY1" fmla="*/ 0 h 1255116"/>
                  <a:gd name="connsiteX2" fmla="*/ 1396226 w 1521738"/>
                  <a:gd name="connsiteY2" fmla="*/ 0 h 1255116"/>
                  <a:gd name="connsiteX3" fmla="*/ 1521738 w 1521738"/>
                  <a:gd name="connsiteY3" fmla="*/ 125512 h 1255116"/>
                  <a:gd name="connsiteX4" fmla="*/ 1521738 w 1521738"/>
                  <a:gd name="connsiteY4" fmla="*/ 1129604 h 1255116"/>
                  <a:gd name="connsiteX5" fmla="*/ 1396226 w 1521738"/>
                  <a:gd name="connsiteY5" fmla="*/ 1255116 h 1255116"/>
                  <a:gd name="connsiteX6" fmla="*/ 125512 w 1521738"/>
                  <a:gd name="connsiteY6" fmla="*/ 1255116 h 1255116"/>
                  <a:gd name="connsiteX7" fmla="*/ 0 w 1521738"/>
                  <a:gd name="connsiteY7" fmla="*/ 1129604 h 1255116"/>
                  <a:gd name="connsiteX8" fmla="*/ 0 w 1521738"/>
                  <a:gd name="connsiteY8" fmla="*/ 125512 h 125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738" h="1255116">
                    <a:moveTo>
                      <a:pt x="0" y="125512"/>
                    </a:moveTo>
                    <a:cubicBezTo>
                      <a:pt x="0" y="56194"/>
                      <a:pt x="56194" y="0"/>
                      <a:pt x="125512" y="0"/>
                    </a:cubicBezTo>
                    <a:lnTo>
                      <a:pt x="1396226" y="0"/>
                    </a:lnTo>
                    <a:cubicBezTo>
                      <a:pt x="1465544" y="0"/>
                      <a:pt x="1521738" y="56194"/>
                      <a:pt x="1521738" y="125512"/>
                    </a:cubicBezTo>
                    <a:lnTo>
                      <a:pt x="1521738" y="1129604"/>
                    </a:lnTo>
                    <a:cubicBezTo>
                      <a:pt x="1521738" y="1198922"/>
                      <a:pt x="1465544" y="1255116"/>
                      <a:pt x="1396226" y="1255116"/>
                    </a:cubicBezTo>
                    <a:lnTo>
                      <a:pt x="125512" y="1255116"/>
                    </a:lnTo>
                    <a:cubicBezTo>
                      <a:pt x="56194" y="1255116"/>
                      <a:pt x="0" y="1198922"/>
                      <a:pt x="0" y="1129604"/>
                    </a:cubicBezTo>
                    <a:lnTo>
                      <a:pt x="0" y="125512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hueOff val="-2941338"/>
                  <a:satOff val="-4091"/>
                  <a:lumOff val="-1569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744" tIns="51744" rIns="51744" bIns="320698" numCol="1" spcCol="1270" anchor="t" anchorCtr="0">
                <a:noAutofit/>
              </a:bodyPr>
              <a:lstStyle/>
              <a:p>
                <a:pPr marL="57150" lvl="1" indent="-57150" algn="l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Id required, desired features</a:t>
                </a:r>
                <a:endParaRPr lang="en-US" sz="2000" kern="1200" dirty="0"/>
              </a:p>
              <a:p>
                <a:pPr marL="57150" lvl="1" indent="-57150" algn="l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Rate comparable products</a:t>
                </a:r>
                <a:endParaRPr lang="en-US" sz="2000" kern="1200" dirty="0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762469" y="3658499"/>
                <a:ext cx="3259163" cy="537907"/>
              </a:xfrm>
              <a:custGeom>
                <a:avLst/>
                <a:gdLst>
                  <a:gd name="connsiteX0" fmla="*/ 0 w 1352656"/>
                  <a:gd name="connsiteY0" fmla="*/ 53791 h 537907"/>
                  <a:gd name="connsiteX1" fmla="*/ 53791 w 1352656"/>
                  <a:gd name="connsiteY1" fmla="*/ 0 h 537907"/>
                  <a:gd name="connsiteX2" fmla="*/ 1298865 w 1352656"/>
                  <a:gd name="connsiteY2" fmla="*/ 0 h 537907"/>
                  <a:gd name="connsiteX3" fmla="*/ 1352656 w 1352656"/>
                  <a:gd name="connsiteY3" fmla="*/ 53791 h 537907"/>
                  <a:gd name="connsiteX4" fmla="*/ 1352656 w 1352656"/>
                  <a:gd name="connsiteY4" fmla="*/ 484116 h 537907"/>
                  <a:gd name="connsiteX5" fmla="*/ 1298865 w 1352656"/>
                  <a:gd name="connsiteY5" fmla="*/ 537907 h 537907"/>
                  <a:gd name="connsiteX6" fmla="*/ 53791 w 1352656"/>
                  <a:gd name="connsiteY6" fmla="*/ 537907 h 537907"/>
                  <a:gd name="connsiteX7" fmla="*/ 0 w 1352656"/>
                  <a:gd name="connsiteY7" fmla="*/ 484116 h 537907"/>
                  <a:gd name="connsiteX8" fmla="*/ 0 w 1352656"/>
                  <a:gd name="connsiteY8" fmla="*/ 53791 h 53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2656" h="537907">
                    <a:moveTo>
                      <a:pt x="0" y="53791"/>
                    </a:moveTo>
                    <a:cubicBezTo>
                      <a:pt x="0" y="24083"/>
                      <a:pt x="24083" y="0"/>
                      <a:pt x="53791" y="0"/>
                    </a:cubicBezTo>
                    <a:lnTo>
                      <a:pt x="1298865" y="0"/>
                    </a:lnTo>
                    <a:cubicBezTo>
                      <a:pt x="1328573" y="0"/>
                      <a:pt x="1352656" y="24083"/>
                      <a:pt x="1352656" y="53791"/>
                    </a:cubicBezTo>
                    <a:lnTo>
                      <a:pt x="1352656" y="484116"/>
                    </a:lnTo>
                    <a:cubicBezTo>
                      <a:pt x="1352656" y="513824"/>
                      <a:pt x="1328573" y="537907"/>
                      <a:pt x="1298865" y="537907"/>
                    </a:cubicBezTo>
                    <a:lnTo>
                      <a:pt x="53791" y="537907"/>
                    </a:lnTo>
                    <a:cubicBezTo>
                      <a:pt x="24083" y="537907"/>
                      <a:pt x="0" y="513824"/>
                      <a:pt x="0" y="484116"/>
                    </a:cubicBezTo>
                    <a:lnTo>
                      <a:pt x="0" y="5379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2941338"/>
                  <a:satOff val="-4091"/>
                  <a:lumOff val="-1569"/>
                  <a:alphaOff val="0"/>
                </a:schemeClr>
              </a:fillRef>
              <a:effectRef idx="0">
                <a:schemeClr val="accent5">
                  <a:hueOff val="-2941338"/>
                  <a:satOff val="-4091"/>
                  <a:lumOff val="-156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4330" tIns="34805" rIns="44330" bIns="34805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kern="1200" dirty="0" smtClean="0"/>
                  <a:t>Software Comparison</a:t>
                </a:r>
                <a:endParaRPr lang="en-US" sz="2800" kern="1200" dirty="0"/>
              </a:p>
            </p:txBody>
          </p:sp>
        </p:grpSp>
        <p:sp>
          <p:nvSpPr>
            <p:cNvPr id="37" name="Bent Arrow 36"/>
            <p:cNvSpPr/>
            <p:nvPr/>
          </p:nvSpPr>
          <p:spPr>
            <a:xfrm rot="10800000" flipH="1">
              <a:off x="1841976" y="3466650"/>
              <a:ext cx="827383" cy="889343"/>
            </a:xfrm>
            <a:prstGeom prst="bentArrow">
              <a:avLst/>
            </a:prstGeom>
            <a:solidFill>
              <a:srgbClr val="43BD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45558" y="3977010"/>
            <a:ext cx="4498320" cy="1524070"/>
            <a:chOff x="2663361" y="3866840"/>
            <a:chExt cx="4498320" cy="1524070"/>
          </a:xfrm>
        </p:grpSpPr>
        <p:grpSp>
          <p:nvGrpSpPr>
            <p:cNvPr id="5" name="Group 4"/>
            <p:cNvGrpSpPr/>
            <p:nvPr/>
          </p:nvGrpSpPr>
          <p:grpSpPr>
            <a:xfrm>
              <a:off x="2663361" y="3866840"/>
              <a:ext cx="3666558" cy="1524070"/>
              <a:chOff x="6747972" y="4553269"/>
              <a:chExt cx="3666558" cy="1524070"/>
            </a:xfrm>
          </p:grpSpPr>
          <p:sp>
            <p:nvSpPr>
              <p:cNvPr id="20" name="Freeform 19"/>
              <p:cNvSpPr/>
              <p:nvPr/>
            </p:nvSpPr>
            <p:spPr>
              <a:xfrm>
                <a:off x="6747972" y="4553269"/>
                <a:ext cx="3666558" cy="1255116"/>
              </a:xfrm>
              <a:custGeom>
                <a:avLst/>
                <a:gdLst>
                  <a:gd name="connsiteX0" fmla="*/ 0 w 1521738"/>
                  <a:gd name="connsiteY0" fmla="*/ 125512 h 1255116"/>
                  <a:gd name="connsiteX1" fmla="*/ 125512 w 1521738"/>
                  <a:gd name="connsiteY1" fmla="*/ 0 h 1255116"/>
                  <a:gd name="connsiteX2" fmla="*/ 1396226 w 1521738"/>
                  <a:gd name="connsiteY2" fmla="*/ 0 h 1255116"/>
                  <a:gd name="connsiteX3" fmla="*/ 1521738 w 1521738"/>
                  <a:gd name="connsiteY3" fmla="*/ 125512 h 1255116"/>
                  <a:gd name="connsiteX4" fmla="*/ 1521738 w 1521738"/>
                  <a:gd name="connsiteY4" fmla="*/ 1129604 h 1255116"/>
                  <a:gd name="connsiteX5" fmla="*/ 1396226 w 1521738"/>
                  <a:gd name="connsiteY5" fmla="*/ 1255116 h 1255116"/>
                  <a:gd name="connsiteX6" fmla="*/ 125512 w 1521738"/>
                  <a:gd name="connsiteY6" fmla="*/ 1255116 h 1255116"/>
                  <a:gd name="connsiteX7" fmla="*/ 0 w 1521738"/>
                  <a:gd name="connsiteY7" fmla="*/ 1129604 h 1255116"/>
                  <a:gd name="connsiteX8" fmla="*/ 0 w 1521738"/>
                  <a:gd name="connsiteY8" fmla="*/ 125512 h 125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1738" h="1255116">
                    <a:moveTo>
                      <a:pt x="0" y="125512"/>
                    </a:moveTo>
                    <a:cubicBezTo>
                      <a:pt x="0" y="56194"/>
                      <a:pt x="56194" y="0"/>
                      <a:pt x="125512" y="0"/>
                    </a:cubicBezTo>
                    <a:lnTo>
                      <a:pt x="1396226" y="0"/>
                    </a:lnTo>
                    <a:cubicBezTo>
                      <a:pt x="1465544" y="0"/>
                      <a:pt x="1521738" y="56194"/>
                      <a:pt x="1521738" y="125512"/>
                    </a:cubicBezTo>
                    <a:lnTo>
                      <a:pt x="1521738" y="1129604"/>
                    </a:lnTo>
                    <a:cubicBezTo>
                      <a:pt x="1521738" y="1198922"/>
                      <a:pt x="1465544" y="1255116"/>
                      <a:pt x="1396226" y="1255116"/>
                    </a:cubicBezTo>
                    <a:lnTo>
                      <a:pt x="125512" y="1255116"/>
                    </a:lnTo>
                    <a:cubicBezTo>
                      <a:pt x="56194" y="1255116"/>
                      <a:pt x="0" y="1198922"/>
                      <a:pt x="0" y="1129604"/>
                    </a:cubicBezTo>
                    <a:lnTo>
                      <a:pt x="0" y="125512"/>
                    </a:lnTo>
                    <a:close/>
                  </a:path>
                </a:pathLst>
              </a:custGeom>
            </p:spPr>
            <p:style>
              <a:lnRef idx="2">
                <a:schemeClr val="accent5">
                  <a:hueOff val="-5882676"/>
                  <a:satOff val="-8182"/>
                  <a:lumOff val="-3138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1744" tIns="51744" rIns="51744" bIns="320698" numCol="1" spcCol="1270" anchor="t" anchorCtr="0">
                <a:noAutofit/>
              </a:bodyPr>
              <a:lstStyle/>
              <a:p>
                <a:pPr marL="57150" lvl="1" indent="-57150" algn="l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Rationale for adding to supported products</a:t>
                </a:r>
                <a:endParaRPr lang="en-US" sz="2000" kern="1200" dirty="0"/>
              </a:p>
              <a:p>
                <a:pPr marL="57150" lvl="1" indent="-57150" algn="l" defTabSz="466725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/>
                  <a:t>Considerations</a:t>
                </a:r>
                <a:endParaRPr lang="en-US" sz="2000" kern="1200" dirty="0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7086135" y="5539432"/>
                <a:ext cx="3259163" cy="537907"/>
              </a:xfrm>
              <a:custGeom>
                <a:avLst/>
                <a:gdLst>
                  <a:gd name="connsiteX0" fmla="*/ 0 w 1352656"/>
                  <a:gd name="connsiteY0" fmla="*/ 53791 h 537907"/>
                  <a:gd name="connsiteX1" fmla="*/ 53791 w 1352656"/>
                  <a:gd name="connsiteY1" fmla="*/ 0 h 537907"/>
                  <a:gd name="connsiteX2" fmla="*/ 1298865 w 1352656"/>
                  <a:gd name="connsiteY2" fmla="*/ 0 h 537907"/>
                  <a:gd name="connsiteX3" fmla="*/ 1352656 w 1352656"/>
                  <a:gd name="connsiteY3" fmla="*/ 53791 h 537907"/>
                  <a:gd name="connsiteX4" fmla="*/ 1352656 w 1352656"/>
                  <a:gd name="connsiteY4" fmla="*/ 484116 h 537907"/>
                  <a:gd name="connsiteX5" fmla="*/ 1298865 w 1352656"/>
                  <a:gd name="connsiteY5" fmla="*/ 537907 h 537907"/>
                  <a:gd name="connsiteX6" fmla="*/ 53791 w 1352656"/>
                  <a:gd name="connsiteY6" fmla="*/ 537907 h 537907"/>
                  <a:gd name="connsiteX7" fmla="*/ 0 w 1352656"/>
                  <a:gd name="connsiteY7" fmla="*/ 484116 h 537907"/>
                  <a:gd name="connsiteX8" fmla="*/ 0 w 1352656"/>
                  <a:gd name="connsiteY8" fmla="*/ 53791 h 537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52656" h="537907">
                    <a:moveTo>
                      <a:pt x="0" y="53791"/>
                    </a:moveTo>
                    <a:cubicBezTo>
                      <a:pt x="0" y="24083"/>
                      <a:pt x="24083" y="0"/>
                      <a:pt x="53791" y="0"/>
                    </a:cubicBezTo>
                    <a:lnTo>
                      <a:pt x="1298865" y="0"/>
                    </a:lnTo>
                    <a:cubicBezTo>
                      <a:pt x="1328573" y="0"/>
                      <a:pt x="1352656" y="24083"/>
                      <a:pt x="1352656" y="53791"/>
                    </a:cubicBezTo>
                    <a:lnTo>
                      <a:pt x="1352656" y="484116"/>
                    </a:lnTo>
                    <a:cubicBezTo>
                      <a:pt x="1352656" y="513824"/>
                      <a:pt x="1328573" y="537907"/>
                      <a:pt x="1298865" y="537907"/>
                    </a:cubicBezTo>
                    <a:lnTo>
                      <a:pt x="53791" y="537907"/>
                    </a:lnTo>
                    <a:cubicBezTo>
                      <a:pt x="24083" y="537907"/>
                      <a:pt x="0" y="513824"/>
                      <a:pt x="0" y="484116"/>
                    </a:cubicBezTo>
                    <a:lnTo>
                      <a:pt x="0" y="53791"/>
                    </a:ln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5882676"/>
                  <a:satOff val="-8182"/>
                  <a:lumOff val="-3138"/>
                  <a:alphaOff val="0"/>
                </a:schemeClr>
              </a:fillRef>
              <a:effectRef idx="0">
                <a:schemeClr val="accent5">
                  <a:hueOff val="-5882676"/>
                  <a:satOff val="-8182"/>
                  <a:lumOff val="-313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4330" tIns="34805" rIns="44330" bIns="34805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kern="1200" dirty="0" smtClean="0"/>
                  <a:t>Business Case</a:t>
                </a:r>
                <a:endParaRPr lang="en-US" sz="2800" kern="1200" dirty="0"/>
              </a:p>
            </p:txBody>
          </p:sp>
        </p:grpSp>
        <p:sp>
          <p:nvSpPr>
            <p:cNvPr id="8" name="Right Arrow 7"/>
            <p:cNvSpPr/>
            <p:nvPr/>
          </p:nvSpPr>
          <p:spPr>
            <a:xfrm>
              <a:off x="6335581" y="4626680"/>
              <a:ext cx="826100" cy="400190"/>
            </a:xfrm>
            <a:prstGeom prst="rightArrow">
              <a:avLst/>
            </a:prstGeom>
            <a:solidFill>
              <a:srgbClr val="46B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08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71" y="909307"/>
            <a:ext cx="6961905" cy="48190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8658" y="878264"/>
            <a:ext cx="5511509" cy="3497889"/>
            <a:chOff x="419743" y="925398"/>
            <a:chExt cx="5511509" cy="3497889"/>
          </a:xfrm>
        </p:grpSpPr>
        <p:sp>
          <p:nvSpPr>
            <p:cNvPr id="7" name="Rectangle 6"/>
            <p:cNvSpPr/>
            <p:nvPr/>
          </p:nvSpPr>
          <p:spPr>
            <a:xfrm>
              <a:off x="419743" y="2207296"/>
              <a:ext cx="5511509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Review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388" y="925398"/>
              <a:ext cx="4772460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Quick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Current Tools Review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comparison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428"/>
            <a:ext cx="10342857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35" y="1103605"/>
            <a:ext cx="8586005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Comparing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35" y="2442210"/>
            <a:ext cx="637976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Options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178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Business case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42" y="-330506"/>
            <a:ext cx="7009524" cy="70761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839" y="878264"/>
            <a:ext cx="6759607" cy="4843316"/>
            <a:chOff x="411924" y="925398"/>
            <a:chExt cx="6759607" cy="4843316"/>
          </a:xfrm>
        </p:grpSpPr>
        <p:sp>
          <p:nvSpPr>
            <p:cNvPr id="7" name="Rectangle 6"/>
            <p:cNvSpPr/>
            <p:nvPr/>
          </p:nvSpPr>
          <p:spPr>
            <a:xfrm>
              <a:off x="490562" y="2265664"/>
              <a:ext cx="342433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Go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/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924" y="925398"/>
              <a:ext cx="67596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Detailed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6568" y="3552723"/>
              <a:ext cx="478207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No Go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5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6653" y="23177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Identification of new tech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0" y="0"/>
            <a:ext cx="5023609" cy="3788744"/>
            <a:chOff x="308590" y="257782"/>
            <a:chExt cx="4637230" cy="33248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590" y="257782"/>
              <a:ext cx="4637230" cy="3324806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3087603" y="2629518"/>
              <a:ext cx="1833303" cy="731065"/>
            </a:xfrm>
            <a:custGeom>
              <a:avLst/>
              <a:gdLst>
                <a:gd name="connsiteX0" fmla="*/ 0 w 1521738"/>
                <a:gd name="connsiteY0" fmla="*/ 152174 h 2062055"/>
                <a:gd name="connsiteX1" fmla="*/ 152174 w 1521738"/>
                <a:gd name="connsiteY1" fmla="*/ 0 h 2062055"/>
                <a:gd name="connsiteX2" fmla="*/ 1369564 w 1521738"/>
                <a:gd name="connsiteY2" fmla="*/ 0 h 2062055"/>
                <a:gd name="connsiteX3" fmla="*/ 1521738 w 1521738"/>
                <a:gd name="connsiteY3" fmla="*/ 152174 h 2062055"/>
                <a:gd name="connsiteX4" fmla="*/ 1521738 w 1521738"/>
                <a:gd name="connsiteY4" fmla="*/ 1909881 h 2062055"/>
                <a:gd name="connsiteX5" fmla="*/ 1369564 w 1521738"/>
                <a:gd name="connsiteY5" fmla="*/ 2062055 h 2062055"/>
                <a:gd name="connsiteX6" fmla="*/ 152174 w 1521738"/>
                <a:gd name="connsiteY6" fmla="*/ 2062055 h 2062055"/>
                <a:gd name="connsiteX7" fmla="*/ 0 w 1521738"/>
                <a:gd name="connsiteY7" fmla="*/ 1909881 h 2062055"/>
                <a:gd name="connsiteX8" fmla="*/ 0 w 1521738"/>
                <a:gd name="connsiteY8" fmla="*/ 152174 h 206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2062055">
                  <a:moveTo>
                    <a:pt x="0" y="152174"/>
                  </a:moveTo>
                  <a:cubicBezTo>
                    <a:pt x="0" y="68131"/>
                    <a:pt x="68131" y="0"/>
                    <a:pt x="152174" y="0"/>
                  </a:cubicBezTo>
                  <a:lnTo>
                    <a:pt x="1369564" y="0"/>
                  </a:lnTo>
                  <a:cubicBezTo>
                    <a:pt x="1453607" y="0"/>
                    <a:pt x="1521738" y="68131"/>
                    <a:pt x="1521738" y="152174"/>
                  </a:cubicBezTo>
                  <a:lnTo>
                    <a:pt x="1521738" y="1909881"/>
                  </a:lnTo>
                  <a:cubicBezTo>
                    <a:pt x="1521738" y="1993924"/>
                    <a:pt x="1453607" y="2062055"/>
                    <a:pt x="1369564" y="2062055"/>
                  </a:cubicBezTo>
                  <a:lnTo>
                    <a:pt x="152174" y="2062055"/>
                  </a:lnTo>
                  <a:cubicBezTo>
                    <a:pt x="68131" y="2062055"/>
                    <a:pt x="0" y="1993924"/>
                    <a:pt x="0" y="1909881"/>
                  </a:cubicBezTo>
                  <a:lnTo>
                    <a:pt x="0" y="152174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95" tIns="168395" rIns="168395" bIns="610264" numCol="1" spcCol="1270" anchor="t" anchorCtr="0">
              <a:noAutofit/>
            </a:bodyPr>
            <a:lstStyle/>
            <a:p>
              <a:pPr marL="0" lvl="1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/>
                <a:t>Faculty request for </a:t>
              </a:r>
              <a:r>
                <a:rPr lang="en-US" dirty="0" smtClean="0"/>
                <a:t>specific tool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27201" y="-6696"/>
            <a:ext cx="7164799" cy="4424459"/>
            <a:chOff x="3113509" y="2224060"/>
            <a:chExt cx="6625759" cy="385375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3509" y="2224060"/>
              <a:ext cx="6625759" cy="3853759"/>
            </a:xfrm>
            <a:prstGeom prst="rect">
              <a:avLst/>
            </a:prstGeom>
          </p:spPr>
        </p:pic>
        <p:sp>
          <p:nvSpPr>
            <p:cNvPr id="21" name="Freeform 20"/>
            <p:cNvSpPr/>
            <p:nvPr/>
          </p:nvSpPr>
          <p:spPr>
            <a:xfrm>
              <a:off x="7341874" y="5173972"/>
              <a:ext cx="2282484" cy="739443"/>
            </a:xfrm>
            <a:custGeom>
              <a:avLst/>
              <a:gdLst>
                <a:gd name="connsiteX0" fmla="*/ 0 w 1521738"/>
                <a:gd name="connsiteY0" fmla="*/ 152174 h 2062055"/>
                <a:gd name="connsiteX1" fmla="*/ 152174 w 1521738"/>
                <a:gd name="connsiteY1" fmla="*/ 0 h 2062055"/>
                <a:gd name="connsiteX2" fmla="*/ 1369564 w 1521738"/>
                <a:gd name="connsiteY2" fmla="*/ 0 h 2062055"/>
                <a:gd name="connsiteX3" fmla="*/ 1521738 w 1521738"/>
                <a:gd name="connsiteY3" fmla="*/ 152174 h 2062055"/>
                <a:gd name="connsiteX4" fmla="*/ 1521738 w 1521738"/>
                <a:gd name="connsiteY4" fmla="*/ 1909881 h 2062055"/>
                <a:gd name="connsiteX5" fmla="*/ 1369564 w 1521738"/>
                <a:gd name="connsiteY5" fmla="*/ 2062055 h 2062055"/>
                <a:gd name="connsiteX6" fmla="*/ 152174 w 1521738"/>
                <a:gd name="connsiteY6" fmla="*/ 2062055 h 2062055"/>
                <a:gd name="connsiteX7" fmla="*/ 0 w 1521738"/>
                <a:gd name="connsiteY7" fmla="*/ 1909881 h 2062055"/>
                <a:gd name="connsiteX8" fmla="*/ 0 w 1521738"/>
                <a:gd name="connsiteY8" fmla="*/ 152174 h 206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2062055">
                  <a:moveTo>
                    <a:pt x="0" y="152174"/>
                  </a:moveTo>
                  <a:cubicBezTo>
                    <a:pt x="0" y="68131"/>
                    <a:pt x="68131" y="0"/>
                    <a:pt x="152174" y="0"/>
                  </a:cubicBezTo>
                  <a:lnTo>
                    <a:pt x="1369564" y="0"/>
                  </a:lnTo>
                  <a:cubicBezTo>
                    <a:pt x="1453607" y="0"/>
                    <a:pt x="1521738" y="68131"/>
                    <a:pt x="1521738" y="152174"/>
                  </a:cubicBezTo>
                  <a:lnTo>
                    <a:pt x="1521738" y="1909881"/>
                  </a:lnTo>
                  <a:cubicBezTo>
                    <a:pt x="1521738" y="1993924"/>
                    <a:pt x="1453607" y="2062055"/>
                    <a:pt x="1369564" y="2062055"/>
                  </a:cubicBezTo>
                  <a:lnTo>
                    <a:pt x="152174" y="2062055"/>
                  </a:lnTo>
                  <a:cubicBezTo>
                    <a:pt x="68131" y="2062055"/>
                    <a:pt x="0" y="1993924"/>
                    <a:pt x="0" y="1909881"/>
                  </a:cubicBezTo>
                  <a:lnTo>
                    <a:pt x="0" y="152174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95" tIns="168395" rIns="168395" bIns="610264" numCol="1" spcCol="1270" anchor="t" anchorCtr="0">
              <a:noAutofit/>
            </a:bodyPr>
            <a:lstStyle/>
            <a:p>
              <a:pPr marL="0" lvl="1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kern="1200" dirty="0" smtClean="0"/>
                <a:t>Faculty request for solution to problem</a:t>
              </a:r>
              <a:endParaRPr lang="en-US" kern="1200" dirty="0"/>
            </a:p>
          </p:txBody>
        </p:sp>
      </p:grpSp>
      <p:pic>
        <p:nvPicPr>
          <p:cNvPr id="29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-4999" r="-806" b="27538"/>
          <a:stretch/>
        </p:blipFill>
        <p:spPr bwMode="auto">
          <a:xfrm>
            <a:off x="5647752" y="3510815"/>
            <a:ext cx="3154571" cy="334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24"/>
          <p:cNvSpPr/>
          <p:nvPr/>
        </p:nvSpPr>
        <p:spPr>
          <a:xfrm>
            <a:off x="7865918" y="5778681"/>
            <a:ext cx="1870339" cy="769546"/>
          </a:xfrm>
          <a:custGeom>
            <a:avLst/>
            <a:gdLst>
              <a:gd name="connsiteX0" fmla="*/ 0 w 1521738"/>
              <a:gd name="connsiteY0" fmla="*/ 152174 h 2062055"/>
              <a:gd name="connsiteX1" fmla="*/ 152174 w 1521738"/>
              <a:gd name="connsiteY1" fmla="*/ 0 h 2062055"/>
              <a:gd name="connsiteX2" fmla="*/ 1369564 w 1521738"/>
              <a:gd name="connsiteY2" fmla="*/ 0 h 2062055"/>
              <a:gd name="connsiteX3" fmla="*/ 1521738 w 1521738"/>
              <a:gd name="connsiteY3" fmla="*/ 152174 h 2062055"/>
              <a:gd name="connsiteX4" fmla="*/ 1521738 w 1521738"/>
              <a:gd name="connsiteY4" fmla="*/ 1909881 h 2062055"/>
              <a:gd name="connsiteX5" fmla="*/ 1369564 w 1521738"/>
              <a:gd name="connsiteY5" fmla="*/ 2062055 h 2062055"/>
              <a:gd name="connsiteX6" fmla="*/ 152174 w 1521738"/>
              <a:gd name="connsiteY6" fmla="*/ 2062055 h 2062055"/>
              <a:gd name="connsiteX7" fmla="*/ 0 w 1521738"/>
              <a:gd name="connsiteY7" fmla="*/ 1909881 h 2062055"/>
              <a:gd name="connsiteX8" fmla="*/ 0 w 1521738"/>
              <a:gd name="connsiteY8" fmla="*/ 152174 h 206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738" h="2062055">
                <a:moveTo>
                  <a:pt x="0" y="152174"/>
                </a:moveTo>
                <a:cubicBezTo>
                  <a:pt x="0" y="68131"/>
                  <a:pt x="68131" y="0"/>
                  <a:pt x="152174" y="0"/>
                </a:cubicBezTo>
                <a:lnTo>
                  <a:pt x="1369564" y="0"/>
                </a:lnTo>
                <a:cubicBezTo>
                  <a:pt x="1453607" y="0"/>
                  <a:pt x="1521738" y="68131"/>
                  <a:pt x="1521738" y="152174"/>
                </a:cubicBezTo>
                <a:lnTo>
                  <a:pt x="1521738" y="1909881"/>
                </a:lnTo>
                <a:cubicBezTo>
                  <a:pt x="1521738" y="1993924"/>
                  <a:pt x="1453607" y="2062055"/>
                  <a:pt x="1369564" y="2062055"/>
                </a:cubicBezTo>
                <a:lnTo>
                  <a:pt x="152174" y="2062055"/>
                </a:lnTo>
                <a:cubicBezTo>
                  <a:pt x="68131" y="2062055"/>
                  <a:pt x="0" y="1993924"/>
                  <a:pt x="0" y="1909881"/>
                </a:cubicBezTo>
                <a:lnTo>
                  <a:pt x="0" y="152174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8395" tIns="168395" rIns="168395" bIns="610264" numCol="1" spcCol="1270" anchor="t" anchorCtr="0">
            <a:noAutofit/>
          </a:bodyPr>
          <a:lstStyle/>
          <a:p>
            <a:pPr marL="0" lvl="1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smtClean="0"/>
              <a:t>IT identification of potential tool</a:t>
            </a:r>
          </a:p>
          <a:p>
            <a:pPr marL="57150" lvl="1" indent="-57150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kern="1200" dirty="0"/>
          </a:p>
        </p:txBody>
      </p:sp>
      <p:pic>
        <p:nvPicPr>
          <p:cNvPr id="30" name="Picture 6" descr="https://encrypted-tbn3.gstatic.com/images?q=tbn:ANd9GcStEJEGIwReaGlHvh-d1Nh4UNuFCs_hsqnYw2r7e9TOltrmUFH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6" y="3624549"/>
            <a:ext cx="4967535" cy="32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reeform 38"/>
          <p:cNvSpPr/>
          <p:nvPr/>
        </p:nvSpPr>
        <p:spPr>
          <a:xfrm>
            <a:off x="565999" y="5817824"/>
            <a:ext cx="2014829" cy="725681"/>
          </a:xfrm>
          <a:custGeom>
            <a:avLst/>
            <a:gdLst>
              <a:gd name="connsiteX0" fmla="*/ 0 w 1521738"/>
              <a:gd name="connsiteY0" fmla="*/ 152174 h 2062055"/>
              <a:gd name="connsiteX1" fmla="*/ 152174 w 1521738"/>
              <a:gd name="connsiteY1" fmla="*/ 0 h 2062055"/>
              <a:gd name="connsiteX2" fmla="*/ 1369564 w 1521738"/>
              <a:gd name="connsiteY2" fmla="*/ 0 h 2062055"/>
              <a:gd name="connsiteX3" fmla="*/ 1521738 w 1521738"/>
              <a:gd name="connsiteY3" fmla="*/ 152174 h 2062055"/>
              <a:gd name="connsiteX4" fmla="*/ 1521738 w 1521738"/>
              <a:gd name="connsiteY4" fmla="*/ 1909881 h 2062055"/>
              <a:gd name="connsiteX5" fmla="*/ 1369564 w 1521738"/>
              <a:gd name="connsiteY5" fmla="*/ 2062055 h 2062055"/>
              <a:gd name="connsiteX6" fmla="*/ 152174 w 1521738"/>
              <a:gd name="connsiteY6" fmla="*/ 2062055 h 2062055"/>
              <a:gd name="connsiteX7" fmla="*/ 0 w 1521738"/>
              <a:gd name="connsiteY7" fmla="*/ 1909881 h 2062055"/>
              <a:gd name="connsiteX8" fmla="*/ 0 w 1521738"/>
              <a:gd name="connsiteY8" fmla="*/ 152174 h 206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738" h="2062055">
                <a:moveTo>
                  <a:pt x="0" y="152174"/>
                </a:moveTo>
                <a:cubicBezTo>
                  <a:pt x="0" y="68131"/>
                  <a:pt x="68131" y="0"/>
                  <a:pt x="152174" y="0"/>
                </a:cubicBezTo>
                <a:lnTo>
                  <a:pt x="1369564" y="0"/>
                </a:lnTo>
                <a:cubicBezTo>
                  <a:pt x="1453607" y="0"/>
                  <a:pt x="1521738" y="68131"/>
                  <a:pt x="1521738" y="152174"/>
                </a:cubicBezTo>
                <a:lnTo>
                  <a:pt x="1521738" y="1909881"/>
                </a:lnTo>
                <a:cubicBezTo>
                  <a:pt x="1521738" y="1993924"/>
                  <a:pt x="1453607" y="2062055"/>
                  <a:pt x="1369564" y="2062055"/>
                </a:cubicBezTo>
                <a:lnTo>
                  <a:pt x="152174" y="2062055"/>
                </a:lnTo>
                <a:cubicBezTo>
                  <a:pt x="68131" y="2062055"/>
                  <a:pt x="0" y="1993924"/>
                  <a:pt x="0" y="1909881"/>
                </a:cubicBezTo>
                <a:lnTo>
                  <a:pt x="0" y="152174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8395" tIns="168395" rIns="168395" bIns="610264" numCol="1" spcCol="1270" anchor="t" anchorCtr="0">
            <a:noAutofit/>
          </a:bodyPr>
          <a:lstStyle/>
          <a:p>
            <a:pPr marL="0" lvl="1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dirty="0" smtClean="0"/>
              <a:t>Executive request </a:t>
            </a:r>
            <a:r>
              <a:rPr lang="en-US" dirty="0"/>
              <a:t>for </a:t>
            </a:r>
            <a:r>
              <a:rPr lang="en-US" dirty="0" smtClean="0"/>
              <a:t>review of tool</a:t>
            </a:r>
            <a:endParaRPr lang="en-US" dirty="0"/>
          </a:p>
          <a:p>
            <a:pPr marL="0" lvl="1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kern="1200" dirty="0"/>
          </a:p>
        </p:txBody>
      </p:sp>
      <p:sp>
        <p:nvSpPr>
          <p:cNvPr id="14" name="Freeform 13"/>
          <p:cNvSpPr/>
          <p:nvPr/>
        </p:nvSpPr>
        <p:spPr>
          <a:xfrm>
            <a:off x="5018477" y="44068"/>
            <a:ext cx="2126631" cy="1129200"/>
          </a:xfrm>
          <a:custGeom>
            <a:avLst/>
            <a:gdLst>
              <a:gd name="connsiteX0" fmla="*/ 0 w 1352656"/>
              <a:gd name="connsiteY0" fmla="*/ 53791 h 537907"/>
              <a:gd name="connsiteX1" fmla="*/ 53791 w 1352656"/>
              <a:gd name="connsiteY1" fmla="*/ 0 h 537907"/>
              <a:gd name="connsiteX2" fmla="*/ 1298865 w 1352656"/>
              <a:gd name="connsiteY2" fmla="*/ 0 h 537907"/>
              <a:gd name="connsiteX3" fmla="*/ 1352656 w 1352656"/>
              <a:gd name="connsiteY3" fmla="*/ 53791 h 537907"/>
              <a:gd name="connsiteX4" fmla="*/ 1352656 w 1352656"/>
              <a:gd name="connsiteY4" fmla="*/ 484116 h 537907"/>
              <a:gd name="connsiteX5" fmla="*/ 1298865 w 1352656"/>
              <a:gd name="connsiteY5" fmla="*/ 537907 h 537907"/>
              <a:gd name="connsiteX6" fmla="*/ 53791 w 1352656"/>
              <a:gd name="connsiteY6" fmla="*/ 537907 h 537907"/>
              <a:gd name="connsiteX7" fmla="*/ 0 w 1352656"/>
              <a:gd name="connsiteY7" fmla="*/ 484116 h 537907"/>
              <a:gd name="connsiteX8" fmla="*/ 0 w 1352656"/>
              <a:gd name="connsiteY8" fmla="*/ 53791 h 537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2656" h="537907">
                <a:moveTo>
                  <a:pt x="0" y="53791"/>
                </a:moveTo>
                <a:cubicBezTo>
                  <a:pt x="0" y="24083"/>
                  <a:pt x="24083" y="0"/>
                  <a:pt x="53791" y="0"/>
                </a:cubicBezTo>
                <a:lnTo>
                  <a:pt x="1298865" y="0"/>
                </a:lnTo>
                <a:cubicBezTo>
                  <a:pt x="1328573" y="0"/>
                  <a:pt x="1352656" y="24083"/>
                  <a:pt x="1352656" y="53791"/>
                </a:cubicBezTo>
                <a:lnTo>
                  <a:pt x="1352656" y="484116"/>
                </a:lnTo>
                <a:cubicBezTo>
                  <a:pt x="1352656" y="513824"/>
                  <a:pt x="1328573" y="537907"/>
                  <a:pt x="1298865" y="537907"/>
                </a:cubicBezTo>
                <a:lnTo>
                  <a:pt x="53791" y="537907"/>
                </a:lnTo>
                <a:cubicBezTo>
                  <a:pt x="24083" y="537907"/>
                  <a:pt x="0" y="513824"/>
                  <a:pt x="0" y="484116"/>
                </a:cubicBezTo>
                <a:lnTo>
                  <a:pt x="0" y="5379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4330" tIns="34805" rIns="44330" bIns="34805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>
                <a:solidFill>
                  <a:schemeClr val="tx1"/>
                </a:solidFill>
              </a:rPr>
              <a:t>Identification of new tech</a:t>
            </a:r>
            <a:endParaRPr lang="en-US" sz="2800" b="1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2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3328122" cy="64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303" y="2214358"/>
            <a:ext cx="587128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Interest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04" y="849080"/>
            <a:ext cx="656622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Building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43" y="3512852"/>
            <a:ext cx="48478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Use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258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505" b="2957"/>
          <a:stretch/>
        </p:blipFill>
        <p:spPr>
          <a:xfrm>
            <a:off x="3818749" y="11017"/>
            <a:ext cx="7771428" cy="68304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129" y="878264"/>
            <a:ext cx="4637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charter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32" y="2383522"/>
            <a:ext cx="60893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1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list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"/>
            <a:ext cx="11723809" cy="6923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002" y="2060937"/>
            <a:ext cx="10416506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Management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002" y="871114"/>
            <a:ext cx="3356112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Task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96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3328122" cy="64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303" y="2214358"/>
            <a:ext cx="587128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Interest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04" y="849080"/>
            <a:ext cx="656622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Building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43" y="3512852"/>
            <a:ext cx="48478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Use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851" y="1221567"/>
            <a:ext cx="5522290" cy="5301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0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58" y="124691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0055" y="65867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Brainstorm marketing approaches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82" y="157941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41" y="90805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Brainstorm marketing approaches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67" y="76200"/>
            <a:ext cx="10515600" cy="1325563"/>
          </a:xfrm>
        </p:spPr>
        <p:txBody>
          <a:bodyPr/>
          <a:lstStyle/>
          <a:p>
            <a:r>
              <a:rPr lang="en-US" dirty="0" smtClean="0"/>
              <a:t>How can we get faculty attention?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0108" y="1304261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err="1"/>
              <a:t>Business@Purdue</a:t>
            </a:r>
            <a:r>
              <a:rPr lang="en-US" sz="1600" dirty="0"/>
              <a:t> mailing list newsletter</a:t>
            </a:r>
          </a:p>
          <a:p>
            <a:r>
              <a:rPr lang="en-US" sz="1600" dirty="0"/>
              <a:t>Campus conferences - Handouts</a:t>
            </a:r>
          </a:p>
          <a:p>
            <a:r>
              <a:rPr lang="en-US" sz="1600" dirty="0"/>
              <a:t>CIE Workshops - Handouts</a:t>
            </a:r>
          </a:p>
          <a:p>
            <a:r>
              <a:rPr lang="en-US" sz="1600" dirty="0"/>
              <a:t>College IT Areas </a:t>
            </a:r>
            <a:endParaRPr lang="en-US" sz="1600" dirty="0" smtClean="0"/>
          </a:p>
          <a:p>
            <a:r>
              <a:rPr lang="en-US" sz="1600" dirty="0" smtClean="0"/>
              <a:t>College </a:t>
            </a:r>
            <a:r>
              <a:rPr lang="en-US" sz="1600" dirty="0"/>
              <a:t>Newsletters</a:t>
            </a:r>
          </a:p>
          <a:p>
            <a:r>
              <a:rPr lang="en-US" sz="1600" dirty="0"/>
              <a:t>Community of Practice</a:t>
            </a:r>
          </a:p>
          <a:p>
            <a:r>
              <a:rPr lang="en-US" sz="1600" dirty="0"/>
              <a:t>Community of Practice Online </a:t>
            </a:r>
          </a:p>
          <a:p>
            <a:r>
              <a:rPr lang="en-US" sz="1600" dirty="0"/>
              <a:t>Dean’s Forum</a:t>
            </a:r>
          </a:p>
          <a:p>
            <a:r>
              <a:rPr lang="en-US" sz="1600" dirty="0"/>
              <a:t>Deans’ Offices - handouts</a:t>
            </a:r>
          </a:p>
          <a:p>
            <a:r>
              <a:rPr lang="en-US" sz="1600" dirty="0"/>
              <a:t>Demonstrations </a:t>
            </a:r>
          </a:p>
          <a:p>
            <a:r>
              <a:rPr lang="en-US" sz="1600" dirty="0"/>
              <a:t>Dept. Meetings</a:t>
            </a:r>
          </a:p>
          <a:p>
            <a:r>
              <a:rPr lang="en-US" sz="1600" dirty="0"/>
              <a:t>Dept. Newsletters</a:t>
            </a:r>
          </a:p>
          <a:p>
            <a:r>
              <a:rPr lang="en-US" sz="1600" dirty="0"/>
              <a:t>Dept. websites </a:t>
            </a:r>
          </a:p>
          <a:p>
            <a:r>
              <a:rPr lang="en-US" sz="1600" dirty="0"/>
              <a:t>Discount Den, Harry, </a:t>
            </a:r>
            <a:r>
              <a:rPr lang="en-US" sz="1600" dirty="0" smtClean="0"/>
              <a:t>Food </a:t>
            </a:r>
            <a:r>
              <a:rPr lang="en-US" sz="1600" dirty="0"/>
              <a:t>Courts</a:t>
            </a:r>
          </a:p>
          <a:p>
            <a:r>
              <a:rPr lang="en-US" sz="1600" dirty="0"/>
              <a:t>Email closure on tickets</a:t>
            </a:r>
          </a:p>
          <a:p>
            <a:r>
              <a:rPr lang="en-US" sz="1600" dirty="0"/>
              <a:t>Email to all faculty</a:t>
            </a:r>
          </a:p>
          <a:p>
            <a:r>
              <a:rPr lang="en-US" sz="1600" dirty="0"/>
              <a:t>Email to IMPACT fellows</a:t>
            </a:r>
          </a:p>
          <a:p>
            <a:r>
              <a:rPr lang="en-US" sz="1600" dirty="0"/>
              <a:t>Email to past workshop attendees</a:t>
            </a:r>
          </a:p>
          <a:p>
            <a:r>
              <a:rPr lang="en-US" sz="1600" dirty="0"/>
              <a:t>Email to user group attendees</a:t>
            </a:r>
          </a:p>
          <a:p>
            <a:r>
              <a:rPr lang="en-US" sz="1600" dirty="0" smtClean="0"/>
              <a:t>Exponent advertisement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821084" y="1304261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External advertising </a:t>
            </a:r>
            <a:endParaRPr lang="en-US" sz="1600" dirty="0" smtClean="0"/>
          </a:p>
          <a:p>
            <a:r>
              <a:rPr lang="en-US" sz="1600" dirty="0" smtClean="0"/>
              <a:t>Faculty </a:t>
            </a:r>
            <a:r>
              <a:rPr lang="en-US" sz="1600" dirty="0"/>
              <a:t>Conferences - Handouts</a:t>
            </a:r>
          </a:p>
          <a:p>
            <a:r>
              <a:rPr lang="en-US" sz="1600" dirty="0"/>
              <a:t>Faculty Conferences - Presentations</a:t>
            </a:r>
          </a:p>
          <a:p>
            <a:r>
              <a:rPr lang="en-US" sz="1600" dirty="0"/>
              <a:t>Faculty Dining Room</a:t>
            </a:r>
          </a:p>
          <a:p>
            <a:r>
              <a:rPr lang="en-US" sz="1600" dirty="0"/>
              <a:t>Faculty Senate</a:t>
            </a:r>
          </a:p>
          <a:p>
            <a:r>
              <a:rPr lang="en-US" sz="1600" dirty="0"/>
              <a:t>FLCs</a:t>
            </a:r>
          </a:p>
          <a:p>
            <a:r>
              <a:rPr lang="en-US" sz="1600" dirty="0"/>
              <a:t>Flyers to ISS</a:t>
            </a:r>
          </a:p>
          <a:p>
            <a:r>
              <a:rPr lang="en-US" sz="1600" dirty="0"/>
              <a:t>GA Focus</a:t>
            </a:r>
          </a:p>
          <a:p>
            <a:r>
              <a:rPr lang="en-US" sz="1600" dirty="0"/>
              <a:t>GA training</a:t>
            </a:r>
          </a:p>
          <a:p>
            <a:r>
              <a:rPr lang="en-US" sz="1600" dirty="0"/>
              <a:t>Gerry &amp; Mitch – talk about them</a:t>
            </a:r>
          </a:p>
          <a:p>
            <a:r>
              <a:rPr lang="en-US" sz="1600" dirty="0"/>
              <a:t>HR website</a:t>
            </a:r>
          </a:p>
          <a:p>
            <a:r>
              <a:rPr lang="en-US" sz="1600" dirty="0"/>
              <a:t>IDC – web banner</a:t>
            </a:r>
          </a:p>
          <a:p>
            <a:r>
              <a:rPr lang="en-US" sz="1600" dirty="0"/>
              <a:t>Interactive computer presentation</a:t>
            </a:r>
          </a:p>
          <a:p>
            <a:r>
              <a:rPr lang="en-US" sz="1600" dirty="0"/>
              <a:t>Internal Conference</a:t>
            </a:r>
          </a:p>
          <a:p>
            <a:r>
              <a:rPr lang="en-US" sz="1600" dirty="0"/>
              <a:t>Internet/Web site</a:t>
            </a:r>
          </a:p>
          <a:p>
            <a:r>
              <a:rPr lang="en-US" sz="1600" dirty="0" err="1"/>
              <a:t>ITaP’s</a:t>
            </a:r>
            <a:r>
              <a:rPr lang="en-US" sz="1600" dirty="0"/>
              <a:t> Faculty Focus newsletter</a:t>
            </a:r>
          </a:p>
          <a:p>
            <a:r>
              <a:rPr lang="en-US" sz="1600" dirty="0"/>
              <a:t>Lunchtime Presentations </a:t>
            </a:r>
          </a:p>
          <a:p>
            <a:r>
              <a:rPr lang="en-US" sz="1600" dirty="0" smtClean="0"/>
              <a:t>New </a:t>
            </a:r>
            <a:r>
              <a:rPr lang="en-US" sz="1600" dirty="0"/>
              <a:t>Faculty </a:t>
            </a:r>
            <a:r>
              <a:rPr lang="en-US" sz="1600" dirty="0" smtClean="0"/>
              <a:t>workshops</a:t>
            </a:r>
          </a:p>
          <a:p>
            <a:r>
              <a:rPr lang="en-US" sz="1600" dirty="0"/>
              <a:t>New instructor orientation </a:t>
            </a:r>
            <a:r>
              <a:rPr lang="en-US" sz="1600" dirty="0" smtClean="0"/>
              <a:t>packet</a:t>
            </a:r>
          </a:p>
          <a:p>
            <a:r>
              <a:rPr lang="en-US" sz="1600" dirty="0"/>
              <a:t>New instructor orientation </a:t>
            </a:r>
            <a:r>
              <a:rPr lang="en-US" sz="1600" dirty="0" smtClean="0"/>
              <a:t>presentation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512550" y="1245657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Pilot </a:t>
            </a:r>
            <a:r>
              <a:rPr lang="en-US" sz="1600" dirty="0"/>
              <a:t>in key area</a:t>
            </a:r>
          </a:p>
          <a:p>
            <a:r>
              <a:rPr lang="en-US" sz="1600" dirty="0"/>
              <a:t>Posters</a:t>
            </a:r>
          </a:p>
          <a:p>
            <a:r>
              <a:rPr lang="en-US" sz="1600" dirty="0"/>
              <a:t>President’s Office</a:t>
            </a:r>
          </a:p>
          <a:p>
            <a:r>
              <a:rPr lang="en-US" sz="1600" dirty="0"/>
              <a:t>Provost’s website</a:t>
            </a:r>
          </a:p>
          <a:p>
            <a:r>
              <a:rPr lang="en-US" sz="1600" dirty="0"/>
              <a:t>Purdue Facebook feeds </a:t>
            </a:r>
          </a:p>
          <a:p>
            <a:r>
              <a:rPr lang="en-US" sz="1600" dirty="0"/>
              <a:t>Purdue News Service</a:t>
            </a:r>
          </a:p>
          <a:p>
            <a:r>
              <a:rPr lang="en-US" sz="1600" dirty="0"/>
              <a:t>Purdue Today</a:t>
            </a:r>
          </a:p>
          <a:p>
            <a:r>
              <a:rPr lang="en-US" sz="1600" dirty="0"/>
              <a:t>Purdue Twitter feeds</a:t>
            </a:r>
          </a:p>
          <a:p>
            <a:r>
              <a:rPr lang="en-US" sz="1600" dirty="0"/>
              <a:t>Special Events handouts</a:t>
            </a:r>
          </a:p>
          <a:p>
            <a:r>
              <a:rPr lang="en-US" sz="1600" dirty="0" smtClean="0"/>
              <a:t>Student </a:t>
            </a:r>
            <a:r>
              <a:rPr lang="en-US" sz="1600" dirty="0"/>
              <a:t>organizational groups and leadership councils</a:t>
            </a:r>
          </a:p>
          <a:p>
            <a:r>
              <a:rPr lang="en-US" sz="1600" dirty="0"/>
              <a:t>Ted-Ex Purdue  -</a:t>
            </a:r>
          </a:p>
          <a:p>
            <a:r>
              <a:rPr lang="en-US" sz="1600" dirty="0"/>
              <a:t>TV &amp; Radio Ads</a:t>
            </a:r>
          </a:p>
          <a:p>
            <a:r>
              <a:rPr lang="en-US" sz="1600" dirty="0"/>
              <a:t>Users groups - Handouts</a:t>
            </a:r>
          </a:p>
          <a:p>
            <a:r>
              <a:rPr lang="en-US" sz="1600" dirty="0"/>
              <a:t>Users groups - Presentations</a:t>
            </a:r>
          </a:p>
          <a:p>
            <a:r>
              <a:rPr lang="en-US" sz="1600" dirty="0"/>
              <a:t>Video on tool</a:t>
            </a:r>
          </a:p>
          <a:p>
            <a:r>
              <a:rPr lang="en-US" sz="1600" dirty="0"/>
              <a:t>Video on Student boards</a:t>
            </a:r>
          </a:p>
          <a:p>
            <a:r>
              <a:rPr lang="en-US" sz="1600" dirty="0"/>
              <a:t>Web banner</a:t>
            </a:r>
          </a:p>
          <a:p>
            <a:r>
              <a:rPr lang="en-US" sz="1600" dirty="0"/>
              <a:t>Websites for faculty</a:t>
            </a:r>
          </a:p>
          <a:p>
            <a:r>
              <a:rPr lang="en-US" sz="1600" dirty="0"/>
              <a:t>Workshops (Tech Tues, Ideation Creation, Wired Wed) </a:t>
            </a:r>
          </a:p>
        </p:txBody>
      </p:sp>
    </p:spTree>
    <p:extLst>
      <p:ext uri="{BB962C8B-B14F-4D97-AF65-F5344CB8AC3E}">
        <p14:creationId xmlns:p14="http://schemas.microsoft.com/office/powerpoint/2010/main" val="96520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3328122" cy="64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20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 comparison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71" y="428"/>
            <a:ext cx="10342857" cy="68571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635" y="1103605"/>
            <a:ext cx="8586005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Comparing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5235" y="2442210"/>
            <a:ext cx="637976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Options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7" y="3026164"/>
            <a:ext cx="5572735" cy="358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4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making matrix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6" y="198305"/>
            <a:ext cx="12120023" cy="63677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646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ent Arrow 21"/>
          <p:cNvSpPr/>
          <p:nvPr/>
        </p:nvSpPr>
        <p:spPr>
          <a:xfrm rot="10800000" flipH="1">
            <a:off x="3433745" y="5160461"/>
            <a:ext cx="827383" cy="889343"/>
          </a:xfrm>
          <a:prstGeom prst="bentArrow">
            <a:avLst/>
          </a:prstGeom>
          <a:solidFill>
            <a:srgbClr val="43BD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" t="-4999" r="-806" b="27538"/>
          <a:stretch/>
        </p:blipFill>
        <p:spPr bwMode="auto">
          <a:xfrm>
            <a:off x="4599293" y="-106747"/>
            <a:ext cx="3035562" cy="322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6909505" y="2117051"/>
            <a:ext cx="1870339" cy="769546"/>
          </a:xfrm>
          <a:custGeom>
            <a:avLst/>
            <a:gdLst>
              <a:gd name="connsiteX0" fmla="*/ 0 w 1521738"/>
              <a:gd name="connsiteY0" fmla="*/ 152174 h 2062055"/>
              <a:gd name="connsiteX1" fmla="*/ 152174 w 1521738"/>
              <a:gd name="connsiteY1" fmla="*/ 0 h 2062055"/>
              <a:gd name="connsiteX2" fmla="*/ 1369564 w 1521738"/>
              <a:gd name="connsiteY2" fmla="*/ 0 h 2062055"/>
              <a:gd name="connsiteX3" fmla="*/ 1521738 w 1521738"/>
              <a:gd name="connsiteY3" fmla="*/ 152174 h 2062055"/>
              <a:gd name="connsiteX4" fmla="*/ 1521738 w 1521738"/>
              <a:gd name="connsiteY4" fmla="*/ 1909881 h 2062055"/>
              <a:gd name="connsiteX5" fmla="*/ 1369564 w 1521738"/>
              <a:gd name="connsiteY5" fmla="*/ 2062055 h 2062055"/>
              <a:gd name="connsiteX6" fmla="*/ 152174 w 1521738"/>
              <a:gd name="connsiteY6" fmla="*/ 2062055 h 2062055"/>
              <a:gd name="connsiteX7" fmla="*/ 0 w 1521738"/>
              <a:gd name="connsiteY7" fmla="*/ 1909881 h 2062055"/>
              <a:gd name="connsiteX8" fmla="*/ 0 w 1521738"/>
              <a:gd name="connsiteY8" fmla="*/ 152174 h 2062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738" h="2062055">
                <a:moveTo>
                  <a:pt x="0" y="152174"/>
                </a:moveTo>
                <a:cubicBezTo>
                  <a:pt x="0" y="68131"/>
                  <a:pt x="68131" y="0"/>
                  <a:pt x="152174" y="0"/>
                </a:cubicBezTo>
                <a:lnTo>
                  <a:pt x="1369564" y="0"/>
                </a:lnTo>
                <a:cubicBezTo>
                  <a:pt x="1453607" y="0"/>
                  <a:pt x="1521738" y="68131"/>
                  <a:pt x="1521738" y="152174"/>
                </a:cubicBezTo>
                <a:lnTo>
                  <a:pt x="1521738" y="1909881"/>
                </a:lnTo>
                <a:cubicBezTo>
                  <a:pt x="1521738" y="1993924"/>
                  <a:pt x="1453607" y="2062055"/>
                  <a:pt x="1369564" y="2062055"/>
                </a:cubicBezTo>
                <a:lnTo>
                  <a:pt x="152174" y="2062055"/>
                </a:lnTo>
                <a:cubicBezTo>
                  <a:pt x="68131" y="2062055"/>
                  <a:pt x="0" y="1993924"/>
                  <a:pt x="0" y="1909881"/>
                </a:cubicBezTo>
                <a:lnTo>
                  <a:pt x="0" y="152174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8395" tIns="168395" rIns="168395" bIns="610264" numCol="1" spcCol="1270" anchor="t" anchorCtr="0">
            <a:noAutofit/>
          </a:bodyPr>
          <a:lstStyle/>
          <a:p>
            <a:pPr marL="0" lvl="1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kern="1200" dirty="0" smtClean="0"/>
              <a:t>IT identification of potential tool</a:t>
            </a:r>
          </a:p>
          <a:p>
            <a:pPr marL="57150" lvl="1" indent="-57150" algn="l" defTabSz="46672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kern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90288" y="3222422"/>
            <a:ext cx="3811601" cy="2233740"/>
            <a:chOff x="544937" y="3106758"/>
            <a:chExt cx="3216694" cy="2233740"/>
          </a:xfrm>
        </p:grpSpPr>
        <p:sp>
          <p:nvSpPr>
            <p:cNvPr id="13" name="Freeform 12"/>
            <p:cNvSpPr/>
            <p:nvPr/>
          </p:nvSpPr>
          <p:spPr>
            <a:xfrm>
              <a:off x="544937" y="3106758"/>
              <a:ext cx="3024362" cy="1982882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2941338"/>
                <a:satOff val="-4091"/>
                <a:lumOff val="-156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709" tIns="152709" rIns="152709" bIns="421663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Features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Limitations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Uniqueness 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Overview of comparison</a:t>
              </a:r>
            </a:p>
            <a:p>
              <a:pPr marL="57150" lvl="1" indent="-57150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dirty="0"/>
                <a:t>Project plan</a:t>
              </a:r>
              <a:endParaRPr lang="en-US" sz="2000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604233" y="4802591"/>
              <a:ext cx="3157398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941338"/>
                <a:satOff val="-4091"/>
                <a:lumOff val="-1569"/>
                <a:alphaOff val="0"/>
              </a:schemeClr>
            </a:fillRef>
            <a:effectRef idx="0">
              <a:schemeClr val="accent5">
                <a:hueOff val="-2941338"/>
                <a:satOff val="-4091"/>
                <a:lumOff val="-156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/>
                <a:t>Proposed Tool </a:t>
              </a:r>
              <a:r>
                <a:rPr lang="en-US" sz="3200" kern="1200" dirty="0" smtClean="0"/>
                <a:t>Review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261128" y="4667397"/>
            <a:ext cx="3552073" cy="1606519"/>
            <a:chOff x="4395966" y="3251920"/>
            <a:chExt cx="3552073" cy="1606519"/>
          </a:xfrm>
        </p:grpSpPr>
        <p:sp>
          <p:nvSpPr>
            <p:cNvPr id="15" name="Freeform 14"/>
            <p:cNvSpPr/>
            <p:nvPr/>
          </p:nvSpPr>
          <p:spPr>
            <a:xfrm>
              <a:off x="4395966" y="3520873"/>
              <a:ext cx="3552073" cy="1337566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4412007"/>
                <a:satOff val="-6137"/>
                <a:lumOff val="-2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709" tIns="421663" rIns="152709" bIns="152709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Rationale for adding to supported products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Considerations</a:t>
              </a:r>
              <a:endParaRPr lang="en-US" sz="2000" kern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4734131" y="3251920"/>
              <a:ext cx="3157398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Business Case</a:t>
              </a:r>
              <a:endParaRPr lang="en-US" sz="3200" kern="1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100343" y="3341747"/>
            <a:ext cx="3706309" cy="2223798"/>
            <a:chOff x="6197856" y="3020849"/>
            <a:chExt cx="3706309" cy="2223798"/>
          </a:xfrm>
        </p:grpSpPr>
        <p:sp>
          <p:nvSpPr>
            <p:cNvPr id="17" name="Freeform 16"/>
            <p:cNvSpPr/>
            <p:nvPr/>
          </p:nvSpPr>
          <p:spPr>
            <a:xfrm>
              <a:off x="6352092" y="3020849"/>
              <a:ext cx="3552073" cy="1755140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5882676"/>
                <a:satOff val="-8182"/>
                <a:lumOff val="-313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709" tIns="152709" rIns="152709" bIns="421663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Project plan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Pilot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Assessment/ evaluation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Dissemination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Support team</a:t>
              </a:r>
              <a:endParaRPr lang="en-US" sz="2000" kern="12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6197856" y="4706740"/>
              <a:ext cx="3649799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smtClean="0"/>
                <a:t>Implementation Plan</a:t>
              </a:r>
              <a:endParaRPr lang="en-US" sz="3200" kern="1200" dirty="0"/>
            </a:p>
          </p:txBody>
        </p:sp>
      </p:grpSp>
      <p:sp>
        <p:nvSpPr>
          <p:cNvPr id="24" name="Bent Arrow 23"/>
          <p:cNvSpPr/>
          <p:nvPr/>
        </p:nvSpPr>
        <p:spPr>
          <a:xfrm>
            <a:off x="7401102" y="3819422"/>
            <a:ext cx="827383" cy="889343"/>
          </a:xfrm>
          <a:prstGeom prst="bentArrow">
            <a:avLst/>
          </a:prstGeom>
          <a:solidFill>
            <a:srgbClr val="44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IT identification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5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Decision making matrix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3258"/>
          <a:stretch/>
        </p:blipFill>
        <p:spPr>
          <a:xfrm>
            <a:off x="2258458" y="-18821"/>
            <a:ext cx="3635566" cy="6805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0587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Decision making matrix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458" y="-18821"/>
            <a:ext cx="7777908" cy="6805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26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Happiness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23" y="0"/>
            <a:ext cx="1029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20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7" y="2547937"/>
            <a:ext cx="2600325" cy="176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5057774"/>
            <a:ext cx="2524125" cy="1809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00" y="5541579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284" y="3428999"/>
            <a:ext cx="2800350" cy="1628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872"/>
            <a:ext cx="3876506" cy="24296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1451" y="4758614"/>
            <a:ext cx="2676525" cy="1704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151" y="4316579"/>
            <a:ext cx="2619375" cy="174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02" y="443322"/>
            <a:ext cx="2638425" cy="1733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06" y="271872"/>
            <a:ext cx="198120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3" y="443322"/>
            <a:ext cx="2667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Tool Review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73" y="271856"/>
            <a:ext cx="7104762" cy="63142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2303" y="878264"/>
            <a:ext cx="4782078" cy="4863320"/>
            <a:chOff x="453388" y="925398"/>
            <a:chExt cx="4782078" cy="4863320"/>
          </a:xfrm>
        </p:grpSpPr>
        <p:sp>
          <p:nvSpPr>
            <p:cNvPr id="6" name="Rectangle 5"/>
            <p:cNvSpPr/>
            <p:nvPr/>
          </p:nvSpPr>
          <p:spPr>
            <a:xfrm>
              <a:off x="490562" y="2265664"/>
              <a:ext cx="342433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Go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/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3388" y="925398"/>
              <a:ext cx="4772460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Quick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53388" y="1449068"/>
              <a:ext cx="4782078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/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No Go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955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Business case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342" y="-330506"/>
            <a:ext cx="7009524" cy="70761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0839" y="878264"/>
            <a:ext cx="6759607" cy="4843316"/>
            <a:chOff x="411924" y="925398"/>
            <a:chExt cx="6759607" cy="4843316"/>
          </a:xfrm>
        </p:grpSpPr>
        <p:sp>
          <p:nvSpPr>
            <p:cNvPr id="7" name="Rectangle 6"/>
            <p:cNvSpPr/>
            <p:nvPr/>
          </p:nvSpPr>
          <p:spPr>
            <a:xfrm>
              <a:off x="490562" y="2265664"/>
              <a:ext cx="3424335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Go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/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11924" y="925398"/>
              <a:ext cx="6759607" cy="43396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dirty="0" smtClean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Detailed</a:t>
              </a:r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 </a:t>
              </a:r>
              <a:b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</a:b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6568" y="3552723"/>
              <a:ext cx="4782078" cy="221599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38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No Go</a:t>
              </a:r>
              <a:endParaRPr lang="en-US" sz="13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41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733"/>
            <a:ext cx="13328122" cy="641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2303" y="2214358"/>
            <a:ext cx="587128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Interest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004" y="849080"/>
            <a:ext cx="6566220" cy="43396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Building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b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9443" y="3512852"/>
            <a:ext cx="4847802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&amp; Use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		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0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7505" b="2957"/>
          <a:stretch/>
        </p:blipFill>
        <p:spPr>
          <a:xfrm>
            <a:off x="3818749" y="11017"/>
            <a:ext cx="7771428" cy="68304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129" y="878264"/>
            <a:ext cx="4637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Major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charter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32" y="2383522"/>
            <a:ext cx="608935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Projects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10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list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8"/>
            <a:ext cx="11723809" cy="6923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002" y="2060937"/>
            <a:ext cx="10416506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Management</a:t>
            </a:r>
            <a:r>
              <a:rPr lang="en-US" sz="13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002" y="871114"/>
            <a:ext cx="3356112" cy="221599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138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Task</a:t>
            </a:r>
            <a:endParaRPr lang="en-US" sz="13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873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Specific tool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0156" y="3722114"/>
            <a:ext cx="3781746" cy="1524069"/>
            <a:chOff x="977541" y="3643854"/>
            <a:chExt cx="3781746" cy="1524069"/>
          </a:xfrm>
        </p:grpSpPr>
        <p:sp>
          <p:nvSpPr>
            <p:cNvPr id="12" name="Freeform 11"/>
            <p:cNvSpPr/>
            <p:nvPr/>
          </p:nvSpPr>
          <p:spPr>
            <a:xfrm>
              <a:off x="977541" y="3912807"/>
              <a:ext cx="3781746" cy="1255116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1470669"/>
                <a:satOff val="-2046"/>
                <a:lumOff val="-784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4" tIns="320698" rIns="51744" bIns="51744" numCol="1" spcCol="1270" anchor="t" anchorCtr="0">
              <a:noAutofit/>
            </a:bodyPr>
            <a:lstStyle/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Similar tool available</a:t>
              </a:r>
              <a:endParaRPr lang="en-US" sz="20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Significant differences</a:t>
              </a: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dirty="0" smtClean="0"/>
                <a:t>Project plan</a:t>
              </a:r>
              <a:endParaRPr lang="en-US" sz="20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400" kern="1200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315705" y="3643854"/>
              <a:ext cx="3361552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470669"/>
                <a:satOff val="-2046"/>
                <a:lumOff val="-784"/>
                <a:alphaOff val="0"/>
              </a:schemeClr>
            </a:fillRef>
            <a:effectRef idx="0">
              <a:schemeClr val="accent5">
                <a:hueOff val="-1470669"/>
                <a:satOff val="-2046"/>
                <a:lumOff val="-7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Current  Tools Review</a:t>
              </a:r>
              <a:endParaRPr lang="en-US" sz="2800" kern="12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09627" y="4735021"/>
            <a:ext cx="3848974" cy="1974009"/>
            <a:chOff x="3667002" y="4639234"/>
            <a:chExt cx="3848974" cy="1974009"/>
          </a:xfrm>
        </p:grpSpPr>
        <p:sp>
          <p:nvSpPr>
            <p:cNvPr id="15" name="Freeform 14"/>
            <p:cNvSpPr/>
            <p:nvPr/>
          </p:nvSpPr>
          <p:spPr>
            <a:xfrm>
              <a:off x="3667002" y="4908186"/>
              <a:ext cx="3848974" cy="1705057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4412007"/>
                <a:satOff val="-6137"/>
                <a:lumOff val="-2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320698" rIns="0" bIns="51744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Features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Limitations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Uniqueness 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Overview of comparison</a:t>
              </a:r>
              <a:endParaRPr lang="en-US" sz="2000" kern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817877" y="4639234"/>
              <a:ext cx="3361552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412007"/>
                <a:satOff val="-6137"/>
                <a:lumOff val="-2353"/>
                <a:alphaOff val="0"/>
              </a:schemeClr>
            </a:fillRef>
            <a:effectRef idx="0">
              <a:schemeClr val="accent5">
                <a:hueOff val="-4412007"/>
                <a:satOff val="-6137"/>
                <a:lumOff val="-2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Proposed Tool Review</a:t>
              </a:r>
            </a:p>
          </p:txBody>
        </p:sp>
      </p:grpSp>
      <p:sp>
        <p:nvSpPr>
          <p:cNvPr id="17" name="Circular Arrow 16"/>
          <p:cNvSpPr/>
          <p:nvPr/>
        </p:nvSpPr>
        <p:spPr>
          <a:xfrm>
            <a:off x="7088129" y="3600760"/>
            <a:ext cx="1893870" cy="1893870"/>
          </a:xfrm>
          <a:prstGeom prst="circularArrow">
            <a:avLst>
              <a:gd name="adj1" fmla="val 2942"/>
              <a:gd name="adj2" fmla="val 360221"/>
              <a:gd name="adj3" fmla="val 19464268"/>
              <a:gd name="adj4" fmla="val 12575511"/>
              <a:gd name="adj5" fmla="val 3432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515009"/>
              <a:satOff val="-7671"/>
              <a:lumOff val="-2942"/>
              <a:alphaOff val="0"/>
            </a:schemeClr>
          </a:fillRef>
          <a:effectRef idx="0">
            <a:schemeClr val="accent5">
              <a:hueOff val="-5515009"/>
              <a:satOff val="-7671"/>
              <a:lumOff val="-2942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Group 2"/>
          <p:cNvGrpSpPr/>
          <p:nvPr/>
        </p:nvGrpSpPr>
        <p:grpSpPr>
          <a:xfrm>
            <a:off x="5821858" y="3636126"/>
            <a:ext cx="3931891" cy="1486718"/>
            <a:chOff x="5908282" y="2939248"/>
            <a:chExt cx="3931891" cy="1486718"/>
          </a:xfrm>
        </p:grpSpPr>
        <p:sp>
          <p:nvSpPr>
            <p:cNvPr id="18" name="Freeform 17"/>
            <p:cNvSpPr/>
            <p:nvPr/>
          </p:nvSpPr>
          <p:spPr>
            <a:xfrm>
              <a:off x="6058427" y="3088662"/>
              <a:ext cx="3781746" cy="1337304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5882676"/>
                <a:satOff val="-8182"/>
                <a:lumOff val="-313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4" tIns="51744" rIns="51744" bIns="320698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000" kern="1200" dirty="0" smtClean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Rationale for adding to supported products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Considerations</a:t>
              </a:r>
              <a:endParaRPr lang="en-US" sz="2000" kern="12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908282" y="2939248"/>
              <a:ext cx="3361552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882676"/>
                <a:satOff val="-8182"/>
                <a:lumOff val="-3138"/>
                <a:alphaOff val="0"/>
              </a:schemeClr>
            </a:fillRef>
            <a:effectRef idx="0">
              <a:schemeClr val="accent5">
                <a:hueOff val="-5882676"/>
                <a:satOff val="-8182"/>
                <a:lumOff val="-313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Business Case</a:t>
              </a:r>
              <a:endParaRPr lang="en-US" sz="2800" kern="1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248751" y="4579572"/>
            <a:ext cx="3781746" cy="2147785"/>
            <a:chOff x="10161886" y="4109887"/>
            <a:chExt cx="3781746" cy="1846012"/>
          </a:xfrm>
        </p:grpSpPr>
        <p:sp>
          <p:nvSpPr>
            <p:cNvPr id="22" name="Freeform 21"/>
            <p:cNvSpPr/>
            <p:nvPr/>
          </p:nvSpPr>
          <p:spPr>
            <a:xfrm>
              <a:off x="10161886" y="4378840"/>
              <a:ext cx="3781746" cy="1577059"/>
            </a:xfrm>
            <a:custGeom>
              <a:avLst/>
              <a:gdLst>
                <a:gd name="connsiteX0" fmla="*/ 0 w 1521738"/>
                <a:gd name="connsiteY0" fmla="*/ 125512 h 1255116"/>
                <a:gd name="connsiteX1" fmla="*/ 125512 w 1521738"/>
                <a:gd name="connsiteY1" fmla="*/ 0 h 1255116"/>
                <a:gd name="connsiteX2" fmla="*/ 1396226 w 1521738"/>
                <a:gd name="connsiteY2" fmla="*/ 0 h 1255116"/>
                <a:gd name="connsiteX3" fmla="*/ 1521738 w 1521738"/>
                <a:gd name="connsiteY3" fmla="*/ 125512 h 1255116"/>
                <a:gd name="connsiteX4" fmla="*/ 1521738 w 1521738"/>
                <a:gd name="connsiteY4" fmla="*/ 1129604 h 1255116"/>
                <a:gd name="connsiteX5" fmla="*/ 1396226 w 1521738"/>
                <a:gd name="connsiteY5" fmla="*/ 1255116 h 1255116"/>
                <a:gd name="connsiteX6" fmla="*/ 125512 w 1521738"/>
                <a:gd name="connsiteY6" fmla="*/ 1255116 h 1255116"/>
                <a:gd name="connsiteX7" fmla="*/ 0 w 1521738"/>
                <a:gd name="connsiteY7" fmla="*/ 1129604 h 1255116"/>
                <a:gd name="connsiteX8" fmla="*/ 0 w 1521738"/>
                <a:gd name="connsiteY8" fmla="*/ 125512 h 125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1255116">
                  <a:moveTo>
                    <a:pt x="0" y="125512"/>
                  </a:moveTo>
                  <a:cubicBezTo>
                    <a:pt x="0" y="56194"/>
                    <a:pt x="56194" y="0"/>
                    <a:pt x="125512" y="0"/>
                  </a:cubicBezTo>
                  <a:lnTo>
                    <a:pt x="1396226" y="0"/>
                  </a:lnTo>
                  <a:cubicBezTo>
                    <a:pt x="1465544" y="0"/>
                    <a:pt x="1521738" y="56194"/>
                    <a:pt x="1521738" y="125512"/>
                  </a:cubicBezTo>
                  <a:lnTo>
                    <a:pt x="1521738" y="1129604"/>
                  </a:lnTo>
                  <a:cubicBezTo>
                    <a:pt x="1521738" y="1198922"/>
                    <a:pt x="1465544" y="1255116"/>
                    <a:pt x="1396226" y="1255116"/>
                  </a:cubicBezTo>
                  <a:lnTo>
                    <a:pt x="125512" y="1255116"/>
                  </a:lnTo>
                  <a:cubicBezTo>
                    <a:pt x="56194" y="1255116"/>
                    <a:pt x="0" y="1198922"/>
                    <a:pt x="0" y="1129604"/>
                  </a:cubicBezTo>
                  <a:lnTo>
                    <a:pt x="0" y="125512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7353344"/>
                <a:satOff val="-10228"/>
                <a:lumOff val="-392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744" tIns="320698" rIns="51744" bIns="51744" numCol="1" spcCol="1270" anchor="t" anchorCtr="0">
              <a:noAutofit/>
            </a:bodyPr>
            <a:lstStyle/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Project plan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Pilot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Assessment/ evaluation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Dissemination</a:t>
              </a:r>
              <a:endParaRPr lang="en-US" sz="2000" kern="1200" dirty="0"/>
            </a:p>
            <a:p>
              <a:pPr marL="57150" lvl="1" indent="-57150" algn="l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kern="1200" dirty="0" smtClean="0"/>
                <a:t>Support team</a:t>
              </a:r>
              <a:endParaRPr lang="en-US" sz="2000" kern="12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10500051" y="4109887"/>
              <a:ext cx="3361552" cy="537907"/>
            </a:xfrm>
            <a:custGeom>
              <a:avLst/>
              <a:gdLst>
                <a:gd name="connsiteX0" fmla="*/ 0 w 1352656"/>
                <a:gd name="connsiteY0" fmla="*/ 53791 h 537907"/>
                <a:gd name="connsiteX1" fmla="*/ 53791 w 1352656"/>
                <a:gd name="connsiteY1" fmla="*/ 0 h 537907"/>
                <a:gd name="connsiteX2" fmla="*/ 1298865 w 1352656"/>
                <a:gd name="connsiteY2" fmla="*/ 0 h 537907"/>
                <a:gd name="connsiteX3" fmla="*/ 1352656 w 1352656"/>
                <a:gd name="connsiteY3" fmla="*/ 53791 h 537907"/>
                <a:gd name="connsiteX4" fmla="*/ 1352656 w 1352656"/>
                <a:gd name="connsiteY4" fmla="*/ 484116 h 537907"/>
                <a:gd name="connsiteX5" fmla="*/ 1298865 w 1352656"/>
                <a:gd name="connsiteY5" fmla="*/ 537907 h 537907"/>
                <a:gd name="connsiteX6" fmla="*/ 53791 w 1352656"/>
                <a:gd name="connsiteY6" fmla="*/ 537907 h 537907"/>
                <a:gd name="connsiteX7" fmla="*/ 0 w 1352656"/>
                <a:gd name="connsiteY7" fmla="*/ 484116 h 537907"/>
                <a:gd name="connsiteX8" fmla="*/ 0 w 1352656"/>
                <a:gd name="connsiteY8" fmla="*/ 53791 h 5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2656" h="537907">
                  <a:moveTo>
                    <a:pt x="0" y="53791"/>
                  </a:moveTo>
                  <a:cubicBezTo>
                    <a:pt x="0" y="24083"/>
                    <a:pt x="24083" y="0"/>
                    <a:pt x="53791" y="0"/>
                  </a:cubicBezTo>
                  <a:lnTo>
                    <a:pt x="1298865" y="0"/>
                  </a:lnTo>
                  <a:cubicBezTo>
                    <a:pt x="1328573" y="0"/>
                    <a:pt x="1352656" y="24083"/>
                    <a:pt x="1352656" y="53791"/>
                  </a:cubicBezTo>
                  <a:lnTo>
                    <a:pt x="1352656" y="484116"/>
                  </a:lnTo>
                  <a:cubicBezTo>
                    <a:pt x="1352656" y="513824"/>
                    <a:pt x="1328573" y="537907"/>
                    <a:pt x="1298865" y="537907"/>
                  </a:cubicBezTo>
                  <a:lnTo>
                    <a:pt x="53791" y="537907"/>
                  </a:lnTo>
                  <a:cubicBezTo>
                    <a:pt x="24083" y="537907"/>
                    <a:pt x="0" y="513824"/>
                    <a:pt x="0" y="484116"/>
                  </a:cubicBezTo>
                  <a:lnTo>
                    <a:pt x="0" y="5379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7353344"/>
                <a:satOff val="-10228"/>
                <a:lumOff val="-3922"/>
                <a:alphaOff val="0"/>
              </a:schemeClr>
            </a:fillRef>
            <a:effectRef idx="0">
              <a:schemeClr val="accent5">
                <a:hueOff val="-7353344"/>
                <a:satOff val="-10228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330" tIns="34805" rIns="44330" bIns="3480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Implementation Plan</a:t>
              </a:r>
              <a:endParaRPr lang="en-US" sz="2800" kern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4628" y="73820"/>
            <a:ext cx="4637230" cy="3324806"/>
            <a:chOff x="140921" y="112413"/>
            <a:chExt cx="4637230" cy="332480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921" y="112413"/>
              <a:ext cx="4637230" cy="3324806"/>
            </a:xfrm>
            <a:prstGeom prst="rect">
              <a:avLst/>
            </a:prstGeom>
          </p:spPr>
        </p:pic>
        <p:sp>
          <p:nvSpPr>
            <p:cNvPr id="27" name="Freeform 26"/>
            <p:cNvSpPr/>
            <p:nvPr/>
          </p:nvSpPr>
          <p:spPr>
            <a:xfrm>
              <a:off x="2847791" y="2586850"/>
              <a:ext cx="1833303" cy="731065"/>
            </a:xfrm>
            <a:custGeom>
              <a:avLst/>
              <a:gdLst>
                <a:gd name="connsiteX0" fmla="*/ 0 w 1521738"/>
                <a:gd name="connsiteY0" fmla="*/ 152174 h 2062055"/>
                <a:gd name="connsiteX1" fmla="*/ 152174 w 1521738"/>
                <a:gd name="connsiteY1" fmla="*/ 0 h 2062055"/>
                <a:gd name="connsiteX2" fmla="*/ 1369564 w 1521738"/>
                <a:gd name="connsiteY2" fmla="*/ 0 h 2062055"/>
                <a:gd name="connsiteX3" fmla="*/ 1521738 w 1521738"/>
                <a:gd name="connsiteY3" fmla="*/ 152174 h 2062055"/>
                <a:gd name="connsiteX4" fmla="*/ 1521738 w 1521738"/>
                <a:gd name="connsiteY4" fmla="*/ 1909881 h 2062055"/>
                <a:gd name="connsiteX5" fmla="*/ 1369564 w 1521738"/>
                <a:gd name="connsiteY5" fmla="*/ 2062055 h 2062055"/>
                <a:gd name="connsiteX6" fmla="*/ 152174 w 1521738"/>
                <a:gd name="connsiteY6" fmla="*/ 2062055 h 2062055"/>
                <a:gd name="connsiteX7" fmla="*/ 0 w 1521738"/>
                <a:gd name="connsiteY7" fmla="*/ 1909881 h 2062055"/>
                <a:gd name="connsiteX8" fmla="*/ 0 w 1521738"/>
                <a:gd name="connsiteY8" fmla="*/ 152174 h 206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2062055">
                  <a:moveTo>
                    <a:pt x="0" y="152174"/>
                  </a:moveTo>
                  <a:cubicBezTo>
                    <a:pt x="0" y="68131"/>
                    <a:pt x="68131" y="0"/>
                    <a:pt x="152174" y="0"/>
                  </a:cubicBezTo>
                  <a:lnTo>
                    <a:pt x="1369564" y="0"/>
                  </a:lnTo>
                  <a:cubicBezTo>
                    <a:pt x="1453607" y="0"/>
                    <a:pt x="1521738" y="68131"/>
                    <a:pt x="1521738" y="152174"/>
                  </a:cubicBezTo>
                  <a:lnTo>
                    <a:pt x="1521738" y="1909881"/>
                  </a:lnTo>
                  <a:cubicBezTo>
                    <a:pt x="1521738" y="1993924"/>
                    <a:pt x="1453607" y="2062055"/>
                    <a:pt x="1369564" y="2062055"/>
                  </a:cubicBezTo>
                  <a:lnTo>
                    <a:pt x="152174" y="2062055"/>
                  </a:lnTo>
                  <a:cubicBezTo>
                    <a:pt x="68131" y="2062055"/>
                    <a:pt x="0" y="1993924"/>
                    <a:pt x="0" y="1909881"/>
                  </a:cubicBezTo>
                  <a:lnTo>
                    <a:pt x="0" y="152174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95" tIns="168395" rIns="168395" bIns="610264" numCol="1" spcCol="1270" anchor="t" anchorCtr="0">
              <a:noAutofit/>
            </a:bodyPr>
            <a:lstStyle/>
            <a:p>
              <a:pPr marL="0" lvl="1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/>
                <a:t>Faculty request for </a:t>
              </a:r>
              <a:r>
                <a:rPr lang="en-US" dirty="0" smtClean="0"/>
                <a:t>specific tool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72003" y="68479"/>
            <a:ext cx="5023817" cy="3329512"/>
            <a:chOff x="7043095" y="112413"/>
            <a:chExt cx="5023817" cy="3329512"/>
          </a:xfrm>
        </p:grpSpPr>
        <p:pic>
          <p:nvPicPr>
            <p:cNvPr id="28" name="Picture 6" descr="https://encrypted-tbn3.gstatic.com/images?q=tbn:ANd9GcStEJEGIwReaGlHvh-d1Nh4UNuFCs_hsqnYw2r7e9TOltrmUFH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095" y="112413"/>
              <a:ext cx="5023817" cy="332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reeform 30"/>
            <p:cNvSpPr/>
            <p:nvPr/>
          </p:nvSpPr>
          <p:spPr>
            <a:xfrm>
              <a:off x="7150436" y="2593010"/>
              <a:ext cx="1983271" cy="731520"/>
            </a:xfrm>
            <a:custGeom>
              <a:avLst/>
              <a:gdLst>
                <a:gd name="connsiteX0" fmla="*/ 0 w 1521738"/>
                <a:gd name="connsiteY0" fmla="*/ 152174 h 2062055"/>
                <a:gd name="connsiteX1" fmla="*/ 152174 w 1521738"/>
                <a:gd name="connsiteY1" fmla="*/ 0 h 2062055"/>
                <a:gd name="connsiteX2" fmla="*/ 1369564 w 1521738"/>
                <a:gd name="connsiteY2" fmla="*/ 0 h 2062055"/>
                <a:gd name="connsiteX3" fmla="*/ 1521738 w 1521738"/>
                <a:gd name="connsiteY3" fmla="*/ 152174 h 2062055"/>
                <a:gd name="connsiteX4" fmla="*/ 1521738 w 1521738"/>
                <a:gd name="connsiteY4" fmla="*/ 1909881 h 2062055"/>
                <a:gd name="connsiteX5" fmla="*/ 1369564 w 1521738"/>
                <a:gd name="connsiteY5" fmla="*/ 2062055 h 2062055"/>
                <a:gd name="connsiteX6" fmla="*/ 152174 w 1521738"/>
                <a:gd name="connsiteY6" fmla="*/ 2062055 h 2062055"/>
                <a:gd name="connsiteX7" fmla="*/ 0 w 1521738"/>
                <a:gd name="connsiteY7" fmla="*/ 1909881 h 2062055"/>
                <a:gd name="connsiteX8" fmla="*/ 0 w 1521738"/>
                <a:gd name="connsiteY8" fmla="*/ 152174 h 2062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1738" h="2062055">
                  <a:moveTo>
                    <a:pt x="0" y="152174"/>
                  </a:moveTo>
                  <a:cubicBezTo>
                    <a:pt x="0" y="68131"/>
                    <a:pt x="68131" y="0"/>
                    <a:pt x="152174" y="0"/>
                  </a:cubicBezTo>
                  <a:lnTo>
                    <a:pt x="1369564" y="0"/>
                  </a:lnTo>
                  <a:cubicBezTo>
                    <a:pt x="1453607" y="0"/>
                    <a:pt x="1521738" y="68131"/>
                    <a:pt x="1521738" y="152174"/>
                  </a:cubicBezTo>
                  <a:lnTo>
                    <a:pt x="1521738" y="1909881"/>
                  </a:lnTo>
                  <a:cubicBezTo>
                    <a:pt x="1521738" y="1993924"/>
                    <a:pt x="1453607" y="2062055"/>
                    <a:pt x="1369564" y="2062055"/>
                  </a:cubicBezTo>
                  <a:lnTo>
                    <a:pt x="152174" y="2062055"/>
                  </a:lnTo>
                  <a:cubicBezTo>
                    <a:pt x="68131" y="2062055"/>
                    <a:pt x="0" y="1993924"/>
                    <a:pt x="0" y="1909881"/>
                  </a:cubicBezTo>
                  <a:lnTo>
                    <a:pt x="0" y="152174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8395" tIns="168395" rIns="168395" bIns="610264" numCol="1" spcCol="1270" anchor="t" anchorCtr="0">
              <a:noAutofit/>
            </a:bodyPr>
            <a:lstStyle/>
            <a:p>
              <a:pPr marL="0" lvl="1" defTabSz="46672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dirty="0" smtClean="0"/>
                <a:t>Executive request </a:t>
              </a:r>
              <a:r>
                <a:rPr lang="en-US" dirty="0"/>
                <a:t>for </a:t>
              </a:r>
              <a:r>
                <a:rPr lang="en-US" dirty="0" smtClean="0"/>
                <a:t>review of tool</a:t>
              </a:r>
              <a:endParaRPr lang="en-US" kern="1200" dirty="0"/>
            </a:p>
          </p:txBody>
        </p:sp>
      </p:grpSp>
      <p:sp>
        <p:nvSpPr>
          <p:cNvPr id="8" name="Bent Arrow 7"/>
          <p:cNvSpPr/>
          <p:nvPr/>
        </p:nvSpPr>
        <p:spPr>
          <a:xfrm rot="10800000" flipH="1">
            <a:off x="1649621" y="5246183"/>
            <a:ext cx="827383" cy="889343"/>
          </a:xfrm>
          <a:prstGeom prst="bentArrow">
            <a:avLst/>
          </a:prstGeom>
          <a:solidFill>
            <a:srgbClr val="44A3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ent Arrow 36"/>
          <p:cNvSpPr/>
          <p:nvPr/>
        </p:nvSpPr>
        <p:spPr>
          <a:xfrm>
            <a:off x="4986960" y="3856931"/>
            <a:ext cx="827383" cy="889343"/>
          </a:xfrm>
          <a:prstGeom prst="bentArrow">
            <a:avLst/>
          </a:prstGeom>
          <a:solidFill>
            <a:srgbClr val="44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Bent Arrow 37"/>
          <p:cNvSpPr/>
          <p:nvPr/>
        </p:nvSpPr>
        <p:spPr>
          <a:xfrm flipV="1">
            <a:off x="7410551" y="5122844"/>
            <a:ext cx="827383" cy="889343"/>
          </a:xfrm>
          <a:prstGeom prst="bentArrow">
            <a:avLst/>
          </a:prstGeom>
          <a:solidFill>
            <a:srgbClr val="46B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7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2250129A3B654786943C09F3129F0F" ma:contentTypeVersion="5" ma:contentTypeDescription="Create a new document." ma:contentTypeScope="" ma:versionID="82a2b275c425075db4d37281410a97b9">
  <xsd:schema xmlns:xsd="http://www.w3.org/2001/XMLSchema" xmlns:xs="http://www.w3.org/2001/XMLSchema" xmlns:p="http://schemas.microsoft.com/office/2006/metadata/properties" xmlns:ns2="41c0439d-4366-4c9d-a135-68b21594217e" xmlns:ns3="56d9d15f-8b3b-48b2-b8b9-f33af3c87ca3" targetNamespace="http://schemas.microsoft.com/office/2006/metadata/properties" ma:root="true" ma:fieldsID="55cce835be70c0c121ff5ee0514f91ca" ns2:_="" ns3:_="">
    <xsd:import namespace="41c0439d-4366-4c9d-a135-68b21594217e"/>
    <xsd:import namespace="56d9d15f-8b3b-48b2-b8b9-f33af3c87ca3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a196cba38a334936a8e4d00745b8d61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c0439d-4366-4c9d-a135-68b21594217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TaxKeyword" ma:displayName="Enterprise Keywords" ma:fieldId="{23f27201-bee3-471e-b2e7-b64fd8b7ca38}" ma:taxonomyMulti="true" ma:sspId="5ae231bc-ee9e-473b-8498-ee48bb36502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3412575-ff51-4fef-9e47-f7162198bee5}" ma:internalName="TaxCatchAll" ma:showField="CatchAllData" ma:web="41c0439d-4366-4c9d-a135-68b2159421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d9d15f-8b3b-48b2-b8b9-f33af3c87ca3" elementFormDefault="qualified">
    <xsd:import namespace="http://schemas.microsoft.com/office/2006/documentManagement/types"/>
    <xsd:import namespace="http://schemas.microsoft.com/office/infopath/2007/PartnerControls"/>
    <xsd:element name="a196cba38a334936a8e4d00745b8d61e" ma:index="12" nillable="true" ma:taxonomy="true" ma:internalName="a196cba38a334936a8e4d00745b8d61e" ma:taxonomyFieldName="Terms" ma:displayName="Terms" ma:default="" ma:fieldId="{a196cba3-8a33-4936-a8e4-d00745b8d61e}" ma:taxonomyMulti="true" ma:sspId="95e08f8c-1d5f-41d4-80d3-b6ab7bc244ce" ma:termSetId="ea897bc3-5e7c-4d9f-a7f4-fa0d5bf12087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1c0439d-4366-4c9d-a135-68b21594217e"/>
    <a196cba38a334936a8e4d00745b8d61e xmlns="56d9d15f-8b3b-48b2-b8b9-f33af3c87ca3">
      <Terms xmlns="http://schemas.microsoft.com/office/infopath/2007/PartnerControls"/>
    </a196cba38a334936a8e4d00745b8d61e>
    <TaxKeywordTaxHTField xmlns="41c0439d-4366-4c9d-a135-68b21594217e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5E333D6D-AD95-4393-9E24-AE6C30530C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C06E0A-D171-4F80-8CDF-0E469F5CB6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c0439d-4366-4c9d-a135-68b21594217e"/>
    <ds:schemaRef ds:uri="56d9d15f-8b3b-48b2-b8b9-f33af3c87c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A622C8-1678-440A-97EF-9BF50F68E9AD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41c0439d-4366-4c9d-a135-68b21594217e"/>
    <ds:schemaRef ds:uri="http://schemas.openxmlformats.org/package/2006/metadata/core-properties"/>
    <ds:schemaRef ds:uri="56d9d15f-8b3b-48b2-b8b9-f33af3c87ca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495</Words>
  <Application>Microsoft Office PowerPoint</Application>
  <PresentationFormat>Widescreen</PresentationFormat>
  <Paragraphs>199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Identification of new tech</vt:lpstr>
      <vt:lpstr>Identification of new tech</vt:lpstr>
      <vt:lpstr>IT identification</vt:lpstr>
      <vt:lpstr>Proposed Tool Review </vt:lpstr>
      <vt:lpstr>Business case</vt:lpstr>
      <vt:lpstr>Marketing</vt:lpstr>
      <vt:lpstr>Project charter</vt:lpstr>
      <vt:lpstr>Task list</vt:lpstr>
      <vt:lpstr>Specific tool</vt:lpstr>
      <vt:lpstr>Current Tools Review </vt:lpstr>
      <vt:lpstr>Proposed Tool Review </vt:lpstr>
      <vt:lpstr>Business case</vt:lpstr>
      <vt:lpstr>Marketing</vt:lpstr>
      <vt:lpstr>Project charter</vt:lpstr>
      <vt:lpstr>Task list</vt:lpstr>
      <vt:lpstr>Solution</vt:lpstr>
      <vt:lpstr>Current Tools Review </vt:lpstr>
      <vt:lpstr>Software comparison</vt:lpstr>
      <vt:lpstr>Business case</vt:lpstr>
      <vt:lpstr>Marketing</vt:lpstr>
      <vt:lpstr>Project charter</vt:lpstr>
      <vt:lpstr>Task list</vt:lpstr>
      <vt:lpstr>Marketing</vt:lpstr>
      <vt:lpstr>Brainstorm marketing approaches</vt:lpstr>
      <vt:lpstr>Brainstorm marketing approaches</vt:lpstr>
      <vt:lpstr>How can we get faculty attention?</vt:lpstr>
      <vt:lpstr>Marketing</vt:lpstr>
      <vt:lpstr>Software comparison</vt:lpstr>
      <vt:lpstr>Decision making matrix</vt:lpstr>
      <vt:lpstr>Decision making matrix </vt:lpstr>
      <vt:lpstr>Decision making matrix </vt:lpstr>
      <vt:lpstr>Happiness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Kiwi</dc:creator>
  <cp:keywords/>
  <cp:lastModifiedBy>Pat Kiwi</cp:lastModifiedBy>
  <cp:revision>61</cp:revision>
  <dcterms:created xsi:type="dcterms:W3CDTF">2014-11-20T20:14:55Z</dcterms:created>
  <dcterms:modified xsi:type="dcterms:W3CDTF">2015-02-05T12:46:31Z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0x010100C82250129A3B654786943C09F3129F0F</vt:lpwstr>
  </property>
  <property fmtid="{D5CDD505-2E9C-101B-9397-08002B2CF9AE}" pid="3" name="TaxKeyword">
    <vt:lpwstr/>
  </property>
  <property fmtid="{D5CDD505-2E9C-101B-9397-08002B2CF9AE}" pid="4" name="Terms">
    <vt:lpwstr/>
  </property>
</Properties>
</file>