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3"/>
  </p:notesMasterIdLst>
  <p:sldIdLst>
    <p:sldId id="258" r:id="rId2"/>
  </p:sldIdLst>
  <p:sldSz cx="36576000" cy="3657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800000"/>
    <a:srgbClr val="F2F2F2"/>
    <a:srgbClr val="EEECE1"/>
    <a:srgbClr val="F9F7EA"/>
    <a:srgbClr val="F7F7F7"/>
    <a:srgbClr val="F8F4E3"/>
    <a:srgbClr val="FFFDF0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1" autoAdjust="0"/>
    <p:restoredTop sz="96426" autoAdjust="0"/>
  </p:normalViewPr>
  <p:slideViewPr>
    <p:cSldViewPr showGuides="1">
      <p:cViewPr>
        <p:scale>
          <a:sx n="41" d="100"/>
          <a:sy n="41" d="100"/>
        </p:scale>
        <p:origin x="4608" y="-176"/>
      </p:cViewPr>
      <p:guideLst>
        <p:guide orient="horz" pos="11520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06208B-8404-EA48-A21C-B8A80FECE520}" type="datetimeFigureOut">
              <a:rPr lang="en-US" altLang="en-US"/>
              <a:pPr/>
              <a:t>1/27/16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AA2CE6-1E13-FD47-92BD-DE2EED6E2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53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fld id="{94EBA87B-7380-DE4D-9F91-92855E7F2B8E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45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1362275"/>
            <a:ext cx="310896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0726400"/>
            <a:ext cx="256032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284AD-9F72-3B44-993C-06C315905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9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8AAF4-09D3-8D41-B38F-8AA1D5A9C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7814744"/>
            <a:ext cx="32918400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7814744"/>
            <a:ext cx="98145600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E2D4-731D-5546-8D9F-C6D305759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17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66F52-952B-7D44-A31D-2063927D6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23503469"/>
            <a:ext cx="31089600" cy="726440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5502478"/>
            <a:ext cx="31089600" cy="8000997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952C6-52DD-7544-A3EA-33FF41E19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38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45516800"/>
            <a:ext cx="65532000" cy="12873566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45516800"/>
            <a:ext cx="65532000" cy="12873566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1B186-A377-F449-B663-1BB58DD74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9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64736"/>
            <a:ext cx="3291840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8187269"/>
            <a:ext cx="16160752" cy="341206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11599333"/>
            <a:ext cx="16160752" cy="21073536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6" y="8187269"/>
            <a:ext cx="16167100" cy="341206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6" y="11599333"/>
            <a:ext cx="16167100" cy="21073536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D3410-04B1-C141-BA0C-9F008063C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66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F26CD-E178-DA4E-AFB4-1EB8311B6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8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084C6-8BBA-E043-99A3-F5B8D0D62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71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1456267"/>
            <a:ext cx="12033252" cy="619760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456275"/>
            <a:ext cx="20447000" cy="31216603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6" y="7653875"/>
            <a:ext cx="12033252" cy="25019003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37A06-4C57-0641-9DF6-BAD2AF6DE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0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25603200"/>
            <a:ext cx="21945600" cy="302260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3268133"/>
            <a:ext cx="21945600" cy="2194560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8625803"/>
            <a:ext cx="21945600" cy="4292597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7DDD-F417-2649-A0BC-388290E85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17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1465263"/>
            <a:ext cx="32918400" cy="6096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8534400"/>
            <a:ext cx="32918400" cy="241379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33901063"/>
            <a:ext cx="8534400" cy="1946275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>
              <a:defRPr sz="55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33901063"/>
            <a:ext cx="11582400" cy="1946275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ctr">
              <a:defRPr sz="55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33901063"/>
            <a:ext cx="8534400" cy="1946275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>
              <a:defRPr sz="5500">
                <a:solidFill>
                  <a:srgbClr val="898989"/>
                </a:solidFill>
              </a:defRPr>
            </a:lvl1pPr>
          </a:lstStyle>
          <a:p>
            <a:fld id="{2D93B429-4823-F44F-B8D9-D67F12C03C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20" Type="http://schemas.openxmlformats.org/officeDocument/2006/relationships/image" Target="../media/image16.tif"/><Relationship Id="rId21" Type="http://schemas.openxmlformats.org/officeDocument/2006/relationships/image" Target="../media/image17.tif"/><Relationship Id="rId22" Type="http://schemas.openxmlformats.org/officeDocument/2006/relationships/image" Target="../media/image18.jpg"/><Relationship Id="rId23" Type="http://schemas.openxmlformats.org/officeDocument/2006/relationships/image" Target="../media/image19.jpg"/><Relationship Id="rId10" Type="http://schemas.openxmlformats.org/officeDocument/2006/relationships/image" Target="../media/image6.tif"/><Relationship Id="rId11" Type="http://schemas.openxmlformats.org/officeDocument/2006/relationships/image" Target="../media/image7.tif"/><Relationship Id="rId12" Type="http://schemas.openxmlformats.org/officeDocument/2006/relationships/image" Target="../media/image8.tif"/><Relationship Id="rId13" Type="http://schemas.openxmlformats.org/officeDocument/2006/relationships/image" Target="../media/image9.tif"/><Relationship Id="rId14" Type="http://schemas.openxmlformats.org/officeDocument/2006/relationships/image" Target="../media/image10.tif"/><Relationship Id="rId15" Type="http://schemas.openxmlformats.org/officeDocument/2006/relationships/image" Target="../media/image11.tif"/><Relationship Id="rId16" Type="http://schemas.openxmlformats.org/officeDocument/2006/relationships/image" Target="../media/image12.tif"/><Relationship Id="rId17" Type="http://schemas.openxmlformats.org/officeDocument/2006/relationships/image" Target="../media/image13.tif"/><Relationship Id="rId18" Type="http://schemas.openxmlformats.org/officeDocument/2006/relationships/image" Target="../media/image14.tif"/><Relationship Id="rId19" Type="http://schemas.openxmlformats.org/officeDocument/2006/relationships/image" Target="../media/image15.t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hsaito@haverford.edu" TargetMode="External"/><Relationship Id="rId4" Type="http://schemas.openxmlformats.org/officeDocument/2006/relationships/hyperlink" Target="mailto:cwoodard@haverford.edu" TargetMode="External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image" Target="../media/image3.jpeg"/><Relationship Id="rId8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278172" y="29678136"/>
            <a:ext cx="108859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elvetica" charset="0"/>
                <a:ea typeface="Helvetica" charset="0"/>
                <a:cs typeface="Helvetica" charset="0"/>
              </a:rPr>
              <a:t>Hiroyo</a:t>
            </a: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 Saito</a:t>
            </a:r>
          </a:p>
          <a:p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Director of Instructional Technology Services</a:t>
            </a:r>
          </a:p>
          <a:p>
            <a:r>
              <a:rPr lang="en-US" sz="4000" dirty="0" smtClean="0">
                <a:latin typeface="Helvetica" charset="0"/>
                <a:ea typeface="Helvetica" charset="0"/>
                <a:cs typeface="Helvetica" charset="0"/>
                <a:hlinkClick r:id="rId3"/>
              </a:rPr>
              <a:t>hsaito@haverford.edu</a:t>
            </a:r>
            <a:endParaRPr lang="en-US" sz="40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Charles Woodard</a:t>
            </a: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Digital Media Specialist</a:t>
            </a:r>
          </a:p>
          <a:p>
            <a:r>
              <a:rPr lang="en-US" sz="4000" dirty="0">
                <a:latin typeface="Helvetica" charset="0"/>
                <a:ea typeface="Helvetica" charset="0"/>
                <a:cs typeface="Helvetica" charset="0"/>
                <a:hlinkClick r:id="rId4"/>
              </a:rPr>
              <a:t>cwoodard@haverford.edu</a:t>
            </a: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40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99021" y="381000"/>
            <a:ext cx="35777957" cy="5745944"/>
          </a:xfrm>
          <a:prstGeom prst="rect">
            <a:avLst/>
          </a:prstGeom>
          <a:solidFill>
            <a:srgbClr val="8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FFFFFF"/>
                </a:solidFill>
                <a:latin typeface="Calibri" charset="0"/>
              </a:rPr>
              <a:t>                                                                                                                                         </a:t>
            </a:r>
          </a:p>
          <a:p>
            <a:pPr algn="ctr"/>
            <a:endParaRPr lang="en-US" altLang="en-US" dirty="0">
              <a:solidFill>
                <a:srgbClr val="FFFFFF"/>
              </a:solidFill>
              <a:latin typeface="Calibri" charset="0"/>
            </a:endParaRPr>
          </a:p>
          <a:p>
            <a:pPr algn="ctr"/>
            <a:endParaRPr lang="en-US" altLang="en-US" dirty="0" smtClean="0">
              <a:solidFill>
                <a:srgbClr val="FFFFFF"/>
              </a:solidFill>
              <a:latin typeface="Calibri" charset="0"/>
            </a:endParaRPr>
          </a:p>
          <a:p>
            <a:pPr algn="ctr"/>
            <a:endParaRPr lang="en-US" altLang="en-US" dirty="0">
              <a:solidFill>
                <a:srgbClr val="FFFFFF"/>
              </a:solidFill>
              <a:latin typeface="Calibri" charset="0"/>
            </a:endParaRPr>
          </a:p>
          <a:p>
            <a:pPr algn="ctr"/>
            <a:endParaRPr lang="en-US" altLang="en-US" dirty="0" smtClean="0">
              <a:solidFill>
                <a:srgbClr val="FFFFFF"/>
              </a:solidFill>
              <a:latin typeface="Calibri" charset="0"/>
            </a:endParaRPr>
          </a:p>
          <a:p>
            <a:pPr algn="ctr"/>
            <a:endParaRPr lang="en-US" altLang="en-US" dirty="0">
              <a:solidFill>
                <a:srgbClr val="FFFFFF"/>
              </a:solidFill>
              <a:latin typeface="Calibri" charset="0"/>
            </a:endParaRPr>
          </a:p>
          <a:p>
            <a:pPr algn="ctr"/>
            <a:endParaRPr lang="en-US" altLang="en-US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314" name="TextBox 9"/>
          <p:cNvSpPr txBox="1">
            <a:spLocks noChangeArrowheads="1"/>
          </p:cNvSpPr>
          <p:nvPr/>
        </p:nvSpPr>
        <p:spPr bwMode="auto">
          <a:xfrm>
            <a:off x="1025856" y="1143000"/>
            <a:ext cx="3510769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80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Best Practices for Faculty Development in Liberal Arts: </a:t>
            </a:r>
          </a:p>
          <a:p>
            <a:r>
              <a:rPr lang="en-US" altLang="en-US" sz="80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Engaging Faculty to Explore Instructional Technology</a:t>
            </a:r>
            <a:endParaRPr lang="en-US" altLang="en-US" sz="80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6601" y="3962400"/>
            <a:ext cx="24093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  - </a:t>
            </a:r>
            <a:r>
              <a:rPr lang="en-US" sz="72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Partnering with faculty and using their voices </a:t>
            </a:r>
            <a:r>
              <a:rPr lang="en-US" sz="7200" dirty="0" smtClean="0">
                <a:solidFill>
                  <a:schemeClr val="bg1"/>
                </a:solidFill>
              </a:rPr>
              <a:t>-</a:t>
            </a:r>
            <a:endParaRPr lang="en-US" sz="72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60400" y="11430000"/>
            <a:ext cx="998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676" y="21505787"/>
            <a:ext cx="5445804" cy="69502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039" y="32575385"/>
            <a:ext cx="3031572" cy="303157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99020" y="23450218"/>
            <a:ext cx="11712912" cy="12453247"/>
          </a:xfrm>
          <a:prstGeom prst="rect">
            <a:avLst/>
          </a:prstGeom>
          <a:noFill/>
          <a:ln w="5715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95770" y="6814923"/>
            <a:ext cx="1860776" cy="1854853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020" y="6814923"/>
            <a:ext cx="9648755" cy="1854853"/>
          </a:xfrm>
          <a:prstGeom prst="rect">
            <a:avLst/>
          </a:prstGeom>
          <a:solidFill>
            <a:srgbClr val="66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Helvetica" charset="0"/>
                <a:ea typeface="Helvetica" charset="0"/>
                <a:cs typeface="Helvetica" charset="0"/>
              </a:rPr>
              <a:t>STRATEGIES</a:t>
            </a:r>
            <a:endParaRPr lang="en-US" sz="80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856" y="9385737"/>
            <a:ext cx="10654118" cy="10197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dirty="0" smtClean="0"/>
              <a:t> </a:t>
            </a: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Instructional Technology Staff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Faculty partners, not just tech support.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Champions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Find and cultivate faculty champions and use their voices to promote instructional technologies.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Administrators: </a:t>
            </a:r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Make sure the Administrators are aware of faculty’s work through events, videos, and 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newsletters</a:t>
            </a:r>
            <a:r>
              <a:rPr lang="en-US" sz="4000" dirty="0" smtClean="0"/>
              <a:t>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 Haverford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and Beyond</a:t>
            </a:r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: Make the events and videos available 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to your own institution and a wider audience</a:t>
            </a:r>
            <a:r>
              <a:rPr lang="en-US" sz="4000" dirty="0" smtClean="0"/>
              <a:t>.</a:t>
            </a: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8219" y="16500217"/>
            <a:ext cx="11356781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 Length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Approximately 5 minutes.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 Format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Interview.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 Interviewees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Mostly faculty &amp; some students.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 Topics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F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lipped classrooms and labs, active learning using clickers, lecture capture system, embedding digital media into curriculum, etc.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 Delivery Method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Bi-weekly newsletter to individual community members.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 Accessibility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Closed captioning.</a:t>
            </a:r>
          </a:p>
          <a:p>
            <a:pPr marL="571500" indent="-571500">
              <a:buFont typeface="Wingdings" charset="2"/>
              <a:buChar char="v"/>
            </a:pP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34306812" y="6814923"/>
            <a:ext cx="1860776" cy="1854853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410062" y="6814923"/>
            <a:ext cx="9648755" cy="1854853"/>
          </a:xfrm>
          <a:prstGeom prst="rect">
            <a:avLst/>
          </a:prstGeom>
          <a:solidFill>
            <a:srgbClr val="66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Helvetica" charset="0"/>
                <a:ea typeface="Helvetica" charset="0"/>
                <a:cs typeface="Helvetica" charset="0"/>
              </a:rPr>
              <a:t>T.I.P. (TECHNOLOGY, INNOVATION, PEDAGOGY) VIDEO SERIES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0" y="25146000"/>
            <a:ext cx="2841411" cy="284141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404541" y="6814923"/>
            <a:ext cx="9648755" cy="1854853"/>
          </a:xfrm>
          <a:prstGeom prst="rect">
            <a:avLst/>
          </a:prstGeom>
          <a:solidFill>
            <a:srgbClr val="66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Helvetica" charset="0"/>
                <a:ea typeface="Helvetica" charset="0"/>
                <a:cs typeface="Helvetica" charset="0"/>
              </a:rPr>
              <a:t>TEACHING WITH TECHNOLOGY FORUM</a:t>
            </a:r>
            <a:endParaRPr lang="en-US" sz="5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301291" y="6814923"/>
            <a:ext cx="1860776" cy="1854853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48279" y="9448800"/>
            <a:ext cx="11257620" cy="10197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Frequency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Twice a year, during the finals week.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History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Sta</a:t>
            </a:r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rted in Fall 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2005.</a:t>
            </a: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Format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Several faculty presentations.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Topics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Instructional technologies that    faculty implemented during the semester &amp; Teaching with Technology grant projects.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Themes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Tools to increase student engagement, digital media in the classroom, etc.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Length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1.5 ~ 2 hours.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216" y="18135600"/>
            <a:ext cx="2843784" cy="2843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9021" y="20898637"/>
            <a:ext cx="9648755" cy="1854853"/>
          </a:xfrm>
          <a:prstGeom prst="rect">
            <a:avLst/>
          </a:prstGeom>
          <a:solidFill>
            <a:srgbClr val="66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Helvetica" charset="0"/>
                <a:ea typeface="Helvetica" charset="0"/>
                <a:cs typeface="Helvetica" charset="0"/>
              </a:rPr>
              <a:t>PURPOSE</a:t>
            </a:r>
            <a:endParaRPr lang="en-US" sz="80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22303" y="20898636"/>
            <a:ext cx="1860776" cy="1854853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856" y="23469600"/>
            <a:ext cx="10781834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Showcase </a:t>
            </a:r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creative ways that Haverford 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faculty </a:t>
            </a:r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members 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use technology </a:t>
            </a:r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to 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enable and enhance liberal </a:t>
            </a:r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arts education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Inspire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 faculty.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Promote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 new pedagogy and instructional technology.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Inform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 the instructional technology services we offer. 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Provide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 faculty with opportunities to get feedback and new ideas from their colleagues.</a:t>
            </a: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>
              <a:lnSpc>
                <a:spcPct val="150000"/>
              </a:lnSpc>
              <a:buFont typeface="Wingdings" charset="2"/>
              <a:buChar char="v"/>
            </a:pP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602" y="31198031"/>
            <a:ext cx="5085198" cy="228325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4459285" y="9372600"/>
            <a:ext cx="11735715" cy="6424787"/>
            <a:chOff x="12491922" y="21857422"/>
            <a:chExt cx="11735715" cy="642478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1922" y="21857422"/>
              <a:ext cx="2743200" cy="20574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1922" y="24044241"/>
              <a:ext cx="2743200" cy="20574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2521" y="21857422"/>
              <a:ext cx="2743200" cy="20574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4437" y="26224809"/>
              <a:ext cx="2743200" cy="20574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1374" y="21857422"/>
              <a:ext cx="2743200" cy="20574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427" y="24044241"/>
              <a:ext cx="2743200" cy="20574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32" y="24044241"/>
              <a:ext cx="2743200" cy="20574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4437" y="24044241"/>
              <a:ext cx="2743200" cy="20574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427" y="26224809"/>
              <a:ext cx="2743200" cy="20574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32" y="26224809"/>
              <a:ext cx="2743200" cy="20574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1922" y="26224809"/>
              <a:ext cx="2743200" cy="20574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4437" y="21857422"/>
              <a:ext cx="2743200" cy="2057400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044" y="21505787"/>
            <a:ext cx="5645606" cy="695023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96" y="29074584"/>
            <a:ext cx="5463684" cy="678537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" name="Rectangle 56"/>
          <p:cNvSpPr/>
          <p:nvPr/>
        </p:nvSpPr>
        <p:spPr>
          <a:xfrm>
            <a:off x="24460200" y="16455442"/>
            <a:ext cx="11712912" cy="12000582"/>
          </a:xfrm>
          <a:prstGeom prst="rect">
            <a:avLst/>
          </a:prstGeom>
          <a:noFill/>
          <a:ln w="5715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431544" y="9410488"/>
            <a:ext cx="11712912" cy="11696912"/>
          </a:xfrm>
          <a:prstGeom prst="rect">
            <a:avLst/>
          </a:prstGeom>
          <a:noFill/>
          <a:ln w="5715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99020" y="9410488"/>
            <a:ext cx="11712912" cy="10434036"/>
          </a:xfrm>
          <a:prstGeom prst="rect">
            <a:avLst/>
          </a:prstGeom>
          <a:noFill/>
          <a:ln w="5715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4482088" y="29074584"/>
            <a:ext cx="11712912" cy="6828882"/>
          </a:xfrm>
          <a:prstGeom prst="rect">
            <a:avLst/>
          </a:prstGeom>
          <a:noFill/>
          <a:ln w="5715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8516600" y="29074584"/>
            <a:ext cx="5624921" cy="6828882"/>
          </a:xfrm>
          <a:prstGeom prst="rect">
            <a:avLst/>
          </a:prstGeom>
          <a:noFill/>
          <a:ln w="57150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</TotalTime>
  <Words>310</Words>
  <Application>Microsoft Macintosh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Courier New</vt:lpstr>
      <vt:lpstr>Georgia</vt:lpstr>
      <vt:lpstr>Helvetica</vt:lpstr>
      <vt:lpstr>Tahoma</vt:lpstr>
      <vt:lpstr>Verdana</vt:lpstr>
      <vt:lpstr>Wingdings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104</cp:revision>
  <cp:lastPrinted>2016-01-22T20:20:01Z</cp:lastPrinted>
  <dcterms:created xsi:type="dcterms:W3CDTF">2016-01-13T19:59:54Z</dcterms:created>
  <dcterms:modified xsi:type="dcterms:W3CDTF">2016-01-27T21:53:12Z</dcterms:modified>
</cp:coreProperties>
</file>