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307" r:id="rId5"/>
    <p:sldId id="308" r:id="rId6"/>
    <p:sldId id="309" r:id="rId7"/>
    <p:sldId id="306" r:id="rId8"/>
    <p:sldId id="304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BCB4D-C5C9-433C-8565-52B87E7F3C86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F5629F-3BD7-430C-A4D4-C067E0AAD6FE}">
      <dgm:prSet custT="1"/>
      <dgm:spPr/>
      <dgm:t>
        <a:bodyPr/>
        <a:lstStyle/>
        <a:p>
          <a:pPr rtl="0"/>
          <a:r>
            <a:rPr lang="en-JM" sz="3600" dirty="0" smtClean="0"/>
            <a:t>Delivery Model</a:t>
          </a:r>
          <a:endParaRPr lang="en-US" sz="3600" dirty="0"/>
        </a:p>
      </dgm:t>
    </dgm:pt>
    <dgm:pt modelId="{80AEBA5C-D23D-4737-9505-77D120FF9840}" type="parTrans" cxnId="{E412639B-5BFF-486F-9845-AE0123ED8759}">
      <dgm:prSet/>
      <dgm:spPr/>
      <dgm:t>
        <a:bodyPr/>
        <a:lstStyle/>
        <a:p>
          <a:endParaRPr lang="en-US"/>
        </a:p>
      </dgm:t>
    </dgm:pt>
    <dgm:pt modelId="{4C42E3FE-C229-47BE-8BDA-0884EFE35D83}" type="sibTrans" cxnId="{E412639B-5BFF-486F-9845-AE0123ED8759}">
      <dgm:prSet/>
      <dgm:spPr/>
      <dgm:t>
        <a:bodyPr/>
        <a:lstStyle/>
        <a:p>
          <a:endParaRPr lang="en-US"/>
        </a:p>
      </dgm:t>
    </dgm:pt>
    <dgm:pt modelId="{0C717797-E48E-4656-8155-0AC884C313F9}">
      <dgm:prSet custT="1"/>
      <dgm:spPr/>
      <dgm:t>
        <a:bodyPr/>
        <a:lstStyle/>
        <a:p>
          <a:pPr rtl="0"/>
          <a:r>
            <a:rPr lang="en-JM" sz="2800" dirty="0" smtClean="0"/>
            <a:t>Web based course</a:t>
          </a:r>
          <a:endParaRPr lang="en-US" sz="2800" dirty="0"/>
        </a:p>
      </dgm:t>
    </dgm:pt>
    <dgm:pt modelId="{A515DEE8-96FA-4A01-ACC5-2FB7323289CB}" type="parTrans" cxnId="{D359874C-56F4-482F-94AB-C55313E1A2B6}">
      <dgm:prSet/>
      <dgm:spPr/>
      <dgm:t>
        <a:bodyPr/>
        <a:lstStyle/>
        <a:p>
          <a:endParaRPr lang="en-US"/>
        </a:p>
      </dgm:t>
    </dgm:pt>
    <dgm:pt modelId="{CB563413-78F5-4AFE-9A47-80EDD203B146}" type="sibTrans" cxnId="{D359874C-56F4-482F-94AB-C55313E1A2B6}">
      <dgm:prSet/>
      <dgm:spPr/>
      <dgm:t>
        <a:bodyPr/>
        <a:lstStyle/>
        <a:p>
          <a:endParaRPr lang="en-US"/>
        </a:p>
      </dgm:t>
    </dgm:pt>
    <dgm:pt modelId="{EFBD589A-5D94-48F3-8DA1-70EEA4F984E9}">
      <dgm:prSet custT="1"/>
      <dgm:spPr/>
      <dgm:t>
        <a:bodyPr/>
        <a:lstStyle/>
        <a:p>
          <a:pPr rtl="0"/>
          <a:r>
            <a:rPr lang="en-JM" sz="2800" dirty="0" smtClean="0"/>
            <a:t>Synchronous and asynchronous elements</a:t>
          </a:r>
          <a:endParaRPr lang="en-US" sz="2800" dirty="0"/>
        </a:p>
      </dgm:t>
    </dgm:pt>
    <dgm:pt modelId="{5B5465BE-FCE2-427C-88F8-CA6871D693AD}" type="parTrans" cxnId="{E72C9272-20BC-4D24-B02F-7CB215DD9D57}">
      <dgm:prSet/>
      <dgm:spPr/>
      <dgm:t>
        <a:bodyPr/>
        <a:lstStyle/>
        <a:p>
          <a:endParaRPr lang="en-US"/>
        </a:p>
      </dgm:t>
    </dgm:pt>
    <dgm:pt modelId="{644E791D-53F2-4DD5-B769-A53173876E37}" type="sibTrans" cxnId="{E72C9272-20BC-4D24-B02F-7CB215DD9D57}">
      <dgm:prSet/>
      <dgm:spPr/>
      <dgm:t>
        <a:bodyPr/>
        <a:lstStyle/>
        <a:p>
          <a:endParaRPr lang="en-US"/>
        </a:p>
      </dgm:t>
    </dgm:pt>
    <dgm:pt modelId="{71A5B5DD-1B7C-40F5-A4C9-9E1B265DF0AF}">
      <dgm:prSet custT="1"/>
      <dgm:spPr/>
      <dgm:t>
        <a:bodyPr/>
        <a:lstStyle/>
        <a:p>
          <a:pPr rtl="0"/>
          <a:r>
            <a:rPr lang="en-US" sz="2800" dirty="0" smtClean="0"/>
            <a:t>5-Week delivery</a:t>
          </a:r>
          <a:endParaRPr lang="en-US" sz="2800" dirty="0"/>
        </a:p>
      </dgm:t>
    </dgm:pt>
    <dgm:pt modelId="{8956C1A4-D617-4802-BE8B-A3CECFC7DA22}" type="parTrans" cxnId="{25EA7C8D-029F-4830-9137-BFE3D0ED201E}">
      <dgm:prSet/>
      <dgm:spPr/>
      <dgm:t>
        <a:bodyPr/>
        <a:lstStyle/>
        <a:p>
          <a:endParaRPr lang="en-US"/>
        </a:p>
      </dgm:t>
    </dgm:pt>
    <dgm:pt modelId="{1F0E4035-C21B-4D9C-B22B-E31A445B9FA1}" type="sibTrans" cxnId="{25EA7C8D-029F-4830-9137-BFE3D0ED201E}">
      <dgm:prSet/>
      <dgm:spPr/>
      <dgm:t>
        <a:bodyPr/>
        <a:lstStyle/>
        <a:p>
          <a:endParaRPr lang="en-US"/>
        </a:p>
      </dgm:t>
    </dgm:pt>
    <dgm:pt modelId="{714D4427-7750-40D6-AE1B-FD4D83D9AD0D}" type="pres">
      <dgm:prSet presAssocID="{934BCB4D-C5C9-433C-8565-52B87E7F3C8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6B59034-2886-4CC2-BB78-329339534A3A}" type="pres">
      <dgm:prSet presAssocID="{2EF5629F-3BD7-430C-A4D4-C067E0AAD6FE}" presName="withChildren" presStyleCnt="0"/>
      <dgm:spPr/>
      <dgm:t>
        <a:bodyPr/>
        <a:lstStyle/>
        <a:p>
          <a:endParaRPr lang="en-US"/>
        </a:p>
      </dgm:t>
    </dgm:pt>
    <dgm:pt modelId="{10494985-15D1-44D3-9ACB-98A14780B29A}" type="pres">
      <dgm:prSet presAssocID="{2EF5629F-3BD7-430C-A4D4-C067E0AAD6FE}" presName="bigCircle" presStyleLbl="vennNode1" presStyleIdx="0" presStyleCnt="4" custLinFactNeighborX="-55328" custLinFactNeighborY="-1240"/>
      <dgm:spPr/>
      <dgm:t>
        <a:bodyPr/>
        <a:lstStyle/>
        <a:p>
          <a:endParaRPr lang="en-US"/>
        </a:p>
      </dgm:t>
    </dgm:pt>
    <dgm:pt modelId="{0EBEA057-8FAF-4329-82E0-43144B49EBE0}" type="pres">
      <dgm:prSet presAssocID="{2EF5629F-3BD7-430C-A4D4-C067E0AAD6FE}" presName="medCircle" presStyleLbl="vennNode1" presStyleIdx="1" presStyleCnt="4"/>
      <dgm:spPr/>
      <dgm:t>
        <a:bodyPr/>
        <a:lstStyle/>
        <a:p>
          <a:endParaRPr lang="en-US"/>
        </a:p>
      </dgm:t>
    </dgm:pt>
    <dgm:pt modelId="{C6DB1B95-3344-4149-90D4-3F599352C01B}" type="pres">
      <dgm:prSet presAssocID="{2EF5629F-3BD7-430C-A4D4-C067E0AAD6FE}" presName="txLvl1" presStyleLbl="revTx" presStyleIdx="0" presStyleCnt="4"/>
      <dgm:spPr/>
      <dgm:t>
        <a:bodyPr/>
        <a:lstStyle/>
        <a:p>
          <a:endParaRPr lang="en-US"/>
        </a:p>
      </dgm:t>
    </dgm:pt>
    <dgm:pt modelId="{8DBFC1AE-3247-4337-9972-14682031E58D}" type="pres">
      <dgm:prSet presAssocID="{2EF5629F-3BD7-430C-A4D4-C067E0AAD6FE}" presName="lin" presStyleCnt="0"/>
      <dgm:spPr/>
      <dgm:t>
        <a:bodyPr/>
        <a:lstStyle/>
        <a:p>
          <a:endParaRPr lang="en-US"/>
        </a:p>
      </dgm:t>
    </dgm:pt>
    <dgm:pt modelId="{8D7D4070-0B9D-4541-ACEE-3442CAF25E8E}" type="pres">
      <dgm:prSet presAssocID="{0C717797-E48E-4656-8155-0AC884C313F9}" presName="txLvl2" presStyleLbl="revTx" presStyleIdx="1" presStyleCnt="4"/>
      <dgm:spPr/>
      <dgm:t>
        <a:bodyPr/>
        <a:lstStyle/>
        <a:p>
          <a:endParaRPr lang="en-US"/>
        </a:p>
      </dgm:t>
    </dgm:pt>
    <dgm:pt modelId="{861F2F33-61EC-4CC5-993B-15BAC8BE006A}" type="pres">
      <dgm:prSet presAssocID="{CB563413-78F5-4AFE-9A47-80EDD203B146}" presName="smCircle" presStyleLbl="vennNode1" presStyleIdx="2" presStyleCnt="4"/>
      <dgm:spPr/>
      <dgm:t>
        <a:bodyPr/>
        <a:lstStyle/>
        <a:p>
          <a:endParaRPr lang="en-US"/>
        </a:p>
      </dgm:t>
    </dgm:pt>
    <dgm:pt modelId="{8548F1BB-1885-452E-A25B-014BE110C07F}" type="pres">
      <dgm:prSet presAssocID="{EFBD589A-5D94-48F3-8DA1-70EEA4F984E9}" presName="txLvl2" presStyleLbl="revTx" presStyleIdx="2" presStyleCnt="4"/>
      <dgm:spPr/>
      <dgm:t>
        <a:bodyPr/>
        <a:lstStyle/>
        <a:p>
          <a:endParaRPr lang="en-US"/>
        </a:p>
      </dgm:t>
    </dgm:pt>
    <dgm:pt modelId="{B450BA9E-5A40-415C-881C-E5AAA09A7F4A}" type="pres">
      <dgm:prSet presAssocID="{644E791D-53F2-4DD5-B769-A53173876E37}" presName="smCircle" presStyleLbl="vennNode1" presStyleIdx="3" presStyleCnt="4"/>
      <dgm:spPr/>
      <dgm:t>
        <a:bodyPr/>
        <a:lstStyle/>
        <a:p>
          <a:endParaRPr lang="en-US"/>
        </a:p>
      </dgm:t>
    </dgm:pt>
    <dgm:pt modelId="{186B885B-0931-402F-ADE6-F6A910477935}" type="pres">
      <dgm:prSet presAssocID="{71A5B5DD-1B7C-40F5-A4C9-9E1B265DF0AF}" presName="txLvl2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0237F720-0630-4B7A-BCC1-1B481EB8AD9D}" type="presOf" srcId="{71A5B5DD-1B7C-40F5-A4C9-9E1B265DF0AF}" destId="{186B885B-0931-402F-ADE6-F6A910477935}" srcOrd="0" destOrd="0" presId="urn:microsoft.com/office/officeart/2008/layout/VerticalCircleList"/>
    <dgm:cxn modelId="{9BA86124-9833-4C3B-9987-1E9F4F6B35E6}" type="presOf" srcId="{2EF5629F-3BD7-430C-A4D4-C067E0AAD6FE}" destId="{C6DB1B95-3344-4149-90D4-3F599352C01B}" srcOrd="0" destOrd="0" presId="urn:microsoft.com/office/officeart/2008/layout/VerticalCircleList"/>
    <dgm:cxn modelId="{E412639B-5BFF-486F-9845-AE0123ED8759}" srcId="{934BCB4D-C5C9-433C-8565-52B87E7F3C86}" destId="{2EF5629F-3BD7-430C-A4D4-C067E0AAD6FE}" srcOrd="0" destOrd="0" parTransId="{80AEBA5C-D23D-4737-9505-77D120FF9840}" sibTransId="{4C42E3FE-C229-47BE-8BDA-0884EFE35D83}"/>
    <dgm:cxn modelId="{25EA7C8D-029F-4830-9137-BFE3D0ED201E}" srcId="{2EF5629F-3BD7-430C-A4D4-C067E0AAD6FE}" destId="{71A5B5DD-1B7C-40F5-A4C9-9E1B265DF0AF}" srcOrd="2" destOrd="0" parTransId="{8956C1A4-D617-4802-BE8B-A3CECFC7DA22}" sibTransId="{1F0E4035-C21B-4D9C-B22B-E31A445B9FA1}"/>
    <dgm:cxn modelId="{D359874C-56F4-482F-94AB-C55313E1A2B6}" srcId="{2EF5629F-3BD7-430C-A4D4-C067E0AAD6FE}" destId="{0C717797-E48E-4656-8155-0AC884C313F9}" srcOrd="0" destOrd="0" parTransId="{A515DEE8-96FA-4A01-ACC5-2FB7323289CB}" sibTransId="{CB563413-78F5-4AFE-9A47-80EDD203B146}"/>
    <dgm:cxn modelId="{57035009-9D57-4B18-AF3D-FAA62FD639A3}" type="presOf" srcId="{0C717797-E48E-4656-8155-0AC884C313F9}" destId="{8D7D4070-0B9D-4541-ACEE-3442CAF25E8E}" srcOrd="0" destOrd="0" presId="urn:microsoft.com/office/officeart/2008/layout/VerticalCircleList"/>
    <dgm:cxn modelId="{D7DD5000-FA7F-4E84-8724-16B8E2D610ED}" type="presOf" srcId="{EFBD589A-5D94-48F3-8DA1-70EEA4F984E9}" destId="{8548F1BB-1885-452E-A25B-014BE110C07F}" srcOrd="0" destOrd="0" presId="urn:microsoft.com/office/officeart/2008/layout/VerticalCircleList"/>
    <dgm:cxn modelId="{9384E59B-C01A-4669-93B9-F153AAA3DB0B}" type="presOf" srcId="{934BCB4D-C5C9-433C-8565-52B87E7F3C86}" destId="{714D4427-7750-40D6-AE1B-FD4D83D9AD0D}" srcOrd="0" destOrd="0" presId="urn:microsoft.com/office/officeart/2008/layout/VerticalCircleList"/>
    <dgm:cxn modelId="{E72C9272-20BC-4D24-B02F-7CB215DD9D57}" srcId="{2EF5629F-3BD7-430C-A4D4-C067E0AAD6FE}" destId="{EFBD589A-5D94-48F3-8DA1-70EEA4F984E9}" srcOrd="1" destOrd="0" parTransId="{5B5465BE-FCE2-427C-88F8-CA6871D693AD}" sibTransId="{644E791D-53F2-4DD5-B769-A53173876E37}"/>
    <dgm:cxn modelId="{9BA964B4-A26C-4808-96C5-192738573FD3}" type="presParOf" srcId="{714D4427-7750-40D6-AE1B-FD4D83D9AD0D}" destId="{A6B59034-2886-4CC2-BB78-329339534A3A}" srcOrd="0" destOrd="0" presId="urn:microsoft.com/office/officeart/2008/layout/VerticalCircleList"/>
    <dgm:cxn modelId="{EC0FCDB1-8BF5-42C8-B3C5-D9CA5F25AF3D}" type="presParOf" srcId="{A6B59034-2886-4CC2-BB78-329339534A3A}" destId="{10494985-15D1-44D3-9ACB-98A14780B29A}" srcOrd="0" destOrd="0" presId="urn:microsoft.com/office/officeart/2008/layout/VerticalCircleList"/>
    <dgm:cxn modelId="{7A1EDEC8-C127-43AC-A154-727CE7FD6076}" type="presParOf" srcId="{A6B59034-2886-4CC2-BB78-329339534A3A}" destId="{0EBEA057-8FAF-4329-82E0-43144B49EBE0}" srcOrd="1" destOrd="0" presId="urn:microsoft.com/office/officeart/2008/layout/VerticalCircleList"/>
    <dgm:cxn modelId="{B81A3AEA-5054-4669-9004-6908D00CB50C}" type="presParOf" srcId="{A6B59034-2886-4CC2-BB78-329339534A3A}" destId="{C6DB1B95-3344-4149-90D4-3F599352C01B}" srcOrd="2" destOrd="0" presId="urn:microsoft.com/office/officeart/2008/layout/VerticalCircleList"/>
    <dgm:cxn modelId="{1B278560-791F-4BD5-BBEA-6FE18152B7E2}" type="presParOf" srcId="{A6B59034-2886-4CC2-BB78-329339534A3A}" destId="{8DBFC1AE-3247-4337-9972-14682031E58D}" srcOrd="3" destOrd="0" presId="urn:microsoft.com/office/officeart/2008/layout/VerticalCircleList"/>
    <dgm:cxn modelId="{8F546F7D-8E69-4871-976D-2ED30FE47CD1}" type="presParOf" srcId="{8DBFC1AE-3247-4337-9972-14682031E58D}" destId="{8D7D4070-0B9D-4541-ACEE-3442CAF25E8E}" srcOrd="0" destOrd="0" presId="urn:microsoft.com/office/officeart/2008/layout/VerticalCircleList"/>
    <dgm:cxn modelId="{B2B114D7-44C8-4F3A-ABE8-91E23A66DB85}" type="presParOf" srcId="{8DBFC1AE-3247-4337-9972-14682031E58D}" destId="{861F2F33-61EC-4CC5-993B-15BAC8BE006A}" srcOrd="1" destOrd="0" presId="urn:microsoft.com/office/officeart/2008/layout/VerticalCircleList"/>
    <dgm:cxn modelId="{CDF35283-7281-47C9-8B33-22475A5089F6}" type="presParOf" srcId="{8DBFC1AE-3247-4337-9972-14682031E58D}" destId="{8548F1BB-1885-452E-A25B-014BE110C07F}" srcOrd="2" destOrd="0" presId="urn:microsoft.com/office/officeart/2008/layout/VerticalCircleList"/>
    <dgm:cxn modelId="{C55D5ED3-DD57-4EA5-A261-727606F44EEC}" type="presParOf" srcId="{8DBFC1AE-3247-4337-9972-14682031E58D}" destId="{B450BA9E-5A40-415C-881C-E5AAA09A7F4A}" srcOrd="3" destOrd="0" presId="urn:microsoft.com/office/officeart/2008/layout/VerticalCircleList"/>
    <dgm:cxn modelId="{85B8C767-003E-43D9-927B-64F1A6389C3E}" type="presParOf" srcId="{8DBFC1AE-3247-4337-9972-14682031E58D}" destId="{186B885B-0931-402F-ADE6-F6A910477935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94985-15D1-44D3-9ACB-98A14780B29A}">
      <dsp:nvSpPr>
        <dsp:cNvPr id="0" name=""/>
        <dsp:cNvSpPr/>
      </dsp:nvSpPr>
      <dsp:spPr>
        <a:xfrm>
          <a:off x="0" y="0"/>
          <a:ext cx="4159609" cy="41596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BEA057-8FAF-4329-82E0-43144B49EBE0}">
      <dsp:nvSpPr>
        <dsp:cNvPr id="0" name=""/>
        <dsp:cNvSpPr/>
      </dsp:nvSpPr>
      <dsp:spPr>
        <a:xfrm>
          <a:off x="228484" y="176114"/>
          <a:ext cx="748729" cy="7487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DB1B95-3344-4149-90D4-3F599352C01B}">
      <dsp:nvSpPr>
        <dsp:cNvPr id="0" name=""/>
        <dsp:cNvSpPr/>
      </dsp:nvSpPr>
      <dsp:spPr>
        <a:xfrm>
          <a:off x="602849" y="176114"/>
          <a:ext cx="4004893" cy="74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3600" kern="1200" dirty="0" smtClean="0"/>
            <a:t>Delivery Model</a:t>
          </a:r>
          <a:endParaRPr lang="en-US" sz="3600" kern="1200" dirty="0"/>
        </a:p>
      </dsp:txBody>
      <dsp:txXfrm>
        <a:off x="602849" y="176114"/>
        <a:ext cx="4004893" cy="748729"/>
      </dsp:txXfrm>
    </dsp:sp>
    <dsp:sp modelId="{8D7D4070-0B9D-4541-ACEE-3442CAF25E8E}">
      <dsp:nvSpPr>
        <dsp:cNvPr id="0" name=""/>
        <dsp:cNvSpPr/>
      </dsp:nvSpPr>
      <dsp:spPr>
        <a:xfrm>
          <a:off x="602849" y="924844"/>
          <a:ext cx="4004893" cy="70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800" kern="1200" dirty="0" smtClean="0"/>
            <a:t>Web based course</a:t>
          </a:r>
          <a:endParaRPr lang="en-US" sz="2800" kern="1200" dirty="0"/>
        </a:p>
      </dsp:txBody>
      <dsp:txXfrm>
        <a:off x="602849" y="924844"/>
        <a:ext cx="4004893" cy="706250"/>
      </dsp:txXfrm>
    </dsp:sp>
    <dsp:sp modelId="{861F2F33-61EC-4CC5-993B-15BAC8BE006A}">
      <dsp:nvSpPr>
        <dsp:cNvPr id="0" name=""/>
        <dsp:cNvSpPr/>
      </dsp:nvSpPr>
      <dsp:spPr>
        <a:xfrm>
          <a:off x="602849" y="1631094"/>
          <a:ext cx="253525" cy="2535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48F1BB-1885-452E-A25B-014BE110C07F}">
      <dsp:nvSpPr>
        <dsp:cNvPr id="0" name=""/>
        <dsp:cNvSpPr/>
      </dsp:nvSpPr>
      <dsp:spPr>
        <a:xfrm>
          <a:off x="602849" y="1884620"/>
          <a:ext cx="4004893" cy="86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800" kern="1200" dirty="0" smtClean="0"/>
            <a:t>Synchronous and asynchronous elements</a:t>
          </a:r>
          <a:endParaRPr lang="en-US" sz="2800" kern="1200" dirty="0"/>
        </a:p>
      </dsp:txBody>
      <dsp:txXfrm>
        <a:off x="602849" y="1884620"/>
        <a:ext cx="4004893" cy="860742"/>
      </dsp:txXfrm>
    </dsp:sp>
    <dsp:sp modelId="{B450BA9E-5A40-415C-881C-E5AAA09A7F4A}">
      <dsp:nvSpPr>
        <dsp:cNvPr id="0" name=""/>
        <dsp:cNvSpPr/>
      </dsp:nvSpPr>
      <dsp:spPr>
        <a:xfrm>
          <a:off x="602849" y="2745362"/>
          <a:ext cx="253525" cy="2535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6B885B-0931-402F-ADE6-F6A910477935}">
      <dsp:nvSpPr>
        <dsp:cNvPr id="0" name=""/>
        <dsp:cNvSpPr/>
      </dsp:nvSpPr>
      <dsp:spPr>
        <a:xfrm>
          <a:off x="602849" y="2998888"/>
          <a:ext cx="4004893" cy="70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5-Week delivery</a:t>
          </a:r>
          <a:endParaRPr lang="en-US" sz="2800" kern="1200" dirty="0"/>
        </a:p>
      </dsp:txBody>
      <dsp:txXfrm>
        <a:off x="602849" y="2998888"/>
        <a:ext cx="4004893" cy="70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D01B-AEBF-43DB-B6E1-041E9585B75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BE75-3242-4ABF-A85B-920DB3B2C8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32085"/>
            <a:ext cx="12192000" cy="128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641265"/>
            <a:ext cx="12192000" cy="281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4551" y="412657"/>
            <a:ext cx="1138064" cy="1660853"/>
            <a:chOff x="412578" y="363506"/>
            <a:chExt cx="1388608" cy="2026489"/>
          </a:xfrm>
        </p:grpSpPr>
        <p:pic>
          <p:nvPicPr>
            <p:cNvPr id="1026" name="Picture 2" descr="http://www.open.uwi.edu/sites/default/files/imageuploads/Open%20Campus%20Logo%20%281%29.fw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27" y="363506"/>
              <a:ext cx="1356059" cy="2026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412578" y="2191981"/>
              <a:ext cx="1366664" cy="180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174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06544" y="6080804"/>
            <a:ext cx="10466614" cy="53555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This presentation leaves copyright of the content to the presenter. Unless otherwise noted in the materials, </a:t>
            </a:r>
            <a:r>
              <a:rPr lang="en-US" sz="1200" dirty="0" smtClean="0"/>
              <a:t>uploaded </a:t>
            </a:r>
            <a:r>
              <a:rPr lang="en-US" sz="1200" dirty="0"/>
              <a:t>content carries the </a:t>
            </a:r>
            <a:r>
              <a:rPr lang="en-US" sz="1200" b="1" dirty="0">
                <a:hlinkClick r:id="rId2"/>
              </a:rPr>
              <a:t>Creative Commons Attribution-</a:t>
            </a:r>
            <a:r>
              <a:rPr lang="en-US" sz="1200" b="1" dirty="0" err="1">
                <a:hlinkClick r:id="rId2"/>
              </a:rPr>
              <a:t>NonCommercial</a:t>
            </a:r>
            <a:r>
              <a:rPr lang="en-US" sz="1200" b="1" dirty="0">
                <a:hlinkClick r:id="rId2"/>
              </a:rPr>
              <a:t>-</a:t>
            </a:r>
            <a:r>
              <a:rPr lang="en-US" sz="1200" b="1" dirty="0" err="1">
                <a:hlinkClick r:id="rId2"/>
              </a:rPr>
              <a:t>ShareAlike</a:t>
            </a:r>
            <a:r>
              <a:rPr lang="en-US" sz="1200" dirty="0"/>
              <a:t> license, which grants usage to the general public with the stipulated criteria.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20" y="299352"/>
            <a:ext cx="5737412" cy="116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6164"/>
            <a:ext cx="12193057" cy="3261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898" y="2007425"/>
            <a:ext cx="9553260" cy="2383743"/>
          </a:xfrm>
          <a:prstGeom prst="rect">
            <a:avLst/>
          </a:prstGeom>
        </p:spPr>
      </p:pic>
      <p:sp>
        <p:nvSpPr>
          <p:cNvPr id="11" name="Subtitle 8"/>
          <p:cNvSpPr txBox="1">
            <a:spLocks/>
          </p:cNvSpPr>
          <p:nvPr/>
        </p:nvSpPr>
        <p:spPr>
          <a:xfrm>
            <a:off x="1524528" y="4076823"/>
            <a:ext cx="9144000" cy="12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Presented By </a:t>
            </a:r>
          </a:p>
          <a:p>
            <a:r>
              <a:rPr lang="en-US" sz="3600" b="1" dirty="0" smtClean="0"/>
              <a:t>Florence Gilzene-Cheese, PhD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57417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Sustainability Criteria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>
              <a:lnSpc>
                <a:spcPct val="200000"/>
              </a:lnSpc>
            </a:pPr>
            <a:r>
              <a:rPr lang="en-US" dirty="0" smtClean="0"/>
              <a:t>Communities </a:t>
            </a:r>
            <a:r>
              <a:rPr lang="en-US" dirty="0"/>
              <a:t>of </a:t>
            </a:r>
            <a:r>
              <a:rPr lang="en-US" dirty="0" smtClean="0"/>
              <a:t>Practice (</a:t>
            </a:r>
            <a:r>
              <a:rPr lang="en-US" dirty="0" err="1" smtClean="0"/>
              <a:t>CoP</a:t>
            </a:r>
            <a:r>
              <a:rPr lang="en-US" dirty="0" smtClean="0"/>
              <a:t>)</a:t>
            </a:r>
            <a:endParaRPr lang="en-US" dirty="0"/>
          </a:p>
          <a:p>
            <a:pPr lvl="0">
              <a:lnSpc>
                <a:spcPct val="200000"/>
              </a:lnSpc>
            </a:pPr>
            <a:r>
              <a:rPr lang="en-US" dirty="0"/>
              <a:t>Quality Checking (Coaching and Monitoring)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Ongoing Faculty Engagement – one on one and small group training and optional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9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Acknowledgements…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25" y="1677618"/>
            <a:ext cx="10743316" cy="4807584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n-US" sz="3400" dirty="0" smtClean="0"/>
              <a:t>Special thanks to </a:t>
            </a:r>
            <a:r>
              <a:rPr lang="en-US" sz="3400" dirty="0"/>
              <a:t>Dr Glenda Gay, </a:t>
            </a:r>
            <a:r>
              <a:rPr lang="en-US" sz="3400" dirty="0" smtClean="0"/>
              <a:t>Senior Lecturer at the UWI, </a:t>
            </a:r>
            <a:r>
              <a:rPr lang="en-US" sz="3400" dirty="0"/>
              <a:t>Cave </a:t>
            </a:r>
            <a:r>
              <a:rPr lang="en-US" sz="3400" dirty="0" smtClean="0"/>
              <a:t>Hill campus, who collaborated with me on the research. </a:t>
            </a:r>
          </a:p>
          <a:p>
            <a:pPr marL="0" indent="0" algn="just">
              <a:buNone/>
            </a:pPr>
            <a:r>
              <a:rPr lang="en-US" sz="3400" dirty="0" smtClean="0"/>
              <a:t>I truly </a:t>
            </a:r>
            <a:r>
              <a:rPr lang="en-US" sz="3400" dirty="0"/>
              <a:t>appreciate </a:t>
            </a:r>
            <a:r>
              <a:rPr lang="en-US" sz="3400" dirty="0" smtClean="0"/>
              <a:t>the </a:t>
            </a:r>
            <a:r>
              <a:rPr lang="en-US" sz="3400" dirty="0"/>
              <a:t>time, attention, valuable insights and the research materials </a:t>
            </a:r>
            <a:r>
              <a:rPr lang="en-US" sz="3400" dirty="0" smtClean="0"/>
              <a:t>shared </a:t>
            </a:r>
            <a:r>
              <a:rPr lang="en-US" sz="3400" dirty="0"/>
              <a:t>as we worked through the process. </a:t>
            </a:r>
            <a:endParaRPr lang="en-US" sz="3400" dirty="0" smtClean="0"/>
          </a:p>
          <a:p>
            <a:pPr marL="0" indent="0" algn="just">
              <a:buNone/>
            </a:pPr>
            <a:endParaRPr lang="en-US" sz="3400" dirty="0" smtClean="0"/>
          </a:p>
          <a:p>
            <a:pPr marL="0" indent="0" algn="just">
              <a:buNone/>
            </a:pPr>
            <a:r>
              <a:rPr lang="en-US" sz="3400" dirty="0" smtClean="0"/>
              <a:t>Unwavering gratitude </a:t>
            </a:r>
            <a:r>
              <a:rPr lang="en-US" sz="3400" dirty="0"/>
              <a:t>to the 90 trainee faculty members who </a:t>
            </a:r>
            <a:r>
              <a:rPr lang="en-US" sz="3400" dirty="0" smtClean="0"/>
              <a:t>participated</a:t>
            </a:r>
            <a:endParaRPr lang="en-US" sz="3400" dirty="0"/>
          </a:p>
          <a:p>
            <a:pPr marL="0" indent="0" algn="just">
              <a:buNone/>
            </a:pPr>
            <a:endParaRPr lang="en-US" sz="3400" dirty="0" smtClean="0"/>
          </a:p>
          <a:p>
            <a:pPr marL="0" indent="0" algn="ctr">
              <a:buNone/>
            </a:pPr>
            <a:r>
              <a:rPr lang="en-US" sz="3400" dirty="0" smtClean="0"/>
              <a:t>Thank you, </a:t>
            </a:r>
            <a:r>
              <a:rPr lang="en-US" sz="3400" dirty="0"/>
              <a:t>for making this research engagement </a:t>
            </a:r>
            <a:r>
              <a:rPr lang="en-US" sz="3400" dirty="0" smtClean="0"/>
              <a:t>valuable!</a:t>
            </a:r>
            <a:endParaRPr lang="en-US" sz="34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420" y="1475883"/>
            <a:ext cx="1747827" cy="16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8958" y="1373213"/>
            <a:ext cx="10515600" cy="96060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Presentation Overview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831850" y="2041071"/>
            <a:ext cx="10515600" cy="404857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1"/>
            <a:r>
              <a:rPr lang="en-US" sz="4100" b="1" dirty="0" smtClean="0">
                <a:solidFill>
                  <a:schemeClr val="tx1"/>
                </a:solidFill>
              </a:rPr>
              <a:t>A Quick Look at:</a:t>
            </a:r>
            <a:endParaRPr lang="en-US" sz="4100" b="1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 skills </a:t>
            </a:r>
            <a:r>
              <a:rPr lang="en-US" sz="3600" dirty="0">
                <a:solidFill>
                  <a:schemeClr val="tx1"/>
                </a:solidFill>
              </a:rPr>
              <a:t>that support faculty preparation for the virtual environment 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concept of online facilitator readiness 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Characteristics </a:t>
            </a:r>
            <a:r>
              <a:rPr lang="en-US" sz="3600" dirty="0">
                <a:solidFill>
                  <a:schemeClr val="tx1"/>
                </a:solidFill>
              </a:rPr>
              <a:t>for successful online preparation and engagement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8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1987" y="425450"/>
            <a:ext cx="7442200" cy="10128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Institutional Context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506820" y="2439600"/>
            <a:ext cx="3979863" cy="30861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Dual mode institution</a:t>
            </a:r>
          </a:p>
          <a:p>
            <a:pPr lvl="0"/>
            <a:r>
              <a:rPr lang="en-US" dirty="0" smtClean="0"/>
              <a:t>Online </a:t>
            </a:r>
            <a:r>
              <a:rPr lang="en-US" dirty="0"/>
              <a:t>programmes in 2008</a:t>
            </a:r>
          </a:p>
          <a:p>
            <a:r>
              <a:rPr lang="en-US" dirty="0" smtClean="0"/>
              <a:t>Reach - 17 Anglophone </a:t>
            </a:r>
            <a:r>
              <a:rPr lang="en-US" dirty="0"/>
              <a:t>Caribbean countries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785" y="1818055"/>
            <a:ext cx="7154742" cy="43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7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9" y="3441549"/>
            <a:ext cx="7147434" cy="19959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68391" y="628466"/>
            <a:ext cx="5903621" cy="96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Cohort Comparison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9046" y="2272955"/>
            <a:ext cx="4718958" cy="3108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to Online – 76, prior training 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74 Females (82%)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83 trainees from the Caribbean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80" y="5008115"/>
            <a:ext cx="1549457" cy="117383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50371" y="2378944"/>
            <a:ext cx="5903621" cy="719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Berlin Sans FB Demi" panose="020E0802020502020306" pitchFamily="34" charset="0"/>
              </a:rPr>
              <a:t>Demographic data</a:t>
            </a:r>
            <a:endParaRPr lang="en-US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5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65" y="4308743"/>
            <a:ext cx="1597056" cy="1209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14" y="2970203"/>
            <a:ext cx="8757762" cy="25290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5517" y="2076269"/>
            <a:ext cx="8352156" cy="811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Berlin Sans FB Demi" panose="020E0802020502020306" pitchFamily="34" charset="0"/>
              </a:rPr>
              <a:t>Winter 2014 and Summer </a:t>
            </a:r>
            <a:r>
              <a:rPr lang="en-US" sz="2000" b="1" dirty="0" smtClean="0">
                <a:latin typeface="Berlin Sans FB Demi" panose="020E0802020502020306" pitchFamily="34" charset="0"/>
              </a:rPr>
              <a:t>2015 Cohort </a:t>
            </a:r>
            <a:r>
              <a:rPr lang="en-US" sz="2000" b="1" dirty="0">
                <a:latin typeface="Berlin Sans FB Demi" panose="020E0802020502020306" pitchFamily="34" charset="0"/>
              </a:rPr>
              <a:t>Count by Country </a:t>
            </a:r>
          </a:p>
        </p:txBody>
      </p:sp>
    </p:spTree>
    <p:extLst>
      <p:ext uri="{BB962C8B-B14F-4D97-AF65-F5344CB8AC3E}">
        <p14:creationId xmlns:p14="http://schemas.microsoft.com/office/powerpoint/2010/main" val="21271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92" y="1754895"/>
            <a:ext cx="8768442" cy="425798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53343" y="375558"/>
            <a:ext cx="8066313" cy="13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Pre-Training Skill-Set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3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528" y="726158"/>
            <a:ext cx="10183779" cy="64060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JM" b="1" dirty="0" smtClean="0">
                <a:latin typeface="Berlin Sans FB Demi" panose="020E0802020502020306" pitchFamily="34" charset="0"/>
              </a:rPr>
              <a:t/>
            </a:r>
            <a:br>
              <a:rPr lang="en-JM" b="1" dirty="0" smtClean="0">
                <a:latin typeface="Berlin Sans FB Demi" panose="020E0802020502020306" pitchFamily="34" charset="0"/>
              </a:rPr>
            </a:br>
            <a:r>
              <a:rPr lang="en-JM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Training Overview &amp; Implementation</a:t>
            </a:r>
            <a:r>
              <a:rPr lang="en-JM" b="1" dirty="0">
                <a:latin typeface="Berlin Sans FB Demi" panose="020E0802020502020306" pitchFamily="34" charset="0"/>
              </a:rPr>
              <a:t/>
            </a:r>
            <a:br>
              <a:rPr lang="en-JM" b="1" dirty="0">
                <a:latin typeface="Berlin Sans FB Demi" panose="020E0802020502020306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28216" y="1840062"/>
            <a:ext cx="5183188" cy="823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Implementation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7104253"/>
              </p:ext>
            </p:extLst>
          </p:nvPr>
        </p:nvGraphicFramePr>
        <p:xfrm>
          <a:off x="1175313" y="2148251"/>
          <a:ext cx="4639458" cy="416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JM" dirty="0" smtClean="0"/>
              <a:t>Support online presence and participation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Faculty Readiness</a:t>
            </a:r>
          </a:p>
          <a:p>
            <a:pPr lvl="0">
              <a:lnSpc>
                <a:spcPct val="150000"/>
              </a:lnSpc>
            </a:pPr>
            <a:r>
              <a:rPr lang="en-JM" dirty="0" smtClean="0"/>
              <a:t>Experience and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7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5523" y="454025"/>
            <a:ext cx="8499475" cy="815975"/>
          </a:xfrm>
        </p:spPr>
        <p:txBody>
          <a:bodyPr>
            <a:normAutofit fontScale="90000"/>
          </a:bodyPr>
          <a:lstStyle/>
          <a:p>
            <a:pPr algn="ctr"/>
            <a:r>
              <a:rPr lang="en-JM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JM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JM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Lessons From The Training</a:t>
            </a:r>
            <a:r>
              <a:rPr lang="en-JM" b="1" dirty="0"/>
              <a:t/>
            </a:r>
            <a:br>
              <a:rPr lang="en-JM" b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06" y="1435315"/>
            <a:ext cx="5702709" cy="48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58586" y="420123"/>
            <a:ext cx="7429263" cy="811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JM" sz="4000" b="1" dirty="0" smtClean="0"/>
              <a:t/>
            </a:r>
            <a:br>
              <a:rPr lang="en-JM" sz="4000" b="1" dirty="0" smtClean="0"/>
            </a:br>
            <a:r>
              <a:rPr lang="en-JM" sz="4800" b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Online Success Factors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594" y="1855887"/>
            <a:ext cx="5903247" cy="44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931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206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Custom Design</vt:lpstr>
      <vt:lpstr>PowerPoint Presentation</vt:lpstr>
      <vt:lpstr>  Presentation Overview </vt:lpstr>
      <vt:lpstr>Institutional Context</vt:lpstr>
      <vt:lpstr>PowerPoint Presentation</vt:lpstr>
      <vt:lpstr>PowerPoint Presentation</vt:lpstr>
      <vt:lpstr>PowerPoint Presentation</vt:lpstr>
      <vt:lpstr> Training Overview &amp; Implementation  </vt:lpstr>
      <vt:lpstr> Lessons From The Training </vt:lpstr>
      <vt:lpstr>PowerPoint Presentation</vt:lpstr>
      <vt:lpstr>Sustainability Criteria</vt:lpstr>
      <vt:lpstr>Acknowledgements…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Welch</dc:creator>
  <cp:lastModifiedBy>Florence Cheese</cp:lastModifiedBy>
  <cp:revision>78</cp:revision>
  <dcterms:created xsi:type="dcterms:W3CDTF">2015-12-06T16:14:17Z</dcterms:created>
  <dcterms:modified xsi:type="dcterms:W3CDTF">2016-01-25T22:56:48Z</dcterms:modified>
</cp:coreProperties>
</file>