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>
      <a:defRPr lang="en-US"/>
    </a:defPPr>
    <a:lvl1pPr marL="0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5863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1724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7588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3452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79314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5176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1040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6903" algn="l" defTabSz="307172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607"/>
    <a:srgbClr val="EC6320"/>
    <a:srgbClr val="1E232E"/>
    <a:srgbClr val="3D7683"/>
    <a:srgbClr val="141114"/>
    <a:srgbClr val="B8C7E7"/>
    <a:srgbClr val="2E2620"/>
    <a:srgbClr val="266196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28" d="100"/>
          <a:sy n="28" d="100"/>
        </p:scale>
        <p:origin x="126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E6448-C183-4195-A2DC-E68B53845653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C53E0-1A30-40AD-81C7-96783D73B9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39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53E0-1A30-40AD-81C7-96783D73B9C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88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85936"/>
            <a:ext cx="23317200" cy="127338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210869"/>
            <a:ext cx="20574000" cy="883073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269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414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947334"/>
            <a:ext cx="5915025" cy="309964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947334"/>
            <a:ext cx="17402175" cy="309964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81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34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118611"/>
            <a:ext cx="23660100" cy="1521459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4477144"/>
            <a:ext cx="23660100" cy="80009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01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9736667"/>
            <a:ext cx="11658600" cy="23207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9736667"/>
            <a:ext cx="11658600" cy="23207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400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947342"/>
            <a:ext cx="23660100" cy="7069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8966203"/>
            <a:ext cx="11605020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3360400"/>
            <a:ext cx="11605020" cy="19651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8966203"/>
            <a:ext cx="11662173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3360400"/>
            <a:ext cx="11662173" cy="19651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28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39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23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266275"/>
            <a:ext cx="13887450" cy="2599266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76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266275"/>
            <a:ext cx="13887450" cy="2599266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52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947342"/>
            <a:ext cx="236601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9736667"/>
            <a:ext cx="236601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61BC-2624-4C04-8724-50902EF45364}" type="datetimeFigureOut">
              <a:rPr lang="en-CA" smtClean="0"/>
              <a:t>2016-01-20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3900542"/>
            <a:ext cx="92583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D0C-607A-4B05-B641-C31A63E2B9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03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6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1956"/>
            <a:ext cx="27432000" cy="139045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68955" y="6712920"/>
            <a:ext cx="11387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0" b="1" dirty="0">
                <a:solidFill>
                  <a:srgbClr val="EC632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Adobe Voice</a:t>
            </a:r>
            <a:endParaRPr lang="en-CA" sz="24000" b="1" dirty="0">
              <a:solidFill>
                <a:srgbClr val="EC632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" y="17180054"/>
            <a:ext cx="27432001" cy="6463308"/>
          </a:xfrm>
          <a:prstGeom prst="rect">
            <a:avLst/>
          </a:prstGeom>
          <a:solidFill>
            <a:srgbClr val="1E232E"/>
          </a:solidFill>
        </p:spPr>
        <p:txBody>
          <a:bodyPr wrap="square" rIns="274320" bIns="182880" rtlCol="0">
            <a:spAutoFit/>
          </a:bodyPr>
          <a:lstStyle/>
          <a:p>
            <a:pPr marL="415921">
              <a:lnSpc>
                <a:spcPct val="90000"/>
              </a:lnSpc>
            </a:pPr>
            <a:r>
              <a:rPr lang="en-US" sz="8800" dirty="0" smtClean="0">
                <a:solidFill>
                  <a:srgbClr val="FFC000"/>
                </a:solidFill>
              </a:rPr>
              <a:t>Benefits</a:t>
            </a:r>
            <a:endParaRPr lang="en-US" sz="8800" dirty="0">
              <a:solidFill>
                <a:srgbClr val="FFC000"/>
              </a:solidFill>
            </a:endParaRPr>
          </a:p>
          <a:p>
            <a:pPr marL="1641465" lvl="1" indent="-6858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5400" b="1" dirty="0" smtClean="0">
                <a:solidFill>
                  <a:srgbClr val="FFC000"/>
                </a:solidFill>
              </a:rPr>
              <a:t>Mobile</a:t>
            </a:r>
            <a:r>
              <a:rPr lang="en-US" sz="5400" dirty="0" smtClean="0">
                <a:solidFill>
                  <a:srgbClr val="FFC000"/>
                </a:solidFill>
              </a:rPr>
              <a:t>: create screencasts anywhere. </a:t>
            </a:r>
          </a:p>
          <a:p>
            <a:pPr marL="1641465" lvl="1" indent="-6858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5400" b="1" dirty="0" smtClean="0">
                <a:solidFill>
                  <a:srgbClr val="FFC000"/>
                </a:solidFill>
              </a:rPr>
              <a:t>Fast</a:t>
            </a:r>
            <a:r>
              <a:rPr lang="en-US" sz="5400" dirty="0" smtClean="0">
                <a:solidFill>
                  <a:srgbClr val="FFC000"/>
                </a:solidFill>
              </a:rPr>
              <a:t>: create screencasts more quickly than with other tools like Camtasia.</a:t>
            </a:r>
          </a:p>
          <a:p>
            <a:pPr marL="1641465" lvl="1" indent="-6858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5400" b="1" dirty="0" smtClean="0">
                <a:solidFill>
                  <a:srgbClr val="FFC000"/>
                </a:solidFill>
              </a:rPr>
              <a:t>Enhanced learning</a:t>
            </a:r>
            <a:r>
              <a:rPr lang="en-US" sz="5400" dirty="0" smtClean="0">
                <a:solidFill>
                  <a:srgbClr val="FFC000"/>
                </a:solidFill>
              </a:rPr>
              <a:t>:</a:t>
            </a:r>
          </a:p>
          <a:p>
            <a:pPr marL="2813050" lvl="2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000" dirty="0" smtClean="0">
                <a:solidFill>
                  <a:srgbClr val="FFC000"/>
                </a:solidFill>
              </a:rPr>
              <a:t>Adobe Voice features </a:t>
            </a:r>
            <a:r>
              <a:rPr lang="en-US" sz="5000" b="1" dirty="0" smtClean="0">
                <a:solidFill>
                  <a:srgbClr val="FFC000"/>
                </a:solidFill>
              </a:rPr>
              <a:t>ambient music</a:t>
            </a:r>
            <a:r>
              <a:rPr lang="en-US" sz="5000" dirty="0" smtClean="0">
                <a:solidFill>
                  <a:srgbClr val="FFC000"/>
                </a:solidFill>
              </a:rPr>
              <a:t>. Studies show that </a:t>
            </a:r>
            <a:r>
              <a:rPr lang="en-US" sz="5000" dirty="0">
                <a:solidFill>
                  <a:srgbClr val="FFC000"/>
                </a:solidFill>
              </a:rPr>
              <a:t>certain kinds of ambient music (classical or Zen-like) can </a:t>
            </a:r>
            <a:r>
              <a:rPr lang="en-US" sz="5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enhance cognition, creativity, and </a:t>
            </a:r>
            <a:r>
              <a:rPr lang="en-US" sz="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learning</a:t>
            </a:r>
            <a:r>
              <a:rPr lang="en-US" sz="5000" dirty="0" smtClean="0">
                <a:solidFill>
                  <a:srgbClr val="FFC000"/>
                </a:solidFill>
              </a:rPr>
              <a:t>.</a:t>
            </a:r>
          </a:p>
          <a:p>
            <a:pPr marL="2813050" lvl="2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000" dirty="0" smtClean="0">
                <a:solidFill>
                  <a:srgbClr val="FFC000"/>
                </a:solidFill>
              </a:rPr>
              <a:t>Adobe Voice features the </a:t>
            </a:r>
            <a:r>
              <a:rPr lang="en-US" sz="5000" b="1" dirty="0" smtClean="0">
                <a:solidFill>
                  <a:srgbClr val="FFC000"/>
                </a:solidFill>
              </a:rPr>
              <a:t>Ken </a:t>
            </a:r>
            <a:r>
              <a:rPr lang="en-US" sz="5000" b="1" dirty="0">
                <a:solidFill>
                  <a:srgbClr val="FFC000"/>
                </a:solidFill>
              </a:rPr>
              <a:t>Burns </a:t>
            </a:r>
            <a:r>
              <a:rPr lang="en-US" sz="5000" b="1" dirty="0" smtClean="0">
                <a:solidFill>
                  <a:srgbClr val="FFC000"/>
                </a:solidFill>
              </a:rPr>
              <a:t>effect</a:t>
            </a:r>
            <a:r>
              <a:rPr lang="en-US" sz="5000" dirty="0" smtClean="0">
                <a:solidFill>
                  <a:srgbClr val="FFC000"/>
                </a:solidFill>
              </a:rPr>
              <a:t>: it subtly “animates” images by slowly </a:t>
            </a:r>
            <a:r>
              <a:rPr lang="en-US" sz="5000" dirty="0">
                <a:solidFill>
                  <a:srgbClr val="FFC000"/>
                </a:solidFill>
              </a:rPr>
              <a:t>panning around and zooming </a:t>
            </a:r>
            <a:r>
              <a:rPr lang="en-US" sz="5000" dirty="0" smtClean="0">
                <a:solidFill>
                  <a:srgbClr val="FFC000"/>
                </a:solidFill>
              </a:rPr>
              <a:t>in. Studies show that such movement can </a:t>
            </a:r>
            <a:r>
              <a:rPr lang="en-US" sz="5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enhance attention.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" y="23643362"/>
            <a:ext cx="27432000" cy="4441216"/>
          </a:xfrm>
          <a:prstGeom prst="rect">
            <a:avLst/>
          </a:prstGeom>
          <a:solidFill>
            <a:srgbClr val="F4A607"/>
          </a:solidFill>
        </p:spPr>
        <p:txBody>
          <a:bodyPr wrap="square" bIns="182880" rtlCol="0">
            <a:spAutoFit/>
          </a:bodyPr>
          <a:lstStyle/>
          <a:p>
            <a:pPr marL="415921">
              <a:lnSpc>
                <a:spcPct val="90000"/>
              </a:lnSpc>
            </a:pPr>
            <a:r>
              <a:rPr lang="en-US" sz="8800" dirty="0" smtClean="0"/>
              <a:t>Best practices</a:t>
            </a:r>
            <a:endParaRPr lang="en-US" sz="8800" dirty="0"/>
          </a:p>
          <a:p>
            <a:pPr marL="2005013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Use Adobe Voice to turn PowerPoint presentations into screencasts.</a:t>
            </a:r>
          </a:p>
          <a:p>
            <a:pPr marL="2005013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Use Adobe Voice to create brief screencasts that introduce or summarize material. </a:t>
            </a:r>
          </a:p>
          <a:p>
            <a:pPr marL="2005013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Use Adobe Voice to create screencasts that appeal to the affective domain of learning. </a:t>
            </a:r>
          </a:p>
          <a:p>
            <a:pPr marL="2005013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Have students create Adobe Voice screencasts as an alternative to in-class presentations.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9487116"/>
            <a:ext cx="27431998" cy="2416046"/>
          </a:xfrm>
          <a:prstGeom prst="rect">
            <a:avLst/>
          </a:prstGeom>
          <a:solidFill>
            <a:srgbClr val="1E232E"/>
          </a:solidFill>
        </p:spPr>
        <p:txBody>
          <a:bodyPr wrap="square" bIns="182880" rtlCol="0">
            <a:spAutoFit/>
          </a:bodyPr>
          <a:lstStyle/>
          <a:p>
            <a:pPr marL="415921"/>
            <a:r>
              <a:rPr lang="en-US" sz="8800" dirty="0">
                <a:solidFill>
                  <a:srgbClr val="FFC000"/>
                </a:solidFill>
              </a:rPr>
              <a:t>What i</a:t>
            </a:r>
            <a:r>
              <a:rPr lang="en-US" sz="8800" dirty="0" smtClean="0">
                <a:solidFill>
                  <a:srgbClr val="FFC000"/>
                </a:solidFill>
              </a:rPr>
              <a:t>s </a:t>
            </a:r>
            <a:r>
              <a:rPr lang="en-US" sz="8800" dirty="0">
                <a:solidFill>
                  <a:srgbClr val="FFC000"/>
                </a:solidFill>
              </a:rPr>
              <a:t>i</a:t>
            </a:r>
            <a:r>
              <a:rPr lang="en-US" sz="8800" dirty="0" smtClean="0">
                <a:solidFill>
                  <a:srgbClr val="FFC000"/>
                </a:solidFill>
              </a:rPr>
              <a:t>t</a:t>
            </a:r>
            <a:r>
              <a:rPr lang="en-US" sz="8800" dirty="0">
                <a:solidFill>
                  <a:srgbClr val="FFC000"/>
                </a:solidFill>
              </a:rPr>
              <a:t>?</a:t>
            </a:r>
          </a:p>
          <a:p>
            <a:pPr marL="955665" lvl="1"/>
            <a:r>
              <a:rPr lang="en-US" sz="5400" dirty="0">
                <a:solidFill>
                  <a:srgbClr val="FFC000"/>
                </a:solidFill>
              </a:rPr>
              <a:t>A free, iPad app for making screencasts </a:t>
            </a:r>
            <a:r>
              <a:rPr lang="en-US" sz="4400" dirty="0">
                <a:solidFill>
                  <a:srgbClr val="FFC000"/>
                </a:solidFill>
              </a:rPr>
              <a:t>(</a:t>
            </a:r>
            <a:r>
              <a:rPr lang="en-US" sz="4400" dirty="0" smtClean="0">
                <a:solidFill>
                  <a:srgbClr val="FFC000"/>
                </a:solidFill>
              </a:rPr>
              <a:t>narrated </a:t>
            </a:r>
            <a:r>
              <a:rPr lang="en-US" sz="4400" dirty="0">
                <a:solidFill>
                  <a:srgbClr val="FFC000"/>
                </a:solidFill>
              </a:rPr>
              <a:t>video presentations)</a:t>
            </a:r>
            <a:endParaRPr lang="en-CA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-2" y="30808401"/>
            <a:ext cx="23528217" cy="4401205"/>
          </a:xfrm>
          <a:prstGeom prst="rect">
            <a:avLst/>
          </a:prstGeom>
          <a:solidFill>
            <a:srgbClr val="F4A607"/>
          </a:solidFill>
        </p:spPr>
        <p:txBody>
          <a:bodyPr wrap="square" rtlCol="0">
            <a:spAutoFit/>
          </a:bodyPr>
          <a:lstStyle/>
          <a:p>
            <a:pPr marL="415921"/>
            <a:endParaRPr lang="en-US" sz="4000" b="1" dirty="0" smtClean="0"/>
          </a:p>
          <a:p>
            <a:pPr marL="415921"/>
            <a:r>
              <a:rPr lang="en-US" sz="4000" b="1" dirty="0" smtClean="0"/>
              <a:t>References</a:t>
            </a:r>
            <a:endParaRPr lang="en-US" sz="4000" b="1" dirty="0"/>
          </a:p>
          <a:p>
            <a:pPr marL="415921"/>
            <a:r>
              <a:rPr lang="en-US" sz="4000" dirty="0"/>
              <a:t>Dosseville, </a:t>
            </a:r>
            <a:r>
              <a:rPr lang="en-US" sz="4000" dirty="0" smtClean="0"/>
              <a:t>F. </a:t>
            </a:r>
            <a:r>
              <a:rPr lang="en-US" sz="4000" dirty="0"/>
              <a:t>(2012). Music during lectures: Will students learn better</a:t>
            </a:r>
            <a:r>
              <a:rPr lang="en-US" sz="4000" dirty="0" smtClean="0"/>
              <a:t>?</a:t>
            </a:r>
            <a:r>
              <a:rPr lang="en-US" sz="4000" dirty="0"/>
              <a:t> </a:t>
            </a:r>
            <a:r>
              <a:rPr lang="en-US" sz="4000" i="1" dirty="0"/>
              <a:t>Learning and Individual Differences</a:t>
            </a:r>
            <a:r>
              <a:rPr lang="en-US" sz="4000" dirty="0"/>
              <a:t>, </a:t>
            </a:r>
            <a:r>
              <a:rPr lang="en-US" sz="4000" i="1" dirty="0"/>
              <a:t>22</a:t>
            </a:r>
            <a:r>
              <a:rPr lang="en-US" sz="4000" dirty="0"/>
              <a:t>(2), 258-262.</a:t>
            </a:r>
          </a:p>
          <a:p>
            <a:pPr marL="415921"/>
            <a:r>
              <a:rPr lang="en-US" sz="4000" dirty="0"/>
              <a:t>Schellenberg, E. </a:t>
            </a:r>
            <a:r>
              <a:rPr lang="en-US" sz="4000" dirty="0" smtClean="0"/>
              <a:t>G. </a:t>
            </a:r>
            <a:r>
              <a:rPr lang="en-US" sz="4000" dirty="0"/>
              <a:t>(2007). Exposure to music and cognitive </a:t>
            </a:r>
            <a:r>
              <a:rPr lang="en-US" sz="4000" dirty="0" smtClean="0"/>
              <a:t>performance. </a:t>
            </a:r>
            <a:r>
              <a:rPr lang="en-US" sz="4000" i="1" dirty="0" smtClean="0"/>
              <a:t>Psychology </a:t>
            </a:r>
            <a:r>
              <a:rPr lang="en-US" sz="4000" i="1" dirty="0"/>
              <a:t>of Music</a:t>
            </a:r>
            <a:r>
              <a:rPr lang="en-US" sz="4000" dirty="0"/>
              <a:t>, </a:t>
            </a:r>
            <a:r>
              <a:rPr lang="en-US" sz="4000" i="1" dirty="0"/>
              <a:t>35</a:t>
            </a:r>
            <a:r>
              <a:rPr lang="en-US" sz="4000" dirty="0"/>
              <a:t>(1), 5-19.</a:t>
            </a:r>
          </a:p>
          <a:p>
            <a:pPr marL="415921"/>
            <a:r>
              <a:rPr lang="en-US" sz="4000" dirty="0"/>
              <a:t>Kiger, D. M. (1989). Effects of music information load on a reading comprehension task. </a:t>
            </a:r>
            <a:r>
              <a:rPr lang="en-US" sz="4000" i="1" dirty="0"/>
              <a:t>Perceptual </a:t>
            </a:r>
            <a:r>
              <a:rPr lang="en-US" sz="4000" i="1" dirty="0" smtClean="0"/>
              <a:t> &amp; Motor </a:t>
            </a:r>
            <a:r>
              <a:rPr lang="en-US" sz="4000" i="1" dirty="0"/>
              <a:t>Skills</a:t>
            </a:r>
            <a:r>
              <a:rPr lang="en-US" sz="4000" dirty="0"/>
              <a:t>, </a:t>
            </a:r>
            <a:r>
              <a:rPr lang="en-US" sz="4000" i="1" dirty="0"/>
              <a:t>69</a:t>
            </a:r>
            <a:r>
              <a:rPr lang="en-US" sz="4000" dirty="0"/>
              <a:t>(2), 531-534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8078284"/>
            <a:ext cx="27432001" cy="3247043"/>
          </a:xfrm>
          <a:prstGeom prst="rect">
            <a:avLst/>
          </a:prstGeom>
          <a:solidFill>
            <a:srgbClr val="1E232E"/>
          </a:solidFill>
        </p:spPr>
        <p:txBody>
          <a:bodyPr wrap="square" bIns="182880" rtlCol="0">
            <a:spAutoFit/>
          </a:bodyPr>
          <a:lstStyle/>
          <a:p>
            <a:pPr marL="415921"/>
            <a:r>
              <a:rPr lang="en-US" sz="8800" dirty="0" smtClean="0">
                <a:solidFill>
                  <a:srgbClr val="FFC000"/>
                </a:solidFill>
              </a:rPr>
              <a:t>Find out more</a:t>
            </a:r>
          </a:p>
          <a:p>
            <a:pPr marL="955665" lvl="1"/>
            <a:r>
              <a:rPr lang="en-US" sz="5400" dirty="0" smtClean="0">
                <a:solidFill>
                  <a:srgbClr val="FFC000"/>
                </a:solidFill>
              </a:rPr>
              <a:t>Resources and examples of screencasts made with Adobe Voice are available at </a:t>
            </a:r>
            <a:r>
              <a:rPr lang="en-US" sz="5400" b="1" dirty="0" smtClean="0">
                <a:solidFill>
                  <a:srgbClr val="FFC000"/>
                </a:solidFill>
              </a:rPr>
              <a:t>uwaterloo.ca/cte/voice</a:t>
            </a:r>
            <a:endParaRPr lang="en-CA" sz="4400" b="1" dirty="0"/>
          </a:p>
        </p:txBody>
      </p:sp>
      <p:pic>
        <p:nvPicPr>
          <p:cNvPr id="1026" name="Picture 2" descr="https://www.youthvoice.ca/assets/Waterloo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474" y="31782444"/>
            <a:ext cx="4166677" cy="324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" y="35079758"/>
            <a:ext cx="2743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5921" lvl="0"/>
            <a:r>
              <a:rPr lang="en-US" sz="4000" dirty="0">
                <a:solidFill>
                  <a:prstClr val="black"/>
                </a:solidFill>
              </a:rPr>
              <a:t>Cockerton, T. (1997). Cognitive test performance and background music. </a:t>
            </a:r>
            <a:r>
              <a:rPr lang="en-US" sz="4000" i="1" dirty="0">
                <a:solidFill>
                  <a:prstClr val="black"/>
                </a:solidFill>
              </a:rPr>
              <a:t>Perceptual and Motor Skills</a:t>
            </a:r>
            <a:r>
              <a:rPr lang="en-US" sz="4000" dirty="0">
                <a:solidFill>
                  <a:prstClr val="black"/>
                </a:solidFill>
              </a:rPr>
              <a:t>, </a:t>
            </a:r>
            <a:r>
              <a:rPr lang="en-US" sz="4000" i="1" dirty="0">
                <a:solidFill>
                  <a:prstClr val="black"/>
                </a:solidFill>
              </a:rPr>
              <a:t>85</a:t>
            </a:r>
            <a:r>
              <a:rPr lang="en-US" sz="4000" dirty="0">
                <a:solidFill>
                  <a:prstClr val="black"/>
                </a:solidFill>
              </a:rPr>
              <a:t>(3f), 1435-1438.</a:t>
            </a:r>
          </a:p>
          <a:p>
            <a:pPr marL="415921" lvl="0"/>
            <a:r>
              <a:rPr lang="en-US" sz="4000" dirty="0">
                <a:solidFill>
                  <a:prstClr val="black"/>
                </a:solidFill>
              </a:rPr>
              <a:t>Clark, J. (2008). PowerPoint and pedagogy: Maintaining student interest in university lectures. </a:t>
            </a:r>
            <a:r>
              <a:rPr lang="en-US" sz="4000" i="1" dirty="0">
                <a:solidFill>
                  <a:prstClr val="black"/>
                </a:solidFill>
              </a:rPr>
              <a:t>College </a:t>
            </a:r>
            <a:r>
              <a:rPr lang="en-US" sz="4000" i="1" dirty="0" smtClean="0">
                <a:solidFill>
                  <a:prstClr val="black"/>
                </a:solidFill>
              </a:rPr>
              <a:t>Teaching</a:t>
            </a:r>
            <a:r>
              <a:rPr lang="en-US" sz="4000" dirty="0">
                <a:solidFill>
                  <a:prstClr val="black"/>
                </a:solidFill>
              </a:rPr>
              <a:t>, </a:t>
            </a:r>
            <a:r>
              <a:rPr lang="en-US" sz="4000" i="1" dirty="0">
                <a:solidFill>
                  <a:prstClr val="black"/>
                </a:solidFill>
              </a:rPr>
              <a:t>56</a:t>
            </a:r>
            <a:r>
              <a:rPr lang="en-US" sz="4000" dirty="0">
                <a:solidFill>
                  <a:prstClr val="black"/>
                </a:solidFill>
              </a:rPr>
              <a:t>(1), 39-44.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955" y="28078284"/>
            <a:ext cx="3247043" cy="32470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" y="11903162"/>
            <a:ext cx="27431999" cy="5324535"/>
          </a:xfrm>
          <a:prstGeom prst="rect">
            <a:avLst/>
          </a:prstGeom>
          <a:solidFill>
            <a:srgbClr val="F4A607"/>
          </a:solidFill>
        </p:spPr>
        <p:txBody>
          <a:bodyPr wrap="square" bIns="182880" rtlCol="0">
            <a:spAutoFit/>
          </a:bodyPr>
          <a:lstStyle/>
          <a:p>
            <a:pPr marL="415921"/>
            <a:r>
              <a:rPr lang="en-US" sz="8800" dirty="0"/>
              <a:t>Easy t</a:t>
            </a:r>
            <a:r>
              <a:rPr lang="en-US" sz="8800" dirty="0" smtClean="0"/>
              <a:t>o </a:t>
            </a:r>
            <a:r>
              <a:rPr lang="en-US" sz="8800" dirty="0"/>
              <a:t>u</a:t>
            </a:r>
            <a:r>
              <a:rPr lang="en-US" sz="8800" dirty="0" smtClean="0"/>
              <a:t>se</a:t>
            </a:r>
            <a:endParaRPr lang="en-US" sz="8800" dirty="0"/>
          </a:p>
          <a:p>
            <a:pPr marL="1870056" lvl="1" indent="-914391">
              <a:lnSpc>
                <a:spcPct val="90000"/>
              </a:lnSpc>
              <a:buFont typeface="+mj-lt"/>
              <a:buAutoNum type="arabicPeriod"/>
            </a:pPr>
            <a:r>
              <a:rPr lang="en-US" sz="5400" dirty="0"/>
              <a:t>Record your </a:t>
            </a:r>
            <a:r>
              <a:rPr lang="en-US" sz="5400" dirty="0" smtClean="0"/>
              <a:t>narration. </a:t>
            </a:r>
            <a:r>
              <a:rPr lang="en-US" sz="4400" dirty="0"/>
              <a:t>The app automatically </a:t>
            </a:r>
            <a:r>
              <a:rPr lang="en-US" sz="4400" dirty="0" smtClean="0"/>
              <a:t>adjusts </a:t>
            </a:r>
            <a:r>
              <a:rPr lang="en-US" sz="4400" dirty="0"/>
              <a:t>volume and enhances tone.</a:t>
            </a:r>
          </a:p>
          <a:p>
            <a:pPr marL="1870056" lvl="1" indent="-914391">
              <a:lnSpc>
                <a:spcPct val="90000"/>
              </a:lnSpc>
              <a:buFont typeface="+mj-lt"/>
              <a:buAutoNum type="arabicPeriod"/>
            </a:pPr>
            <a:r>
              <a:rPr lang="en-US" sz="5400" dirty="0"/>
              <a:t>Add images and text</a:t>
            </a:r>
            <a:r>
              <a:rPr lang="en-US" sz="4400" dirty="0"/>
              <a:t>. Choose from millions of Creative </a:t>
            </a:r>
            <a:r>
              <a:rPr lang="en-US" sz="4400" dirty="0" smtClean="0"/>
              <a:t>Commons </a:t>
            </a:r>
            <a:r>
              <a:rPr lang="en-US" sz="4400" dirty="0"/>
              <a:t>photos, or </a:t>
            </a:r>
            <a:r>
              <a:rPr lang="en-US" sz="4400" dirty="0" smtClean="0"/>
              <a:t>your own.</a:t>
            </a:r>
            <a:endParaRPr lang="en-US" sz="4400" dirty="0"/>
          </a:p>
          <a:p>
            <a:pPr marL="1870056" lvl="1" indent="-914391">
              <a:lnSpc>
                <a:spcPct val="90000"/>
              </a:lnSpc>
              <a:buFont typeface="+mj-lt"/>
              <a:buAutoNum type="arabicPeriod"/>
            </a:pPr>
            <a:r>
              <a:rPr lang="en-US" sz="5400" dirty="0"/>
              <a:t>Select a visual theme. </a:t>
            </a:r>
            <a:r>
              <a:rPr lang="en-US" sz="4400" dirty="0"/>
              <a:t>Choose from 32 </a:t>
            </a:r>
            <a:r>
              <a:rPr lang="en-US" sz="4400" dirty="0" smtClean="0"/>
              <a:t>templates </a:t>
            </a:r>
            <a:r>
              <a:rPr lang="en-US" sz="4400" dirty="0"/>
              <a:t>with differing fonts, styles, colors, &amp; animations.</a:t>
            </a:r>
          </a:p>
          <a:p>
            <a:pPr marL="1870056" lvl="1" indent="-914391">
              <a:lnSpc>
                <a:spcPct val="90000"/>
              </a:lnSpc>
              <a:buFont typeface="+mj-lt"/>
              <a:buAutoNum type="arabicPeriod"/>
            </a:pPr>
            <a:r>
              <a:rPr lang="en-US" sz="5400" dirty="0"/>
              <a:t>Select background music. </a:t>
            </a:r>
            <a:r>
              <a:rPr lang="en-US" sz="4400" dirty="0"/>
              <a:t>Choose from 44 pieces of ambient music, or add music from your </a:t>
            </a:r>
            <a:r>
              <a:rPr lang="en-US" sz="4400" dirty="0" smtClean="0"/>
              <a:t>collection</a:t>
            </a:r>
            <a:r>
              <a:rPr lang="en-US" sz="4400" dirty="0"/>
              <a:t>.</a:t>
            </a:r>
          </a:p>
          <a:p>
            <a:pPr marL="1870056" lvl="1" indent="-914391">
              <a:lnSpc>
                <a:spcPct val="90000"/>
              </a:lnSpc>
              <a:buFont typeface="+mj-lt"/>
              <a:buAutoNum type="arabicPeriod"/>
            </a:pPr>
            <a:r>
              <a:rPr lang="en-US" sz="5400" dirty="0"/>
              <a:t>Share </a:t>
            </a:r>
            <a:r>
              <a:rPr lang="en-US" sz="5400" dirty="0" smtClean="0"/>
              <a:t>it. </a:t>
            </a:r>
            <a:r>
              <a:rPr lang="en-US" sz="4400" dirty="0" smtClean="0"/>
              <a:t>Upload your screencast to the </a:t>
            </a:r>
            <a:r>
              <a:rPr lang="en-US" sz="4400" dirty="0"/>
              <a:t>Adobe Voice website or embed </a:t>
            </a:r>
            <a:r>
              <a:rPr lang="en-US" sz="4400" dirty="0" smtClean="0"/>
              <a:t>it on </a:t>
            </a:r>
            <a:r>
              <a:rPr lang="en-US" sz="4400" dirty="0"/>
              <a:t>your own </a:t>
            </a:r>
            <a:r>
              <a:rPr lang="en-US" sz="4400" dirty="0" smtClean="0"/>
              <a:t>website.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13478" y="306722"/>
            <a:ext cx="156429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400" b="1" dirty="0" smtClean="0">
                <a:solidFill>
                  <a:srgbClr val="F4A607"/>
                </a:solidFill>
              </a:rPr>
              <a:t>SHOW YOUR STORY</a:t>
            </a:r>
          </a:p>
          <a:p>
            <a:pPr algn="r"/>
            <a:r>
              <a:rPr lang="en-US" sz="14400" b="1" dirty="0" smtClean="0">
                <a:solidFill>
                  <a:srgbClr val="F4A607"/>
                </a:solidFill>
              </a:rPr>
              <a:t>TO THE WORLD.</a:t>
            </a:r>
          </a:p>
          <a:p>
            <a:pPr algn="r"/>
            <a:r>
              <a:rPr lang="en-US" sz="14400" b="1" dirty="0" smtClean="0">
                <a:solidFill>
                  <a:schemeClr val="bg1">
                    <a:lumMod val="95000"/>
                  </a:schemeClr>
                </a:solidFill>
              </a:rPr>
              <a:t>IN MINUTES.</a:t>
            </a:r>
            <a:endParaRPr lang="en-CA" sz="14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9053</TotalTime>
  <Words>303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Arabic Typesetting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Mark</dc:creator>
  <cp:lastModifiedBy>Morton, Mark</cp:lastModifiedBy>
  <cp:revision>36</cp:revision>
  <dcterms:created xsi:type="dcterms:W3CDTF">2016-01-04T14:00:15Z</dcterms:created>
  <dcterms:modified xsi:type="dcterms:W3CDTF">2016-01-20T14:50:37Z</dcterms:modified>
</cp:coreProperties>
</file>