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36576000"/>
  <p:notesSz cx="26612850" cy="3489325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>
        <p:scale>
          <a:sx n="20" d="100"/>
          <a:sy n="20" d="100"/>
        </p:scale>
        <p:origin x="-3132" y="-204"/>
      </p:cViewPr>
      <p:guideLst>
        <p:guide orient="horz" pos="1152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6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7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464739"/>
            <a:ext cx="617220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464739"/>
            <a:ext cx="1805940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>
            <a:lvl1pPr algn="ctr" defTabSz="3657600" rtl="0" eaLnBrk="1" latinLnBrk="0" hangingPunct="1">
              <a:spcBef>
                <a:spcPct val="0"/>
              </a:spcBef>
              <a:buNone/>
              <a:defRPr sz="17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720669" y="6070912"/>
            <a:ext cx="738728" cy="1477328"/>
          </a:xfrm>
          <a:prstGeom prst="rect">
            <a:avLst/>
          </a:prstGeom>
          <a:noFill/>
        </p:spPr>
        <p:txBody>
          <a:bodyPr wrap="none" lIns="365760" tIns="182880" rIns="365760" bIns="182880" rtlCol="0">
            <a:spAutoFit/>
          </a:bodyPr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66949" y="3917163"/>
            <a:ext cx="24371535" cy="0"/>
          </a:xfrm>
          <a:prstGeom prst="line">
            <a:avLst/>
          </a:prstGeom>
          <a:ln w="6350" cmpd="sng">
            <a:solidFill>
              <a:srgbClr val="99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3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8534403"/>
            <a:ext cx="12115800" cy="241384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8534403"/>
            <a:ext cx="12115800" cy="241384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0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9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7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3F7F-CF48-4620-B756-C9F31A8A3B37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7638-F2D2-43CF-8429-65EF5EEF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2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00" y="33290358"/>
            <a:ext cx="25636196" cy="2155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33400"/>
            <a:ext cx="24688800" cy="32004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Building the Next Generation Digital Learning Environment with APIs and Open Standards</a:t>
            </a:r>
            <a:endParaRPr lang="en-US" sz="9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343400"/>
            <a:ext cx="24371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Lower technology barriers and newer technology approaches are beginning to make it easier to assemble different teaching and learning tools together to use them in new and better ways. </a:t>
            </a:r>
            <a:endParaRPr lang="en-US" sz="6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90600" y="8572181"/>
            <a:ext cx="12871648" cy="5448619"/>
          </a:xfrm>
          <a:prstGeom prst="rect">
            <a:avLst/>
          </a:prstGeom>
        </p:spPr>
        <p:txBody>
          <a:bodyPr/>
          <a:lstStyle>
            <a:lvl1pPr marL="1371600" indent="-13716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71800" indent="-11430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84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/>
            <a:r>
              <a:rPr lang="en-US" sz="3600" dirty="0" smtClean="0"/>
              <a:t>Becoming popular as a native feature for most </a:t>
            </a:r>
            <a:r>
              <a:rPr lang="en-US" sz="3600" dirty="0"/>
              <a:t>new teaching and learning tools/content</a:t>
            </a:r>
          </a:p>
          <a:p>
            <a:pPr marL="685800" indent="-685800"/>
            <a:r>
              <a:rPr lang="en-US" sz="3600" dirty="0"/>
              <a:t>Extremely easy and useful for plug-and-play connectivity among existing systems</a:t>
            </a:r>
          </a:p>
          <a:p>
            <a:pPr marL="685800" indent="-685800"/>
            <a:r>
              <a:rPr lang="en-US" sz="3600" dirty="0"/>
              <a:t>Establish </a:t>
            </a:r>
            <a:r>
              <a:rPr lang="en-US" sz="3600" dirty="0" smtClean="0"/>
              <a:t>“common denominator</a:t>
            </a:r>
            <a:r>
              <a:rPr lang="en-US" sz="3600" dirty="0"/>
              <a:t>” support across </a:t>
            </a:r>
            <a:r>
              <a:rPr lang="en-US" sz="3600" dirty="0" smtClean="0"/>
              <a:t>systems</a:t>
            </a:r>
          </a:p>
          <a:p>
            <a:pPr marL="685800" indent="-685800"/>
            <a:r>
              <a:rPr lang="en-US" sz="3600" dirty="0" smtClean="0"/>
              <a:t>Reduce possibility of vendor lock-in</a:t>
            </a:r>
          </a:p>
          <a:p>
            <a:pPr marL="685800" indent="-685800"/>
            <a:r>
              <a:rPr lang="en-US" sz="3600" dirty="0" smtClean="0"/>
              <a:t>Dependent on specific version compatibility/capabilities among systems</a:t>
            </a:r>
            <a:endParaRPr lang="en-US" sz="36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13563600" y="8749644"/>
            <a:ext cx="12115800" cy="4724397"/>
          </a:xfrm>
          <a:prstGeom prst="rect">
            <a:avLst/>
          </a:prstGeom>
        </p:spPr>
        <p:txBody>
          <a:bodyPr/>
          <a:lstStyle>
            <a:lvl1pPr marL="1371600" indent="-13716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71800" indent="-11430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84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dirty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1290636" y="7374129"/>
            <a:ext cx="12120564" cy="1261534"/>
          </a:xfrm>
          <a:prstGeom prst="rect">
            <a:avLst/>
          </a:prstGeom>
        </p:spPr>
        <p:txBody>
          <a:bodyPr/>
          <a:lstStyle>
            <a:lvl1pPr marL="1371600" indent="-13716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71800" indent="-11430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84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 smtClean="0"/>
              <a:t>Standards</a:t>
            </a:r>
            <a:endParaRPr lang="en-US" sz="7200" b="1" dirty="0"/>
          </a:p>
        </p:txBody>
      </p:sp>
      <p:sp>
        <p:nvSpPr>
          <p:cNvPr id="16" name="Text Placeholder 6"/>
          <p:cNvSpPr txBox="1">
            <a:spLocks/>
          </p:cNvSpPr>
          <p:nvPr/>
        </p:nvSpPr>
        <p:spPr>
          <a:xfrm>
            <a:off x="13630275" y="7374129"/>
            <a:ext cx="12125325" cy="1261534"/>
          </a:xfrm>
          <a:prstGeom prst="rect">
            <a:avLst/>
          </a:prstGeom>
        </p:spPr>
        <p:txBody>
          <a:bodyPr/>
          <a:lstStyle>
            <a:lvl1pPr marL="1371600" indent="-13716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71800" indent="-11430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84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 smtClean="0"/>
              <a:t>APIs</a:t>
            </a:r>
            <a:endParaRPr lang="en-US" sz="72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15316200" y="24818506"/>
            <a:ext cx="10916375" cy="8023694"/>
            <a:chOff x="15621001" y="24110361"/>
            <a:chExt cx="10916375" cy="8023694"/>
          </a:xfrm>
        </p:grpSpPr>
        <p:sp>
          <p:nvSpPr>
            <p:cNvPr id="17" name="TextBox 16"/>
            <p:cNvSpPr txBox="1"/>
            <p:nvPr/>
          </p:nvSpPr>
          <p:spPr>
            <a:xfrm>
              <a:off x="19487266" y="24110361"/>
              <a:ext cx="7050110" cy="230832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Embed </a:t>
              </a:r>
              <a:r>
                <a:rPr lang="en-US" sz="4800" dirty="0" smtClean="0"/>
                <a:t>the LMS </a:t>
              </a:r>
              <a:r>
                <a:rPr lang="en-US" sz="4800" dirty="0" smtClean="0"/>
                <a:t>within your content – not your content within </a:t>
              </a:r>
              <a:r>
                <a:rPr lang="en-US" sz="4800" dirty="0" smtClean="0"/>
                <a:t>the LMS</a:t>
              </a:r>
              <a:endParaRPr lang="en-US" sz="4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621001" y="26974800"/>
              <a:ext cx="7104222" cy="230832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Enable new pedagogies not limited by rigid technology solutions</a:t>
              </a:r>
              <a:endParaRPr lang="en-US" sz="4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583400" y="29825731"/>
              <a:ext cx="6801575" cy="230832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Make new models of content creation and collaboration possible</a:t>
              </a:r>
              <a:endParaRPr lang="en-US" sz="48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621000" y="16179483"/>
            <a:ext cx="10363200" cy="8074462"/>
            <a:chOff x="15773400" y="14898469"/>
            <a:chExt cx="10363200" cy="8074462"/>
          </a:xfrm>
        </p:grpSpPr>
        <p:pic>
          <p:nvPicPr>
            <p:cNvPr id="1034" name="Picture 10" descr="https://upload.wikimedia.org/wikipedia/commons/e/e1/MindView-Gantt_Char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25800" y="15731359"/>
              <a:ext cx="7728772" cy="43051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83650" y="16656816"/>
              <a:ext cx="4324350" cy="5476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15773400" y="14898469"/>
              <a:ext cx="967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With standards, custom integration </a:t>
              </a:r>
              <a:r>
                <a:rPr lang="en-US" sz="3600" dirty="0" smtClean="0"/>
                <a:t>projects…</a:t>
              </a:r>
              <a:endParaRPr lang="en-US" sz="3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618645" y="22326600"/>
              <a:ext cx="65179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smtClean="0"/>
                <a:t>…become clicks, not code</a:t>
              </a:r>
              <a:endParaRPr lang="en-US" sz="36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22577545"/>
            <a:ext cx="12668969" cy="8799731"/>
            <a:chOff x="1600200" y="21869400"/>
            <a:chExt cx="12668969" cy="8799731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2608705"/>
              <a:ext cx="8240554" cy="40676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279" y="25235766"/>
              <a:ext cx="8451056" cy="47291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1600200" y="21869400"/>
              <a:ext cx="89213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Adapt the out of the box LMS User Interface…</a:t>
              </a:r>
              <a:endParaRPr lang="en-US" sz="3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15000" y="30022800"/>
              <a:ext cx="8554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smtClean="0"/>
                <a:t>…to suit your exact </a:t>
              </a:r>
              <a:r>
                <a:rPr lang="en-US" sz="3600" dirty="0" smtClean="0"/>
                <a:t>desires/needs</a:t>
              </a:r>
              <a:endParaRPr lang="en-US" sz="3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00200" y="26712446"/>
              <a:ext cx="2351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Source: </a:t>
              </a:r>
              <a:r>
                <a:rPr lang="en-US" sz="1600" dirty="0" smtClean="0"/>
                <a:t>hibbittsdesign.org</a:t>
              </a:r>
              <a:endParaRPr lang="en-US" sz="16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48000" y="15796180"/>
            <a:ext cx="9322676" cy="6400365"/>
            <a:chOff x="2316874" y="15240435"/>
            <a:chExt cx="9322676" cy="6400365"/>
          </a:xfrm>
        </p:grpSpPr>
        <p:pic>
          <p:nvPicPr>
            <p:cNvPr id="1026" name="Picture 2" descr="current_stat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6874" y="15879216"/>
              <a:ext cx="4514850" cy="3333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17861729"/>
              <a:ext cx="4781550" cy="3067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2419350" y="15240435"/>
              <a:ext cx="4514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APIs can turn this…</a:t>
              </a:r>
              <a:endParaRPr lang="en-US" sz="3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91350" y="20994469"/>
              <a:ext cx="4514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smtClean="0"/>
                <a:t>…into this</a:t>
              </a:r>
              <a:endParaRPr lang="en-US" sz="3600" dirty="0"/>
            </a:p>
          </p:txBody>
        </p:sp>
        <p:sp>
          <p:nvSpPr>
            <p:cNvPr id="26" name="&quot;No&quot; Symbol 25"/>
            <p:cNvSpPr/>
            <p:nvPr/>
          </p:nvSpPr>
          <p:spPr>
            <a:xfrm>
              <a:off x="4185679" y="17157291"/>
              <a:ext cx="777240" cy="777600"/>
            </a:xfrm>
            <a:prstGeom prst="noSmoking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47969" y="17794394"/>
              <a:ext cx="12104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  <a:sym typeface="Wingdings"/>
                </a:rPr>
                <a:t>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8400" y="19043689"/>
              <a:ext cx="22807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Source: </a:t>
              </a:r>
              <a:r>
                <a:rPr lang="en-US" sz="1600" dirty="0" smtClean="0"/>
                <a:t>edutechnica.com</a:t>
              </a:r>
              <a:endParaRPr lang="en-US" sz="16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88704" y="14173200"/>
            <a:ext cx="24371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Blend both to accelerate your projects – here are some examples/ideas:</a:t>
            </a:r>
            <a:endParaRPr lang="en-US" sz="6000" dirty="0"/>
          </a:p>
        </p:txBody>
      </p:sp>
      <p:sp>
        <p:nvSpPr>
          <p:cNvPr id="39" name="TextBox 38"/>
          <p:cNvSpPr txBox="1"/>
          <p:nvPr/>
        </p:nvSpPr>
        <p:spPr>
          <a:xfrm>
            <a:off x="13764395" y="35368468"/>
            <a:ext cx="1277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Presented by George Kroner (George.Kroner@umuc.edu) at EDUCAUSE ELI 2016</a:t>
            </a:r>
            <a:endParaRPr lang="en-US" sz="18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4325600" y="8559463"/>
            <a:ext cx="12315598" cy="5016482"/>
          </a:xfrm>
          <a:prstGeom prst="rect">
            <a:avLst/>
          </a:prstGeom>
        </p:spPr>
        <p:txBody>
          <a:bodyPr/>
          <a:lstStyle>
            <a:lvl1pPr marL="1371600" indent="-13716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71800" indent="-11430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84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0" indent="-914400" algn="l" defTabSz="36576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/>
            <a:r>
              <a:rPr lang="en-US" sz="3600" dirty="0"/>
              <a:t>Go above and beyond what standards can do to support advanced features/uses</a:t>
            </a:r>
          </a:p>
          <a:p>
            <a:pPr marL="685800" indent="-685800"/>
            <a:r>
              <a:rPr lang="en-US" sz="3600" dirty="0" smtClean="0"/>
              <a:t>Move </a:t>
            </a:r>
            <a:r>
              <a:rPr lang="en-US" sz="3600" dirty="0"/>
              <a:t>quickly and flexibly on your timeline</a:t>
            </a:r>
          </a:p>
          <a:p>
            <a:pPr marL="685800" indent="-685800"/>
            <a:r>
              <a:rPr lang="en-US" sz="3600" dirty="0" smtClean="0"/>
              <a:t>Good for repeatable, institution-specific projects</a:t>
            </a:r>
          </a:p>
          <a:p>
            <a:pPr marL="685800" indent="-685800"/>
            <a:r>
              <a:rPr lang="en-US" sz="3600" dirty="0" smtClean="0"/>
              <a:t>Can help to ease into collaborative efforts across schools, departments, and central IT</a:t>
            </a:r>
          </a:p>
          <a:p>
            <a:pPr marL="685800" indent="-685800"/>
            <a:r>
              <a:rPr lang="en-US" sz="3600" dirty="0" smtClean="0"/>
              <a:t>Connect into systems that do not implement standards</a:t>
            </a:r>
          </a:p>
          <a:p>
            <a:pPr marL="685800" indent="-685800"/>
            <a:r>
              <a:rPr lang="en-US" sz="3600" dirty="0" smtClean="0"/>
              <a:t>Less limiting but requires more effort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737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239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Building the Next Generation Digital Learning Environment with APIs and Open Standards</vt:lpstr>
    </vt:vector>
  </TitlesOfParts>
  <Company>University of Maryland University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Kroner</dc:creator>
  <cp:lastModifiedBy>George Kroner</cp:lastModifiedBy>
  <cp:revision>27</cp:revision>
  <dcterms:created xsi:type="dcterms:W3CDTF">2016-01-24T14:27:44Z</dcterms:created>
  <dcterms:modified xsi:type="dcterms:W3CDTF">2016-01-29T19:37:53Z</dcterms:modified>
</cp:coreProperties>
</file>