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23"/>
  </p:notesMasterIdLst>
  <p:sldIdLst>
    <p:sldId id="256" r:id="rId2"/>
    <p:sldId id="277" r:id="rId3"/>
    <p:sldId id="272" r:id="rId4"/>
    <p:sldId id="281" r:id="rId5"/>
    <p:sldId id="282" r:id="rId6"/>
    <p:sldId id="258" r:id="rId7"/>
    <p:sldId id="283" r:id="rId8"/>
    <p:sldId id="280" r:id="rId9"/>
    <p:sldId id="278" r:id="rId10"/>
    <p:sldId id="276" r:id="rId11"/>
    <p:sldId id="270" r:id="rId12"/>
    <p:sldId id="279" r:id="rId13"/>
    <p:sldId id="264" r:id="rId14"/>
    <p:sldId id="260" r:id="rId15"/>
    <p:sldId id="267" r:id="rId16"/>
    <p:sldId id="261" r:id="rId17"/>
    <p:sldId id="271" r:id="rId18"/>
    <p:sldId id="275" r:id="rId19"/>
    <p:sldId id="274" r:id="rId20"/>
    <p:sldId id="268" r:id="rId21"/>
    <p:sldId id="263" r:id="rId22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464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863347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3636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 b="1" dirty="0" smtClean="0">
                <a:solidFill>
                  <a:srgbClr val="666666"/>
                </a:solidFill>
              </a:rPr>
              <a:t>In </a:t>
            </a:r>
            <a:r>
              <a:rPr lang="en" sz="1000" b="1" dirty="0">
                <a:solidFill>
                  <a:srgbClr val="666666"/>
                </a:solidFill>
              </a:rPr>
              <a:t>the spring of 2014, Brown University began investigating ways to caption video content used for teaching, learning and/or documenting university events. Our goal: to lead a unified, campus-wide effort ensuring that we will meet the needs of all members of the Brown community. We will talk about our process, what we learned, and </a:t>
            </a:r>
            <a:r>
              <a:rPr lang="en-US" sz="1000" b="1" dirty="0" smtClean="0">
                <a:solidFill>
                  <a:srgbClr val="666666"/>
                </a:solidFill>
              </a:rPr>
              <a:t>what we’ll need to do to </a:t>
            </a:r>
            <a:r>
              <a:rPr lang="en" sz="1000" b="1" dirty="0" smtClean="0">
                <a:solidFill>
                  <a:srgbClr val="666666"/>
                </a:solidFill>
              </a:rPr>
              <a:t>improve </a:t>
            </a:r>
            <a:r>
              <a:rPr lang="en" sz="1000" b="1" dirty="0">
                <a:solidFill>
                  <a:srgbClr val="666666"/>
                </a:solidFill>
              </a:rPr>
              <a:t>the service.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335517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084831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2568803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227094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612988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sz="1200" b="1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806863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550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622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415121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91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253934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674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45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206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Human captions</a:t>
            </a:r>
            <a:r>
              <a:rPr lang="en-US" baseline="0" dirty="0" smtClean="0"/>
              <a:t> </a:t>
            </a:r>
            <a:r>
              <a:rPr lang="en-US" dirty="0" smtClean="0"/>
              <a:t>are great because they use punctuation and are</a:t>
            </a:r>
            <a:r>
              <a:rPr lang="en-US" baseline="0" dirty="0" smtClean="0"/>
              <a:t> well-timed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The context</a:t>
            </a:r>
            <a:r>
              <a:rPr lang="en-US" baseline="0" dirty="0" smtClean="0"/>
              <a:t> of your message isn’t lost.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04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955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3468501"/>
            <a:ext cx="4038600" cy="7000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4171950"/>
            <a:ext cx="4038600" cy="561415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4819230"/>
            <a:ext cx="1232647" cy="273844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4819230"/>
            <a:ext cx="2617694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171450"/>
            <a:ext cx="4235450" cy="3140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1783080"/>
            <a:ext cx="2057400" cy="15293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2" y="131109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171450"/>
            <a:ext cx="2057400" cy="15293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1783080"/>
            <a:ext cx="2057400" cy="15293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6" y="17145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1" y="1489472"/>
            <a:ext cx="3657413" cy="147447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1" y="3123724"/>
            <a:ext cx="3657413" cy="147447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489472"/>
            <a:ext cx="3657600" cy="147447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3127248"/>
            <a:ext cx="3657600" cy="147447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6" y="17145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11930"/>
            <a:ext cx="685800" cy="226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6" y="171450"/>
            <a:ext cx="3451225" cy="4758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1928812"/>
            <a:ext cx="3255264" cy="871538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6" y="204788"/>
            <a:ext cx="4597399" cy="438983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2800351"/>
            <a:ext cx="3255264" cy="179427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4817689"/>
            <a:ext cx="1537447" cy="273844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6" y="4817689"/>
            <a:ext cx="3316941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2" y="131109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11930"/>
            <a:ext cx="685800" cy="226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2343150"/>
            <a:ext cx="3898272" cy="653654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171450"/>
            <a:ext cx="3460658" cy="475892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2996803"/>
            <a:ext cx="3898272" cy="1610916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4817689"/>
            <a:ext cx="1537447" cy="273844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4817689"/>
            <a:ext cx="30051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0" name="TextBox 9"/>
          <p:cNvSpPr txBox="1"/>
          <p:nvPr/>
        </p:nvSpPr>
        <p:spPr>
          <a:xfrm>
            <a:off x="3990110" y="2528048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6" y="3318061"/>
            <a:ext cx="6191157" cy="625289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171450"/>
            <a:ext cx="6378389" cy="31409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6" y="3943350"/>
            <a:ext cx="6191157" cy="66436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8" name="Rectangle 7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1783080"/>
            <a:ext cx="2057400" cy="15293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3474594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171450"/>
            <a:ext cx="6387167" cy="4758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1928812"/>
            <a:ext cx="6181611" cy="871538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2800351"/>
            <a:ext cx="6179566" cy="179427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4676706"/>
            <a:ext cx="134839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6" y="4676706"/>
            <a:ext cx="464810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TextBox 8"/>
          <p:cNvSpPr txBox="1"/>
          <p:nvPr/>
        </p:nvSpPr>
        <p:spPr>
          <a:xfrm>
            <a:off x="424892" y="131109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1781205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3401568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171450"/>
            <a:ext cx="4235450" cy="4758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1928812"/>
            <a:ext cx="4016633" cy="871538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2800351"/>
            <a:ext cx="4015304" cy="179427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4676706"/>
            <a:ext cx="134839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6" y="4676706"/>
            <a:ext cx="259070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TextBox 8"/>
          <p:cNvSpPr txBox="1"/>
          <p:nvPr/>
        </p:nvSpPr>
        <p:spPr>
          <a:xfrm>
            <a:off x="424892" y="131109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3401045"/>
            <a:ext cx="2057400" cy="15293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17145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1786247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1786247"/>
            <a:ext cx="2057400" cy="314096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11930"/>
            <a:ext cx="685800" cy="226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343150"/>
            <a:ext cx="3108960" cy="653654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1773936"/>
            <a:ext cx="4240119" cy="31409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996803"/>
            <a:ext cx="3108960" cy="1610916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4817689"/>
            <a:ext cx="1537447" cy="273844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4817689"/>
            <a:ext cx="30051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0" name="TextBox 9"/>
          <p:cNvSpPr txBox="1"/>
          <p:nvPr/>
        </p:nvSpPr>
        <p:spPr>
          <a:xfrm>
            <a:off x="4750361" y="2528048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17145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17145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6" y="17145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1" y="211931"/>
            <a:ext cx="642097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TextBox 8"/>
          <p:cNvSpPr txBox="1"/>
          <p:nvPr/>
        </p:nvSpPr>
        <p:spPr>
          <a:xfrm>
            <a:off x="223186" y="17145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11931"/>
            <a:ext cx="91440" cy="120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11930"/>
            <a:ext cx="685800" cy="226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716056"/>
            <a:ext cx="681318" cy="3878567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19067"/>
            <a:ext cx="6858000" cy="388865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TextBox 8"/>
          <p:cNvSpPr txBox="1"/>
          <p:nvPr/>
        </p:nvSpPr>
        <p:spPr>
          <a:xfrm rot="16200000">
            <a:off x="8625725" y="352001"/>
            <a:ext cx="1956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00853"/>
            <a:ext cx="7556313" cy="74631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TextBox 8"/>
          <p:cNvSpPr txBox="1"/>
          <p:nvPr/>
        </p:nvSpPr>
        <p:spPr>
          <a:xfrm>
            <a:off x="223186" y="17145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847165"/>
            <a:ext cx="7558960" cy="58102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3468501"/>
            <a:ext cx="4038600" cy="7000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4171950"/>
            <a:ext cx="4038600" cy="561415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4819230"/>
            <a:ext cx="1232647" cy="273844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4819230"/>
            <a:ext cx="2617694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171450"/>
            <a:ext cx="4235450" cy="3140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1783080"/>
            <a:ext cx="2057400" cy="15293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17145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178308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334621"/>
            <a:ext cx="3086100" cy="1530679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2" y="131109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171450"/>
            <a:ext cx="8200930" cy="4758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343151"/>
            <a:ext cx="5638800" cy="1021556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3371851"/>
            <a:ext cx="5638800" cy="112514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4686581"/>
            <a:ext cx="1474694" cy="27384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4686581"/>
            <a:ext cx="56388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4686581"/>
            <a:ext cx="554038" cy="273844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8" name="TextBox 7"/>
          <p:cNvSpPr txBox="1"/>
          <p:nvPr/>
        </p:nvSpPr>
        <p:spPr>
          <a:xfrm>
            <a:off x="2003613" y="2333066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1" y="171450"/>
            <a:ext cx="212725" cy="47589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1" y="211931"/>
            <a:ext cx="642097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11931"/>
            <a:ext cx="91440" cy="120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6" y="17145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489472"/>
            <a:ext cx="3657600" cy="31051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489472"/>
            <a:ext cx="3657600" cy="31051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6" y="17145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1835524"/>
            <a:ext cx="3657600" cy="27590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1835524"/>
            <a:ext cx="3657600" cy="27590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1553136"/>
            <a:ext cx="3657600" cy="242047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1553136"/>
            <a:ext cx="3657600" cy="2420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6" y="17145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489472"/>
            <a:ext cx="7569157" cy="147447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8" y="3123724"/>
            <a:ext cx="7569157" cy="147447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181676"/>
            <a:ext cx="554038" cy="273844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6" y="17145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489472"/>
            <a:ext cx="3657600" cy="147447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489472"/>
            <a:ext cx="3657600" cy="31051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3127248"/>
            <a:ext cx="3657600" cy="147447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363070"/>
            <a:ext cx="7556313" cy="837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485901"/>
            <a:ext cx="7556313" cy="310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481768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4817689"/>
            <a:ext cx="61228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181676"/>
            <a:ext cx="5540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t.brown.edu/services/type/closed-captioning-digital-content" TargetMode="External"/><Relationship Id="rId4" Type="http://schemas.openxmlformats.org/officeDocument/2006/relationships/hyperlink" Target="http://nad.org/issues/education" TargetMode="External"/><Relationship Id="rId5" Type="http://schemas.openxmlformats.org/officeDocument/2006/relationships/hyperlink" Target="http://chronicle.com/blogs/wiredcampus/ada-compliance-a-major-vulnerability-for-online-programs/28136" TargetMode="External"/><Relationship Id="rId6" Type="http://schemas.openxmlformats.org/officeDocument/2006/relationships/hyperlink" Target="http://www.nytimes.com/2015/02/13/education/harvard-and-mit-sued-over-failing-to-caption-online-courses.html?_r=1" TargetMode="External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hyperlink" Target="mailto:catherine_zabriskie@brown.ed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ctrTitle"/>
          </p:nvPr>
        </p:nvSpPr>
        <p:spPr>
          <a:xfrm>
            <a:off x="4800600" y="3569368"/>
            <a:ext cx="4038600" cy="86153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Getting started with accessibility</a:t>
            </a:r>
            <a:endParaRPr lang="en" dirty="0"/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4237789" y="4430906"/>
            <a:ext cx="4601411" cy="47281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2"/>
                </a:solidFill>
              </a:rPr>
              <a:t>closed captioning </a:t>
            </a:r>
            <a:r>
              <a:rPr lang="en" sz="2000" dirty="0" smtClean="0">
                <a:solidFill>
                  <a:schemeClr val="accent2"/>
                </a:solidFill>
              </a:rPr>
              <a:t>at </a:t>
            </a:r>
            <a:r>
              <a:rPr lang="en" sz="2000" dirty="0">
                <a:solidFill>
                  <a:schemeClr val="accent2"/>
                </a:solidFill>
              </a:rPr>
              <a:t>Brown </a:t>
            </a:r>
            <a:r>
              <a:rPr lang="en" sz="2000" dirty="0" smtClean="0">
                <a:solidFill>
                  <a:schemeClr val="accent2"/>
                </a:solidFill>
              </a:rPr>
              <a:t>University</a:t>
            </a:r>
            <a:endParaRPr lang="en-US" sz="2000" dirty="0" smtClean="0">
              <a:solidFill>
                <a:schemeClr val="accent2"/>
              </a:solidFill>
            </a:endParaRPr>
          </a:p>
          <a:p>
            <a:pPr>
              <a:spcBef>
                <a:spcPts val="0"/>
              </a:spcBef>
              <a:buNone/>
            </a:pPr>
            <a:endParaRPr lang="en-US" dirty="0"/>
          </a:p>
          <a:p>
            <a:r>
              <a:rPr lang="en-US" dirty="0"/>
              <a:t> </a:t>
            </a:r>
            <a:endParaRPr lang="en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7"/>
            <a:ext cx="8229600" cy="159876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Lawsuits against universities made looking at technology accessibility a priority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/>
              <a:buChar char="•"/>
            </a:pPr>
            <a:endParaRPr lang="en-US" sz="3200" dirty="0" smtClean="0"/>
          </a:p>
          <a:p>
            <a:pPr marL="342900" lvl="0" indent="-342900">
              <a:buFont typeface="Arial"/>
              <a:buChar char="•"/>
            </a:pPr>
            <a:endParaRPr lang="en-US" sz="3200" dirty="0"/>
          </a:p>
          <a:p>
            <a:pPr marL="342900" lvl="0" indent="-342900">
              <a:buFont typeface="Arial"/>
              <a:buChar char="•"/>
            </a:pPr>
            <a:endParaRPr lang="en-US" sz="3200" dirty="0" smtClean="0"/>
          </a:p>
          <a:p>
            <a:pPr marL="342900" lvl="0" indent="-342900">
              <a:buFont typeface="Arial"/>
              <a:buChar char="•"/>
            </a:pPr>
            <a:endParaRPr lang="en-US" sz="3200" dirty="0"/>
          </a:p>
          <a:p>
            <a:pPr marL="342900" lvl="0" indent="-342900">
              <a:buFont typeface="Arial"/>
              <a:buChar char="•"/>
            </a:pPr>
            <a:endParaRPr lang="en-US" sz="3200" dirty="0" smtClean="0"/>
          </a:p>
          <a:p>
            <a:pPr marL="342900" lvl="0" indent="-342900">
              <a:buFont typeface="Arial"/>
              <a:buChar char="•"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899" y="2026615"/>
            <a:ext cx="3627521" cy="260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3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experts is important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799" y="1685758"/>
            <a:ext cx="4053306" cy="303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8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Poll: do you have accessibility experts on your campus?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1. We have an </a:t>
            </a:r>
            <a:r>
              <a:rPr lang="en-US" sz="2800" dirty="0"/>
              <a:t>accessibility services </a:t>
            </a:r>
            <a:r>
              <a:rPr lang="en-US" sz="2800" dirty="0" smtClean="0"/>
              <a:t>office and I’ve worked with them.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2. We have an accessibility services office but I’ve never worked with them.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3. We don’t have this kind of resource on my campus.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404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participants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2800" dirty="0" smtClean="0"/>
              <a:t>Brown </a:t>
            </a:r>
            <a:r>
              <a:rPr lang="en-US" sz="2800" dirty="0"/>
              <a:t>had </a:t>
            </a:r>
            <a:r>
              <a:rPr lang="en-US" sz="2800" dirty="0" smtClean="0"/>
              <a:t>accessibility working </a:t>
            </a:r>
            <a:r>
              <a:rPr lang="en-US" sz="2800" dirty="0"/>
              <a:t>groups in the past, but we </a:t>
            </a:r>
            <a:r>
              <a:rPr lang="en-US" sz="2800" dirty="0" smtClean="0"/>
              <a:t>created a specific group </a:t>
            </a:r>
            <a:r>
              <a:rPr lang="en-US" sz="2800" dirty="0"/>
              <a:t>to focus on getting a University-wide process and </a:t>
            </a:r>
            <a:r>
              <a:rPr lang="en-US" sz="2800" dirty="0" smtClean="0"/>
              <a:t>policy </a:t>
            </a:r>
            <a:r>
              <a:rPr lang="en-US" sz="2800" dirty="0"/>
              <a:t>in place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4153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Why we chose who we chose:</a:t>
            </a:r>
            <a:endParaRPr lang="en" dirty="0"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457200" y="1063378"/>
            <a:ext cx="8229600" cy="386247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400" b="1" dirty="0" smtClean="0"/>
              <a:t>Accurate</a:t>
            </a:r>
            <a:r>
              <a:rPr lang="en-US" sz="2400" dirty="0" smtClean="0"/>
              <a:t> captions</a:t>
            </a:r>
            <a:endParaRPr lang="en-US" sz="2400" dirty="0"/>
          </a:p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Standard time frame for caption delivery</a:t>
            </a:r>
            <a:endParaRPr lang="en-US" sz="2400" dirty="0"/>
          </a:p>
          <a:p>
            <a:pPr marL="342900" lvl="1" indent="-342900">
              <a:buFont typeface="Arial"/>
              <a:buChar char="•"/>
            </a:pPr>
            <a:r>
              <a:rPr lang="en-US" sz="2400" dirty="0"/>
              <a:t>Cost</a:t>
            </a:r>
          </a:p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Process/usability</a:t>
            </a:r>
            <a:endParaRPr lang="en-US" sz="2400" dirty="0"/>
          </a:p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Ability to integrate with video platforms/tools used at Brown</a:t>
            </a:r>
            <a:endParaRPr lang="en-US" sz="2400" dirty="0"/>
          </a:p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Flexibility, willingness to add features based on our needs</a:t>
            </a:r>
            <a:endParaRPr lang="en-US" sz="2400" dirty="0"/>
          </a:p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References, </a:t>
            </a:r>
            <a:r>
              <a:rPr lang="en-US" sz="2400" dirty="0"/>
              <a:t>p</a:t>
            </a:r>
            <a:r>
              <a:rPr lang="en-US" sz="2400" dirty="0" smtClean="0"/>
              <a:t>rior experience </a:t>
            </a:r>
            <a:r>
              <a:rPr lang="en-US" sz="2400" dirty="0"/>
              <a:t>with the vendor</a:t>
            </a:r>
            <a:br>
              <a:rPr lang="en-US" sz="2400" dirty="0"/>
            </a:br>
            <a:endParaRPr lang="en-US" sz="2400"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004606"/>
          </a:xfrm>
        </p:spPr>
        <p:txBody>
          <a:bodyPr/>
          <a:lstStyle/>
          <a:p>
            <a:r>
              <a:rPr lang="en-US" sz="4000" dirty="0" smtClean="0"/>
              <a:t>Benefits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49478"/>
            <a:ext cx="8229600" cy="3976371"/>
          </a:xfrm>
        </p:spPr>
        <p:txBody>
          <a:bodyPr/>
          <a:lstStyle/>
          <a:p>
            <a:endParaRPr lang="en-US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Ensure compliance with the ADA and reduce risk of lawsuit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Reflect the University’s core values-visibility of doing the right thing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Attract applicants who are underrepresented at Brown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1984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What </a:t>
            </a:r>
            <a:r>
              <a:rPr lang="en-US" dirty="0" smtClean="0"/>
              <a:t>do </a:t>
            </a:r>
            <a:r>
              <a:rPr lang="en" dirty="0" smtClean="0"/>
              <a:t>we caption</a:t>
            </a:r>
            <a:r>
              <a:rPr lang="en-US" dirty="0" smtClean="0"/>
              <a:t>?</a:t>
            </a:r>
            <a:endParaRPr lang="en" dirty="0"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895" y="1422399"/>
            <a:ext cx="5195266" cy="292233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How’s it going?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Estimating hours of content was difficult</a:t>
            </a:r>
          </a:p>
          <a:p>
            <a:pPr lvl="1"/>
            <a:r>
              <a:rPr lang="en-US" sz="2600" dirty="0" smtClean="0"/>
              <a:t>We used a formula/strategy</a:t>
            </a:r>
          </a:p>
          <a:p>
            <a:pPr lvl="1"/>
            <a:r>
              <a:rPr lang="en-US" sz="2600" dirty="0" smtClean="0"/>
              <a:t>We overestimated! </a:t>
            </a:r>
          </a:p>
          <a:p>
            <a:r>
              <a:rPr lang="en-US" sz="2800" dirty="0" smtClean="0"/>
              <a:t>Caution- “should we caption this?”</a:t>
            </a:r>
          </a:p>
          <a:p>
            <a:r>
              <a:rPr lang="en-US" sz="2800" dirty="0" smtClean="0"/>
              <a:t>What about videos that we don’t own (YouTube, </a:t>
            </a:r>
            <a:r>
              <a:rPr lang="en-US" sz="2800" dirty="0" err="1" smtClean="0"/>
              <a:t>etc</a:t>
            </a:r>
            <a:r>
              <a:rPr lang="en-US" sz="2800" dirty="0" smtClean="0"/>
              <a:t>?)</a:t>
            </a:r>
            <a:endParaRPr lang="en-US" sz="2800" dirty="0"/>
          </a:p>
          <a:p>
            <a:r>
              <a:rPr lang="en-US" sz="2800" dirty="0" smtClean="0"/>
              <a:t>Other uses of captioning (unrelated to accessibility)</a:t>
            </a:r>
          </a:p>
        </p:txBody>
      </p:sp>
    </p:spTree>
    <p:extLst>
      <p:ext uri="{BB962C8B-B14F-4D97-AF65-F5344CB8AC3E}">
        <p14:creationId xmlns:p14="http://schemas.microsoft.com/office/powerpoint/2010/main" val="1654097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What did we learn?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Work with others on campus</a:t>
            </a:r>
          </a:p>
          <a:p>
            <a:r>
              <a:rPr lang="en-US" sz="2800" dirty="0" smtClean="0"/>
              <a:t>Spread the word about the importance of accessibility </a:t>
            </a:r>
          </a:p>
          <a:p>
            <a:r>
              <a:rPr lang="en-US" sz="2800" dirty="0" smtClean="0"/>
              <a:t>Consider accessibility whenever taking on a new project/solving a new problem</a:t>
            </a:r>
          </a:p>
          <a:p>
            <a:r>
              <a:rPr lang="en-US" sz="2800" dirty="0" smtClean="0"/>
              <a:t>Ask for help from experts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40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Where can YOU start?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What’s the current priority/buzz on your campus?  Can you use that excitement to your advantage?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316" y="2349755"/>
            <a:ext cx="2740526" cy="257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3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DON’T KNOW WHERE TO START!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512" y="1063378"/>
            <a:ext cx="5273172" cy="39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49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hlinkClick r:id="rId3"/>
              </a:rPr>
              <a:t>Brown’s Closed Captioning guidelines</a:t>
            </a:r>
            <a:endParaRPr lang="en-US" sz="2400" dirty="0" smtClean="0"/>
          </a:p>
          <a:p>
            <a:r>
              <a:rPr lang="en-US" sz="2400" dirty="0" smtClean="0"/>
              <a:t>National </a:t>
            </a:r>
            <a:r>
              <a:rPr lang="en-US" sz="2400" dirty="0"/>
              <a:t>Association of the </a:t>
            </a:r>
            <a:r>
              <a:rPr lang="en-US" sz="2400" dirty="0" smtClean="0"/>
              <a:t>Deaf: </a:t>
            </a:r>
            <a:r>
              <a:rPr lang="en-US" sz="2400" dirty="0" smtClean="0">
                <a:hlinkClick r:id="rId4"/>
              </a:rPr>
              <a:t>ADA requirements and education</a:t>
            </a:r>
            <a:endParaRPr lang="en-US" sz="2400" dirty="0" smtClean="0"/>
          </a:p>
          <a:p>
            <a:r>
              <a:rPr lang="en-US" sz="2400" dirty="0"/>
              <a:t>The Chronicle of Higher </a:t>
            </a:r>
            <a:r>
              <a:rPr lang="en-US" sz="2400" dirty="0" smtClean="0"/>
              <a:t>Education: April 22, 2010 </a:t>
            </a:r>
            <a:r>
              <a:rPr lang="en-US" sz="2400" dirty="0" smtClean="0">
                <a:hlinkClick r:id="rId5"/>
              </a:rPr>
              <a:t>“Compliance </a:t>
            </a:r>
            <a:r>
              <a:rPr lang="en-US" sz="2400" dirty="0">
                <a:hlinkClick r:id="rId5"/>
              </a:rPr>
              <a:t>Is a ‘Major Vulnerability’ for Online </a:t>
            </a:r>
            <a:r>
              <a:rPr lang="en-US" sz="2400" dirty="0" smtClean="0">
                <a:hlinkClick r:id="rId5"/>
              </a:rPr>
              <a:t>Programs”</a:t>
            </a:r>
            <a:endParaRPr lang="en-US" sz="2400" dirty="0" smtClean="0"/>
          </a:p>
          <a:p>
            <a:r>
              <a:rPr lang="en-US" sz="2400" dirty="0" smtClean="0"/>
              <a:t>New York Times: </a:t>
            </a:r>
            <a:r>
              <a:rPr lang="en-US" sz="2400" dirty="0"/>
              <a:t>February 12, 2015</a:t>
            </a:r>
          </a:p>
          <a:p>
            <a:pPr marL="0" indent="0">
              <a:buNone/>
            </a:pPr>
            <a:r>
              <a:rPr lang="en-US" sz="2400" dirty="0" smtClean="0">
                <a:hlinkClick r:id="rId6"/>
              </a:rPr>
              <a:t> “Harvard and MIT Are Sued Over Lack of Closed     Captions”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000" dirty="0"/>
              <a:t>Questions?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2800" dirty="0" smtClean="0"/>
              <a:t>Get in </a:t>
            </a:r>
            <a:r>
              <a:rPr lang="en-US" sz="2800" smtClean="0"/>
              <a:t>touch</a:t>
            </a:r>
            <a:r>
              <a:rPr lang="en-US" sz="2800" smtClean="0"/>
              <a:t>!</a:t>
            </a:r>
            <a:endParaRPr lang="en-US" sz="2800" dirty="0"/>
          </a:p>
          <a:p>
            <a:pPr rtl="0">
              <a:spcBef>
                <a:spcPts val="0"/>
              </a:spcBef>
              <a:buNone/>
            </a:pPr>
            <a:endParaRPr sz="2800" dirty="0"/>
          </a:p>
          <a:p>
            <a:pPr rtl="0">
              <a:spcBef>
                <a:spcPts val="0"/>
              </a:spcBef>
              <a:buNone/>
            </a:pPr>
            <a:r>
              <a:rPr lang="en" sz="2800" u="sng" dirty="0" smtClean="0">
                <a:solidFill>
                  <a:schemeClr val="hlink"/>
                </a:solidFill>
                <a:hlinkClick r:id="rId3"/>
              </a:rPr>
              <a:t>catherine_zabriskie@brown.edu</a:t>
            </a:r>
            <a:endParaRPr lang="en" sz="2800" u="sng" dirty="0">
              <a:solidFill>
                <a:schemeClr val="hlink"/>
              </a:solidFill>
              <a:hlinkClick r:id="rId3"/>
            </a:endParaRPr>
          </a:p>
          <a:p>
            <a:pPr rtl="0">
              <a:spcBef>
                <a:spcPts val="0"/>
              </a:spcBef>
              <a:buNone/>
            </a:pPr>
            <a:r>
              <a:rPr lang="en" sz="2800" u="sng" dirty="0" smtClean="0">
                <a:solidFill>
                  <a:schemeClr val="hlink"/>
                </a:solidFill>
              </a:rPr>
              <a:t>gillian_bell@brown.edu</a:t>
            </a:r>
            <a:endParaRPr lang="en-US" sz="2800" u="sng" dirty="0" smtClean="0">
              <a:solidFill>
                <a:schemeClr val="hlink"/>
              </a:solidFill>
            </a:endParaRPr>
          </a:p>
          <a:p>
            <a:pPr rtl="0">
              <a:spcBef>
                <a:spcPts val="0"/>
              </a:spcBef>
              <a:buNone/>
            </a:pPr>
            <a:endParaRPr lang="en-US" sz="2800" u="sng" dirty="0">
              <a:solidFill>
                <a:schemeClr val="hlink"/>
              </a:solidFill>
            </a:endParaRP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needs to be more accessible?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Web design/online tools</a:t>
            </a:r>
          </a:p>
          <a:p>
            <a:r>
              <a:rPr lang="en-US" sz="2800" dirty="0" smtClean="0"/>
              <a:t>Online video </a:t>
            </a:r>
          </a:p>
          <a:p>
            <a:r>
              <a:rPr lang="en-US" sz="2800" dirty="0" smtClean="0"/>
              <a:t>Visual/text materials</a:t>
            </a:r>
          </a:p>
          <a:p>
            <a:r>
              <a:rPr lang="en-US" sz="2800" dirty="0" smtClean="0"/>
              <a:t>Test taking </a:t>
            </a:r>
          </a:p>
          <a:p>
            <a:endParaRPr lang="en-US" sz="2800" dirty="0" smtClean="0"/>
          </a:p>
          <a:p>
            <a:r>
              <a:rPr lang="en-US" sz="2800" dirty="0" smtClean="0"/>
              <a:t>What’s most important to your university? 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0094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Captions matter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6000" dirty="0" smtClean="0"/>
          </a:p>
          <a:p>
            <a:pPr marL="0" indent="0" algn="ctr">
              <a:buNone/>
            </a:pPr>
            <a:r>
              <a:rPr lang="en-US" sz="6000" dirty="0" smtClean="0"/>
              <a:t>Let’s </a:t>
            </a:r>
            <a:r>
              <a:rPr lang="en-US" sz="6000" dirty="0"/>
              <a:t>see </a:t>
            </a:r>
            <a:r>
              <a:rPr lang="en-US" sz="6000" dirty="0" smtClean="0"/>
              <a:t>some examples!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4408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rown ELI slide 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263" y="0"/>
            <a:ext cx="82438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7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4000" dirty="0" smtClean="0"/>
              <a:t>Captions matter!</a:t>
            </a:r>
            <a:endParaRPr sz="4000" dirty="0"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sz="2800" dirty="0"/>
          </a:p>
        </p:txBody>
      </p:sp>
      <p:pic>
        <p:nvPicPr>
          <p:cNvPr id="2" name="Picture 1" descr="Screen Shot 2016-01-19 at 2.44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75514" cy="5143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rown ELI slide 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263" y="0"/>
            <a:ext cx="82438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5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reen Shot 2016-01-19 at 2.45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51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16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did Brown start with captioning?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800" dirty="0"/>
              <a:t>Use of video for teaching and learning is </a:t>
            </a:r>
            <a:r>
              <a:rPr lang="en-US" sz="2800" dirty="0" smtClean="0"/>
              <a:t>exploding!</a:t>
            </a:r>
            <a:endParaRPr lang="en-US" sz="2800" dirty="0"/>
          </a:p>
          <a:p>
            <a:pPr marL="342900" lvl="0" indent="-342900">
              <a:buFont typeface="Arial"/>
              <a:buChar char="•"/>
            </a:pPr>
            <a:endParaRPr lang="en-US" sz="28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Flipped classrooms and online </a:t>
            </a:r>
            <a:r>
              <a:rPr lang="en-US" sz="2800" dirty="0" smtClean="0"/>
              <a:t>courses</a:t>
            </a:r>
          </a:p>
          <a:p>
            <a:pPr marL="342900" indent="-342900">
              <a:buFont typeface="Arial"/>
              <a:buChar char="•"/>
            </a:pPr>
            <a:endParaRPr lang="en-US" sz="2800" dirty="0"/>
          </a:p>
          <a:p>
            <a:pPr marL="342900" lvl="0" indent="-342900">
              <a:buFont typeface="Arial"/>
              <a:buChar char="•"/>
            </a:pPr>
            <a:r>
              <a:rPr lang="en-US" sz="2800" dirty="0"/>
              <a:t>We needed to start somewhere!  Captioning was an obvious area of need and making a difference seemed </a:t>
            </a:r>
            <a:r>
              <a:rPr lang="en-US" sz="2800" dirty="0" smtClean="0"/>
              <a:t>achievable.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9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6724</TotalTime>
  <Words>532</Words>
  <Application>Microsoft Macintosh PowerPoint</Application>
  <PresentationFormat>On-screen Show (16:9)</PresentationFormat>
  <Paragraphs>78</Paragraphs>
  <Slides>21</Slides>
  <Notes>21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Advantage</vt:lpstr>
      <vt:lpstr>  Getting started with accessibility</vt:lpstr>
      <vt:lpstr>I DON’T KNOW WHERE TO START!</vt:lpstr>
      <vt:lpstr>What needs to be more accessible?</vt:lpstr>
      <vt:lpstr>Captions matter</vt:lpstr>
      <vt:lpstr>PowerPoint Presentation</vt:lpstr>
      <vt:lpstr>Captions matter!</vt:lpstr>
      <vt:lpstr>PowerPoint Presentation</vt:lpstr>
      <vt:lpstr>PowerPoint Presentation</vt:lpstr>
      <vt:lpstr>Why did Brown start with captioning?</vt:lpstr>
      <vt:lpstr> Lawsuits against universities made looking at technology accessibility a priority</vt:lpstr>
      <vt:lpstr>Working with experts is important</vt:lpstr>
      <vt:lpstr>Poll: do you have accessibility experts on your campus?</vt:lpstr>
      <vt:lpstr>Project participants</vt:lpstr>
      <vt:lpstr>Why we chose who we chose:</vt:lpstr>
      <vt:lpstr>Benefits</vt:lpstr>
      <vt:lpstr>What do we caption?</vt:lpstr>
      <vt:lpstr>How’s it going?</vt:lpstr>
      <vt:lpstr>What did we learn?</vt:lpstr>
      <vt:lpstr>Where can YOU start?</vt:lpstr>
      <vt:lpstr>Resources</vt:lpstr>
      <vt:lpstr>Questions?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CLOSED CAPTIONING</dc:title>
  <dc:subject/>
  <dc:creator/>
  <cp:keywords/>
  <dc:description/>
  <cp:lastModifiedBy>Gillian Bell</cp:lastModifiedBy>
  <cp:revision>51</cp:revision>
  <cp:lastPrinted>2016-01-21T18:13:00Z</cp:lastPrinted>
  <dcterms:modified xsi:type="dcterms:W3CDTF">2016-02-02T22:31:33Z</dcterms:modified>
  <cp:category/>
</cp:coreProperties>
</file>