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6" r:id="rId2"/>
    <p:sldId id="259" r:id="rId3"/>
    <p:sldId id="257"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BC3C"/>
    <a:srgbClr val="DED23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182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ABF3D9-DDD5-C748-85EE-4B8FD44A5B39}" type="datetimeFigureOut">
              <a:rPr lang="en-US" smtClean="0"/>
              <a:t>2/8/16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86AFA5-148C-454D-BD0C-D0C4E3E2E618}" type="slidenum">
              <a:rPr lang="en-US" smtClean="0"/>
              <a:t>‹#›</a:t>
            </a:fld>
            <a:endParaRPr lang="en-US"/>
          </a:p>
        </p:txBody>
      </p:sp>
    </p:spTree>
    <p:extLst>
      <p:ext uri="{BB962C8B-B14F-4D97-AF65-F5344CB8AC3E}">
        <p14:creationId xmlns:p14="http://schemas.microsoft.com/office/powerpoint/2010/main" val="482861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decision makers prioritize making instructional materials and university websites accessible?</a:t>
            </a:r>
            <a:r>
              <a:rPr lang="en-US" baseline="0" dirty="0" smtClean="0"/>
              <a:t> At Pitt we collaborated with the Office of Disability Services to determine what the most commonly requested accommodations are for students with disabilities. Then we looked at the </a:t>
            </a:r>
            <a:r>
              <a:rPr lang="en-US" b="1" baseline="0" dirty="0" smtClean="0"/>
              <a:t>impact</a:t>
            </a:r>
            <a:r>
              <a:rPr lang="en-US" baseline="0" dirty="0" smtClean="0"/>
              <a:t> and the </a:t>
            </a:r>
            <a:r>
              <a:rPr lang="en-US" b="1" baseline="0" dirty="0" smtClean="0"/>
              <a:t>effort/affordability </a:t>
            </a:r>
            <a:r>
              <a:rPr lang="en-US" baseline="0" dirty="0" smtClean="0"/>
              <a:t>of making instructional materials accessible</a:t>
            </a:r>
            <a:r>
              <a:rPr lang="en-US" b="0" baseline="0" dirty="0" smtClean="0"/>
              <a:t>. The result is what we refer to as the Accessibility Matrix which has helped us prioritize the actions we need to take to make our courses and instructional materials accessible to all students. </a:t>
            </a:r>
            <a:endParaRPr lang="en-US" dirty="0"/>
          </a:p>
        </p:txBody>
      </p:sp>
      <p:sp>
        <p:nvSpPr>
          <p:cNvPr id="4" name="Slide Number Placeholder 3"/>
          <p:cNvSpPr>
            <a:spLocks noGrp="1"/>
          </p:cNvSpPr>
          <p:nvPr>
            <p:ph type="sldNum" sz="quarter" idx="10"/>
          </p:nvPr>
        </p:nvSpPr>
        <p:spPr/>
        <p:txBody>
          <a:bodyPr/>
          <a:lstStyle/>
          <a:p>
            <a:fld id="{DA86AFA5-148C-454D-BD0C-D0C4E3E2E618}" type="slidenum">
              <a:rPr lang="en-US" smtClean="0"/>
              <a:t>1</a:t>
            </a:fld>
            <a:endParaRPr lang="en-US"/>
          </a:p>
        </p:txBody>
      </p:sp>
    </p:spTree>
    <p:extLst>
      <p:ext uri="{BB962C8B-B14F-4D97-AF65-F5344CB8AC3E}">
        <p14:creationId xmlns:p14="http://schemas.microsoft.com/office/powerpoint/2010/main" val="104998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don’t suggest that this is the final word on how this chart should look. In fact,</a:t>
            </a:r>
            <a:r>
              <a:rPr lang="en-US" baseline="0" dirty="0" smtClean="0"/>
              <a:t> I think if we revisited it today we would prioritize items differently. For example, during the process of reviewing Pitt websites using the WAVE tool, we discovered that the gold used on Pitt’s webpages doesn’t meet the contrast specifications for accessibility. That would seem a fairly easy fix. However, for Pitt it would mean completely redoing all webpages associated with the university. So, if you want to create your own matrix, you need to take into consideration your university’s goals, specific web design themes, and resources available for this endeavor. </a:t>
            </a:r>
          </a:p>
          <a:p>
            <a:endParaRPr lang="en-US" baseline="0" dirty="0" smtClean="0"/>
          </a:p>
          <a:p>
            <a:r>
              <a:rPr lang="en-US" baseline="0" dirty="0" smtClean="0"/>
              <a:t>Creating new materials or websites that meet accessibility standards is much easier than retrofitting existing ones.</a:t>
            </a:r>
            <a:endParaRPr lang="en-US" dirty="0"/>
          </a:p>
        </p:txBody>
      </p:sp>
      <p:sp>
        <p:nvSpPr>
          <p:cNvPr id="4" name="Slide Number Placeholder 3"/>
          <p:cNvSpPr>
            <a:spLocks noGrp="1"/>
          </p:cNvSpPr>
          <p:nvPr>
            <p:ph type="sldNum" sz="quarter" idx="10"/>
          </p:nvPr>
        </p:nvSpPr>
        <p:spPr/>
        <p:txBody>
          <a:bodyPr/>
          <a:lstStyle/>
          <a:p>
            <a:fld id="{DA86AFA5-148C-454D-BD0C-D0C4E3E2E618}" type="slidenum">
              <a:rPr lang="en-US" smtClean="0"/>
              <a:t>2</a:t>
            </a:fld>
            <a:endParaRPr lang="en-US"/>
          </a:p>
        </p:txBody>
      </p:sp>
    </p:spTree>
    <p:extLst>
      <p:ext uri="{BB962C8B-B14F-4D97-AF65-F5344CB8AC3E}">
        <p14:creationId xmlns:p14="http://schemas.microsoft.com/office/powerpoint/2010/main" val="2122751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visit the Center for Instructional Development </a:t>
            </a:r>
            <a:r>
              <a:rPr lang="en-US" smtClean="0"/>
              <a:t>and Distance Education</a:t>
            </a:r>
            <a:r>
              <a:rPr lang="en-US" baseline="0" smtClean="0"/>
              <a:t> </a:t>
            </a:r>
            <a:r>
              <a:rPr lang="en-US" baseline="0" dirty="0" smtClean="0"/>
              <a:t>website at: -------, you will see this chart that describes the task, explains how it effects accessibility and provides examples. </a:t>
            </a:r>
            <a:endParaRPr lang="en-US" dirty="0"/>
          </a:p>
        </p:txBody>
      </p:sp>
      <p:sp>
        <p:nvSpPr>
          <p:cNvPr id="4" name="Slide Number Placeholder 3"/>
          <p:cNvSpPr>
            <a:spLocks noGrp="1"/>
          </p:cNvSpPr>
          <p:nvPr>
            <p:ph type="sldNum" sz="quarter" idx="10"/>
          </p:nvPr>
        </p:nvSpPr>
        <p:spPr/>
        <p:txBody>
          <a:bodyPr/>
          <a:lstStyle/>
          <a:p>
            <a:fld id="{DA86AFA5-148C-454D-BD0C-D0C4E3E2E618}" type="slidenum">
              <a:rPr lang="en-US" smtClean="0"/>
              <a:t>3</a:t>
            </a:fld>
            <a:endParaRPr lang="en-US"/>
          </a:p>
        </p:txBody>
      </p:sp>
    </p:spTree>
    <p:extLst>
      <p:ext uri="{BB962C8B-B14F-4D97-AF65-F5344CB8AC3E}">
        <p14:creationId xmlns:p14="http://schemas.microsoft.com/office/powerpoint/2010/main" val="65812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E4DB84-DBA1-2544-BCB8-864B7E2930AF}" type="datetimeFigureOut">
              <a:rPr lang="en-US" smtClean="0"/>
              <a:t>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C819C-47F2-3A49-B72E-E6996581C2BA}" type="slidenum">
              <a:rPr lang="en-US" smtClean="0"/>
              <a:t>‹#›</a:t>
            </a:fld>
            <a:endParaRPr lang="en-US"/>
          </a:p>
        </p:txBody>
      </p:sp>
    </p:spTree>
    <p:extLst>
      <p:ext uri="{BB962C8B-B14F-4D97-AF65-F5344CB8AC3E}">
        <p14:creationId xmlns:p14="http://schemas.microsoft.com/office/powerpoint/2010/main" val="264922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E4DB84-DBA1-2544-BCB8-864B7E2930AF}" type="datetimeFigureOut">
              <a:rPr lang="en-US" smtClean="0"/>
              <a:t>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C819C-47F2-3A49-B72E-E6996581C2BA}" type="slidenum">
              <a:rPr lang="en-US" smtClean="0"/>
              <a:t>‹#›</a:t>
            </a:fld>
            <a:endParaRPr lang="en-US"/>
          </a:p>
        </p:txBody>
      </p:sp>
    </p:spTree>
    <p:extLst>
      <p:ext uri="{BB962C8B-B14F-4D97-AF65-F5344CB8AC3E}">
        <p14:creationId xmlns:p14="http://schemas.microsoft.com/office/powerpoint/2010/main" val="1742327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E4DB84-DBA1-2544-BCB8-864B7E2930AF}" type="datetimeFigureOut">
              <a:rPr lang="en-US" smtClean="0"/>
              <a:t>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C819C-47F2-3A49-B72E-E6996581C2BA}" type="slidenum">
              <a:rPr lang="en-US" smtClean="0"/>
              <a:t>‹#›</a:t>
            </a:fld>
            <a:endParaRPr lang="en-US"/>
          </a:p>
        </p:txBody>
      </p:sp>
    </p:spTree>
    <p:extLst>
      <p:ext uri="{BB962C8B-B14F-4D97-AF65-F5344CB8AC3E}">
        <p14:creationId xmlns:p14="http://schemas.microsoft.com/office/powerpoint/2010/main" val="416908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E4DB84-DBA1-2544-BCB8-864B7E2930AF}" type="datetimeFigureOut">
              <a:rPr lang="en-US" smtClean="0"/>
              <a:t>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C819C-47F2-3A49-B72E-E6996581C2BA}" type="slidenum">
              <a:rPr lang="en-US" smtClean="0"/>
              <a:t>‹#›</a:t>
            </a:fld>
            <a:endParaRPr lang="en-US"/>
          </a:p>
        </p:txBody>
      </p:sp>
    </p:spTree>
    <p:extLst>
      <p:ext uri="{BB962C8B-B14F-4D97-AF65-F5344CB8AC3E}">
        <p14:creationId xmlns:p14="http://schemas.microsoft.com/office/powerpoint/2010/main" val="3691088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E4DB84-DBA1-2544-BCB8-864B7E2930AF}" type="datetimeFigureOut">
              <a:rPr lang="en-US" smtClean="0"/>
              <a:t>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C819C-47F2-3A49-B72E-E6996581C2BA}" type="slidenum">
              <a:rPr lang="en-US" smtClean="0"/>
              <a:t>‹#›</a:t>
            </a:fld>
            <a:endParaRPr lang="en-US"/>
          </a:p>
        </p:txBody>
      </p:sp>
    </p:spTree>
    <p:extLst>
      <p:ext uri="{BB962C8B-B14F-4D97-AF65-F5344CB8AC3E}">
        <p14:creationId xmlns:p14="http://schemas.microsoft.com/office/powerpoint/2010/main" val="3374646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E4DB84-DBA1-2544-BCB8-864B7E2930AF}" type="datetimeFigureOut">
              <a:rPr lang="en-US" smtClean="0"/>
              <a:t>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C819C-47F2-3A49-B72E-E6996581C2BA}" type="slidenum">
              <a:rPr lang="en-US" smtClean="0"/>
              <a:t>‹#›</a:t>
            </a:fld>
            <a:endParaRPr lang="en-US"/>
          </a:p>
        </p:txBody>
      </p:sp>
    </p:spTree>
    <p:extLst>
      <p:ext uri="{BB962C8B-B14F-4D97-AF65-F5344CB8AC3E}">
        <p14:creationId xmlns:p14="http://schemas.microsoft.com/office/powerpoint/2010/main" val="338679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E4DB84-DBA1-2544-BCB8-864B7E2930AF}" type="datetimeFigureOut">
              <a:rPr lang="en-US" smtClean="0"/>
              <a:t>2/8/16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CC819C-47F2-3A49-B72E-E6996581C2BA}" type="slidenum">
              <a:rPr lang="en-US" smtClean="0"/>
              <a:t>‹#›</a:t>
            </a:fld>
            <a:endParaRPr lang="en-US"/>
          </a:p>
        </p:txBody>
      </p:sp>
    </p:spTree>
    <p:extLst>
      <p:ext uri="{BB962C8B-B14F-4D97-AF65-F5344CB8AC3E}">
        <p14:creationId xmlns:p14="http://schemas.microsoft.com/office/powerpoint/2010/main" val="2846740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E4DB84-DBA1-2544-BCB8-864B7E2930AF}" type="datetimeFigureOut">
              <a:rPr lang="en-US" smtClean="0"/>
              <a:t>2/8/16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CC819C-47F2-3A49-B72E-E6996581C2BA}" type="slidenum">
              <a:rPr lang="en-US" smtClean="0"/>
              <a:t>‹#›</a:t>
            </a:fld>
            <a:endParaRPr lang="en-US"/>
          </a:p>
        </p:txBody>
      </p:sp>
    </p:spTree>
    <p:extLst>
      <p:ext uri="{BB962C8B-B14F-4D97-AF65-F5344CB8AC3E}">
        <p14:creationId xmlns:p14="http://schemas.microsoft.com/office/powerpoint/2010/main" val="2065643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E4DB84-DBA1-2544-BCB8-864B7E2930AF}" type="datetimeFigureOut">
              <a:rPr lang="en-US" smtClean="0"/>
              <a:t>2/8/16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CC819C-47F2-3A49-B72E-E6996581C2BA}" type="slidenum">
              <a:rPr lang="en-US" smtClean="0"/>
              <a:t>‹#›</a:t>
            </a:fld>
            <a:endParaRPr lang="en-US"/>
          </a:p>
        </p:txBody>
      </p:sp>
    </p:spTree>
    <p:extLst>
      <p:ext uri="{BB962C8B-B14F-4D97-AF65-F5344CB8AC3E}">
        <p14:creationId xmlns:p14="http://schemas.microsoft.com/office/powerpoint/2010/main" val="104331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E4DB84-DBA1-2544-BCB8-864B7E2930AF}" type="datetimeFigureOut">
              <a:rPr lang="en-US" smtClean="0"/>
              <a:t>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C819C-47F2-3A49-B72E-E6996581C2BA}" type="slidenum">
              <a:rPr lang="en-US" smtClean="0"/>
              <a:t>‹#›</a:t>
            </a:fld>
            <a:endParaRPr lang="en-US"/>
          </a:p>
        </p:txBody>
      </p:sp>
    </p:spTree>
    <p:extLst>
      <p:ext uri="{BB962C8B-B14F-4D97-AF65-F5344CB8AC3E}">
        <p14:creationId xmlns:p14="http://schemas.microsoft.com/office/powerpoint/2010/main" val="3103662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E4DB84-DBA1-2544-BCB8-864B7E2930AF}" type="datetimeFigureOut">
              <a:rPr lang="en-US" smtClean="0"/>
              <a:t>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C819C-47F2-3A49-B72E-E6996581C2BA}" type="slidenum">
              <a:rPr lang="en-US" smtClean="0"/>
              <a:t>‹#›</a:t>
            </a:fld>
            <a:endParaRPr lang="en-US"/>
          </a:p>
        </p:txBody>
      </p:sp>
    </p:spTree>
    <p:extLst>
      <p:ext uri="{BB962C8B-B14F-4D97-AF65-F5344CB8AC3E}">
        <p14:creationId xmlns:p14="http://schemas.microsoft.com/office/powerpoint/2010/main" val="24033200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E4DB84-DBA1-2544-BCB8-864B7E2930AF}" type="datetimeFigureOut">
              <a:rPr lang="en-US" smtClean="0"/>
              <a:t>2/8/16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CC819C-47F2-3A49-B72E-E6996581C2BA}" type="slidenum">
              <a:rPr lang="en-US" smtClean="0"/>
              <a:t>‹#›</a:t>
            </a:fld>
            <a:endParaRPr lang="en-US"/>
          </a:p>
        </p:txBody>
      </p:sp>
    </p:spTree>
    <p:extLst>
      <p:ext uri="{BB962C8B-B14F-4D97-AF65-F5344CB8AC3E}">
        <p14:creationId xmlns:p14="http://schemas.microsoft.com/office/powerpoint/2010/main" val="168608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online.pitt.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www.pitt.edu/~dmd78/hyperlinks.html" TargetMode="External"/><Relationship Id="rId4" Type="http://schemas.openxmlformats.org/officeDocument/2006/relationships/hyperlink" Target="http://www.pitt.edu/~dmd78/readable_pdf.html" TargetMode="External"/><Relationship Id="rId5" Type="http://schemas.openxmlformats.org/officeDocument/2006/relationships/hyperlink" Target="http://www.pitt.edu/~dmd78/font_color.html" TargetMode="External"/><Relationship Id="rId6" Type="http://schemas.openxmlformats.org/officeDocument/2006/relationships/hyperlink" Target="http://www.pitt.edu/~dmd78/keyboard.html" TargetMode="External"/><Relationship Id="rId7" Type="http://schemas.openxmlformats.org/officeDocument/2006/relationships/hyperlink" Target="http://www.pitt.edu/~dmd78/plain_language.html" TargetMode="External"/><Relationship Id="rId8" Type="http://schemas.openxmlformats.org/officeDocument/2006/relationships/hyperlink" Target="http://www.pitt.edu/~dmd78/alt_text.html" TargetMode="External"/><Relationship Id="rId9" Type="http://schemas.openxmlformats.org/officeDocument/2006/relationships/hyperlink" Target="http://www.pitt.edu/~dmd78/captions.html" TargetMode="External"/><Relationship Id="rId10" Type="http://schemas.openxmlformats.org/officeDocument/2006/relationships/hyperlink" Target="http://www.pitt.edu/~dmd78/transcripts.html" TargetMode="External"/><Relationship Id="rId11" Type="http://schemas.openxmlformats.org/officeDocument/2006/relationships/hyperlink" Target="http://www.pitt.edu/~dmd78/tables.html"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rgbClr val="002060"/>
                </a:solidFill>
              </a:rPr>
              <a:t/>
            </a:r>
            <a:br>
              <a:rPr lang="en-US" dirty="0" smtClean="0">
                <a:solidFill>
                  <a:srgbClr val="002060"/>
                </a:solidFill>
              </a:rPr>
            </a:br>
            <a:r>
              <a:rPr lang="en-US" dirty="0" smtClean="0">
                <a:solidFill>
                  <a:srgbClr val="002060"/>
                </a:solidFill>
              </a:rPr>
              <a:t>Assessing </a:t>
            </a:r>
            <a:r>
              <a:rPr lang="en-US" dirty="0">
                <a:solidFill>
                  <a:srgbClr val="002060"/>
                </a:solidFill>
              </a:rPr>
              <a:t>Impact and Difficulty</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solidFill>
                  <a:schemeClr val="bg2">
                    <a:lumMod val="50000"/>
                  </a:schemeClr>
                </a:solidFill>
              </a:rPr>
              <a:t>Laurie Cochenour</a:t>
            </a:r>
          </a:p>
          <a:p>
            <a:r>
              <a:rPr lang="en-US" dirty="0" smtClean="0">
                <a:solidFill>
                  <a:srgbClr val="002060"/>
                </a:solidFill>
                <a:hlinkClick r:id="rId3"/>
              </a:rPr>
              <a:t>Pitt </a:t>
            </a:r>
            <a:r>
              <a:rPr lang="en-US" i="1" dirty="0" smtClean="0">
                <a:solidFill>
                  <a:srgbClr val="002060"/>
                </a:solidFill>
                <a:hlinkClick r:id="rId3"/>
              </a:rPr>
              <a:t>Online</a:t>
            </a:r>
            <a:endParaRPr lang="en-US" i="1" dirty="0" smtClean="0">
              <a:solidFill>
                <a:srgbClr val="002060"/>
              </a:solidFill>
            </a:endParaRPr>
          </a:p>
        </p:txBody>
      </p:sp>
    </p:spTree>
    <p:extLst>
      <p:ext uri="{BB962C8B-B14F-4D97-AF65-F5344CB8AC3E}">
        <p14:creationId xmlns:p14="http://schemas.microsoft.com/office/powerpoint/2010/main" val="190934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Placeholder 5"/>
          <p:cNvPicPr>
            <a:picLocks noGrp="1" noChangeAspect="1"/>
          </p:cNvPicPr>
          <p:nvPr>
            <p:ph idx="1"/>
          </p:nvPr>
        </p:nvPicPr>
        <p:blipFill>
          <a:blip r:embed="rId3" cstate="email">
            <a:extLst>
              <a:ext uri="{28A0092B-C50C-407E-A947-70E740481C1C}">
                <a14:useLocalDpi xmlns:a14="http://schemas.microsoft.com/office/drawing/2010/main"/>
              </a:ext>
            </a:extLst>
          </a:blip>
          <a:srcRect/>
          <a:stretch>
            <a:fillRect/>
          </a:stretch>
        </p:blipFill>
        <p:spPr>
          <a:xfrm>
            <a:off x="336923" y="274638"/>
            <a:ext cx="8470154" cy="6356795"/>
          </a:xfrm>
        </p:spPr>
      </p:pic>
    </p:spTree>
    <p:extLst>
      <p:ext uri="{BB962C8B-B14F-4D97-AF65-F5344CB8AC3E}">
        <p14:creationId xmlns:p14="http://schemas.microsoft.com/office/powerpoint/2010/main" val="113786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3646" y="274638"/>
            <a:ext cx="7073153" cy="1137303"/>
          </a:xfrm>
        </p:spPr>
        <p:txBody>
          <a:bodyPr/>
          <a:lstStyle/>
          <a:p>
            <a:r>
              <a:rPr lang="en-US" smtClean="0"/>
              <a:t>Impact/Effort Matrix</a:t>
            </a:r>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4138140"/>
              </p:ext>
            </p:extLst>
          </p:nvPr>
        </p:nvGraphicFramePr>
        <p:xfrm>
          <a:off x="2514600" y="1653984"/>
          <a:ext cx="3765176" cy="4585450"/>
        </p:xfrm>
        <a:graphic>
          <a:graphicData uri="http://schemas.openxmlformats.org/drawingml/2006/table">
            <a:tbl>
              <a:tblPr firstRow="1" bandRow="1">
                <a:tableStyleId>{5C22544A-7EE6-4342-B048-85BDC9FD1C3A}</a:tableStyleId>
              </a:tblPr>
              <a:tblGrid>
                <a:gridCol w="3765176"/>
              </a:tblGrid>
              <a:tr h="458545">
                <a:tc>
                  <a:txBody>
                    <a:bodyPr/>
                    <a:lstStyle/>
                    <a:p>
                      <a:pPr algn="ctr"/>
                      <a:r>
                        <a:rPr lang="en-US" dirty="0" smtClean="0"/>
                        <a:t>Task</a:t>
                      </a:r>
                      <a:endParaRPr lang="en-US" dirty="0"/>
                    </a:p>
                  </a:txBody>
                  <a:tcPr/>
                </a:tc>
              </a:tr>
              <a:tr h="458545">
                <a:tc>
                  <a:txBody>
                    <a:bodyPr/>
                    <a:lstStyle/>
                    <a:p>
                      <a:r>
                        <a:rPr lang="en-US" dirty="0" smtClean="0">
                          <a:hlinkClick r:id="rId3"/>
                        </a:rPr>
                        <a:t>Hyperlinks</a:t>
                      </a:r>
                      <a:endParaRPr lang="en-US" dirty="0" smtClean="0"/>
                    </a:p>
                  </a:txBody>
                  <a:tcPr/>
                </a:tc>
              </a:tr>
              <a:tr h="458545">
                <a:tc>
                  <a:txBody>
                    <a:bodyPr/>
                    <a:lstStyle/>
                    <a:p>
                      <a:r>
                        <a:rPr lang="en-US" dirty="0" smtClean="0">
                          <a:hlinkClick r:id="rId4"/>
                        </a:rPr>
                        <a:t>Readable</a:t>
                      </a:r>
                      <a:r>
                        <a:rPr lang="en-US" baseline="0" dirty="0" smtClean="0">
                          <a:hlinkClick r:id="rId4"/>
                        </a:rPr>
                        <a:t> PDFs</a:t>
                      </a:r>
                      <a:endParaRPr lang="en-US" dirty="0"/>
                    </a:p>
                  </a:txBody>
                  <a:tcPr/>
                </a:tc>
              </a:tr>
              <a:tr h="458545">
                <a:tc>
                  <a:txBody>
                    <a:bodyPr/>
                    <a:lstStyle/>
                    <a:p>
                      <a:r>
                        <a:rPr lang="en-US" dirty="0" smtClean="0">
                          <a:hlinkClick r:id="rId5"/>
                        </a:rPr>
                        <a:t>Font Color</a:t>
                      </a:r>
                      <a:endParaRPr lang="en-US" dirty="0"/>
                    </a:p>
                  </a:txBody>
                  <a:tcPr/>
                </a:tc>
              </a:tr>
              <a:tr h="458545">
                <a:tc>
                  <a:txBody>
                    <a:bodyPr/>
                    <a:lstStyle/>
                    <a:p>
                      <a:r>
                        <a:rPr lang="en-US" dirty="0" smtClean="0">
                          <a:hlinkClick r:id="rId6"/>
                        </a:rPr>
                        <a:t>Keyboard Accessibility</a:t>
                      </a:r>
                      <a:endParaRPr lang="en-US" dirty="0"/>
                    </a:p>
                  </a:txBody>
                  <a:tcPr/>
                </a:tc>
              </a:tr>
              <a:tr h="458545">
                <a:tc>
                  <a:txBody>
                    <a:bodyPr/>
                    <a:lstStyle/>
                    <a:p>
                      <a:r>
                        <a:rPr lang="en-US" dirty="0" smtClean="0">
                          <a:hlinkClick r:id="rId7"/>
                        </a:rPr>
                        <a:t>Plain Language</a:t>
                      </a:r>
                      <a:endParaRPr lang="en-US" dirty="0"/>
                    </a:p>
                  </a:txBody>
                  <a:tcPr/>
                </a:tc>
              </a:tr>
              <a:tr h="458545">
                <a:tc>
                  <a:txBody>
                    <a:bodyPr/>
                    <a:lstStyle/>
                    <a:p>
                      <a:r>
                        <a:rPr lang="en-US" dirty="0" smtClean="0">
                          <a:hlinkClick r:id="rId8"/>
                        </a:rPr>
                        <a:t>Alternative Text</a:t>
                      </a:r>
                      <a:endParaRPr lang="en-US" dirty="0"/>
                    </a:p>
                  </a:txBody>
                  <a:tcPr/>
                </a:tc>
              </a:tr>
              <a:tr h="458545">
                <a:tc>
                  <a:txBody>
                    <a:bodyPr/>
                    <a:lstStyle/>
                    <a:p>
                      <a:r>
                        <a:rPr lang="en-US" dirty="0" smtClean="0">
                          <a:hlinkClick r:id="rId9"/>
                        </a:rPr>
                        <a:t>Captions</a:t>
                      </a:r>
                      <a:endParaRPr lang="en-US" dirty="0"/>
                    </a:p>
                  </a:txBody>
                  <a:tcPr/>
                </a:tc>
              </a:tr>
              <a:tr h="458545">
                <a:tc>
                  <a:txBody>
                    <a:bodyPr/>
                    <a:lstStyle/>
                    <a:p>
                      <a:r>
                        <a:rPr lang="en-US" dirty="0" smtClean="0">
                          <a:hlinkClick r:id="rId10"/>
                        </a:rPr>
                        <a:t>Transcripts</a:t>
                      </a:r>
                      <a:endParaRPr lang="en-US" dirty="0"/>
                    </a:p>
                  </a:txBody>
                  <a:tcPr/>
                </a:tc>
              </a:tr>
              <a:tr h="458545">
                <a:tc>
                  <a:txBody>
                    <a:bodyPr/>
                    <a:lstStyle/>
                    <a:p>
                      <a:r>
                        <a:rPr lang="en-US" dirty="0" smtClean="0">
                          <a:hlinkClick r:id="rId11"/>
                        </a:rPr>
                        <a:t>Tables</a:t>
                      </a:r>
                      <a:endParaRPr lang="en-US" dirty="0"/>
                    </a:p>
                  </a:txBody>
                  <a:tcPr/>
                </a:tc>
              </a:tr>
            </a:tbl>
          </a:graphicData>
        </a:graphic>
      </p:graphicFrame>
    </p:spTree>
    <p:extLst>
      <p:ext uri="{BB962C8B-B14F-4D97-AF65-F5344CB8AC3E}">
        <p14:creationId xmlns:p14="http://schemas.microsoft.com/office/powerpoint/2010/main" val="4114638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TotalTime>
  <Words>282</Words>
  <Application>Microsoft Macintosh PowerPoint</Application>
  <PresentationFormat>On-screen Show (4:3)</PresentationFormat>
  <Paragraphs>22</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 Assessing Impact and Difficulty </vt:lpstr>
      <vt:lpstr>PowerPoint Presentation</vt:lpstr>
      <vt:lpstr>Impact/Effort Matrix</vt:lpstr>
    </vt:vector>
  </TitlesOfParts>
  <Manager/>
  <Company>University of Pittsburgh</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Impact and Difficulty</dc:title>
  <dc:subject>ELI Annual Meeting 2016</dc:subject>
  <dc:creator>Laurie Cochenour</dc:creator>
  <cp:keywords/>
  <dc:description/>
  <cp:lastModifiedBy>Cochenour, Laurie Lynn</cp:lastModifiedBy>
  <cp:revision>11</cp:revision>
  <dcterms:created xsi:type="dcterms:W3CDTF">2015-09-22T18:06:34Z</dcterms:created>
  <dcterms:modified xsi:type="dcterms:W3CDTF">2016-02-08T19:38:48Z</dcterms:modified>
  <cp:category/>
</cp:coreProperties>
</file>