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2" r:id="rId2"/>
    <p:sldId id="279" r:id="rId3"/>
    <p:sldId id="281" r:id="rId4"/>
    <p:sldId id="280" r:id="rId5"/>
    <p:sldId id="282" r:id="rId6"/>
    <p:sldId id="284" r:id="rId7"/>
    <p:sldId id="283" r:id="rId8"/>
    <p:sldId id="285" r:id="rId9"/>
    <p:sldId id="286" r:id="rId10"/>
    <p:sldId id="287" r:id="rId11"/>
    <p:sldId id="288" r:id="rId12"/>
    <p:sldId id="289" r:id="rId13"/>
    <p:sldId id="290" r:id="rId14"/>
    <p:sldId id="291" r:id="rId15"/>
    <p:sldId id="292" r:id="rId16"/>
    <p:sldId id="293" r:id="rId17"/>
    <p:sldId id="273" r:id="rId18"/>
    <p:sldId id="274" r:id="rId19"/>
    <p:sldId id="275" r:id="rId20"/>
    <p:sldId id="276" r:id="rId21"/>
    <p:sldId id="277" r:id="rId22"/>
    <p:sldId id="278" r:id="rId23"/>
  </p:sldIdLst>
  <p:sldSz cx="10160000" cy="76200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297" autoAdjust="0"/>
    <p:restoredTop sz="81411" autoAdjust="0"/>
  </p:normalViewPr>
  <p:slideViewPr>
    <p:cSldViewPr>
      <p:cViewPr varScale="1">
        <p:scale>
          <a:sx n="57" d="100"/>
          <a:sy n="57" d="100"/>
        </p:scale>
        <p:origin x="-28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2290" name="Rectangle 2"/>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220" name="Rectangle 3"/>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2" name="Rectangle 4"/>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3" name="Rectangle 5"/>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2294" name="Rectangle 6"/>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115C4E3-1BE0-43E8-A96A-38976575AF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 Sides Now</a:t>
            </a:r>
          </a:p>
          <a:p>
            <a:r>
              <a:rPr lang="en-US" dirty="0" smtClean="0"/>
              <a:t>By Joni</a:t>
            </a:r>
            <a:r>
              <a:rPr lang="en-US" baseline="0" dirty="0" smtClean="0"/>
              <a:t> </a:t>
            </a:r>
            <a:r>
              <a:rPr lang="en-US" baseline="0" dirty="0" err="1" smtClean="0"/>
              <a:t>Mitchel</a:t>
            </a:r>
            <a:endParaRPr lang="en-US" baseline="0" dirty="0" smtClean="0"/>
          </a:p>
          <a:p>
            <a:r>
              <a:rPr lang="en-US" dirty="0" smtClean="0"/>
              <a:t>Rows and floes of angel</a:t>
            </a:r>
            <a:r>
              <a:rPr lang="en-US" baseline="0" dirty="0" smtClean="0"/>
              <a:t> hair </a:t>
            </a:r>
          </a:p>
          <a:p>
            <a:r>
              <a:rPr lang="en-US" dirty="0" smtClean="0"/>
              <a:t>And</a:t>
            </a:r>
            <a:r>
              <a:rPr lang="en-US" baseline="0" dirty="0" smtClean="0"/>
              <a:t> ice cream </a:t>
            </a:r>
            <a:r>
              <a:rPr lang="en-US" dirty="0" smtClean="0"/>
              <a:t>castles in the air</a:t>
            </a:r>
            <a:br>
              <a:rPr lang="en-US" dirty="0" smtClean="0"/>
            </a:br>
            <a:r>
              <a:rPr lang="en-US" dirty="0" smtClean="0"/>
              <a:t>And feather</a:t>
            </a:r>
            <a:r>
              <a:rPr lang="en-US" baseline="0" dirty="0" smtClean="0"/>
              <a:t> canyons</a:t>
            </a:r>
            <a:r>
              <a:rPr lang="en-US" dirty="0" smtClean="0"/>
              <a:t> everywhere</a:t>
            </a:r>
            <a:br>
              <a:rPr lang="en-US" dirty="0" smtClean="0"/>
            </a:br>
            <a:r>
              <a:rPr lang="en-US" dirty="0" smtClean="0"/>
              <a:t>I’ve looked at clouds that way</a:t>
            </a:r>
            <a:br>
              <a:rPr lang="en-US" dirty="0" smtClean="0"/>
            </a:br>
            <a:r>
              <a:rPr lang="en-US" dirty="0" smtClean="0"/>
              <a:t/>
            </a:r>
            <a:br>
              <a:rPr lang="en-US" dirty="0" smtClean="0"/>
            </a:br>
            <a:r>
              <a:rPr lang="en-US" dirty="0" smtClean="0"/>
              <a:t>But now they only block the</a:t>
            </a:r>
            <a:r>
              <a:rPr lang="en-US" baseline="0" dirty="0" smtClean="0"/>
              <a:t> sun</a:t>
            </a:r>
            <a:r>
              <a:rPr lang="en-US" dirty="0" smtClean="0"/>
              <a:t/>
            </a:r>
            <a:br>
              <a:rPr lang="en-US" dirty="0" smtClean="0"/>
            </a:br>
            <a:r>
              <a:rPr lang="en-US" dirty="0" smtClean="0"/>
              <a:t>They rain and snow on everyone</a:t>
            </a:r>
            <a:br>
              <a:rPr lang="en-US" dirty="0" smtClean="0"/>
            </a:br>
            <a:r>
              <a:rPr lang="en-US" dirty="0" smtClean="0"/>
              <a:t>So many things I would have done</a:t>
            </a:r>
            <a:br>
              <a:rPr lang="en-US" dirty="0" smtClean="0"/>
            </a:br>
            <a:r>
              <a:rPr lang="en-US" dirty="0" smtClean="0"/>
              <a:t>But clouds got in my way</a:t>
            </a:r>
            <a:br>
              <a:rPr lang="en-US" dirty="0" smtClean="0"/>
            </a:br>
            <a:r>
              <a:rPr lang="en-US" dirty="0" smtClean="0"/>
              <a:t>I’ve looked at clouds from both sides now</a:t>
            </a:r>
            <a:br>
              <a:rPr lang="en-US" dirty="0" smtClean="0"/>
            </a:br>
            <a:r>
              <a:rPr lang="en-US" dirty="0" smtClean="0"/>
              <a:t>From up and down, and still somehow</a:t>
            </a:r>
            <a:br>
              <a:rPr lang="en-US" dirty="0" smtClean="0"/>
            </a:br>
            <a:r>
              <a:rPr lang="en-US" dirty="0" smtClean="0"/>
              <a:t>Its cloud illusions I recall</a:t>
            </a:r>
            <a:br>
              <a:rPr lang="en-US" dirty="0" smtClean="0"/>
            </a:br>
            <a:r>
              <a:rPr lang="en-US" dirty="0" smtClean="0"/>
              <a:t>I really don’t know clouds at all</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EC1F9C02-1652-4194-B8D5-8985EB061651}" type="slidenum">
              <a:rPr lang="en-US"/>
              <a:pPr/>
              <a:t>10</a:t>
            </a:fld>
            <a:endParaRPr lang="en-US"/>
          </a:p>
        </p:txBody>
      </p:sp>
      <p:sp>
        <p:nvSpPr>
          <p:cNvPr id="14337" name="Rectangle 1"/>
          <p:cNvSpPr>
            <a:spLocks noGrp="1" noRot="1" noChangeAspect="1" noChangeArrowheads="1"/>
          </p:cNvSpPr>
          <p:nvPr>
            <p:ph type="sldImg"/>
          </p:nvPr>
        </p:nvSpPr>
        <p:spPr>
          <a:ln/>
        </p:spPr>
      </p:sp>
      <p:sp>
        <p:nvSpPr>
          <p:cNvPr id="14338"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It's likely that all areas - research, learning, and administrative uses, could benefit from multi-institutional clouds.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As a multi-institutional cloud would consist of other higher ed institutions, it's more likely that collaborators would understand higher ed needs and support for the educational mission. Other higher ed institutions would understand compliance issues such as FERPA in a way that the commercial sector would not.</a:t>
            </a:r>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9CD4AE2B-6DD1-4B16-B85C-5A4366EE6CF7}" type="slidenum">
              <a:rPr lang="en-US"/>
              <a:pPr/>
              <a:t>11</a:t>
            </a:fld>
            <a:endParaRPr lang="en-US"/>
          </a:p>
        </p:txBody>
      </p:sp>
      <p:sp>
        <p:nvSpPr>
          <p:cNvPr id="16385" name="Rectangle 1"/>
          <p:cNvSpPr>
            <a:spLocks noGrp="1" noRot="1" noChangeAspect="1" noChangeArrowheads="1"/>
          </p:cNvSpPr>
          <p:nvPr>
            <p:ph type="sldImg"/>
          </p:nvPr>
        </p:nvSpPr>
        <p:spPr>
          <a:ln/>
        </p:spPr>
      </p:sp>
      <p:sp>
        <p:nvSpPr>
          <p:cNvPr id="16386"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Ask audience for feedback on what they believe:</a:t>
            </a:r>
            <a:endParaRPr lang="en-US"/>
          </a:p>
          <a:p>
            <a:pPr>
              <a:lnSpc>
                <a:spcPct val="95000"/>
              </a:lnSpc>
              <a:spcBef>
                <a:spcPct val="0"/>
              </a:spcBef>
            </a:pPr>
            <a:r>
              <a:rPr lang="en-US" sz="1600" dirty="0">
                <a:solidFill>
                  <a:srgbClr val="000000"/>
                </a:solidFill>
                <a:latin typeface="Arial" pitchFamily="34" charset="0"/>
              </a:rPr>
              <a:t>- a multi-institutional cloud is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and</a:t>
            </a:r>
            <a:endParaRPr lang="en-US" dirty="0"/>
          </a:p>
          <a:p>
            <a:pPr>
              <a:lnSpc>
                <a:spcPct val="95000"/>
              </a:lnSpc>
              <a:spcBef>
                <a:spcPct val="0"/>
              </a:spcBef>
            </a:pPr>
            <a:r>
              <a:rPr lang="en-US" sz="1600" dirty="0">
                <a:solidFill>
                  <a:srgbClr val="000000"/>
                </a:solidFill>
                <a:latin typeface="Arial" pitchFamily="34" charset="0"/>
              </a:rPr>
              <a:t>- examples of multi-institutional clouds.</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F55D0E9F-68F5-430A-A341-633F9BE6EA63}" type="slidenum">
              <a:rPr lang="en-US"/>
              <a:pPr/>
              <a:t>13</a:t>
            </a:fld>
            <a:endParaRPr lang="en-US"/>
          </a:p>
        </p:txBody>
      </p:sp>
      <p:sp>
        <p:nvSpPr>
          <p:cNvPr id="19457" name="Rectangle 1"/>
          <p:cNvSpPr>
            <a:spLocks noGrp="1" noRot="1" noChangeAspect="1" noChangeArrowheads="1"/>
          </p:cNvSpPr>
          <p:nvPr>
            <p:ph type="sldImg"/>
          </p:nvPr>
        </p:nvSpPr>
        <p:spPr>
          <a:ln/>
        </p:spPr>
      </p:sp>
      <p:sp>
        <p:nvSpPr>
          <p:cNvPr id="19458"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Multi-institutional clouds are all about collaboration.</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Multi-institutional clouds can be collaborations that involve a number of higher ed systems (e.g., different state systems or campuses working together) or within a system (e.g., University of Wisconsin or University of Illinois system).</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Examples across institutions/systems include:</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Hathi</a:t>
            </a:r>
            <a:r>
              <a:rPr lang="en-US" sz="1200" kern="1200" dirty="0" smtClean="0">
                <a:solidFill>
                  <a:schemeClr val="tx1"/>
                </a:solidFill>
                <a:latin typeface="Times New Roman" pitchFamily="18" charset="0"/>
                <a:ea typeface="+mn-ea"/>
                <a:cs typeface="+mn-cs"/>
              </a:rPr>
              <a:t> Trust - book digitization project (http://www.hathitrust.org); collaboration of the CIC (Committee for Institutional Cooperation) and the University of California</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Project Bamboo - collaboration between the arts and humanities with computer and information sciences to create shared technology services; multiple institutions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Eucalyptus - open source elastic compute platform that can be tied into Amazon's Elastic Compute Cloud; UC Santa Barbara; also has a newly commercial offshoot that is developing enterprise products and services based on the open source platform.</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Many systems provide services across their campuses in the areas of ERP, LMS, etc.</a:t>
            </a:r>
          </a:p>
          <a:p>
            <a:r>
              <a:rPr lang="en-US" sz="1200" kern="1200" dirty="0" smtClean="0">
                <a:solidFill>
                  <a:schemeClr val="tx1"/>
                </a:solidFill>
                <a:latin typeface="Times New Roman" pitchFamily="18" charset="0"/>
                <a:ea typeface="+mn-ea"/>
                <a:cs typeface="+mn-cs"/>
              </a:rPr>
              <a:t> </a:t>
            </a:r>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5FCD5EE6-81A0-4FBC-A8E7-519776864E8C}" type="slidenum">
              <a:rPr lang="en-US"/>
              <a:pPr/>
              <a:t>14</a:t>
            </a:fld>
            <a:endParaRPr lang="en-US"/>
          </a:p>
        </p:txBody>
      </p:sp>
      <p:sp>
        <p:nvSpPr>
          <p:cNvPr id="21505" name="Rectangle 1"/>
          <p:cNvSpPr>
            <a:spLocks noGrp="1" noRot="1" noChangeAspect="1" noChangeArrowheads="1"/>
          </p:cNvSpPr>
          <p:nvPr>
            <p:ph type="sldImg"/>
          </p:nvPr>
        </p:nvSpPr>
        <p:spPr>
          <a:ln/>
        </p:spPr>
      </p:sp>
      <p:sp>
        <p:nvSpPr>
          <p:cNvPr id="21506"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There are a number of forms of collaboration, some less obvious than others.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Forms of collaboration (from ECAR Research Bulletin, "IT Collaboration, Multi-Institutional Partnerships to Develop, Manage, and Operate IT Resources" - Philip Goldstein):</a:t>
            </a:r>
          </a:p>
          <a:p>
            <a:r>
              <a:rPr lang="en-US" sz="1200" kern="1200" dirty="0" smtClean="0">
                <a:solidFill>
                  <a:schemeClr val="tx1"/>
                </a:solidFill>
                <a:latin typeface="Times New Roman" pitchFamily="18" charset="0"/>
                <a:ea typeface="+mn-ea"/>
                <a:cs typeface="+mn-cs"/>
              </a:rPr>
              <a:t>- Partnership to develop a resource</a:t>
            </a:r>
          </a:p>
          <a:p>
            <a:r>
              <a:rPr lang="en-US" sz="1200" kern="1200" dirty="0" smtClean="0">
                <a:solidFill>
                  <a:schemeClr val="tx1"/>
                </a:solidFill>
                <a:latin typeface="Times New Roman" pitchFamily="18" charset="0"/>
                <a:ea typeface="+mn-ea"/>
                <a:cs typeface="+mn-cs"/>
              </a:rPr>
              <a:t>- Shared service collaborations in which multiple organizations band together to jointly operate an IT resource</a:t>
            </a:r>
          </a:p>
          <a:p>
            <a:r>
              <a:rPr lang="en-US" sz="1200" kern="1200" dirty="0" smtClean="0">
                <a:solidFill>
                  <a:schemeClr val="tx1"/>
                </a:solidFill>
                <a:latin typeface="Times New Roman" pitchFamily="18" charset="0"/>
                <a:ea typeface="+mn-ea"/>
                <a:cs typeface="+mn-cs"/>
              </a:rPr>
              <a:t>- Collaborations in which one institution elects to operate an IT service behalf of others</a:t>
            </a:r>
          </a:p>
          <a:p>
            <a:r>
              <a:rPr lang="en-US" sz="1200" kern="1200" dirty="0" smtClean="0">
                <a:solidFill>
                  <a:schemeClr val="tx1"/>
                </a:solidFill>
                <a:latin typeface="Times New Roman" pitchFamily="18" charset="0"/>
                <a:ea typeface="+mn-ea"/>
                <a:cs typeface="+mn-cs"/>
              </a:rPr>
              <a:t>- Collaborations in which an institution is a recipient of services provided by another institution</a:t>
            </a:r>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FCB5FB28-4CB7-48F8-8736-48BD57F48864}" type="slidenum">
              <a:rPr lang="en-US"/>
              <a:pPr/>
              <a:t>15</a:t>
            </a:fld>
            <a:endParaRPr lang="en-US"/>
          </a:p>
        </p:txBody>
      </p:sp>
      <p:sp>
        <p:nvSpPr>
          <p:cNvPr id="23553" name="Rectangle 1"/>
          <p:cNvSpPr>
            <a:spLocks noGrp="1" noRot="1" noChangeAspect="1" noChangeArrowheads="1"/>
          </p:cNvSpPr>
          <p:nvPr>
            <p:ph type="sldImg"/>
          </p:nvPr>
        </p:nvSpPr>
        <p:spPr>
          <a:ln/>
        </p:spPr>
      </p:sp>
      <p:sp>
        <p:nvSpPr>
          <p:cNvPr id="23554" name="Rectangle 2"/>
          <p:cNvSpPr>
            <a:spLocks noGrp="1" noChangeArrowheads="1"/>
          </p:cNvSpPr>
          <p:nvPr>
            <p:ph type="body" idx="1"/>
          </p:nvPr>
        </p:nvSpPr>
        <p:spPr/>
        <p:txBody>
          <a:bodyPr lIns="0" tIns="0" rIns="0" bIns="0"/>
          <a:lstStyle/>
          <a:p>
            <a:pPr>
              <a:lnSpc>
                <a:spcPct val="95000"/>
              </a:lnSpc>
              <a:spcBef>
                <a:spcPct val="0"/>
              </a:spcBef>
            </a:pPr>
            <a:r>
              <a:rPr lang="en-US" sz="1600">
                <a:solidFill>
                  <a:srgbClr val="000000"/>
                </a:solidFill>
                <a:latin typeface="Arial" pitchFamily="34" charset="0"/>
              </a:rPr>
              <a:t>From ECAR Research Bulletin "</a:t>
            </a:r>
            <a:r>
              <a:rPr lang="en-US" sz="1600">
                <a:solidFill>
                  <a:srgbClr val="333333"/>
                </a:solidFill>
                <a:latin typeface="Arial" pitchFamily="34" charset="0"/>
              </a:rPr>
              <a:t>IT Collaboration: Multi-Institutional Partnerships to Develop, Manage, and Operate IT Resources" - Philip Goldstein</a:t>
            </a:r>
            <a:endParaRPr lang="en-US"/>
          </a:p>
          <a:p>
            <a:pPr>
              <a:lnSpc>
                <a:spcPct val="95000"/>
              </a:lnSpc>
              <a:spcBef>
                <a:spcPct val="0"/>
              </a:spcBef>
            </a:pPr>
            <a:endParaRPr lang="en-US" sz="1600">
              <a:solidFill>
                <a:srgbClr val="333333"/>
              </a:solidFill>
              <a:latin typeface="Arial" pitchFamily="34" charset="0"/>
            </a:endParaRPr>
          </a:p>
          <a:p>
            <a:pPr>
              <a:lnSpc>
                <a:spcPct val="95000"/>
              </a:lnSpc>
              <a:spcBef>
                <a:spcPct val="0"/>
              </a:spcBef>
            </a:pPr>
            <a:r>
              <a:rPr lang="en-US" sz="1600">
                <a:solidFill>
                  <a:srgbClr val="333333"/>
                </a:solidFill>
                <a:latin typeface="Arial" pitchFamily="34" charset="0"/>
              </a:rPr>
              <a:t>Collaboration forms:</a:t>
            </a:r>
            <a:endParaRPr lang="en-US"/>
          </a:p>
          <a:p>
            <a:pPr>
              <a:lnSpc>
                <a:spcPct val="95000"/>
              </a:lnSpc>
              <a:spcBef>
                <a:spcPct val="0"/>
              </a:spcBef>
            </a:pPr>
            <a:r>
              <a:rPr lang="en-US" sz="1600">
                <a:solidFill>
                  <a:srgbClr val="333333"/>
                </a:solidFill>
                <a:latin typeface="Arial" pitchFamily="34" charset="0"/>
              </a:rPr>
              <a:t>- Partnership to develop an IT resource</a:t>
            </a:r>
            <a:endParaRPr lang="en-US"/>
          </a:p>
          <a:p>
            <a:pPr>
              <a:lnSpc>
                <a:spcPct val="95000"/>
              </a:lnSpc>
              <a:spcBef>
                <a:spcPct val="0"/>
              </a:spcBef>
            </a:pPr>
            <a:r>
              <a:rPr lang="en-US" sz="1600">
                <a:solidFill>
                  <a:srgbClr val="333333"/>
                </a:solidFill>
                <a:latin typeface="Arial" pitchFamily="34" charset="0"/>
              </a:rPr>
              <a:t>- Shared service collaborations in which multiple organizations band together to jointly operate an IT resource</a:t>
            </a:r>
            <a:endParaRPr lang="en-US"/>
          </a:p>
          <a:p>
            <a:pPr>
              <a:lnSpc>
                <a:spcPct val="95000"/>
              </a:lnSpc>
              <a:spcBef>
                <a:spcPct val="0"/>
              </a:spcBef>
            </a:pPr>
            <a:r>
              <a:rPr lang="en-US" sz="1600">
                <a:solidFill>
                  <a:srgbClr val="333333"/>
                </a:solidFill>
                <a:latin typeface="Arial" pitchFamily="34" charset="0"/>
              </a:rPr>
              <a:t>- Collaborations in which one institution elects to operate an IT service on behalf of others</a:t>
            </a:r>
            <a:endParaRPr lang="en-US"/>
          </a:p>
          <a:p>
            <a:pPr>
              <a:lnSpc>
                <a:spcPct val="95000"/>
              </a:lnSpc>
              <a:spcBef>
                <a:spcPct val="0"/>
              </a:spcBef>
            </a:pPr>
            <a:r>
              <a:rPr lang="en-US" sz="1600">
                <a:solidFill>
                  <a:srgbClr val="333333"/>
                </a:solidFill>
                <a:latin typeface="Arial" pitchFamily="34" charset="0"/>
              </a:rPr>
              <a:t>- Collaborations in which an institution is a recipient of services provided by another institution</a:t>
            </a:r>
            <a:endParaRPr lang="en-US"/>
          </a:p>
          <a:p>
            <a:pPr>
              <a:lnSpc>
                <a:spcPct val="95000"/>
              </a:lnSpc>
              <a:spcBef>
                <a:spcPct val="0"/>
              </a:spcBef>
            </a:pPr>
            <a:endParaRPr lang="en-US" sz="1600">
              <a:solidFill>
                <a:srgbClr val="333333"/>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04BC7BCE-038B-4BF1-AC9F-3E756BD00842}" type="slidenum">
              <a:rPr lang="en-US"/>
              <a:pPr/>
              <a:t>16</a:t>
            </a:fld>
            <a:endParaRPr lang="en-US"/>
          </a:p>
        </p:txBody>
      </p:sp>
      <p:sp>
        <p:nvSpPr>
          <p:cNvPr id="25601" name="Rectangle 1"/>
          <p:cNvSpPr>
            <a:spLocks noGrp="1" noRot="1" noChangeAspect="1" noChangeArrowheads="1"/>
          </p:cNvSpPr>
          <p:nvPr>
            <p:ph type="sldImg"/>
          </p:nvPr>
        </p:nvSpPr>
        <p:spPr>
          <a:ln/>
        </p:spPr>
      </p:sp>
      <p:sp>
        <p:nvSpPr>
          <p:cNvPr id="25602"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Advantages of multi-institutional clouds come from collaborations and the relationships needed to maintain those collaborations.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The strength of the collaboration sis key to addressing the concerns about:</a:t>
            </a:r>
          </a:p>
          <a:p>
            <a:r>
              <a:rPr lang="en-US" sz="1200" kern="1200" dirty="0" smtClean="0">
                <a:solidFill>
                  <a:schemeClr val="tx1"/>
                </a:solidFill>
                <a:latin typeface="Times New Roman" pitchFamily="18" charset="0"/>
                <a:ea typeface="+mn-ea"/>
                <a:cs typeface="+mn-cs"/>
              </a:rPr>
              <a:t>- service levels</a:t>
            </a:r>
          </a:p>
          <a:p>
            <a:r>
              <a:rPr lang="en-US" sz="1200" kern="1200" dirty="0" smtClean="0">
                <a:solidFill>
                  <a:schemeClr val="tx1"/>
                </a:solidFill>
                <a:latin typeface="Times New Roman" pitchFamily="18" charset="0"/>
                <a:ea typeface="+mn-ea"/>
                <a:cs typeface="+mn-cs"/>
              </a:rPr>
              <a:t>- security / privacy compliance issues</a:t>
            </a:r>
          </a:p>
          <a:p>
            <a:r>
              <a:rPr lang="en-US" sz="1200" kern="1200" dirty="0" smtClean="0">
                <a:solidFill>
                  <a:schemeClr val="tx1"/>
                </a:solidFill>
                <a:latin typeface="Times New Roman" pitchFamily="18" charset="0"/>
                <a:ea typeface="+mn-ea"/>
                <a:cs typeface="+mn-cs"/>
              </a:rPr>
              <a:t>- trust</a:t>
            </a:r>
          </a:p>
          <a:p>
            <a:r>
              <a:rPr lang="en-US" sz="1200" kern="1200" dirty="0" smtClean="0">
                <a:solidFill>
                  <a:schemeClr val="tx1"/>
                </a:solidFill>
                <a:latin typeface="Times New Roman" pitchFamily="18" charset="0"/>
                <a:ea typeface="+mn-ea"/>
                <a:cs typeface="+mn-cs"/>
              </a:rPr>
              <a:t>- perceived loss of control</a:t>
            </a:r>
          </a:p>
          <a:p>
            <a:r>
              <a:rPr lang="en-US" sz="1200" kern="1200" dirty="0" smtClean="0">
                <a:solidFill>
                  <a:schemeClr val="tx1"/>
                </a:solidFill>
                <a:latin typeface="Times New Roman" pitchFamily="18" charset="0"/>
                <a:ea typeface="+mn-ea"/>
                <a:cs typeface="+mn-cs"/>
              </a:rPr>
              <a:t>- lock-in...?</a:t>
            </a:r>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 </a:t>
            </a:r>
          </a:p>
          <a:p>
            <a:r>
              <a:rPr lang="en-US" sz="1200" b="1" u="sng" kern="1200" dirty="0" smtClean="0">
                <a:solidFill>
                  <a:schemeClr val="tx1"/>
                </a:solidFill>
                <a:latin typeface="Times New Roman" pitchFamily="18" charset="0"/>
                <a:ea typeface="+mn-ea"/>
                <a:cs typeface="+mn-cs"/>
              </a:rPr>
              <a:t>Part 3:  Internal Clouds</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pPr lvl="0"/>
            <a:r>
              <a:rPr lang="en-US" sz="1200" kern="1200" dirty="0" smtClean="0">
                <a:solidFill>
                  <a:schemeClr val="tx1"/>
                </a:solidFill>
                <a:latin typeface="Times New Roman" pitchFamily="18" charset="0"/>
                <a:ea typeface="+mn-ea"/>
                <a:cs typeface="+mn-cs"/>
              </a:rPr>
              <a:t>What is an internal cloud?</a:t>
            </a:r>
          </a:p>
          <a:p>
            <a:pPr lvl="0"/>
            <a:r>
              <a:rPr lang="en-US" sz="1200" kern="1200" dirty="0" smtClean="0">
                <a:solidFill>
                  <a:schemeClr val="tx1"/>
                </a:solidFill>
                <a:latin typeface="Times New Roman" pitchFamily="18" charset="0"/>
                <a:ea typeface="+mn-ea"/>
                <a:cs typeface="+mn-cs"/>
              </a:rPr>
              <a:t>Why consider internal clouds?</a:t>
            </a:r>
          </a:p>
          <a:p>
            <a:pPr lvl="0"/>
            <a:r>
              <a:rPr lang="en-US" sz="1200" kern="1200" dirty="0" smtClean="0">
                <a:solidFill>
                  <a:schemeClr val="tx1"/>
                </a:solidFill>
                <a:latin typeface="Times New Roman" pitchFamily="18" charset="0"/>
                <a:ea typeface="+mn-ea"/>
                <a:cs typeface="+mn-cs"/>
              </a:rPr>
              <a:t>Good candidates for internal clouds.</a:t>
            </a:r>
          </a:p>
          <a:p>
            <a:pPr lvl="0"/>
            <a:r>
              <a:rPr lang="en-US" sz="1200" kern="1200" dirty="0" smtClean="0">
                <a:solidFill>
                  <a:schemeClr val="tx1"/>
                </a:solidFill>
                <a:latin typeface="Times New Roman" pitchFamily="18" charset="0"/>
                <a:ea typeface="+mn-ea"/>
                <a:cs typeface="+mn-cs"/>
              </a:rPr>
              <a:t>How to construct internal clouds.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1.  What is an “internal” cloud?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An internal cloud is an application, system, or environment within the organization that has the </a:t>
            </a:r>
            <a:r>
              <a:rPr lang="en-US" sz="1200" i="1" u="sng" kern="1200" dirty="0" smtClean="0">
                <a:solidFill>
                  <a:schemeClr val="tx1"/>
                </a:solidFill>
                <a:latin typeface="Times New Roman" pitchFamily="18" charset="0"/>
                <a:ea typeface="+mn-ea"/>
                <a:cs typeface="+mn-cs"/>
              </a:rPr>
              <a:t>aspects of “cloudiness”</a:t>
            </a:r>
            <a:r>
              <a:rPr lang="en-US" sz="1200" kern="1200" dirty="0" smtClean="0">
                <a:solidFill>
                  <a:schemeClr val="tx1"/>
                </a:solidFill>
                <a:latin typeface="Times New Roman" pitchFamily="18" charset="0"/>
                <a:ea typeface="+mn-ea"/>
                <a:cs typeface="+mn-cs"/>
              </a:rPr>
              <a:t> but is not a service delivered from outside the organization.  An internal cloud can either be shielded within the organization, or exposed to the Internet so that it appears as just another Internet-based cloud service.</a:t>
            </a:r>
          </a:p>
          <a:p>
            <a:r>
              <a:rPr lang="en-US" sz="1200" kern="1200" dirty="0" smtClean="0">
                <a:solidFill>
                  <a:schemeClr val="tx1"/>
                </a:solidFill>
                <a:latin typeface="Times New Roman" pitchFamily="18" charset="0"/>
                <a:ea typeface="+mn-ea"/>
                <a:cs typeface="+mn-cs"/>
              </a:rPr>
              <a:t> </a:t>
            </a:r>
          </a:p>
          <a:p>
            <a:r>
              <a:rPr lang="en-US" sz="1200" i="1" kern="1200" dirty="0" smtClean="0">
                <a:solidFill>
                  <a:schemeClr val="tx1"/>
                </a:solidFill>
                <a:latin typeface="Times New Roman" pitchFamily="18" charset="0"/>
                <a:ea typeface="+mn-ea"/>
                <a:cs typeface="+mn-cs"/>
              </a:rPr>
              <a:t>Aspects of cloudiness</a:t>
            </a:r>
            <a:r>
              <a:rPr lang="en-US" sz="1200" kern="1200" dirty="0" smtClean="0">
                <a:solidFill>
                  <a:schemeClr val="tx1"/>
                </a:solidFill>
                <a:latin typeface="Times New Roman" pitchFamily="18" charset="0"/>
                <a:ea typeface="+mn-ea"/>
                <a:cs typeface="+mn-cs"/>
              </a:rPr>
              <a:t> include features such as:</a:t>
            </a:r>
          </a:p>
          <a:p>
            <a:pPr lvl="0"/>
            <a:r>
              <a:rPr lang="en-US" sz="1200" kern="1200" dirty="0" smtClean="0">
                <a:solidFill>
                  <a:schemeClr val="tx1"/>
                </a:solidFill>
                <a:latin typeface="Times New Roman" pitchFamily="18" charset="0"/>
                <a:ea typeface="+mn-ea"/>
                <a:cs typeface="+mn-cs"/>
              </a:rPr>
              <a:t>High degree of infrastructure abstraction, flexibility, and scalability.</a:t>
            </a:r>
          </a:p>
          <a:p>
            <a:pPr lvl="0"/>
            <a:r>
              <a:rPr lang="en-US" sz="1200" kern="1200" dirty="0" smtClean="0">
                <a:solidFill>
                  <a:schemeClr val="tx1"/>
                </a:solidFill>
                <a:latin typeface="Times New Roman" pitchFamily="18" charset="0"/>
                <a:ea typeface="+mn-ea"/>
                <a:cs typeface="+mn-cs"/>
              </a:rPr>
              <a:t>Highly shared environment.</a:t>
            </a:r>
          </a:p>
          <a:p>
            <a:pPr lvl="0"/>
            <a:r>
              <a:rPr lang="en-US" sz="1200" kern="1200" dirty="0" smtClean="0">
                <a:solidFill>
                  <a:schemeClr val="tx1"/>
                </a:solidFill>
                <a:latin typeface="Times New Roman" pitchFamily="18" charset="0"/>
                <a:ea typeface="+mn-ea"/>
                <a:cs typeface="+mn-cs"/>
              </a:rPr>
              <a:t>Low entry costs for users (e.g., don’t have to purchase infrastructure or heavy clients).</a:t>
            </a:r>
          </a:p>
          <a:p>
            <a:pPr lvl="0"/>
            <a:r>
              <a:rPr lang="en-US" sz="1200" kern="1200" dirty="0" smtClean="0">
                <a:solidFill>
                  <a:schemeClr val="tx1"/>
                </a:solidFill>
                <a:latin typeface="Times New Roman" pitchFamily="18" charset="0"/>
                <a:ea typeface="+mn-ea"/>
                <a:cs typeface="+mn-cs"/>
              </a:rPr>
              <a:t>Available via a network connection and authentication – not place-bound for access.</a:t>
            </a:r>
          </a:p>
          <a:p>
            <a:pPr lvl="0"/>
            <a:r>
              <a:rPr lang="en-US" sz="1200" kern="1200" dirty="0" smtClean="0">
                <a:solidFill>
                  <a:schemeClr val="tx1"/>
                </a:solidFill>
                <a:latin typeface="Times New Roman" pitchFamily="18" charset="0"/>
                <a:ea typeface="+mn-ea"/>
                <a:cs typeface="+mn-cs"/>
              </a:rPr>
              <a:t>Cost can be based on consumption, if appropriate.</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r>
            <a:br>
              <a:rPr lang="en-US" sz="1200" kern="1200" dirty="0" smtClean="0">
                <a:solidFill>
                  <a:schemeClr val="tx1"/>
                </a:solidFill>
                <a:latin typeface="Times New Roman" pitchFamily="18" charset="0"/>
                <a:ea typeface="+mn-ea"/>
                <a:cs typeface="+mn-cs"/>
              </a:rPr>
            </a:b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endParaRPr lang="en-US" dirty="0" smtClean="0"/>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latin typeface="Times New Roman" pitchFamily="18" charset="0"/>
                <a:ea typeface="+mn-ea"/>
                <a:cs typeface="+mn-cs"/>
              </a:rPr>
              <a:t>2.  Why consider internal clouds?</a:t>
            </a:r>
            <a:endParaRPr lang="en-US" sz="105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Because we desire the benefits of cloudiness, but an external cloud is not appropriate.</a:t>
            </a:r>
          </a:p>
          <a:p>
            <a:r>
              <a:rPr lang="en-US" sz="1200" kern="1200" dirty="0" smtClean="0">
                <a:solidFill>
                  <a:schemeClr val="tx1"/>
                </a:solidFill>
                <a:latin typeface="Times New Roman" pitchFamily="18" charset="0"/>
                <a:ea typeface="+mn-ea"/>
                <a:cs typeface="+mn-cs"/>
              </a:rPr>
              <a:t> </a:t>
            </a:r>
          </a:p>
          <a:p>
            <a:pPr lvl="1"/>
            <a:r>
              <a:rPr lang="en-US" sz="1200" kern="1200" dirty="0" smtClean="0">
                <a:solidFill>
                  <a:schemeClr val="tx1"/>
                </a:solidFill>
                <a:latin typeface="Times New Roman" pitchFamily="18" charset="0"/>
                <a:ea typeface="+mn-ea"/>
                <a:cs typeface="+mn-cs"/>
              </a:rPr>
              <a:t>Benefits include:</a:t>
            </a:r>
          </a:p>
          <a:p>
            <a:pPr lvl="2"/>
            <a:r>
              <a:rPr lang="en-US" sz="1200" kern="1200" dirty="0" smtClean="0">
                <a:solidFill>
                  <a:schemeClr val="tx1"/>
                </a:solidFill>
                <a:latin typeface="Times New Roman" pitchFamily="18" charset="0"/>
                <a:ea typeface="+mn-ea"/>
                <a:cs typeface="+mn-cs"/>
              </a:rPr>
              <a:t>Sharing of infrastructure – cost savings, environmental benefits, etc.</a:t>
            </a:r>
          </a:p>
          <a:p>
            <a:pPr lvl="2"/>
            <a:r>
              <a:rPr lang="en-US" sz="1200" kern="1200" dirty="0" smtClean="0">
                <a:solidFill>
                  <a:schemeClr val="tx1"/>
                </a:solidFill>
                <a:latin typeface="Times New Roman" pitchFamily="18" charset="0"/>
                <a:ea typeface="+mn-ea"/>
                <a:cs typeface="+mn-cs"/>
              </a:rPr>
              <a:t>Flexibility.</a:t>
            </a:r>
          </a:p>
          <a:p>
            <a:pPr lvl="2"/>
            <a:r>
              <a:rPr lang="en-US" sz="1200" kern="1200" dirty="0" smtClean="0">
                <a:solidFill>
                  <a:schemeClr val="tx1"/>
                </a:solidFill>
                <a:latin typeface="Times New Roman" pitchFamily="18" charset="0"/>
                <a:ea typeface="+mn-ea"/>
                <a:cs typeface="+mn-cs"/>
              </a:rPr>
              <a:t>Simplicity for users – abstraction of the “plumbing.”</a:t>
            </a:r>
          </a:p>
          <a:p>
            <a:pPr lvl="2"/>
            <a:r>
              <a:rPr lang="en-US" sz="1200" kern="1200" dirty="0" smtClean="0">
                <a:solidFill>
                  <a:schemeClr val="tx1"/>
                </a:solidFill>
                <a:latin typeface="Times New Roman" pitchFamily="18" charset="0"/>
                <a:ea typeface="+mn-ea"/>
                <a:cs typeface="+mn-cs"/>
              </a:rPr>
              <a:t>Distribution of infrastructure – for continuity-of-operations support, etc.</a:t>
            </a:r>
          </a:p>
          <a:p>
            <a:r>
              <a:rPr lang="en-US" sz="1200" kern="1200" dirty="0" smtClean="0">
                <a:solidFill>
                  <a:schemeClr val="tx1"/>
                </a:solidFill>
                <a:latin typeface="Times New Roman" pitchFamily="18" charset="0"/>
                <a:ea typeface="+mn-ea"/>
                <a:cs typeface="+mn-cs"/>
              </a:rPr>
              <a:t> </a:t>
            </a:r>
          </a:p>
          <a:p>
            <a:pPr lvl="1"/>
            <a:r>
              <a:rPr lang="en-US" sz="1200" kern="1200" dirty="0" smtClean="0">
                <a:solidFill>
                  <a:schemeClr val="tx1"/>
                </a:solidFill>
                <a:latin typeface="Times New Roman" pitchFamily="18" charset="0"/>
                <a:ea typeface="+mn-ea"/>
                <a:cs typeface="+mn-cs"/>
              </a:rPr>
              <a:t>Why might an external cloud not be appropriate?</a:t>
            </a:r>
          </a:p>
          <a:p>
            <a:r>
              <a:rPr lang="en-US" sz="1200" kern="1200" dirty="0" smtClean="0">
                <a:solidFill>
                  <a:schemeClr val="tx1"/>
                </a:solidFill>
                <a:latin typeface="Times New Roman" pitchFamily="18" charset="0"/>
                <a:ea typeface="+mn-ea"/>
                <a:cs typeface="+mn-cs"/>
              </a:rPr>
              <a:t> </a:t>
            </a:r>
          </a:p>
          <a:p>
            <a:pPr lvl="2"/>
            <a:r>
              <a:rPr lang="en-US" sz="1200" kern="1200" dirty="0" smtClean="0">
                <a:solidFill>
                  <a:schemeClr val="tx1"/>
                </a:solidFill>
                <a:latin typeface="Times New Roman" pitchFamily="18" charset="0"/>
                <a:ea typeface="+mn-ea"/>
                <a:cs typeface="+mn-cs"/>
              </a:rPr>
              <a:t>Application is not available or not mature.</a:t>
            </a:r>
          </a:p>
          <a:p>
            <a:r>
              <a:rPr lang="en-US" sz="1200" kern="1200" dirty="0" smtClean="0">
                <a:solidFill>
                  <a:schemeClr val="tx1"/>
                </a:solidFill>
                <a:latin typeface="Times New Roman" pitchFamily="18" charset="0"/>
                <a:ea typeface="+mn-ea"/>
                <a:cs typeface="+mn-cs"/>
              </a:rPr>
              <a:t> </a:t>
            </a:r>
          </a:p>
          <a:p>
            <a:pPr lvl="2"/>
            <a:r>
              <a:rPr lang="en-US" sz="1200" kern="1200" dirty="0" smtClean="0">
                <a:solidFill>
                  <a:schemeClr val="tx1"/>
                </a:solidFill>
                <a:latin typeface="Times New Roman" pitchFamily="18" charset="0"/>
                <a:ea typeface="+mn-ea"/>
                <a:cs typeface="+mn-cs"/>
              </a:rPr>
              <a:t>Risks too high.  Frequent risks with external clouds include:</a:t>
            </a:r>
          </a:p>
          <a:p>
            <a:pPr lvl="3"/>
            <a:r>
              <a:rPr lang="en-US" sz="1200" kern="1200" dirty="0" smtClean="0">
                <a:solidFill>
                  <a:schemeClr val="tx1"/>
                </a:solidFill>
                <a:latin typeface="Times New Roman" pitchFamily="18" charset="0"/>
                <a:ea typeface="+mn-ea"/>
                <a:cs typeface="+mn-cs"/>
              </a:rPr>
              <a:t>Vendor lock-in.</a:t>
            </a:r>
          </a:p>
          <a:p>
            <a:pPr lvl="3"/>
            <a:r>
              <a:rPr lang="en-US" sz="1200" kern="1200" dirty="0" smtClean="0">
                <a:solidFill>
                  <a:schemeClr val="tx1"/>
                </a:solidFill>
                <a:latin typeface="Times New Roman" pitchFamily="18" charset="0"/>
                <a:ea typeface="+mn-ea"/>
                <a:cs typeface="+mn-cs"/>
              </a:rPr>
              <a:t>Security and trust issues.</a:t>
            </a:r>
          </a:p>
          <a:p>
            <a:pPr lvl="3"/>
            <a:r>
              <a:rPr lang="en-US" sz="1200" kern="1200" dirty="0" smtClean="0">
                <a:solidFill>
                  <a:schemeClr val="tx1"/>
                </a:solidFill>
                <a:latin typeface="Times New Roman" pitchFamily="18" charset="0"/>
                <a:ea typeface="+mn-ea"/>
                <a:cs typeface="+mn-cs"/>
              </a:rPr>
              <a:t>Performance issues.</a:t>
            </a:r>
          </a:p>
          <a:p>
            <a:r>
              <a:rPr lang="en-US" sz="1200" kern="1200" dirty="0" smtClean="0">
                <a:solidFill>
                  <a:schemeClr val="tx1"/>
                </a:solidFill>
                <a:latin typeface="Times New Roman" pitchFamily="18" charset="0"/>
                <a:ea typeface="+mn-ea"/>
                <a:cs typeface="+mn-cs"/>
              </a:rPr>
              <a:t> </a:t>
            </a:r>
          </a:p>
          <a:p>
            <a:pPr lvl="2"/>
            <a:r>
              <a:rPr lang="en-US" sz="1200" kern="1200" dirty="0" smtClean="0">
                <a:solidFill>
                  <a:schemeClr val="tx1"/>
                </a:solidFill>
                <a:latin typeface="Times New Roman" pitchFamily="18" charset="0"/>
                <a:ea typeface="+mn-ea"/>
                <a:cs typeface="+mn-cs"/>
              </a:rPr>
              <a:t>Other problems.</a:t>
            </a:r>
          </a:p>
          <a:p>
            <a:pPr lvl="3"/>
            <a:r>
              <a:rPr lang="en-US" sz="1200" kern="1200" dirty="0" smtClean="0">
                <a:solidFill>
                  <a:schemeClr val="tx1"/>
                </a:solidFill>
                <a:latin typeface="Times New Roman" pitchFamily="18" charset="0"/>
                <a:ea typeface="+mn-ea"/>
                <a:cs typeface="+mn-cs"/>
              </a:rPr>
              <a:t>Lack of ability to enforce policies.</a:t>
            </a:r>
          </a:p>
          <a:p>
            <a:pPr lvl="3"/>
            <a:r>
              <a:rPr lang="en-US" sz="1200" kern="1200" dirty="0" smtClean="0">
                <a:solidFill>
                  <a:schemeClr val="tx1"/>
                </a:solidFill>
                <a:latin typeface="Times New Roman" pitchFamily="18" charset="0"/>
                <a:ea typeface="+mn-ea"/>
                <a:cs typeface="+mn-cs"/>
              </a:rPr>
              <a:t>Lack of support for standards.</a:t>
            </a:r>
          </a:p>
          <a:p>
            <a:pPr lvl="3"/>
            <a:r>
              <a:rPr lang="en-US" sz="1200" kern="1200" dirty="0" smtClean="0">
                <a:solidFill>
                  <a:schemeClr val="tx1"/>
                </a:solidFill>
                <a:latin typeface="Times New Roman" pitchFamily="18" charset="0"/>
                <a:ea typeface="+mn-ea"/>
                <a:cs typeface="+mn-cs"/>
              </a:rPr>
              <a:t>Inability to interoperate or integrate with internal environment.</a:t>
            </a:r>
          </a:p>
          <a:p>
            <a:r>
              <a:rPr lang="en-US" sz="1200" kern="1200" dirty="0" smtClean="0">
                <a:solidFill>
                  <a:schemeClr val="tx1"/>
                </a:solidFill>
                <a:latin typeface="Times New Roman" pitchFamily="18" charset="0"/>
                <a:ea typeface="+mn-ea"/>
                <a:cs typeface="+mn-cs"/>
              </a:rPr>
              <a:t> </a:t>
            </a:r>
          </a:p>
          <a:p>
            <a:pPr lvl="2"/>
            <a:r>
              <a:rPr lang="en-US" sz="1200" kern="1200" dirty="0" smtClean="0">
                <a:solidFill>
                  <a:schemeClr val="tx1"/>
                </a:solidFill>
                <a:latin typeface="Times New Roman" pitchFamily="18" charset="0"/>
                <a:ea typeface="+mn-ea"/>
                <a:cs typeface="+mn-cs"/>
              </a:rPr>
              <a:t>Need for a “single logical cloud.”</a:t>
            </a:r>
          </a:p>
          <a:p>
            <a:pPr lvl="3"/>
            <a:r>
              <a:rPr lang="en-US" sz="1200" kern="1200" dirty="0" smtClean="0">
                <a:solidFill>
                  <a:schemeClr val="tx1"/>
                </a:solidFill>
                <a:latin typeface="Times New Roman" pitchFamily="18" charset="0"/>
                <a:ea typeface="+mn-ea"/>
                <a:cs typeface="+mn-cs"/>
              </a:rPr>
              <a:t>As we build integrated environments for our clients, an internal cloud environment may be needed as the glue that is the organizationally-branded front-end to many back-end cloud-based services.  A “single logical cloud” may become the equivalent of today’s web portals.</a:t>
            </a:r>
          </a:p>
          <a:p>
            <a:r>
              <a:rPr lang="en-US" sz="1200" kern="1200" dirty="0" smtClean="0">
                <a:solidFill>
                  <a:schemeClr val="tx1"/>
                </a:solidFill>
                <a:latin typeface="Times New Roman" pitchFamily="18" charset="0"/>
                <a:ea typeface="+mn-ea"/>
                <a:cs typeface="+mn-cs"/>
              </a:rPr>
              <a:t> </a:t>
            </a:r>
          </a:p>
          <a:p>
            <a:pPr lvl="2"/>
            <a:r>
              <a:rPr lang="en-US" sz="1200" kern="1200" dirty="0" smtClean="0">
                <a:solidFill>
                  <a:schemeClr val="tx1"/>
                </a:solidFill>
                <a:latin typeface="Times New Roman" pitchFamily="18" charset="0"/>
                <a:ea typeface="+mn-ea"/>
                <a:cs typeface="+mn-cs"/>
              </a:rPr>
              <a:t>Need for composite applications.</a:t>
            </a:r>
          </a:p>
          <a:p>
            <a:pPr lvl="3"/>
            <a:r>
              <a:rPr lang="en-US" sz="1200" kern="1200" dirty="0" smtClean="0">
                <a:solidFill>
                  <a:schemeClr val="tx1"/>
                </a:solidFill>
                <a:latin typeface="Times New Roman" pitchFamily="18" charset="0"/>
                <a:ea typeface="+mn-ea"/>
                <a:cs typeface="+mn-cs"/>
              </a:rPr>
              <a:t>As applications are increasingly multi-sourced – perhaps involving internal systems, multiple external clouds, etc. – the framework for such composite applications may require an internal cloud-like platform.</a:t>
            </a:r>
          </a:p>
          <a:p>
            <a:pPr lvl="3"/>
            <a:r>
              <a:rPr lang="en-US" sz="1200" kern="1200" dirty="0" smtClean="0">
                <a:solidFill>
                  <a:schemeClr val="tx1"/>
                </a:solidFill>
                <a:latin typeface="Times New Roman" pitchFamily="18" charset="0"/>
                <a:ea typeface="+mn-ea"/>
                <a:cs typeface="+mn-cs"/>
              </a:rPr>
              <a:t>In this fashion, an internal cloud can be a “bridge” to an eventual external cloud environment.</a:t>
            </a:r>
          </a:p>
          <a:p>
            <a:r>
              <a:rPr lang="en-US" sz="1200" kern="1200" dirty="0" smtClean="0">
                <a:solidFill>
                  <a:schemeClr val="tx1"/>
                </a:solidFill>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latin typeface="Times New Roman" pitchFamily="18" charset="0"/>
                <a:ea typeface="+mn-ea"/>
                <a:cs typeface="+mn-cs"/>
              </a:rPr>
              <a:t>3.  Good candidates for internal clouds.</a:t>
            </a:r>
            <a:endParaRPr lang="en-US" sz="1200" kern="1200" dirty="0" smtClean="0">
              <a:solidFill>
                <a:schemeClr val="tx1"/>
              </a:solidFill>
              <a:latin typeface="Times New Roman" pitchFamily="18" charset="0"/>
              <a:ea typeface="+mn-ea"/>
              <a:cs typeface="+mn-cs"/>
            </a:endParaRPr>
          </a:p>
          <a:p>
            <a:pPr lvl="0"/>
            <a:r>
              <a:rPr lang="en-US" sz="1200" b="1" kern="1200" dirty="0" smtClean="0">
                <a:solidFill>
                  <a:schemeClr val="tx1"/>
                </a:solidFill>
                <a:latin typeface="Times New Roman" pitchFamily="18" charset="0"/>
                <a:ea typeface="+mn-ea"/>
                <a:cs typeface="+mn-cs"/>
              </a:rPr>
              <a:t>Storage environment for the organization.</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Many or most of us now operate central storage platforms.  Making those platforms as cloud-like as possible, and able to serve multiple levels of use (from single-user storage on up to database and server-owned storage) is a logical evolution.</a:t>
            </a:r>
          </a:p>
          <a:p>
            <a:r>
              <a:rPr lang="en-US" sz="1200" kern="1200" dirty="0" smtClean="0">
                <a:solidFill>
                  <a:schemeClr val="tx1"/>
                </a:solidFill>
                <a:latin typeface="Times New Roman" pitchFamily="18" charset="0"/>
                <a:ea typeface="+mn-ea"/>
                <a:cs typeface="+mn-cs"/>
              </a:rPr>
              <a:t> </a:t>
            </a:r>
          </a:p>
          <a:p>
            <a:pPr lvl="0"/>
            <a:r>
              <a:rPr lang="en-US" sz="1200" b="1" kern="1200" dirty="0" smtClean="0">
                <a:solidFill>
                  <a:schemeClr val="tx1"/>
                </a:solidFill>
                <a:latin typeface="Times New Roman" pitchFamily="18" charset="0"/>
                <a:ea typeface="+mn-ea"/>
                <a:cs typeface="+mn-cs"/>
              </a:rPr>
              <a:t>Application hosting environments (e.g., server virtualization).</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The desirability of server virtualization has become obvious for the central IT organization, and also as a means to rein-in distributed servers and get them into the data center.  The first generation of server virtualization was of the “make a virtual server seem just like a physical server” variety.  Evolving platforms are helping make the concept of a “server” disappear into the background.  Flexible provisioning of host environments can assist our clients in easily mounting test or temporary development environments, and other areas of benefit.</a:t>
            </a:r>
          </a:p>
          <a:p>
            <a:r>
              <a:rPr lang="en-US" sz="1200" kern="1200" dirty="0" smtClean="0">
                <a:solidFill>
                  <a:schemeClr val="tx1"/>
                </a:solidFill>
                <a:latin typeface="Times New Roman" pitchFamily="18" charset="0"/>
                <a:ea typeface="+mn-ea"/>
                <a:cs typeface="+mn-cs"/>
              </a:rPr>
              <a:t> </a:t>
            </a:r>
          </a:p>
          <a:p>
            <a:pPr lvl="0"/>
            <a:r>
              <a:rPr lang="en-US" sz="1200" b="1" kern="1200" dirty="0" smtClean="0">
                <a:solidFill>
                  <a:schemeClr val="tx1"/>
                </a:solidFill>
                <a:latin typeface="Times New Roman" pitchFamily="18" charset="0"/>
                <a:ea typeface="+mn-ea"/>
                <a:cs typeface="+mn-cs"/>
              </a:rPr>
              <a:t>Client-side environments, especially learning environments.</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As scholars, instructors, and students increasingly use web 2.0 and cloud environments in research, teaching, and learning, a platform to integrate and “rationalize” those services may become the next generation of course management platform.  Likewise, virtual client environments offer the promise of </a:t>
            </a:r>
            <a:r>
              <a:rPr lang="en-US" sz="1200" kern="1200" dirty="0" err="1" smtClean="0">
                <a:solidFill>
                  <a:schemeClr val="tx1"/>
                </a:solidFill>
                <a:latin typeface="Times New Roman" pitchFamily="18" charset="0"/>
                <a:ea typeface="+mn-ea"/>
                <a:cs typeface="+mn-cs"/>
              </a:rPr>
              <a:t>virtualizing</a:t>
            </a:r>
            <a:r>
              <a:rPr lang="en-US" sz="1200" kern="1200" dirty="0" smtClean="0">
                <a:solidFill>
                  <a:schemeClr val="tx1"/>
                </a:solidFill>
                <a:latin typeface="Times New Roman" pitchFamily="18" charset="0"/>
                <a:ea typeface="+mn-ea"/>
                <a:cs typeface="+mn-cs"/>
              </a:rPr>
              <a:t> our physical computer labs and in offering personalized Internet-based client environments for students. </a:t>
            </a:r>
          </a:p>
          <a:p>
            <a:r>
              <a:rPr lang="en-US" sz="1200" kern="1200" dirty="0" smtClean="0">
                <a:solidFill>
                  <a:schemeClr val="tx1"/>
                </a:solidFill>
                <a:latin typeface="Times New Roman" pitchFamily="18" charset="0"/>
                <a:ea typeface="+mn-ea"/>
                <a:cs typeface="+mn-cs"/>
              </a:rPr>
              <a:t> For example, UWF has created “</a:t>
            </a:r>
            <a:r>
              <a:rPr lang="en-US" sz="1200" kern="1200" dirty="0" err="1" smtClean="0">
                <a:solidFill>
                  <a:schemeClr val="tx1"/>
                </a:solidFill>
                <a:latin typeface="Times New Roman" pitchFamily="18" charset="0"/>
                <a:ea typeface="+mn-ea"/>
                <a:cs typeface="+mn-cs"/>
              </a:rPr>
              <a:t>eDesktop</a:t>
            </a:r>
            <a:r>
              <a:rPr lang="en-US" sz="1200" kern="1200" dirty="0" smtClean="0">
                <a:solidFill>
                  <a:schemeClr val="tx1"/>
                </a:solidFill>
                <a:latin typeface="Times New Roman" pitchFamily="18" charset="0"/>
                <a:ea typeface="+mn-ea"/>
                <a:cs typeface="+mn-cs"/>
              </a:rPr>
              <a:t>,” a mirror of our computer lab environment accessible over the Internet via a web browser.   This is now evolving to where we are providing customized virtual environments for different programs – for example, our GIS certificate students now each receive a virtual GIS lab computer that has replaced the previous use of custom-configured laptops which required a laptop for each student in the program.</a:t>
            </a:r>
          </a:p>
          <a:p>
            <a:r>
              <a:rPr lang="en-US" sz="1200" kern="1200" dirty="0" smtClean="0">
                <a:solidFill>
                  <a:schemeClr val="tx1"/>
                </a:solidFill>
                <a:latin typeface="Times New Roman" pitchFamily="18" charset="0"/>
                <a:ea typeface="+mn-ea"/>
                <a:cs typeface="+mn-cs"/>
              </a:rPr>
              <a:t> </a:t>
            </a:r>
          </a:p>
          <a:p>
            <a:pPr lvl="0"/>
            <a:r>
              <a:rPr lang="en-US" sz="1200" b="1" kern="1200" dirty="0" smtClean="0">
                <a:solidFill>
                  <a:schemeClr val="tx1"/>
                </a:solidFill>
                <a:latin typeface="Times New Roman" pitchFamily="18" charset="0"/>
                <a:ea typeface="+mn-ea"/>
                <a:cs typeface="+mn-cs"/>
              </a:rPr>
              <a:t>Research computing support.</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Silos of research computing infrastructure proliferate across most universities, as each research group acquires its own equipment.  A cloud environment providing basic research infrastructure services would be one way to give the researchers a view that they “own” their unique infrastructure, yet the infrastructure has been virtualized into a cloud and is professionally managed at the enterprise level.  Various problems with external clouds – ranging from “where is the data stored?” to security concerns to controlled technology rules – might make this unsuitable for an external cloud environment.</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r>
            <a:br>
              <a:rPr lang="en-US" sz="1200" kern="1200" dirty="0" smtClean="0">
                <a:solidFill>
                  <a:schemeClr val="tx1"/>
                </a:solidFill>
                <a:latin typeface="Times New Roman" pitchFamily="18" charset="0"/>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simple definitions</a:t>
            </a:r>
            <a:r>
              <a:rPr lang="en-US" baseline="0" dirty="0" smtClean="0"/>
              <a:t> of cloud computing.  </a:t>
            </a:r>
          </a:p>
          <a:p>
            <a:r>
              <a:rPr lang="en-US" sz="1200" kern="1200" dirty="0" smtClean="0">
                <a:solidFill>
                  <a:schemeClr val="tx1"/>
                </a:solidFill>
                <a:latin typeface="Times New Roman" pitchFamily="18" charset="0"/>
                <a:ea typeface="+mn-ea"/>
                <a:cs typeface="+mn-cs"/>
              </a:rPr>
              <a:t> </a:t>
            </a:r>
          </a:p>
          <a:p>
            <a:r>
              <a:rPr lang="en-US" sz="1200" b="1" u="sng" kern="1200" dirty="0" smtClean="0">
                <a:solidFill>
                  <a:schemeClr val="tx1"/>
                </a:solidFill>
                <a:latin typeface="Times New Roman" pitchFamily="18" charset="0"/>
                <a:ea typeface="+mn-ea"/>
                <a:cs typeface="+mn-cs"/>
              </a:rPr>
              <a:t>Concepts Presumed Discussed in Opening of Session:</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What do we mean by “the cloud?”  Various views:</a:t>
            </a:r>
          </a:p>
          <a:p>
            <a:r>
              <a:rPr lang="en-US" sz="1200" kern="1200" dirty="0" smtClean="0">
                <a:solidFill>
                  <a:schemeClr val="tx1"/>
                </a:solidFill>
                <a:latin typeface="Times New Roman" pitchFamily="18" charset="0"/>
                <a:ea typeface="+mn-ea"/>
                <a:cs typeface="+mn-cs"/>
              </a:rPr>
              <a:t>Anything you do on the Internet.</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Using web 2.0 applications on the Internet rather than in-house systems.</a:t>
            </a:r>
          </a:p>
          <a:p>
            <a:r>
              <a:rPr lang="en-US" sz="1200" i="1" kern="1200" dirty="0" smtClean="0">
                <a:solidFill>
                  <a:schemeClr val="tx1"/>
                </a:solidFill>
                <a:latin typeface="Times New Roman" pitchFamily="18" charset="0"/>
                <a:ea typeface="+mn-ea"/>
                <a:cs typeface="+mn-cs"/>
              </a:rPr>
              <a:t>This appears to be the general view of “the cloud” in Katz’s recent EDUCAUSE book.</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Software as a service.</a:t>
            </a:r>
          </a:p>
          <a:p>
            <a:r>
              <a:rPr lang="en-US" sz="1200" kern="1200" dirty="0" smtClean="0">
                <a:solidFill>
                  <a:schemeClr val="tx1"/>
                </a:solidFill>
                <a:latin typeface="Times New Roman" pitchFamily="18" charset="0"/>
                <a:ea typeface="+mn-ea"/>
                <a:cs typeface="+mn-cs"/>
              </a:rPr>
              <a:t>Platform as a service.</a:t>
            </a:r>
          </a:p>
          <a:p>
            <a:r>
              <a:rPr lang="en-US" sz="1200" kern="1200" dirty="0" smtClean="0">
                <a:solidFill>
                  <a:schemeClr val="tx1"/>
                </a:solidFill>
                <a:latin typeface="Times New Roman" pitchFamily="18" charset="0"/>
                <a:ea typeface="+mn-ea"/>
                <a:cs typeface="+mn-cs"/>
              </a:rPr>
              <a:t>Infrastructure as a service.</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“A pool of scalable IT-enabled capabilities which can be utilized over the Internet as a service.”  - </a:t>
            </a:r>
            <a:r>
              <a:rPr lang="en-US" sz="1200" kern="1200" dirty="0" err="1" smtClean="0">
                <a:solidFill>
                  <a:schemeClr val="tx1"/>
                </a:solidFill>
                <a:latin typeface="Times New Roman" pitchFamily="18" charset="0"/>
                <a:ea typeface="+mn-ea"/>
                <a:cs typeface="+mn-cs"/>
              </a:rPr>
              <a:t>Torry</a:t>
            </a:r>
            <a:r>
              <a:rPr lang="en-US" sz="1200" kern="1200" dirty="0" smtClean="0">
                <a:solidFill>
                  <a:schemeClr val="tx1"/>
                </a:solidFill>
                <a:latin typeface="Times New Roman" pitchFamily="18" charset="0"/>
                <a:ea typeface="+mn-ea"/>
                <a:cs typeface="+mn-cs"/>
              </a:rPr>
              <a:t> Harris</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“A pool of abstracted, highly scalable, and managed compute infrastructure capable of hosting end-customer applications and billed by consumption.”  - Forrester</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“A computing paradigm where services and data reside in shared resources in scalable data centers, and those services and data are accessible by any authenticated device over the Internet.”  - Intel</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u="sng" kern="1200" dirty="0" smtClean="0">
                <a:solidFill>
                  <a:schemeClr val="tx1"/>
                </a:solidFill>
                <a:latin typeface="Times New Roman" pitchFamily="18" charset="0"/>
                <a:ea typeface="+mn-ea"/>
                <a:cs typeface="+mn-cs"/>
              </a:rPr>
              <a:t>Aspects of Cloudiness (of interest in the enterprise infrastructure realm):</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Abstraction of infrastructure (from the user and from developers/engineers).</a:t>
            </a:r>
          </a:p>
          <a:p>
            <a:pPr lvl="0"/>
            <a:r>
              <a:rPr lang="en-US" sz="1200" kern="1200" dirty="0" smtClean="0">
                <a:solidFill>
                  <a:schemeClr val="tx1"/>
                </a:solidFill>
                <a:latin typeface="Times New Roman" pitchFamily="18" charset="0"/>
                <a:ea typeface="+mn-ea"/>
                <a:cs typeface="+mn-cs"/>
              </a:rPr>
              <a:t>Built on a massively scalable and highly distributed infrastructure, but (probably) shared and multi-tenant.</a:t>
            </a:r>
          </a:p>
          <a:p>
            <a:pPr lvl="0"/>
            <a:r>
              <a:rPr lang="en-US" sz="1200" kern="1200" dirty="0" smtClean="0">
                <a:solidFill>
                  <a:schemeClr val="tx1"/>
                </a:solidFill>
                <a:latin typeface="Times New Roman" pitchFamily="18" charset="0"/>
                <a:ea typeface="+mn-ea"/>
                <a:cs typeface="+mn-cs"/>
              </a:rPr>
              <a:t>Publicly accessible over the Internet via some authentication mechanism.  For user access, basic requirements are Internet access and a web browser.</a:t>
            </a:r>
          </a:p>
          <a:p>
            <a:pPr lvl="0"/>
            <a:r>
              <a:rPr lang="en-US" sz="1200" kern="1200" dirty="0" smtClean="0">
                <a:solidFill>
                  <a:schemeClr val="tx1"/>
                </a:solidFill>
                <a:latin typeface="Times New Roman" pitchFamily="18" charset="0"/>
                <a:ea typeface="+mn-ea"/>
                <a:cs typeface="+mn-cs"/>
              </a:rPr>
              <a:t>Often billed by consumption.</a:t>
            </a:r>
          </a:p>
          <a:p>
            <a:pPr lvl="0"/>
            <a:r>
              <a:rPr lang="en-US" sz="1200" kern="1200" dirty="0" smtClean="0">
                <a:solidFill>
                  <a:schemeClr val="tx1"/>
                </a:solidFill>
                <a:latin typeface="Times New Roman" pitchFamily="18" charset="0"/>
                <a:ea typeface="+mn-ea"/>
                <a:cs typeface="+mn-cs"/>
              </a:rPr>
              <a:t>Combination of software-as-a-service plus “utility computing” (platform-as-a-service, infrastructure-as-a-service, storage-as-a-service, whatever you want to label this category).</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Times New Roman" pitchFamily="18" charset="0"/>
                <a:ea typeface="+mn-ea"/>
                <a:cs typeface="+mn-cs"/>
              </a:rPr>
              <a:t>4.  How to construct internal clouds.</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&lt;Would only cover this if questions/discussion led into this area.&gt;</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Basic requirements:</a:t>
            </a:r>
          </a:p>
          <a:p>
            <a:pPr lvl="0"/>
            <a:r>
              <a:rPr lang="en-US" sz="1200" kern="1200" dirty="0" smtClean="0">
                <a:solidFill>
                  <a:schemeClr val="tx1"/>
                </a:solidFill>
                <a:latin typeface="Times New Roman" pitchFamily="18" charset="0"/>
                <a:ea typeface="+mn-ea"/>
                <a:cs typeface="+mn-cs"/>
              </a:rPr>
              <a:t>Appropriate network infrastructure (necessary for external clouds as well).</a:t>
            </a:r>
          </a:p>
          <a:p>
            <a:pPr lvl="0"/>
            <a:r>
              <a:rPr lang="en-US" sz="1200" kern="1200" dirty="0" smtClean="0">
                <a:solidFill>
                  <a:schemeClr val="tx1"/>
                </a:solidFill>
                <a:latin typeface="Times New Roman" pitchFamily="18" charset="0"/>
                <a:ea typeface="+mn-ea"/>
                <a:cs typeface="+mn-cs"/>
              </a:rPr>
              <a:t>Virtualization at both the storage and server infrastructure levels, allowing scalability and easy provisioning.</a:t>
            </a:r>
          </a:p>
          <a:p>
            <a:pPr lvl="0"/>
            <a:r>
              <a:rPr lang="en-US" sz="1200" kern="1200" dirty="0" smtClean="0">
                <a:solidFill>
                  <a:schemeClr val="tx1"/>
                </a:solidFill>
                <a:latin typeface="Times New Roman" pitchFamily="18" charset="0"/>
                <a:ea typeface="+mn-ea"/>
                <a:cs typeface="+mn-cs"/>
              </a:rPr>
              <a:t>Virtualization at the client level – user environment is either available via web browser or via some other environment accessible to “thin” clients.</a:t>
            </a:r>
          </a:p>
          <a:p>
            <a:pPr lvl="0"/>
            <a:r>
              <a:rPr lang="en-US" sz="1200" kern="1200" dirty="0" smtClean="0">
                <a:solidFill>
                  <a:schemeClr val="tx1"/>
                </a:solidFill>
                <a:latin typeface="Times New Roman" pitchFamily="18" charset="0"/>
                <a:ea typeface="+mn-ea"/>
                <a:cs typeface="+mn-cs"/>
              </a:rPr>
              <a:t>Data center abstraction – platform can be distributed across multiple data centers.</a:t>
            </a:r>
          </a:p>
          <a:p>
            <a:pPr lvl="0"/>
            <a:r>
              <a:rPr lang="en-US" sz="1200" kern="1200" dirty="0" smtClean="0">
                <a:solidFill>
                  <a:schemeClr val="tx1"/>
                </a:solidFill>
                <a:latin typeface="Times New Roman" pitchFamily="18" charset="0"/>
                <a:ea typeface="+mn-ea"/>
                <a:cs typeface="+mn-cs"/>
              </a:rPr>
              <a:t>Services accessible via Internet protocols.</a:t>
            </a:r>
          </a:p>
          <a:p>
            <a:pPr lvl="0"/>
            <a:r>
              <a:rPr lang="en-US" sz="1200" kern="1200" dirty="0" smtClean="0">
                <a:solidFill>
                  <a:schemeClr val="tx1"/>
                </a:solidFill>
                <a:latin typeface="Times New Roman" pitchFamily="18" charset="0"/>
                <a:ea typeface="+mn-ea"/>
                <a:cs typeface="+mn-cs"/>
              </a:rPr>
              <a:t>Robust authentication middleware.</a:t>
            </a:r>
          </a:p>
          <a:p>
            <a:pPr lvl="0"/>
            <a:r>
              <a:rPr lang="en-US" sz="1200" kern="1200" dirty="0" smtClean="0">
                <a:solidFill>
                  <a:schemeClr val="tx1"/>
                </a:solidFill>
                <a:latin typeface="Times New Roman" pitchFamily="18" charset="0"/>
                <a:ea typeface="+mn-ea"/>
                <a:cs typeface="+mn-cs"/>
              </a:rPr>
              <a:t>Standards and middleware for authentication, encryption of data in transit, security, etc.</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Maturity needs in the cloud environment (internal or external):</a:t>
            </a:r>
          </a:p>
          <a:p>
            <a:pPr lvl="0"/>
            <a:r>
              <a:rPr lang="en-US" sz="1200" kern="1200" dirty="0" smtClean="0">
                <a:solidFill>
                  <a:schemeClr val="tx1"/>
                </a:solidFill>
                <a:latin typeface="Times New Roman" pitchFamily="18" charset="0"/>
                <a:ea typeface="+mn-ea"/>
                <a:cs typeface="+mn-cs"/>
              </a:rPr>
              <a:t>Standards for interoperability.</a:t>
            </a:r>
          </a:p>
          <a:p>
            <a:pPr lvl="0"/>
            <a:r>
              <a:rPr lang="en-US" sz="1200" kern="1200" dirty="0" smtClean="0">
                <a:solidFill>
                  <a:schemeClr val="tx1"/>
                </a:solidFill>
                <a:latin typeface="Times New Roman" pitchFamily="18" charset="0"/>
                <a:ea typeface="+mn-ea"/>
                <a:cs typeface="+mn-cs"/>
              </a:rPr>
              <a:t>Authentication, security, and encryption standards.</a:t>
            </a:r>
          </a:p>
          <a:p>
            <a:pPr lvl="0"/>
            <a:r>
              <a:rPr lang="en-US" sz="1200" kern="1200" dirty="0" smtClean="0">
                <a:solidFill>
                  <a:schemeClr val="tx1"/>
                </a:solidFill>
                <a:latin typeface="Times New Roman" pitchFamily="18" charset="0"/>
                <a:ea typeface="+mn-ea"/>
                <a:cs typeface="+mn-cs"/>
              </a:rPr>
              <a:t>Performance management abilities, and both performance and “health” monitoring abilities for cloud services.</a:t>
            </a:r>
          </a:p>
          <a:p>
            <a:pPr lvl="0"/>
            <a:r>
              <a:rPr lang="en-US" sz="1200" kern="1200" dirty="0" smtClean="0">
                <a:solidFill>
                  <a:schemeClr val="tx1"/>
                </a:solidFill>
                <a:latin typeface="Times New Roman" pitchFamily="18" charset="0"/>
                <a:ea typeface="+mn-ea"/>
                <a:cs typeface="+mn-cs"/>
              </a:rPr>
              <a:t>Ability to enforce policies and SLAs and audit them.</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clear</a:t>
            </a:r>
            <a:r>
              <a:rPr lang="en-US" baseline="0" dirty="0" smtClean="0"/>
              <a:t> that it is a big deal because it is drawing attention and even ire from key industry  people.   </a:t>
            </a: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a:t>
            </a:r>
            <a:r>
              <a:rPr lang="en-US" baseline="0" dirty="0" smtClean="0"/>
              <a:t> at the way clouds are delivered in the commercial setting by reviewing three methods of delivery.  Software as a Service, platform as service and infrastructure as a service.   </a:t>
            </a:r>
          </a:p>
          <a:p>
            <a:endParaRPr lang="en-US" baseline="0" dirty="0" smtClean="0"/>
          </a:p>
          <a:p>
            <a:r>
              <a:rPr lang="en-US" baseline="0" dirty="0" smtClean="0"/>
              <a:t>One could acquire software as a service that is built on another vendor’s platform as a service that is delivered on yet a third provider’s </a:t>
            </a:r>
            <a:r>
              <a:rPr lang="en-US" baseline="0" dirty="0" err="1" smtClean="0"/>
              <a:t>infrstucture</a:t>
            </a:r>
            <a:r>
              <a:rPr lang="en-US" baseline="0" dirty="0" smtClean="0"/>
              <a:t> as a service.   Thus making this truly something in the cloud.</a:t>
            </a:r>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Software as service</a:t>
            </a:r>
            <a:r>
              <a:rPr lang="en-US" baseline="0" dirty="0" smtClean="0"/>
              <a:t> is sometimes not considered a cloud or maybe not delivered in a “cloudy way.”  There probably are good examples of true cloud </a:t>
            </a:r>
            <a:r>
              <a:rPr lang="en-US" baseline="0" dirty="0" err="1" smtClean="0"/>
              <a:t>SaaS</a:t>
            </a:r>
            <a:r>
              <a:rPr lang="en-US" baseline="0" dirty="0" smtClean="0"/>
              <a:t> such as the Common App or Apply Yourself.   Traditional ASP services may or may not be real cloud services, but it is probably ok to think of them in the same context as clouds.  They could also be the case where an ASP might deliver some of its support using other cloud service layers. </a:t>
            </a:r>
          </a:p>
          <a:p>
            <a:endParaRPr lang="en-US" baseline="0" dirty="0" smtClean="0"/>
          </a:p>
          <a:p>
            <a:r>
              <a:rPr lang="en-US" baseline="0" dirty="0" smtClean="0"/>
              <a:t>There is one LMS service that is now promoting itself as a cloud service.  Student, HR and Finance may not be far behind. </a:t>
            </a: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Platform</a:t>
            </a:r>
            <a:r>
              <a:rPr lang="en-US" baseline="0" dirty="0" smtClean="0"/>
              <a:t> as to service might be missed in the discussion.  However, in some context, it maybe the least controversial if it is used for development or testing, leaving production to be on site. </a:t>
            </a: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traditional</a:t>
            </a:r>
            <a:r>
              <a:rPr lang="en-US" baseline="0" dirty="0" smtClean="0"/>
              <a:t> cloud computing view. It is worthwhile to consider if the future really means that most mid-small enterprises will not run IT infrastructure just like they do not have power generation or water utilities.            </a:t>
            </a: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use and pedagogy</a:t>
            </a:r>
            <a:r>
              <a:rPr lang="en-US" baseline="0" dirty="0" smtClean="0"/>
              <a:t> might be the first really big application that you see.   Use of clouds allow greater capacity, more capability and less cost.  Also, providers s now are more likely  to subsidize some of the cost to get student use, just as vendors give steep discounts on software and hardware to get in student hands. </a:t>
            </a:r>
          </a:p>
          <a:p>
            <a:endParaRPr lang="en-US" baseline="0" dirty="0" smtClean="0"/>
          </a:p>
          <a:p>
            <a:r>
              <a:rPr lang="en-US" baseline="0" dirty="0" smtClean="0"/>
              <a:t>Application development or testing might be great fits as risks may be lower and capacity needs can fluctuate through the life cycle. </a:t>
            </a:r>
          </a:p>
          <a:p>
            <a:endParaRPr lang="en-US" baseline="0" dirty="0" smtClean="0"/>
          </a:p>
          <a:p>
            <a:r>
              <a:rPr lang="en-US" baseline="0" dirty="0" smtClean="0"/>
              <a:t>DR or Business continuity may be a  truly good fit because the abase cost for maintaining the environment is lower than doing something on your own and the ability to scale can be accomplished rapidly.</a:t>
            </a:r>
          </a:p>
          <a:p>
            <a:endParaRPr lang="en-US" baseline="0" dirty="0" smtClean="0"/>
          </a:p>
          <a:p>
            <a:r>
              <a:rPr lang="en-US" baseline="0" dirty="0" smtClean="0"/>
              <a:t>Administrative applications, outside of the few </a:t>
            </a:r>
            <a:r>
              <a:rPr lang="en-US" baseline="0" dirty="0" err="1" smtClean="0"/>
              <a:t>SaaS</a:t>
            </a:r>
            <a:r>
              <a:rPr lang="en-US" baseline="0" dirty="0" smtClean="0"/>
              <a:t> instances, are probably the last item to consider, but still is in our future</a:t>
            </a:r>
            <a:endParaRPr lang="en-US" dirty="0"/>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a:t>
            </a:r>
            <a:r>
              <a:rPr lang="en-US" baseline="0" dirty="0" smtClean="0"/>
              <a:t> mountain behind the cloud…..</a:t>
            </a:r>
            <a:endParaRPr lang="en-US" dirty="0" smtClean="0"/>
          </a:p>
          <a:p>
            <a:endParaRPr lang="en-US" dirty="0" smtClean="0"/>
          </a:p>
          <a:p>
            <a:r>
              <a:rPr lang="en-US" dirty="0" smtClean="0"/>
              <a:t>See the UC Berkeley</a:t>
            </a:r>
            <a:r>
              <a:rPr lang="en-US" baseline="0" dirty="0" smtClean="0"/>
              <a:t> White Paper “Above the Clouds”  for a reference on this slide and earlier points.</a:t>
            </a:r>
          </a:p>
          <a:p>
            <a:endParaRPr lang="en-US" baseline="0" dirty="0" smtClean="0"/>
          </a:p>
          <a:p>
            <a:r>
              <a:rPr lang="en-US" baseline="0" dirty="0" smtClean="0"/>
              <a:t>Adoption – Is this a viable alternative that will sustain or will adoption wane for your provider and leave them questioning the business model.   Student email is a great example, how long will that be for free?</a:t>
            </a:r>
          </a:p>
          <a:p>
            <a:endParaRPr lang="en-US" baseline="0" dirty="0" smtClean="0"/>
          </a:p>
          <a:p>
            <a:r>
              <a:rPr lang="en-US" baseline="0" dirty="0" smtClean="0"/>
              <a:t>Growth – The promise is elasticity or fast scaling, but will it?    What if you are using it for DR and need it to scale rapidly when you need it?</a:t>
            </a:r>
          </a:p>
          <a:p>
            <a:endParaRPr lang="en-US" baseline="0" dirty="0" smtClean="0"/>
          </a:p>
          <a:p>
            <a:r>
              <a:rPr lang="en-US" baseline="0" dirty="0" smtClean="0"/>
              <a:t>Policy and Process</a:t>
            </a:r>
          </a:p>
          <a:p>
            <a:r>
              <a:rPr lang="en-US" baseline="0" dirty="0" smtClean="0"/>
              <a:t>The first aspect is what protection do you have for lock in?   Can you take your data and move it to other clouds or is it   mired in this provider’s? </a:t>
            </a:r>
          </a:p>
          <a:p>
            <a:endParaRPr lang="en-US" baseline="0" dirty="0" smtClean="0"/>
          </a:p>
          <a:p>
            <a:r>
              <a:rPr lang="en-US" baseline="0" dirty="0" smtClean="0"/>
              <a:t>Making sure you that have the security and legal protections to support your institutional policies and compliance aspects.   We do not say is it secure?  The question is does the security meet your policy and compliance needs?   Need to mitigate the risks.</a:t>
            </a:r>
          </a:p>
          <a:p>
            <a:endParaRPr lang="en-US" baseline="0" dirty="0" smtClean="0"/>
          </a:p>
          <a:p>
            <a:endParaRPr lang="en-US" baseline="0" dirty="0" smtClean="0"/>
          </a:p>
          <a:p>
            <a:r>
              <a:rPr lang="en-US" baseline="0" dirty="0" smtClean="0"/>
              <a:t>Earlier it was stated that this shifts capital expenses to operational expenses.   This is not always a good thing for publics and higher ed, who tend to be able to spend on capital but not commit funds every year.   Yet, maybe it is good because it forces budget discipline to life cycle. </a:t>
            </a:r>
          </a:p>
        </p:txBody>
      </p:sp>
      <p:sp>
        <p:nvSpPr>
          <p:cNvPr id="4" name="Slide Number Placeholder 3"/>
          <p:cNvSpPr>
            <a:spLocks noGrp="1"/>
          </p:cNvSpPr>
          <p:nvPr>
            <p:ph type="sldNum" sz="quarter" idx="10"/>
          </p:nvPr>
        </p:nvSpPr>
        <p:spPr/>
        <p:txBody>
          <a:bodyPr/>
          <a:lstStyle/>
          <a:p>
            <a:pPr>
              <a:defRPr/>
            </a:pPr>
            <a:fld id="{D115C4E3-1BE0-43E8-A96A-38976575AF0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8C1C05-E7E3-4620-90C0-869D04782B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940749-BB59-452D-B3FA-F75681BFB7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0A7FF0-8900-40E7-8033-76C4573BAA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2AB077-F608-4794-9D90-D10353E2E9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F9F79A-F380-4684-96C6-C0B360F334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9C0D2F-35D5-4E9C-B10A-ACCEC8368F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891C79-61F8-4A8C-825F-0215E647B0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3D0004-6A48-47B8-BB5E-7586ABB9C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9C0D6A-C686-445B-8FB5-6B0B401DFE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9933B-5CB1-4C2B-A17F-7A2A9C150D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7BC49D-8278-4CDD-BCBC-79D9D4BA7C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322FE3-091E-4292-87D4-53682FC00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campustechnology.com/articles/2008/07/infinity-learning-uses-amazon-web-services-takes-moodle-to-the-cloud.aspx" TargetMode="External"/><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eecs.berkeley.edu/Pubs/TechRpts/2009/EECS-2009-2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000" b="-6000"/>
          </a:stretch>
        </a:blipFill>
        <a:effectLst/>
      </p:bgPr>
    </p:bg>
    <p:spTree>
      <p:nvGrpSpPr>
        <p:cNvPr id="1" name=""/>
        <p:cNvGrpSpPr/>
        <p:nvPr/>
      </p:nvGrpSpPr>
      <p:grpSpPr>
        <a:xfrm>
          <a:off x="0" y="0"/>
          <a:ext cx="0" cy="0"/>
          <a:chOff x="0" y="0"/>
          <a:chExt cx="0" cy="0"/>
        </a:xfrm>
      </p:grpSpPr>
      <p:sp>
        <p:nvSpPr>
          <p:cNvPr id="2050" name="Title 1"/>
          <p:cNvSpPr>
            <a:spLocks noGrp="1"/>
          </p:cNvSpPr>
          <p:nvPr>
            <p:ph type="title"/>
          </p:nvPr>
        </p:nvSpPr>
        <p:spPr>
          <a:xfrm>
            <a:off x="2794000" y="1752600"/>
            <a:ext cx="4419600" cy="1652588"/>
          </a:xfrm>
        </p:spPr>
        <p:txBody>
          <a:bodyPr/>
          <a:lstStyle/>
          <a:p>
            <a:pPr eaLnBrk="1" hangingPunct="1"/>
            <a:r>
              <a:rPr lang="en-US" sz="5400" b="1" dirty="0" smtClean="0">
                <a:solidFill>
                  <a:schemeClr val="tx1"/>
                </a:solidFill>
              </a:rPr>
              <a:t>Three Views of the Cloud</a:t>
            </a:r>
          </a:p>
        </p:txBody>
      </p:sp>
      <p:pic>
        <p:nvPicPr>
          <p:cNvPr id="4" name="Picture 3"/>
          <p:cNvPicPr>
            <a:picLocks noChangeAspect="1" noChangeArrowheads="1"/>
          </p:cNvPicPr>
          <p:nvPr/>
        </p:nvPicPr>
        <p:blipFill>
          <a:blip r:embed="rId4"/>
          <a:srcRect/>
          <a:stretch>
            <a:fillRect/>
          </a:stretch>
        </p:blipFill>
        <p:spPr bwMode="auto">
          <a:xfrm>
            <a:off x="0" y="7239000"/>
            <a:ext cx="609600" cy="381000"/>
          </a:xfrm>
          <a:prstGeom prst="rect">
            <a:avLst/>
          </a:prstGeom>
          <a:noFill/>
          <a:ln w="9525">
            <a:noFill/>
            <a:miter lim="800000"/>
            <a:headEnd/>
            <a:tailEnd/>
          </a:ln>
          <a:effectLst/>
        </p:spPr>
      </p:pic>
      <p:sp>
        <p:nvSpPr>
          <p:cNvPr id="5" name="TextBox 4"/>
          <p:cNvSpPr txBox="1"/>
          <p:nvPr/>
        </p:nvSpPr>
        <p:spPr>
          <a:xfrm>
            <a:off x="0" y="0"/>
            <a:ext cx="10160000" cy="1077218"/>
          </a:xfrm>
          <a:prstGeom prst="rect">
            <a:avLst/>
          </a:prstGeom>
          <a:noFill/>
        </p:spPr>
        <p:txBody>
          <a:bodyPr wrap="square" rtlCol="0">
            <a:spAutoFit/>
          </a:bodyPr>
          <a:lstStyle/>
          <a:p>
            <a:r>
              <a:rPr lang="en-US" sz="1600" dirty="0" smtClean="0"/>
              <a:t>Copyright Dennis Cromwell, Michael Dieckmann, and Melissa Woo, 2009. </a:t>
            </a:r>
            <a:r>
              <a:rPr lang="en-US" sz="1600" dirty="0" smtClean="0"/>
              <a:t>This work is the intellectual property of the </a:t>
            </a:r>
            <a:r>
              <a:rPr lang="en-US" sz="1600" dirty="0" smtClean="0"/>
              <a:t>authors. </a:t>
            </a:r>
            <a:r>
              <a:rPr lang="en-US" sz="1600" dirty="0" smtClean="0"/>
              <a:t>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r>
              <a:rPr lang="en-US" sz="1600" dirty="0" smtClean="0"/>
              <a:t>. </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srcRect/>
          <a:stretch>
            <a:fillRect/>
          </a:stretch>
        </p:blipFill>
        <p:spPr bwMode="auto">
          <a:xfrm>
            <a:off x="227013" y="241300"/>
            <a:ext cx="9696450" cy="7177088"/>
          </a:xfrm>
          <a:prstGeom prst="rect">
            <a:avLst/>
          </a:prstGeom>
          <a:noFill/>
        </p:spPr>
      </p:pic>
      <p:sp>
        <p:nvSpPr>
          <p:cNvPr id="12289" name="Rectangle 1"/>
          <p:cNvSpPr>
            <a:spLocks noGrp="1" noChangeArrowheads="1"/>
          </p:cNvSpPr>
          <p:nvPr>
            <p:ph type="title"/>
          </p:nvPr>
        </p:nvSpPr>
        <p:spPr>
          <a:xfrm>
            <a:off x="552450" y="5821363"/>
            <a:ext cx="7908925" cy="879475"/>
          </a:xfrm>
        </p:spPr>
        <p:txBody>
          <a:bodyPr lIns="0" tIns="0" rIns="0" bIns="0" anchor="t"/>
          <a:lstStyle/>
          <a:p>
            <a:pPr algn="l">
              <a:lnSpc>
                <a:spcPct val="95000"/>
              </a:lnSpc>
            </a:pPr>
            <a:r>
              <a:rPr lang="en-US" sz="4300" dirty="0">
                <a:solidFill>
                  <a:srgbClr val="000000"/>
                </a:solidFill>
                <a:latin typeface="Arial" pitchFamily="34" charset="0"/>
              </a:rPr>
              <a:t>Multi-Institutional Clouds</a:t>
            </a:r>
          </a:p>
        </p:txBody>
      </p:sp>
      <p:pic>
        <p:nvPicPr>
          <p:cNvPr id="4" name="Picture 3"/>
          <p:cNvPicPr>
            <a:picLocks noChangeAspect="1" noChangeArrowheads="1"/>
          </p:cNvPicPr>
          <p:nvPr/>
        </p:nvPicPr>
        <p:blipFill>
          <a:blip r:embed="rId4"/>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27013" y="484188"/>
            <a:ext cx="9412287" cy="793750"/>
          </a:xfrm>
        </p:spPr>
        <p:txBody>
          <a:bodyPr lIns="0" tIns="0" rIns="0" bIns="0" anchor="t"/>
          <a:lstStyle/>
          <a:p>
            <a:pPr algn="l">
              <a:lnSpc>
                <a:spcPct val="95000"/>
              </a:lnSpc>
            </a:pPr>
            <a:r>
              <a:rPr lang="en-US" sz="4300">
                <a:solidFill>
                  <a:srgbClr val="000000"/>
                </a:solidFill>
                <a:latin typeface="Arial" pitchFamily="34" charset="0"/>
              </a:rPr>
              <a:t>What does "multi-institutional cloud"</a:t>
            </a:r>
          </a:p>
        </p:txBody>
      </p:sp>
      <p:pic>
        <p:nvPicPr>
          <p:cNvPr id="15364" name="Picture 4"/>
          <p:cNvPicPr>
            <a:picLocks noChangeAspect="1" noChangeArrowheads="1"/>
          </p:cNvPicPr>
          <p:nvPr/>
        </p:nvPicPr>
        <p:blipFill>
          <a:blip r:embed="rId3"/>
          <a:srcRect/>
          <a:stretch>
            <a:fillRect/>
          </a:stretch>
        </p:blipFill>
        <p:spPr bwMode="auto">
          <a:xfrm>
            <a:off x="2700338" y="1825625"/>
            <a:ext cx="4535487" cy="4268788"/>
          </a:xfrm>
          <a:prstGeom prst="rect">
            <a:avLst/>
          </a:prstGeom>
          <a:noFill/>
        </p:spPr>
      </p:pic>
      <p:sp>
        <p:nvSpPr>
          <p:cNvPr id="15365" name="Text Box 5"/>
          <p:cNvSpPr txBox="1">
            <a:spLocks noChangeArrowheads="1"/>
          </p:cNvSpPr>
          <p:nvPr/>
        </p:nvSpPr>
        <p:spPr bwMode="auto">
          <a:xfrm>
            <a:off x="3940175" y="6478588"/>
            <a:ext cx="5764213" cy="685800"/>
          </a:xfrm>
          <a:prstGeom prst="rect">
            <a:avLst/>
          </a:prstGeom>
          <a:noFill/>
          <a:ln w="9525">
            <a:noFill/>
            <a:miter lim="800000"/>
            <a:headEnd/>
            <a:tailEnd/>
          </a:ln>
          <a:effectLst/>
        </p:spPr>
        <p:txBody>
          <a:bodyPr lIns="0" tIns="0" rIns="0" bIns="0">
            <a:spAutoFit/>
          </a:bodyPr>
          <a:lstStyle/>
          <a:p>
            <a:pPr algn="r">
              <a:lnSpc>
                <a:spcPct val="95000"/>
              </a:lnSpc>
            </a:pPr>
            <a:r>
              <a:rPr lang="en-US" sz="4300">
                <a:solidFill>
                  <a:srgbClr val="000000"/>
                </a:solidFill>
                <a:latin typeface="Arial" pitchFamily="34" charset="0"/>
              </a:rPr>
              <a:t>mean to you?</a:t>
            </a:r>
          </a:p>
        </p:txBody>
      </p:sp>
      <p:pic>
        <p:nvPicPr>
          <p:cNvPr id="5" name="Picture 4"/>
          <p:cNvPicPr>
            <a:picLocks noChangeAspect="1" noChangeArrowheads="1"/>
          </p:cNvPicPr>
          <p:nvPr/>
        </p:nvPicPr>
        <p:blipFill>
          <a:blip r:embed="rId4"/>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srcRect/>
          <a:stretch>
            <a:fillRect/>
          </a:stretch>
        </p:blipFill>
        <p:spPr bwMode="auto">
          <a:xfrm>
            <a:off x="406400" y="3125788"/>
            <a:ext cx="5172075" cy="3467100"/>
          </a:xfrm>
          <a:prstGeom prst="rect">
            <a:avLst/>
          </a:prstGeom>
          <a:noFill/>
        </p:spPr>
      </p:pic>
      <p:sp>
        <p:nvSpPr>
          <p:cNvPr id="17413" name="Text Box 5"/>
          <p:cNvSpPr txBox="1">
            <a:spLocks noChangeArrowheads="1"/>
          </p:cNvSpPr>
          <p:nvPr/>
        </p:nvSpPr>
        <p:spPr bwMode="auto">
          <a:xfrm>
            <a:off x="227013" y="442913"/>
            <a:ext cx="9567862" cy="788987"/>
          </a:xfrm>
          <a:prstGeom prst="rect">
            <a:avLst/>
          </a:prstGeom>
          <a:noFill/>
          <a:ln w="9525">
            <a:noFill/>
            <a:miter lim="800000"/>
            <a:headEnd/>
            <a:tailEnd/>
          </a:ln>
          <a:effectLst/>
        </p:spPr>
        <p:txBody>
          <a:bodyPr lIns="0" tIns="0" rIns="0" bIns="0">
            <a:spAutoFit/>
          </a:bodyPr>
          <a:lstStyle/>
          <a:p>
            <a:pPr>
              <a:lnSpc>
                <a:spcPct val="95000"/>
              </a:lnSpc>
            </a:pPr>
            <a:r>
              <a:rPr lang="en-US" sz="4300">
                <a:solidFill>
                  <a:srgbClr val="000000"/>
                </a:solidFill>
                <a:latin typeface="Arial" pitchFamily="34" charset="0"/>
              </a:rPr>
              <a:t>Areas of Promise</a:t>
            </a:r>
          </a:p>
        </p:txBody>
      </p:sp>
      <p:pic>
        <p:nvPicPr>
          <p:cNvPr id="17414" name="Picture 6"/>
          <p:cNvPicPr>
            <a:picLocks noChangeAspect="1" noChangeArrowheads="1"/>
          </p:cNvPicPr>
          <p:nvPr/>
        </p:nvPicPr>
        <p:blipFill>
          <a:blip r:embed="rId3"/>
          <a:srcRect/>
          <a:stretch>
            <a:fillRect/>
          </a:stretch>
        </p:blipFill>
        <p:spPr bwMode="auto">
          <a:xfrm>
            <a:off x="2105025" y="1436688"/>
            <a:ext cx="4897438" cy="3462337"/>
          </a:xfrm>
          <a:prstGeom prst="rect">
            <a:avLst/>
          </a:prstGeom>
          <a:noFill/>
        </p:spPr>
      </p:pic>
      <p:pic>
        <p:nvPicPr>
          <p:cNvPr id="17415" name="Picture 7"/>
          <p:cNvPicPr>
            <a:picLocks noChangeAspect="1" noChangeArrowheads="1"/>
          </p:cNvPicPr>
          <p:nvPr/>
        </p:nvPicPr>
        <p:blipFill>
          <a:blip r:embed="rId4"/>
          <a:srcRect/>
          <a:stretch>
            <a:fillRect/>
          </a:stretch>
        </p:blipFill>
        <p:spPr bwMode="auto">
          <a:xfrm>
            <a:off x="5946775" y="2143125"/>
            <a:ext cx="3670300" cy="5060950"/>
          </a:xfrm>
          <a:prstGeom prst="rect">
            <a:avLst/>
          </a:prstGeom>
          <a:noFill/>
        </p:spPr>
      </p:pic>
      <p:sp>
        <p:nvSpPr>
          <p:cNvPr id="17416" name="Text Box 8"/>
          <p:cNvSpPr txBox="1">
            <a:spLocks noChangeArrowheads="1"/>
          </p:cNvSpPr>
          <p:nvPr/>
        </p:nvSpPr>
        <p:spPr bwMode="auto">
          <a:xfrm>
            <a:off x="2060575" y="1425575"/>
            <a:ext cx="3281363" cy="739775"/>
          </a:xfrm>
          <a:prstGeom prst="rect">
            <a:avLst/>
          </a:prstGeom>
          <a:noFill/>
          <a:ln w="9525">
            <a:noFill/>
            <a:miter lim="800000"/>
            <a:headEnd/>
            <a:tailEnd/>
          </a:ln>
          <a:effectLst/>
        </p:spPr>
        <p:txBody>
          <a:bodyPr lIns="0" tIns="0" rIns="0" bIns="0">
            <a:spAutoFit/>
          </a:bodyPr>
          <a:lstStyle/>
          <a:p>
            <a:pPr algn="ctr">
              <a:lnSpc>
                <a:spcPct val="95000"/>
              </a:lnSpc>
            </a:pPr>
            <a:r>
              <a:rPr lang="en-US" sz="3700">
                <a:solidFill>
                  <a:srgbClr val="000000"/>
                </a:solidFill>
                <a:latin typeface="Arial" pitchFamily="34" charset="0"/>
              </a:rPr>
              <a:t>Research</a:t>
            </a:r>
          </a:p>
        </p:txBody>
      </p:sp>
      <p:sp>
        <p:nvSpPr>
          <p:cNvPr id="17417" name="Text Box 9"/>
          <p:cNvSpPr txBox="1">
            <a:spLocks noChangeArrowheads="1"/>
          </p:cNvSpPr>
          <p:nvPr/>
        </p:nvSpPr>
        <p:spPr bwMode="auto">
          <a:xfrm>
            <a:off x="6164263" y="2551113"/>
            <a:ext cx="3282950" cy="741362"/>
          </a:xfrm>
          <a:prstGeom prst="rect">
            <a:avLst/>
          </a:prstGeom>
          <a:noFill/>
          <a:ln w="9525">
            <a:noFill/>
            <a:miter lim="800000"/>
            <a:headEnd/>
            <a:tailEnd/>
          </a:ln>
          <a:effectLst/>
        </p:spPr>
        <p:txBody>
          <a:bodyPr lIns="0" tIns="0" rIns="0" bIns="0">
            <a:spAutoFit/>
          </a:bodyPr>
          <a:lstStyle/>
          <a:p>
            <a:pPr algn="ctr">
              <a:lnSpc>
                <a:spcPct val="95000"/>
              </a:lnSpc>
            </a:pPr>
            <a:r>
              <a:rPr lang="en-US" sz="3700">
                <a:solidFill>
                  <a:srgbClr val="000000"/>
                </a:solidFill>
                <a:latin typeface="Arial" pitchFamily="34" charset="0"/>
              </a:rPr>
              <a:t>Learning</a:t>
            </a:r>
          </a:p>
        </p:txBody>
      </p:sp>
      <p:sp>
        <p:nvSpPr>
          <p:cNvPr id="17418" name="Text Box 10"/>
          <p:cNvSpPr txBox="1">
            <a:spLocks noChangeArrowheads="1"/>
          </p:cNvSpPr>
          <p:nvPr/>
        </p:nvSpPr>
        <p:spPr bwMode="auto">
          <a:xfrm>
            <a:off x="1114425" y="5832475"/>
            <a:ext cx="3282950" cy="654050"/>
          </a:xfrm>
          <a:prstGeom prst="rect">
            <a:avLst/>
          </a:prstGeom>
          <a:noFill/>
          <a:ln w="9525">
            <a:noFill/>
            <a:miter lim="800000"/>
            <a:headEnd/>
            <a:tailEnd/>
          </a:ln>
          <a:effectLst/>
        </p:spPr>
        <p:txBody>
          <a:bodyPr lIns="0" tIns="0" rIns="0" bIns="0">
            <a:spAutoFit/>
          </a:bodyPr>
          <a:lstStyle/>
          <a:p>
            <a:pPr algn="ctr">
              <a:lnSpc>
                <a:spcPct val="95000"/>
              </a:lnSpc>
            </a:pPr>
            <a:r>
              <a:rPr lang="en-US" sz="3700">
                <a:solidFill>
                  <a:srgbClr val="000000"/>
                </a:solidFill>
                <a:latin typeface="Arial" pitchFamily="34" charset="0"/>
              </a:rPr>
              <a:t>Admin</a:t>
            </a:r>
          </a:p>
        </p:txBody>
      </p:sp>
      <p:pic>
        <p:nvPicPr>
          <p:cNvPr id="9" name="Picture 8"/>
          <p:cNvPicPr>
            <a:picLocks noChangeAspect="1" noChangeArrowheads="1"/>
          </p:cNvPicPr>
          <p:nvPr/>
        </p:nvPicPr>
        <p:blipFill>
          <a:blip r:embed="rId5"/>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ctrTitle"/>
          </p:nvPr>
        </p:nvSpPr>
        <p:spPr>
          <a:xfrm>
            <a:off x="258763" y="558800"/>
            <a:ext cx="9571037" cy="831850"/>
          </a:xfrm>
        </p:spPr>
        <p:txBody>
          <a:bodyPr lIns="0" tIns="0" rIns="0" bIns="0" anchor="t"/>
          <a:lstStyle/>
          <a:p>
            <a:pPr algn="l">
              <a:lnSpc>
                <a:spcPct val="95000"/>
              </a:lnSpc>
            </a:pPr>
            <a:r>
              <a:rPr lang="en-US" sz="4300">
                <a:solidFill>
                  <a:srgbClr val="000000"/>
                </a:solidFill>
                <a:latin typeface="Arial" pitchFamily="34" charset="0"/>
              </a:rPr>
              <a:t>Institutional collaboration</a:t>
            </a:r>
          </a:p>
        </p:txBody>
      </p:sp>
      <p:pic>
        <p:nvPicPr>
          <p:cNvPr id="18436" name="Picture 4"/>
          <p:cNvPicPr>
            <a:picLocks noChangeAspect="1" noChangeArrowheads="1"/>
          </p:cNvPicPr>
          <p:nvPr/>
        </p:nvPicPr>
        <p:blipFill>
          <a:blip r:embed="rId3"/>
          <a:srcRect/>
          <a:stretch>
            <a:fillRect/>
          </a:stretch>
        </p:blipFill>
        <p:spPr bwMode="auto">
          <a:xfrm>
            <a:off x="1908175" y="2574925"/>
            <a:ext cx="3265488" cy="852488"/>
          </a:xfrm>
          <a:prstGeom prst="rect">
            <a:avLst/>
          </a:prstGeom>
          <a:noFill/>
        </p:spPr>
      </p:pic>
      <p:pic>
        <p:nvPicPr>
          <p:cNvPr id="18437" name="Picture 5"/>
          <p:cNvPicPr>
            <a:picLocks noChangeAspect="1" noChangeArrowheads="1"/>
          </p:cNvPicPr>
          <p:nvPr/>
        </p:nvPicPr>
        <p:blipFill>
          <a:blip r:embed="rId4"/>
          <a:srcRect/>
          <a:stretch>
            <a:fillRect/>
          </a:stretch>
        </p:blipFill>
        <p:spPr bwMode="auto">
          <a:xfrm>
            <a:off x="990600" y="2574925"/>
            <a:ext cx="890588" cy="839788"/>
          </a:xfrm>
          <a:prstGeom prst="rect">
            <a:avLst/>
          </a:prstGeom>
          <a:noFill/>
        </p:spPr>
      </p:pic>
      <p:pic>
        <p:nvPicPr>
          <p:cNvPr id="18438" name="Picture 6"/>
          <p:cNvPicPr>
            <a:picLocks noChangeAspect="1" noChangeArrowheads="1"/>
          </p:cNvPicPr>
          <p:nvPr/>
        </p:nvPicPr>
        <p:blipFill>
          <a:blip r:embed="rId5"/>
          <a:srcRect/>
          <a:stretch>
            <a:fillRect/>
          </a:stretch>
        </p:blipFill>
        <p:spPr bwMode="auto">
          <a:xfrm>
            <a:off x="6450013" y="3571875"/>
            <a:ext cx="2312987" cy="1219200"/>
          </a:xfrm>
          <a:prstGeom prst="rect">
            <a:avLst/>
          </a:prstGeom>
          <a:noFill/>
        </p:spPr>
      </p:pic>
      <p:sp>
        <p:nvSpPr>
          <p:cNvPr id="18439" name="Text Box 7"/>
          <p:cNvSpPr txBox="1">
            <a:spLocks noChangeArrowheads="1"/>
          </p:cNvSpPr>
          <p:nvPr/>
        </p:nvSpPr>
        <p:spPr bwMode="auto">
          <a:xfrm>
            <a:off x="3573463" y="6556375"/>
            <a:ext cx="6240462" cy="747713"/>
          </a:xfrm>
          <a:prstGeom prst="rect">
            <a:avLst/>
          </a:prstGeom>
          <a:noFill/>
          <a:ln w="9525">
            <a:noFill/>
            <a:miter lim="800000"/>
            <a:headEnd/>
            <a:tailEnd/>
          </a:ln>
          <a:effectLst/>
        </p:spPr>
        <p:txBody>
          <a:bodyPr lIns="0" tIns="0" rIns="0" bIns="0">
            <a:spAutoFit/>
          </a:bodyPr>
          <a:lstStyle/>
          <a:p>
            <a:pPr algn="r">
              <a:lnSpc>
                <a:spcPct val="95000"/>
              </a:lnSpc>
            </a:pPr>
            <a:r>
              <a:rPr lang="en-US" sz="4300">
                <a:solidFill>
                  <a:srgbClr val="000000"/>
                </a:solidFill>
                <a:latin typeface="Arial" pitchFamily="34" charset="0"/>
              </a:rPr>
              <a:t>inter- or intra-system</a:t>
            </a:r>
          </a:p>
        </p:txBody>
      </p:sp>
      <p:pic>
        <p:nvPicPr>
          <p:cNvPr id="18440" name="Picture 8"/>
          <p:cNvPicPr>
            <a:picLocks noChangeAspect="1" noChangeArrowheads="1"/>
          </p:cNvPicPr>
          <p:nvPr/>
        </p:nvPicPr>
        <p:blipFill>
          <a:blip r:embed="rId6"/>
          <a:srcRect/>
          <a:stretch>
            <a:fillRect/>
          </a:stretch>
        </p:blipFill>
        <p:spPr bwMode="auto">
          <a:xfrm>
            <a:off x="1646238" y="5060950"/>
            <a:ext cx="3811587" cy="852488"/>
          </a:xfrm>
          <a:prstGeom prst="rect">
            <a:avLst/>
          </a:prstGeom>
          <a:noFill/>
        </p:spPr>
      </p:pic>
      <p:pic>
        <p:nvPicPr>
          <p:cNvPr id="8" name="Picture 7"/>
          <p:cNvPicPr>
            <a:picLocks noChangeAspect="1" noChangeArrowheads="1"/>
          </p:cNvPicPr>
          <p:nvPr/>
        </p:nvPicPr>
        <p:blipFill>
          <a:blip r:embed="rId7"/>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srcRect/>
          <a:stretch>
            <a:fillRect/>
          </a:stretch>
        </p:blipFill>
        <p:spPr bwMode="auto">
          <a:xfrm>
            <a:off x="147638" y="220663"/>
            <a:ext cx="9820275" cy="7229475"/>
          </a:xfrm>
          <a:prstGeom prst="rect">
            <a:avLst/>
          </a:prstGeom>
          <a:noFill/>
        </p:spPr>
      </p:pic>
      <p:sp>
        <p:nvSpPr>
          <p:cNvPr id="20481" name="Rectangle 1"/>
          <p:cNvSpPr>
            <a:spLocks noGrp="1" noChangeArrowheads="1"/>
          </p:cNvSpPr>
          <p:nvPr>
            <p:ph type="ctrTitle"/>
          </p:nvPr>
        </p:nvSpPr>
        <p:spPr>
          <a:xfrm>
            <a:off x="247650" y="400050"/>
            <a:ext cx="9485313" cy="555625"/>
          </a:xfrm>
        </p:spPr>
        <p:txBody>
          <a:bodyPr lIns="0" tIns="0" rIns="0" bIns="0" anchor="t"/>
          <a:lstStyle/>
          <a:p>
            <a:pPr algn="l">
              <a:lnSpc>
                <a:spcPct val="95000"/>
              </a:lnSpc>
            </a:pPr>
            <a:r>
              <a:rPr lang="en-US" sz="4300">
                <a:solidFill>
                  <a:srgbClr val="000000"/>
                </a:solidFill>
                <a:latin typeface="Arial" pitchFamily="34" charset="0"/>
              </a:rPr>
              <a:t>Collaboration issues are key</a:t>
            </a:r>
          </a:p>
        </p:txBody>
      </p:sp>
      <p:sp>
        <p:nvSpPr>
          <p:cNvPr id="20485" name="Text Box 5"/>
          <p:cNvSpPr txBox="1">
            <a:spLocks noChangeArrowheads="1"/>
          </p:cNvSpPr>
          <p:nvPr/>
        </p:nvSpPr>
        <p:spPr bwMode="auto">
          <a:xfrm>
            <a:off x="279400" y="1592263"/>
            <a:ext cx="8783638" cy="2713037"/>
          </a:xfrm>
          <a:prstGeom prst="rect">
            <a:avLst/>
          </a:prstGeom>
          <a:noFill/>
          <a:ln w="9525">
            <a:noFill/>
            <a:miter lim="800000"/>
            <a:headEnd/>
            <a:tailEnd/>
          </a:ln>
          <a:effectLst/>
        </p:spPr>
        <p:txBody>
          <a:bodyPr lIns="0" tIns="0" rIns="0" bIns="0">
            <a:spAutoFit/>
          </a:bodyPr>
          <a:lstStyle/>
          <a:p>
            <a:pPr>
              <a:lnSpc>
                <a:spcPct val="95000"/>
              </a:lnSpc>
            </a:pPr>
            <a:r>
              <a:rPr lang="en-US" sz="3700">
                <a:solidFill>
                  <a:srgbClr val="000000"/>
                </a:solidFill>
                <a:latin typeface="Arial" pitchFamily="34" charset="0"/>
              </a:rPr>
              <a:t>Same concerns as commercial clouds:</a:t>
            </a:r>
            <a:endParaRPr lang="en-US"/>
          </a:p>
          <a:p>
            <a:pPr lvl="1" indent="-342900">
              <a:lnSpc>
                <a:spcPct val="95000"/>
              </a:lnSpc>
              <a:buClr>
                <a:srgbClr val="000000"/>
              </a:buClr>
              <a:buSzPct val="100000"/>
              <a:buFontTx/>
              <a:buChar char="•"/>
            </a:pPr>
            <a:r>
              <a:rPr lang="en-US" sz="3700">
                <a:solidFill>
                  <a:srgbClr val="000000"/>
                </a:solidFill>
                <a:latin typeface="Arial" pitchFamily="34" charset="0"/>
              </a:rPr>
              <a:t>service levels</a:t>
            </a:r>
            <a:endParaRPr lang="en-US"/>
          </a:p>
          <a:p>
            <a:pPr lvl="1" indent="-342900">
              <a:lnSpc>
                <a:spcPct val="95000"/>
              </a:lnSpc>
              <a:buClr>
                <a:srgbClr val="000000"/>
              </a:buClr>
              <a:buSzPct val="100000"/>
              <a:buFontTx/>
              <a:buChar char="•"/>
            </a:pPr>
            <a:r>
              <a:rPr lang="en-US" sz="3700">
                <a:solidFill>
                  <a:srgbClr val="000000"/>
                </a:solidFill>
                <a:latin typeface="Arial" pitchFamily="34" charset="0"/>
              </a:rPr>
              <a:t>compliance</a:t>
            </a:r>
            <a:endParaRPr lang="en-US"/>
          </a:p>
          <a:p>
            <a:pPr lvl="1" indent="-342900">
              <a:lnSpc>
                <a:spcPct val="95000"/>
              </a:lnSpc>
              <a:buClr>
                <a:srgbClr val="000000"/>
              </a:buClr>
              <a:buSzPct val="100000"/>
              <a:buFontTx/>
              <a:buChar char="•"/>
            </a:pPr>
            <a:r>
              <a:rPr lang="en-US" sz="3700">
                <a:solidFill>
                  <a:srgbClr val="000000"/>
                </a:solidFill>
                <a:latin typeface="Arial" pitchFamily="34" charset="0"/>
              </a:rPr>
              <a:t>lock-in</a:t>
            </a:r>
            <a:endParaRPr lang="en-US"/>
          </a:p>
          <a:p>
            <a:pPr>
              <a:lnSpc>
                <a:spcPct val="95000"/>
              </a:lnSpc>
            </a:pPr>
            <a:r>
              <a:rPr lang="en-US" sz="3700">
                <a:solidFill>
                  <a:srgbClr val="000000"/>
                </a:solidFill>
                <a:latin typeface="Arial" pitchFamily="34" charset="0"/>
              </a:rPr>
              <a:t>due to loss of control, but...</a:t>
            </a:r>
          </a:p>
        </p:txBody>
      </p:sp>
      <p:sp>
        <p:nvSpPr>
          <p:cNvPr id="20486" name="Text Box 6"/>
          <p:cNvSpPr txBox="1">
            <a:spLocks noChangeArrowheads="1"/>
          </p:cNvSpPr>
          <p:nvPr/>
        </p:nvSpPr>
        <p:spPr bwMode="auto">
          <a:xfrm>
            <a:off x="1925638" y="5254625"/>
            <a:ext cx="8020050" cy="1852613"/>
          </a:xfrm>
          <a:prstGeom prst="rect">
            <a:avLst/>
          </a:prstGeom>
          <a:noFill/>
          <a:ln w="9525">
            <a:noFill/>
            <a:miter lim="800000"/>
            <a:headEnd/>
            <a:tailEnd/>
          </a:ln>
          <a:effectLst/>
        </p:spPr>
        <p:txBody>
          <a:bodyPr lIns="0" tIns="0" rIns="0" bIns="0">
            <a:spAutoFit/>
          </a:bodyPr>
          <a:lstStyle/>
          <a:p>
            <a:pPr>
              <a:lnSpc>
                <a:spcPct val="95000"/>
              </a:lnSpc>
            </a:pPr>
            <a:r>
              <a:rPr lang="en-US" sz="3700">
                <a:solidFill>
                  <a:srgbClr val="000000"/>
                </a:solidFill>
                <a:latin typeface="Arial" pitchFamily="34" charset="0"/>
              </a:rPr>
              <a:t>... may be less perceived loss of control because of institutional collaborations.</a:t>
            </a:r>
          </a:p>
        </p:txBody>
      </p:sp>
      <p:pic>
        <p:nvPicPr>
          <p:cNvPr id="6" name="Picture 5"/>
          <p:cNvPicPr>
            <a:picLocks noChangeAspect="1" noChangeArrowheads="1"/>
          </p:cNvPicPr>
          <p:nvPr/>
        </p:nvPicPr>
        <p:blipFill>
          <a:blip r:embed="rId4"/>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a:srcRect/>
          <a:stretch>
            <a:fillRect/>
          </a:stretch>
        </p:blipFill>
        <p:spPr bwMode="auto">
          <a:xfrm>
            <a:off x="584200" y="1295399"/>
            <a:ext cx="8955087" cy="5410201"/>
          </a:xfrm>
          <a:prstGeom prst="rect">
            <a:avLst/>
          </a:prstGeom>
          <a:noFill/>
        </p:spPr>
      </p:pic>
      <p:sp>
        <p:nvSpPr>
          <p:cNvPr id="22533" name="Text Box 5"/>
          <p:cNvSpPr txBox="1">
            <a:spLocks noChangeArrowheads="1"/>
          </p:cNvSpPr>
          <p:nvPr/>
        </p:nvSpPr>
        <p:spPr bwMode="auto">
          <a:xfrm>
            <a:off x="269875" y="347663"/>
            <a:ext cx="9607550" cy="676275"/>
          </a:xfrm>
          <a:prstGeom prst="rect">
            <a:avLst/>
          </a:prstGeom>
          <a:noFill/>
          <a:ln w="9525">
            <a:noFill/>
            <a:miter lim="800000"/>
            <a:headEnd/>
            <a:tailEnd/>
          </a:ln>
          <a:effectLst/>
        </p:spPr>
        <p:txBody>
          <a:bodyPr lIns="0" tIns="0" rIns="0" bIns="0">
            <a:spAutoFit/>
          </a:bodyPr>
          <a:lstStyle/>
          <a:p>
            <a:pPr>
              <a:lnSpc>
                <a:spcPct val="95000"/>
              </a:lnSpc>
            </a:pPr>
            <a:r>
              <a:rPr lang="en-US" sz="4300">
                <a:solidFill>
                  <a:srgbClr val="000000"/>
                </a:solidFill>
                <a:latin typeface="Arial" pitchFamily="34" charset="0"/>
              </a:rPr>
              <a:t>Forms of collaboration</a:t>
            </a:r>
          </a:p>
        </p:txBody>
      </p:sp>
      <p:sp>
        <p:nvSpPr>
          <p:cNvPr id="22534" name="Text Box 6"/>
          <p:cNvSpPr txBox="1">
            <a:spLocks noChangeArrowheads="1"/>
          </p:cNvSpPr>
          <p:nvPr/>
        </p:nvSpPr>
        <p:spPr bwMode="auto">
          <a:xfrm>
            <a:off x="585788" y="1381125"/>
            <a:ext cx="4887912" cy="5306837"/>
          </a:xfrm>
          <a:prstGeom prst="rect">
            <a:avLst/>
          </a:prstGeom>
          <a:noFill/>
          <a:ln w="9525">
            <a:noFill/>
            <a:miter lim="800000"/>
            <a:headEnd/>
            <a:tailEnd/>
          </a:ln>
          <a:effectLst/>
        </p:spPr>
        <p:txBody>
          <a:bodyPr lIns="0" tIns="0" rIns="0" bIns="0">
            <a:spAutoFit/>
          </a:bodyPr>
          <a:lstStyle/>
          <a:p>
            <a:pPr>
              <a:lnSpc>
                <a:spcPct val="95000"/>
              </a:lnSpc>
            </a:pPr>
            <a:r>
              <a:rPr lang="en-US" sz="3600" dirty="0">
                <a:solidFill>
                  <a:srgbClr val="000000"/>
                </a:solidFill>
                <a:latin typeface="Arial" pitchFamily="34" charset="0"/>
              </a:rPr>
              <a:t>Partnership to develop service</a:t>
            </a:r>
            <a:endParaRPr lang="en-US" sz="2000" dirty="0"/>
          </a:p>
          <a:p>
            <a:pPr>
              <a:lnSpc>
                <a:spcPct val="95000"/>
              </a:lnSpc>
            </a:pPr>
            <a:r>
              <a:rPr lang="en-US" sz="3600" dirty="0">
                <a:solidFill>
                  <a:srgbClr val="000000"/>
                </a:solidFill>
                <a:latin typeface="Arial" pitchFamily="34" charset="0"/>
              </a:rPr>
              <a:t> </a:t>
            </a:r>
            <a:endParaRPr lang="en-US" sz="2000" dirty="0"/>
          </a:p>
          <a:p>
            <a:pPr>
              <a:lnSpc>
                <a:spcPct val="95000"/>
              </a:lnSpc>
            </a:pPr>
            <a:r>
              <a:rPr lang="en-US" sz="3600" dirty="0">
                <a:solidFill>
                  <a:srgbClr val="000000"/>
                </a:solidFill>
                <a:latin typeface="Arial" pitchFamily="34" charset="0"/>
              </a:rPr>
              <a:t>Joint operation</a:t>
            </a:r>
            <a:endParaRPr lang="en-US" sz="2000" dirty="0"/>
          </a:p>
          <a:p>
            <a:pPr>
              <a:lnSpc>
                <a:spcPct val="95000"/>
              </a:lnSpc>
            </a:pPr>
            <a:r>
              <a:rPr lang="en-US" sz="3600" dirty="0">
                <a:solidFill>
                  <a:srgbClr val="000000"/>
                </a:solidFill>
                <a:latin typeface="Arial" pitchFamily="34" charset="0"/>
              </a:rPr>
              <a:t> </a:t>
            </a:r>
            <a:endParaRPr lang="en-US" sz="2000" dirty="0"/>
          </a:p>
          <a:p>
            <a:pPr>
              <a:lnSpc>
                <a:spcPct val="95000"/>
              </a:lnSpc>
            </a:pPr>
            <a:r>
              <a:rPr lang="en-US" sz="3600" dirty="0">
                <a:solidFill>
                  <a:srgbClr val="000000"/>
                </a:solidFill>
                <a:latin typeface="Arial" pitchFamily="34" charset="0"/>
              </a:rPr>
              <a:t>One institution operates service</a:t>
            </a:r>
            <a:endParaRPr lang="en-US" sz="2000" dirty="0"/>
          </a:p>
          <a:p>
            <a:pPr>
              <a:lnSpc>
                <a:spcPct val="95000"/>
              </a:lnSpc>
            </a:pPr>
            <a:r>
              <a:rPr lang="en-US" sz="3600" dirty="0">
                <a:solidFill>
                  <a:srgbClr val="000000"/>
                </a:solidFill>
                <a:latin typeface="Arial" pitchFamily="34" charset="0"/>
              </a:rPr>
              <a:t> </a:t>
            </a:r>
            <a:endParaRPr lang="en-US" sz="2000" dirty="0"/>
          </a:p>
          <a:p>
            <a:pPr>
              <a:lnSpc>
                <a:spcPct val="95000"/>
              </a:lnSpc>
            </a:pPr>
            <a:r>
              <a:rPr lang="en-US" sz="3600" dirty="0">
                <a:solidFill>
                  <a:srgbClr val="000000"/>
                </a:solidFill>
                <a:latin typeface="Arial" pitchFamily="34" charset="0"/>
              </a:rPr>
              <a:t>Institution as recipient of service </a:t>
            </a:r>
          </a:p>
        </p:txBody>
      </p:sp>
      <p:pic>
        <p:nvPicPr>
          <p:cNvPr id="5" name="Picture 4"/>
          <p:cNvPicPr>
            <a:picLocks noChangeAspect="1" noChangeArrowheads="1"/>
          </p:cNvPicPr>
          <p:nvPr/>
        </p:nvPicPr>
        <p:blipFill>
          <a:blip r:embed="rId4"/>
          <a:srcRect/>
          <a:stretch>
            <a:fillRect/>
          </a:stretch>
        </p:blipFill>
        <p:spPr bwMode="auto">
          <a:xfrm>
            <a:off x="5842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p:cNvPicPr>
            <a:picLocks noChangeAspect="1" noChangeArrowheads="1"/>
          </p:cNvPicPr>
          <p:nvPr/>
        </p:nvPicPr>
        <p:blipFill>
          <a:blip r:embed="rId3"/>
          <a:srcRect/>
          <a:stretch>
            <a:fillRect/>
          </a:stretch>
        </p:blipFill>
        <p:spPr bwMode="auto">
          <a:xfrm>
            <a:off x="200025" y="244475"/>
            <a:ext cx="9779000" cy="7259638"/>
          </a:xfrm>
          <a:prstGeom prst="rect">
            <a:avLst/>
          </a:prstGeom>
          <a:noFill/>
        </p:spPr>
      </p:pic>
      <p:sp>
        <p:nvSpPr>
          <p:cNvPr id="24577" name="Rectangle 1"/>
          <p:cNvSpPr>
            <a:spLocks noGrp="1" noChangeArrowheads="1"/>
          </p:cNvSpPr>
          <p:nvPr>
            <p:ph type="ctrTitle"/>
          </p:nvPr>
        </p:nvSpPr>
        <p:spPr>
          <a:xfrm>
            <a:off x="238125" y="368300"/>
            <a:ext cx="9558338" cy="584200"/>
          </a:xfrm>
        </p:spPr>
        <p:txBody>
          <a:bodyPr lIns="0" tIns="0" rIns="0" bIns="0" anchor="t"/>
          <a:lstStyle/>
          <a:p>
            <a:pPr algn="l">
              <a:lnSpc>
                <a:spcPct val="95000"/>
              </a:lnSpc>
            </a:pPr>
            <a:r>
              <a:rPr lang="en-US" sz="4300">
                <a:solidFill>
                  <a:srgbClr val="000000"/>
                </a:solidFill>
                <a:latin typeface="Arial" pitchFamily="34" charset="0"/>
              </a:rPr>
              <a:t>Advantages of multi-institutional clouds</a:t>
            </a:r>
          </a:p>
        </p:txBody>
      </p:sp>
      <p:sp>
        <p:nvSpPr>
          <p:cNvPr id="24581" name="Text Box 5"/>
          <p:cNvSpPr txBox="1">
            <a:spLocks noChangeArrowheads="1"/>
          </p:cNvSpPr>
          <p:nvPr/>
        </p:nvSpPr>
        <p:spPr bwMode="auto">
          <a:xfrm>
            <a:off x="211138" y="1427163"/>
            <a:ext cx="6400800" cy="5915025"/>
          </a:xfrm>
          <a:prstGeom prst="rect">
            <a:avLst/>
          </a:prstGeom>
          <a:noFill/>
          <a:ln w="9525">
            <a:noFill/>
            <a:miter lim="800000"/>
            <a:headEnd/>
            <a:tailEnd/>
          </a:ln>
          <a:effectLst/>
        </p:spPr>
        <p:txBody>
          <a:bodyPr lIns="0" tIns="0" rIns="0" bIns="0">
            <a:spAutoFit/>
          </a:bodyPr>
          <a:lstStyle/>
          <a:p>
            <a:pPr>
              <a:lnSpc>
                <a:spcPct val="95000"/>
              </a:lnSpc>
            </a:pPr>
            <a:r>
              <a:rPr lang="en-US" sz="3700">
                <a:solidFill>
                  <a:srgbClr val="000000"/>
                </a:solidFill>
                <a:latin typeface="Arial" pitchFamily="34" charset="0"/>
              </a:rPr>
              <a:t>Strength of the collaborations can help address concerns about</a:t>
            </a:r>
          </a:p>
          <a:p>
            <a:pPr lvl="1" indent="-342900">
              <a:lnSpc>
                <a:spcPct val="95000"/>
              </a:lnSpc>
              <a:buClr>
                <a:srgbClr val="000000"/>
              </a:buClr>
              <a:buSzPct val="100000"/>
              <a:buFontTx/>
              <a:buChar char="•"/>
            </a:pPr>
            <a:r>
              <a:rPr lang="en-US" sz="3700">
                <a:solidFill>
                  <a:srgbClr val="000000"/>
                </a:solidFill>
                <a:latin typeface="Arial" pitchFamily="34" charset="0"/>
              </a:rPr>
              <a:t>Service levels</a:t>
            </a:r>
            <a:endParaRPr lang="en-US"/>
          </a:p>
          <a:p>
            <a:pPr lvl="1" indent="-342900">
              <a:lnSpc>
                <a:spcPct val="95000"/>
              </a:lnSpc>
              <a:buClr>
                <a:srgbClr val="000000"/>
              </a:buClr>
              <a:buSzPct val="100000"/>
              <a:buFontTx/>
              <a:buChar char="•"/>
            </a:pPr>
            <a:r>
              <a:rPr lang="en-US" sz="3700">
                <a:solidFill>
                  <a:srgbClr val="000000"/>
                </a:solidFill>
                <a:latin typeface="Arial" pitchFamily="34" charset="0"/>
              </a:rPr>
              <a:t>Security / privacy compliance</a:t>
            </a:r>
            <a:endParaRPr lang="en-US"/>
          </a:p>
          <a:p>
            <a:pPr lvl="1" indent="-342900">
              <a:lnSpc>
                <a:spcPct val="95000"/>
              </a:lnSpc>
              <a:buClr>
                <a:srgbClr val="000000"/>
              </a:buClr>
              <a:buSzPct val="100000"/>
              <a:buFontTx/>
              <a:buChar char="•"/>
            </a:pPr>
            <a:r>
              <a:rPr lang="en-US" sz="3700">
                <a:solidFill>
                  <a:srgbClr val="000000"/>
                </a:solidFill>
                <a:latin typeface="Arial" pitchFamily="34" charset="0"/>
              </a:rPr>
              <a:t>Trust</a:t>
            </a:r>
            <a:endParaRPr lang="en-US"/>
          </a:p>
          <a:p>
            <a:pPr lvl="1" indent="-342900">
              <a:lnSpc>
                <a:spcPct val="95000"/>
              </a:lnSpc>
              <a:buClr>
                <a:srgbClr val="000000"/>
              </a:buClr>
              <a:buSzPct val="100000"/>
              <a:buFontTx/>
              <a:buChar char="•"/>
            </a:pPr>
            <a:r>
              <a:rPr lang="en-US" sz="3700">
                <a:solidFill>
                  <a:srgbClr val="000000"/>
                </a:solidFill>
                <a:latin typeface="Arial" pitchFamily="34" charset="0"/>
              </a:rPr>
              <a:t>Perceived loss of control</a:t>
            </a:r>
          </a:p>
        </p:txBody>
      </p:sp>
      <p:pic>
        <p:nvPicPr>
          <p:cNvPr id="5" name="Picture 4"/>
          <p:cNvPicPr>
            <a:picLocks noChangeAspect="1" noChangeArrowheads="1"/>
          </p:cNvPicPr>
          <p:nvPr/>
        </p:nvPicPr>
        <p:blipFill>
          <a:blip r:embed="rId4"/>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loud.jpg"/>
          <p:cNvPicPr>
            <a:picLocks noChangeAspect="1"/>
          </p:cNvPicPr>
          <p:nvPr/>
        </p:nvPicPr>
        <p:blipFill>
          <a:blip r:embed="rId3"/>
          <a:srcRect/>
          <a:stretch>
            <a:fillRect/>
          </a:stretch>
        </p:blipFill>
        <p:spPr bwMode="auto">
          <a:xfrm>
            <a:off x="0" y="0"/>
            <a:ext cx="10160000" cy="7620000"/>
          </a:xfrm>
          <a:prstGeom prst="rect">
            <a:avLst/>
          </a:prstGeom>
          <a:noFill/>
          <a:ln w="9525">
            <a:noFill/>
            <a:miter lim="800000"/>
            <a:headEnd/>
            <a:tailEnd/>
          </a:ln>
        </p:spPr>
      </p:pic>
      <p:sp>
        <p:nvSpPr>
          <p:cNvPr id="3075" name="Title 3"/>
          <p:cNvSpPr>
            <a:spLocks noGrp="1"/>
          </p:cNvSpPr>
          <p:nvPr>
            <p:ph type="title"/>
          </p:nvPr>
        </p:nvSpPr>
        <p:spPr>
          <a:xfrm>
            <a:off x="5003800" y="0"/>
            <a:ext cx="4876800" cy="1271588"/>
          </a:xfrm>
        </p:spPr>
        <p:txBody>
          <a:bodyPr/>
          <a:lstStyle/>
          <a:p>
            <a:pPr eaLnBrk="1" hangingPunct="1"/>
            <a:r>
              <a:rPr lang="en-US" sz="5400" b="1" smtClean="0"/>
              <a:t>Internal Clouds</a:t>
            </a:r>
          </a:p>
        </p:txBody>
      </p:sp>
      <p:pic>
        <p:nvPicPr>
          <p:cNvPr id="4" name="Picture 3"/>
          <p:cNvPicPr>
            <a:picLocks noChangeAspect="1" noChangeArrowheads="1"/>
          </p:cNvPicPr>
          <p:nvPr/>
        </p:nvPicPr>
        <p:blipFill>
          <a:blip r:embed="rId4"/>
          <a:srcRect/>
          <a:stretch>
            <a:fillRect/>
          </a:stretch>
        </p:blipFill>
        <p:spPr bwMode="auto">
          <a:xfrm>
            <a:off x="9550400" y="7239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2"/>
          <p:cNvSpPr>
            <a:spLocks noGrp="1"/>
          </p:cNvSpPr>
          <p:nvPr>
            <p:ph type="title"/>
          </p:nvPr>
        </p:nvSpPr>
        <p:spPr>
          <a:xfrm>
            <a:off x="0" y="381000"/>
            <a:ext cx="5842000" cy="1447800"/>
          </a:xfrm>
        </p:spPr>
        <p:txBody>
          <a:bodyPr/>
          <a:lstStyle/>
          <a:p>
            <a:pPr algn="l" eaLnBrk="1" hangingPunct="1"/>
            <a:r>
              <a:rPr lang="en-US" dirty="0" smtClean="0"/>
              <a:t>What is an “internal” cloud?</a:t>
            </a:r>
          </a:p>
        </p:txBody>
      </p:sp>
      <p:sp>
        <p:nvSpPr>
          <p:cNvPr id="4099" name="Content Placeholder 3"/>
          <p:cNvSpPr>
            <a:spLocks noGrp="1"/>
          </p:cNvSpPr>
          <p:nvPr>
            <p:ph idx="1"/>
          </p:nvPr>
        </p:nvSpPr>
        <p:spPr>
          <a:xfrm>
            <a:off x="1117600" y="1752600"/>
            <a:ext cx="4622800" cy="5715000"/>
          </a:xfrm>
        </p:spPr>
        <p:txBody>
          <a:bodyPr/>
          <a:lstStyle/>
          <a:p>
            <a:pPr eaLnBrk="1" hangingPunct="1"/>
            <a:r>
              <a:rPr lang="en-US" dirty="0" smtClean="0"/>
              <a:t>Internal service that has the </a:t>
            </a:r>
            <a:r>
              <a:rPr lang="en-US" i="1" dirty="0" smtClean="0"/>
              <a:t>aspects of “cloudiness.”</a:t>
            </a:r>
          </a:p>
          <a:p>
            <a:pPr eaLnBrk="1" hangingPunct="1"/>
            <a:r>
              <a:rPr lang="en-US" dirty="0" smtClean="0"/>
              <a:t>Can be shielded within the university, or exposed to the Internet.</a:t>
            </a:r>
          </a:p>
          <a:p>
            <a:pPr eaLnBrk="1" hangingPunct="1"/>
            <a:r>
              <a:rPr lang="en-US" dirty="0" smtClean="0"/>
              <a:t>Why?  Because we desire the benefits of cloudiness, but an external cloud is not appropriate.</a:t>
            </a:r>
          </a:p>
          <a:p>
            <a:pPr eaLnBrk="1" hangingPunct="1"/>
            <a:endParaRPr lang="en-US" dirty="0" smtClean="0"/>
          </a:p>
        </p:txBody>
      </p:sp>
      <p:pic>
        <p:nvPicPr>
          <p:cNvPr id="4" name="Picture 3"/>
          <p:cNvPicPr>
            <a:picLocks noChangeAspect="1" noChangeArrowheads="1"/>
          </p:cNvPicPr>
          <p:nvPr/>
        </p:nvPicPr>
        <p:blipFill>
          <a:blip r:embed="rId4"/>
          <a:srcRect/>
          <a:stretch>
            <a:fillRect/>
          </a:stretch>
        </p:blipFill>
        <p:spPr bwMode="auto">
          <a:xfrm>
            <a:off x="0" y="7239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8000" b="-8000"/>
          </a:stretch>
        </a:blipFill>
        <a:effectLst/>
      </p:bgPr>
    </p:bg>
    <p:spTree>
      <p:nvGrpSpPr>
        <p:cNvPr id="1" name=""/>
        <p:cNvGrpSpPr/>
        <p:nvPr/>
      </p:nvGrpSpPr>
      <p:grpSpPr>
        <a:xfrm>
          <a:off x="0" y="0"/>
          <a:ext cx="0" cy="0"/>
          <a:chOff x="0" y="0"/>
          <a:chExt cx="0" cy="0"/>
        </a:xfrm>
      </p:grpSpPr>
      <p:sp>
        <p:nvSpPr>
          <p:cNvPr id="5122" name="Title 3"/>
          <p:cNvSpPr>
            <a:spLocks noGrp="1"/>
          </p:cNvSpPr>
          <p:nvPr>
            <p:ph type="title"/>
          </p:nvPr>
        </p:nvSpPr>
        <p:spPr>
          <a:xfrm>
            <a:off x="6604000" y="152400"/>
            <a:ext cx="3556000" cy="1990725"/>
          </a:xfrm>
        </p:spPr>
        <p:txBody>
          <a:bodyPr/>
          <a:lstStyle/>
          <a:p>
            <a:pPr eaLnBrk="1" hangingPunct="1"/>
            <a:r>
              <a:rPr lang="en-US" smtClean="0"/>
              <a:t>Benefits of Cloudiness</a:t>
            </a:r>
          </a:p>
        </p:txBody>
      </p:sp>
      <p:sp>
        <p:nvSpPr>
          <p:cNvPr id="5123" name="Content Placeholder 4"/>
          <p:cNvSpPr>
            <a:spLocks noGrp="1"/>
          </p:cNvSpPr>
          <p:nvPr>
            <p:ph idx="1"/>
          </p:nvPr>
        </p:nvSpPr>
        <p:spPr>
          <a:xfrm>
            <a:off x="0" y="2286000"/>
            <a:ext cx="3708400" cy="4573588"/>
          </a:xfrm>
        </p:spPr>
        <p:txBody>
          <a:bodyPr/>
          <a:lstStyle/>
          <a:p>
            <a:pPr eaLnBrk="1" hangingPunct="1"/>
            <a:r>
              <a:rPr lang="en-US" dirty="0" smtClean="0"/>
              <a:t>Sharing infrastructure</a:t>
            </a:r>
          </a:p>
          <a:p>
            <a:pPr eaLnBrk="1" hangingPunct="1"/>
            <a:r>
              <a:rPr lang="en-US" dirty="0" smtClean="0"/>
              <a:t>Flexibility</a:t>
            </a:r>
          </a:p>
          <a:p>
            <a:pPr eaLnBrk="1" hangingPunct="1"/>
            <a:r>
              <a:rPr lang="en-US" dirty="0" smtClean="0"/>
              <a:t>Simplicity for users</a:t>
            </a:r>
          </a:p>
          <a:p>
            <a:pPr eaLnBrk="1" hangingPunct="1"/>
            <a:r>
              <a:rPr lang="en-US" dirty="0" smtClean="0"/>
              <a:t>Distributed infrastructure</a:t>
            </a:r>
          </a:p>
        </p:txBody>
      </p:sp>
      <p:pic>
        <p:nvPicPr>
          <p:cNvPr id="4" name="Picture 3"/>
          <p:cNvPicPr>
            <a:picLocks noChangeAspect="1" noChangeArrowheads="1"/>
          </p:cNvPicPr>
          <p:nvPr/>
        </p:nvPicPr>
        <p:blipFill>
          <a:blip r:embed="rId4"/>
          <a:srcRect/>
          <a:stretch>
            <a:fillRect/>
          </a:stretch>
        </p:blipFill>
        <p:spPr bwMode="auto">
          <a:xfrm>
            <a:off x="203200" y="70104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lIns="0" tIns="0" rIns="0" bIns="0" anchor="t"/>
          <a:lstStyle/>
          <a:p>
            <a:pPr algn="l">
              <a:lnSpc>
                <a:spcPct val="95000"/>
              </a:lnSpc>
            </a:pPr>
            <a:r>
              <a:rPr lang="en-US" sz="4300" dirty="0" smtClean="0">
                <a:solidFill>
                  <a:srgbClr val="000000"/>
                </a:solidFill>
                <a:latin typeface="Arial" pitchFamily="34" charset="0"/>
              </a:rPr>
              <a:t>What is Cloud Computing ?</a:t>
            </a:r>
            <a:endParaRPr lang="en-US" sz="4300" dirty="0">
              <a:solidFill>
                <a:srgbClr val="000000"/>
              </a:solidFill>
              <a:latin typeface="Arial" pitchFamily="34" charset="0"/>
            </a:endParaRPr>
          </a:p>
        </p:txBody>
      </p:sp>
      <p:sp>
        <p:nvSpPr>
          <p:cNvPr id="3074" name="Rectangle 2"/>
          <p:cNvSpPr>
            <a:spLocks noGrp="1" noChangeArrowheads="1"/>
          </p:cNvSpPr>
          <p:nvPr>
            <p:ph sz="half" idx="1"/>
          </p:nvPr>
        </p:nvSpPr>
        <p:spPr>
          <a:xfrm>
            <a:off x="762000" y="2200274"/>
            <a:ext cx="2794000" cy="4657725"/>
          </a:xfrm>
        </p:spPr>
        <p:txBody>
          <a:bodyPr lIns="0" tIns="0" rIns="0" bIns="0"/>
          <a:lstStyle/>
          <a:p>
            <a:pPr marL="0" indent="0">
              <a:lnSpc>
                <a:spcPct val="95000"/>
              </a:lnSpc>
              <a:spcBef>
                <a:spcPct val="0"/>
              </a:spcBef>
              <a:buFontTx/>
              <a:buNone/>
            </a:pPr>
            <a:r>
              <a:rPr lang="en-US" sz="2400" i="1" dirty="0" smtClean="0">
                <a:solidFill>
                  <a:srgbClr val="000000"/>
                </a:solidFill>
                <a:latin typeface="Arial" pitchFamily="34" charset="0"/>
              </a:rPr>
              <a:t>New technology energizing old concepts</a:t>
            </a:r>
          </a:p>
          <a:p>
            <a:pPr marL="0" indent="0">
              <a:lnSpc>
                <a:spcPct val="95000"/>
              </a:lnSpc>
              <a:spcBef>
                <a:spcPct val="0"/>
              </a:spcBef>
            </a:pPr>
            <a:endParaRPr lang="en-US" sz="2000" i="1" dirty="0" smtClean="0">
              <a:solidFill>
                <a:srgbClr val="000000"/>
              </a:solidFill>
              <a:latin typeface="Arial" pitchFamily="34" charset="0"/>
            </a:endParaRPr>
          </a:p>
          <a:p>
            <a:pPr marL="0" indent="0">
              <a:lnSpc>
                <a:spcPct val="95000"/>
              </a:lnSpc>
              <a:spcBef>
                <a:spcPct val="0"/>
              </a:spcBef>
            </a:pPr>
            <a:r>
              <a:rPr lang="en-US" sz="2000" dirty="0" smtClean="0">
                <a:solidFill>
                  <a:srgbClr val="000000"/>
                </a:solidFill>
                <a:latin typeface="Arial" pitchFamily="34" charset="0"/>
              </a:rPr>
              <a:t>Extension of cloud </a:t>
            </a:r>
            <a:r>
              <a:rPr lang="en-US" sz="2000" dirty="0">
                <a:solidFill>
                  <a:srgbClr val="000000"/>
                </a:solidFill>
                <a:latin typeface="Arial" pitchFamily="34" charset="0"/>
              </a:rPr>
              <a:t>metaphor </a:t>
            </a:r>
            <a:r>
              <a:rPr lang="en-US" sz="2000" dirty="0" smtClean="0">
                <a:solidFill>
                  <a:srgbClr val="000000"/>
                </a:solidFill>
                <a:latin typeface="Arial" pitchFamily="34" charset="0"/>
              </a:rPr>
              <a:t>used to </a:t>
            </a:r>
            <a:r>
              <a:rPr lang="en-US" sz="2000" dirty="0">
                <a:solidFill>
                  <a:srgbClr val="000000"/>
                </a:solidFill>
                <a:latin typeface="Arial" pitchFamily="34" charset="0"/>
              </a:rPr>
              <a:t>describe the network</a:t>
            </a:r>
            <a:endParaRPr lang="en-US" sz="2000" dirty="0"/>
          </a:p>
          <a:p>
            <a:pPr marL="0" indent="0">
              <a:lnSpc>
                <a:spcPct val="95000"/>
              </a:lnSpc>
              <a:spcBef>
                <a:spcPct val="0"/>
              </a:spcBef>
            </a:pPr>
            <a:endParaRPr lang="en-US" sz="2000" dirty="0">
              <a:solidFill>
                <a:srgbClr val="000000"/>
              </a:solidFill>
              <a:latin typeface="Arial" pitchFamily="34" charset="0"/>
            </a:endParaRPr>
          </a:p>
          <a:p>
            <a:pPr marL="0" indent="0">
              <a:lnSpc>
                <a:spcPct val="95000"/>
              </a:lnSpc>
              <a:spcBef>
                <a:spcPct val="0"/>
              </a:spcBef>
            </a:pPr>
            <a:r>
              <a:rPr lang="en-US" sz="2000" dirty="0">
                <a:solidFill>
                  <a:srgbClr val="000000"/>
                </a:solidFill>
                <a:latin typeface="Arial" pitchFamily="34" charset="0"/>
              </a:rPr>
              <a:t>Cloud </a:t>
            </a:r>
            <a:r>
              <a:rPr lang="en-US" sz="2000" dirty="0" smtClean="0">
                <a:solidFill>
                  <a:srgbClr val="000000"/>
                </a:solidFill>
                <a:latin typeface="Arial" pitchFamily="34" charset="0"/>
              </a:rPr>
              <a:t>Computing has elasticity and shifts </a:t>
            </a:r>
            <a:r>
              <a:rPr lang="en-US" sz="2000" dirty="0" err="1" smtClean="0">
                <a:solidFill>
                  <a:srgbClr val="000000"/>
                </a:solidFill>
                <a:latin typeface="Arial" pitchFamily="34" charset="0"/>
              </a:rPr>
              <a:t>CapEx</a:t>
            </a:r>
            <a:r>
              <a:rPr lang="en-US" sz="2000" dirty="0" smtClean="0">
                <a:solidFill>
                  <a:srgbClr val="000000"/>
                </a:solidFill>
                <a:latin typeface="Arial" pitchFamily="34" charset="0"/>
              </a:rPr>
              <a:t> </a:t>
            </a:r>
            <a:r>
              <a:rPr lang="en-US" sz="2000" dirty="0">
                <a:solidFill>
                  <a:srgbClr val="000000"/>
                </a:solidFill>
                <a:latin typeface="Arial" pitchFamily="34" charset="0"/>
              </a:rPr>
              <a:t>to </a:t>
            </a:r>
            <a:r>
              <a:rPr lang="en-US" sz="2000" dirty="0" err="1" smtClean="0">
                <a:solidFill>
                  <a:srgbClr val="000000"/>
                </a:solidFill>
                <a:latin typeface="Arial" pitchFamily="34" charset="0"/>
              </a:rPr>
              <a:t>OpEx</a:t>
            </a:r>
            <a:r>
              <a:rPr lang="en-US" sz="2000" dirty="0" smtClean="0">
                <a:solidFill>
                  <a:srgbClr val="000000"/>
                </a:solidFill>
                <a:latin typeface="Arial" pitchFamily="34" charset="0"/>
              </a:rPr>
              <a:t> </a:t>
            </a:r>
            <a:endParaRPr lang="en-US" sz="2000" dirty="0"/>
          </a:p>
          <a:p>
            <a:pPr marL="0" indent="0">
              <a:lnSpc>
                <a:spcPct val="95000"/>
              </a:lnSpc>
              <a:spcBef>
                <a:spcPct val="0"/>
              </a:spcBef>
            </a:pPr>
            <a:endParaRPr lang="en-US" sz="2000" dirty="0">
              <a:solidFill>
                <a:srgbClr val="000000"/>
              </a:solidFill>
              <a:latin typeface="Arial" pitchFamily="34" charset="0"/>
            </a:endParaRPr>
          </a:p>
          <a:p>
            <a:pPr marL="0" indent="0">
              <a:lnSpc>
                <a:spcPct val="95000"/>
              </a:lnSpc>
              <a:spcBef>
                <a:spcPct val="0"/>
              </a:spcBef>
            </a:pPr>
            <a:r>
              <a:rPr lang="en-US" sz="2000" dirty="0">
                <a:solidFill>
                  <a:srgbClr val="000000"/>
                </a:solidFill>
                <a:latin typeface="Arial" pitchFamily="34" charset="0"/>
              </a:rPr>
              <a:t>Virtualization and abstraction </a:t>
            </a:r>
            <a:r>
              <a:rPr lang="en-US" sz="2000" dirty="0" smtClean="0">
                <a:solidFill>
                  <a:srgbClr val="000000"/>
                </a:solidFill>
                <a:latin typeface="Arial" pitchFamily="34" charset="0"/>
              </a:rPr>
              <a:t>  </a:t>
            </a:r>
            <a:endParaRPr lang="en-US" sz="2000" dirty="0"/>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279400" y="6934200"/>
            <a:ext cx="609600" cy="381000"/>
          </a:xfrm>
          <a:prstGeom prst="rect">
            <a:avLst/>
          </a:prstGeom>
          <a:noFill/>
          <a:ln w="9525">
            <a:noFill/>
            <a:miter lim="800000"/>
            <a:headEnd/>
            <a:tailEnd/>
          </a:ln>
          <a:effectLst/>
        </p:spPr>
      </p:pic>
      <p:sp>
        <p:nvSpPr>
          <p:cNvPr id="6" name="Rectangle 2"/>
          <p:cNvSpPr>
            <a:spLocks noGrp="1" noChangeArrowheads="1"/>
          </p:cNvSpPr>
          <p:nvPr>
            <p:ph sz="half" idx="1"/>
          </p:nvPr>
        </p:nvSpPr>
        <p:spPr>
          <a:xfrm>
            <a:off x="3937000" y="2362200"/>
            <a:ext cx="2794000" cy="4657725"/>
          </a:xfrm>
        </p:spPr>
        <p:txBody>
          <a:bodyPr lIns="0" tIns="0" rIns="0" bIns="0"/>
          <a:lstStyle/>
          <a:p>
            <a:pPr indent="0">
              <a:buNone/>
            </a:pPr>
            <a:r>
              <a:rPr lang="en-US" sz="2400" i="1" dirty="0" smtClean="0">
                <a:latin typeface="Arial" pitchFamily="34" charset="0"/>
                <a:cs typeface="Arial" pitchFamily="34" charset="0"/>
              </a:rPr>
              <a:t>Computing services and infrastructure are provided as a scalable and shared "black box</a:t>
            </a:r>
            <a:r>
              <a:rPr lang="en-US" sz="2400" i="1" dirty="0" smtClean="0"/>
              <a:t>” </a:t>
            </a:r>
          </a:p>
          <a:p>
            <a:r>
              <a:rPr lang="en-US" sz="2400" dirty="0" smtClean="0"/>
              <a:t>Delivered over the Internet</a:t>
            </a:r>
          </a:p>
          <a:p>
            <a:r>
              <a:rPr lang="en-US" sz="2400" dirty="0" smtClean="0"/>
              <a:t>Allowing pay-as-you-consume cost models.</a:t>
            </a:r>
            <a:endParaRPr lang="en-US" sz="2400" dirty="0"/>
          </a:p>
        </p:txBody>
      </p:sp>
      <p:sp>
        <p:nvSpPr>
          <p:cNvPr id="7" name="Rectangle 2"/>
          <p:cNvSpPr>
            <a:spLocks noGrp="1" noChangeArrowheads="1"/>
          </p:cNvSpPr>
          <p:nvPr>
            <p:ph sz="half" idx="1"/>
          </p:nvPr>
        </p:nvSpPr>
        <p:spPr>
          <a:xfrm>
            <a:off x="6985000" y="2286000"/>
            <a:ext cx="2794000" cy="4657725"/>
          </a:xfrm>
        </p:spPr>
        <p:txBody>
          <a:bodyPr lIns="0" tIns="0" rIns="0" bIns="0"/>
          <a:lstStyle/>
          <a:p>
            <a:pPr marL="0" indent="0">
              <a:spcBef>
                <a:spcPts val="0"/>
              </a:spcBef>
              <a:buFontTx/>
              <a:buNone/>
            </a:pPr>
            <a:r>
              <a:rPr lang="en-US" sz="2400" i="1" dirty="0" smtClean="0">
                <a:solidFill>
                  <a:srgbClr val="000000"/>
                </a:solidFill>
                <a:latin typeface="Arial" pitchFamily="34" charset="0"/>
              </a:rPr>
              <a:t> </a:t>
            </a:r>
          </a:p>
          <a:p>
            <a:pPr marL="0" indent="0">
              <a:spcBef>
                <a:spcPts val="0"/>
              </a:spcBef>
              <a:buNone/>
            </a:pPr>
            <a:r>
              <a:rPr lang="en-US" sz="2400" i="1" dirty="0" smtClean="0">
                <a:latin typeface="Arial" pitchFamily="34" charset="0"/>
                <a:cs typeface="Arial" pitchFamily="34" charset="0"/>
              </a:rPr>
              <a:t>A not-yet-perfect storm of technologies that allows one to consume services in blissful ignorance of what's under the hood and how to maintain it.</a:t>
            </a:r>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p:txBody>
      </p:sp>
      <p:sp>
        <p:nvSpPr>
          <p:cNvPr id="8" name="TextBox 7"/>
          <p:cNvSpPr txBox="1"/>
          <p:nvPr/>
        </p:nvSpPr>
        <p:spPr>
          <a:xfrm>
            <a:off x="889000" y="1447800"/>
            <a:ext cx="1752600" cy="461665"/>
          </a:xfrm>
          <a:prstGeom prst="rect">
            <a:avLst/>
          </a:prstGeom>
          <a:noFill/>
        </p:spPr>
        <p:txBody>
          <a:bodyPr wrap="square" rtlCol="0">
            <a:spAutoFit/>
          </a:bodyPr>
          <a:lstStyle/>
          <a:p>
            <a:r>
              <a:rPr lang="en-US" dirty="0" smtClean="0"/>
              <a:t>Cromwell</a:t>
            </a:r>
            <a:endParaRPr lang="en-US" dirty="0"/>
          </a:p>
        </p:txBody>
      </p:sp>
      <p:sp>
        <p:nvSpPr>
          <p:cNvPr id="9" name="TextBox 8"/>
          <p:cNvSpPr txBox="1"/>
          <p:nvPr/>
        </p:nvSpPr>
        <p:spPr>
          <a:xfrm>
            <a:off x="3860800" y="1447800"/>
            <a:ext cx="1752600" cy="461665"/>
          </a:xfrm>
          <a:prstGeom prst="rect">
            <a:avLst/>
          </a:prstGeom>
          <a:noFill/>
        </p:spPr>
        <p:txBody>
          <a:bodyPr wrap="square" rtlCol="0">
            <a:spAutoFit/>
          </a:bodyPr>
          <a:lstStyle/>
          <a:p>
            <a:r>
              <a:rPr lang="en-US" dirty="0" smtClean="0"/>
              <a:t>Dieckmann </a:t>
            </a:r>
            <a:endParaRPr lang="en-US" dirty="0"/>
          </a:p>
        </p:txBody>
      </p:sp>
      <p:sp>
        <p:nvSpPr>
          <p:cNvPr id="10" name="TextBox 9"/>
          <p:cNvSpPr txBox="1"/>
          <p:nvPr/>
        </p:nvSpPr>
        <p:spPr>
          <a:xfrm>
            <a:off x="7442200" y="1600200"/>
            <a:ext cx="1752600" cy="461665"/>
          </a:xfrm>
          <a:prstGeom prst="rect">
            <a:avLst/>
          </a:prstGeom>
          <a:noFill/>
        </p:spPr>
        <p:txBody>
          <a:bodyPr wrap="square" rtlCol="0">
            <a:spAutoFit/>
          </a:bodyPr>
          <a:lstStyle/>
          <a:p>
            <a:r>
              <a:rPr lang="en-US" dirty="0" smtClean="0"/>
              <a:t>Woo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5000" b="-35000"/>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5765800" y="3810000"/>
            <a:ext cx="4038600" cy="3581400"/>
          </a:xfrm>
        </p:spPr>
        <p:txBody>
          <a:bodyPr/>
          <a:lstStyle/>
          <a:p>
            <a:pPr algn="l" eaLnBrk="1" hangingPunct="1"/>
            <a:r>
              <a:rPr lang="en-US" sz="5400" b="1" dirty="0" smtClean="0">
                <a:solidFill>
                  <a:schemeClr val="tx1"/>
                </a:solidFill>
              </a:rPr>
              <a:t>Why not an External Cloud?</a:t>
            </a:r>
          </a:p>
        </p:txBody>
      </p:sp>
      <p:pic>
        <p:nvPicPr>
          <p:cNvPr id="3" name="Picture 2"/>
          <p:cNvPicPr>
            <a:picLocks noChangeAspect="1" noChangeArrowheads="1"/>
          </p:cNvPicPr>
          <p:nvPr/>
        </p:nvPicPr>
        <p:blipFill>
          <a:blip r:embed="rId4"/>
          <a:srcRect/>
          <a:stretch>
            <a:fillRect/>
          </a:stretch>
        </p:blipFill>
        <p:spPr bwMode="auto">
          <a:xfrm>
            <a:off x="0" y="7239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7000"/>
            <a:lum/>
          </a:blip>
          <a:srcRect/>
          <a:stretch>
            <a:fillRect l="-9000" r="-9000"/>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0" y="228600"/>
            <a:ext cx="10160000" cy="1271588"/>
          </a:xfrm>
        </p:spPr>
        <p:txBody>
          <a:bodyPr/>
          <a:lstStyle/>
          <a:p>
            <a:pPr algn="l" eaLnBrk="1" hangingPunct="1"/>
            <a:r>
              <a:rPr lang="en-US" b="1" smtClean="0"/>
              <a:t>Good Candidates for Internal Clouds</a:t>
            </a:r>
          </a:p>
        </p:txBody>
      </p:sp>
      <p:sp>
        <p:nvSpPr>
          <p:cNvPr id="7171" name="Content Placeholder 5"/>
          <p:cNvSpPr>
            <a:spLocks noGrp="1"/>
          </p:cNvSpPr>
          <p:nvPr>
            <p:ph idx="1"/>
          </p:nvPr>
        </p:nvSpPr>
        <p:spPr/>
        <p:txBody>
          <a:bodyPr/>
          <a:lstStyle/>
          <a:p>
            <a:pPr eaLnBrk="1" hangingPunct="1"/>
            <a:r>
              <a:rPr lang="en-US" sz="3600" b="1" smtClean="0"/>
              <a:t>Storage</a:t>
            </a:r>
          </a:p>
          <a:p>
            <a:pPr eaLnBrk="1" hangingPunct="1"/>
            <a:r>
              <a:rPr lang="en-US" sz="3600" b="1" smtClean="0"/>
              <a:t>Internal application hosting environment</a:t>
            </a:r>
          </a:p>
          <a:p>
            <a:pPr eaLnBrk="1" hangingPunct="1"/>
            <a:r>
              <a:rPr lang="en-US" sz="3600" b="1" smtClean="0"/>
              <a:t>Learning environments</a:t>
            </a:r>
          </a:p>
          <a:p>
            <a:pPr eaLnBrk="1" hangingPunct="1"/>
            <a:r>
              <a:rPr lang="en-US" sz="3600" b="1" smtClean="0"/>
              <a:t>Research computing support</a:t>
            </a:r>
          </a:p>
        </p:txBody>
      </p:sp>
      <p:pic>
        <p:nvPicPr>
          <p:cNvPr id="4" name="Picture 3"/>
          <p:cNvPicPr>
            <a:picLocks noChangeAspect="1" noChangeArrowheads="1"/>
          </p:cNvPicPr>
          <p:nvPr/>
        </p:nvPicPr>
        <p:blipFill>
          <a:blip r:embed="rId3"/>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a:xfrm>
            <a:off x="812800" y="304800"/>
            <a:ext cx="8636000" cy="1271588"/>
          </a:xfrm>
        </p:spPr>
        <p:txBody>
          <a:bodyPr/>
          <a:lstStyle/>
          <a:p>
            <a:pPr eaLnBrk="1" hangingPunct="1"/>
            <a:r>
              <a:rPr lang="en-US" b="1" smtClean="0"/>
              <a:t>How to Construct Internal Clouds?</a:t>
            </a:r>
          </a:p>
        </p:txBody>
      </p:sp>
      <p:pic>
        <p:nvPicPr>
          <p:cNvPr id="3" name="Picture 2"/>
          <p:cNvPicPr>
            <a:picLocks noChangeAspect="1" noChangeArrowheads="1"/>
          </p:cNvPicPr>
          <p:nvPr/>
        </p:nvPicPr>
        <p:blipFill>
          <a:blip r:embed="rId4"/>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190500" y="304800"/>
            <a:ext cx="9779000" cy="914400"/>
          </a:xfrm>
        </p:spPr>
        <p:txBody>
          <a:bodyPr lIns="0" tIns="0" rIns="0" bIns="0" anchor="t"/>
          <a:lstStyle/>
          <a:p>
            <a:pPr algn="l">
              <a:lnSpc>
                <a:spcPct val="95000"/>
              </a:lnSpc>
            </a:pPr>
            <a:r>
              <a:rPr lang="en-US" sz="4300" dirty="0">
                <a:solidFill>
                  <a:srgbClr val="000000"/>
                </a:solidFill>
                <a:latin typeface="Arial" pitchFamily="34" charset="0"/>
              </a:rPr>
              <a:t>What some people say? </a:t>
            </a:r>
          </a:p>
        </p:txBody>
      </p:sp>
      <p:sp>
        <p:nvSpPr>
          <p:cNvPr id="5122" name="Rectangle 2"/>
          <p:cNvSpPr>
            <a:spLocks noGrp="1" noChangeArrowheads="1"/>
          </p:cNvSpPr>
          <p:nvPr>
            <p:ph type="subTitle" idx="1"/>
          </p:nvPr>
        </p:nvSpPr>
        <p:spPr>
          <a:xfrm>
            <a:off x="190500" y="1219200"/>
            <a:ext cx="9779000" cy="6096000"/>
          </a:xfrm>
        </p:spPr>
        <p:txBody>
          <a:bodyPr lIns="0" tIns="0" rIns="0" bIns="0"/>
          <a:lstStyle/>
          <a:p>
            <a:pPr algn="l">
              <a:lnSpc>
                <a:spcPct val="95000"/>
              </a:lnSpc>
              <a:spcBef>
                <a:spcPct val="0"/>
              </a:spcBef>
            </a:pPr>
            <a:r>
              <a:rPr lang="en-US" sz="2700" b="1" dirty="0">
                <a:solidFill>
                  <a:srgbClr val="000000"/>
                </a:solidFill>
                <a:latin typeface="Arial" pitchFamily="34" charset="0"/>
              </a:rPr>
              <a:t>"I can't think of anything that isn't cloud computing.... It's complete gibberish.... When is the idiocy  going to stop?"   - Larry Ellison</a:t>
            </a:r>
            <a:endParaRPr lang="en-US" dirty="0"/>
          </a:p>
          <a:p>
            <a:pPr algn="l">
              <a:lnSpc>
                <a:spcPct val="95000"/>
              </a:lnSpc>
              <a:spcBef>
                <a:spcPct val="0"/>
              </a:spcBef>
            </a:pPr>
            <a:r>
              <a:rPr lang="en-US" sz="2700" dirty="0">
                <a:solidFill>
                  <a:srgbClr val="000000"/>
                </a:solidFill>
                <a:latin typeface="Arial" pitchFamily="34" charset="0"/>
              </a:rPr>
              <a:t> </a:t>
            </a:r>
            <a:endParaRPr lang="en-US" dirty="0"/>
          </a:p>
          <a:p>
            <a:pPr algn="l">
              <a:lnSpc>
                <a:spcPct val="95000"/>
              </a:lnSpc>
              <a:spcBef>
                <a:spcPct val="0"/>
              </a:spcBef>
            </a:pPr>
            <a:r>
              <a:rPr lang="en-US" sz="2700" b="1" dirty="0">
                <a:solidFill>
                  <a:srgbClr val="000000"/>
                </a:solidFill>
                <a:latin typeface="Arial" pitchFamily="34" charset="0"/>
              </a:rPr>
              <a:t>"It's stupidity. It's worse than stupidity: it's a marketing hype campaign"  - Richard Stallman </a:t>
            </a:r>
            <a:endParaRPr lang="en-US" dirty="0"/>
          </a:p>
          <a:p>
            <a:pPr algn="l">
              <a:lnSpc>
                <a:spcPct val="95000"/>
              </a:lnSpc>
              <a:spcBef>
                <a:spcPct val="0"/>
              </a:spcBef>
            </a:pPr>
            <a:r>
              <a:rPr lang="en-US" sz="2700" b="1" dirty="0">
                <a:solidFill>
                  <a:srgbClr val="000000"/>
                </a:solidFill>
                <a:latin typeface="Arial" pitchFamily="34" charset="0"/>
                <a:cs typeface="Arial" pitchFamily="34" charset="0"/>
              </a:rPr>
              <a:t> </a:t>
            </a:r>
            <a:endParaRPr lang="en-US" b="1" dirty="0">
              <a:latin typeface="Arial" pitchFamily="34" charset="0"/>
              <a:cs typeface="Arial" pitchFamily="34" charset="0"/>
            </a:endParaRPr>
          </a:p>
          <a:p>
            <a:pPr algn="l">
              <a:lnSpc>
                <a:spcPct val="95000"/>
              </a:lnSpc>
              <a:spcBef>
                <a:spcPct val="0"/>
              </a:spcBef>
            </a:pPr>
            <a:r>
              <a:rPr lang="en-US" sz="2700" b="1" dirty="0" smtClean="0">
                <a:solidFill>
                  <a:srgbClr val="000000"/>
                </a:solidFill>
                <a:latin typeface="Arial" pitchFamily="34" charset="0"/>
                <a:cs typeface="Arial" pitchFamily="34" charset="0"/>
              </a:rPr>
              <a:t>"</a:t>
            </a:r>
            <a:r>
              <a:rPr lang="en-US" sz="2800" b="1" dirty="0" smtClean="0">
                <a:latin typeface="Arial" pitchFamily="34" charset="0"/>
                <a:cs typeface="Arial" pitchFamily="34" charset="0"/>
              </a:rPr>
              <a:t>While so-called cloud computing remains an emergent concept …it is clear that (1) open information content, software, and services, (2) service orientation and delivery, (3) server and storage virtualization, and (4) standardization of computing across the Internet are leading to what some describe as the democratization and industrialization of IT.”</a:t>
            </a:r>
            <a:r>
              <a:rPr lang="en-US" sz="2800" b="1" baseline="30000" dirty="0" smtClean="0">
                <a:latin typeface="Arial" pitchFamily="34" charset="0"/>
                <a:cs typeface="Arial" pitchFamily="34" charset="0"/>
              </a:rPr>
              <a:t> </a:t>
            </a:r>
            <a:r>
              <a:rPr lang="en-US" sz="2700" b="1" dirty="0" smtClean="0">
                <a:solidFill>
                  <a:srgbClr val="000000"/>
                </a:solidFill>
                <a:latin typeface="Arial" pitchFamily="34" charset="0"/>
                <a:cs typeface="Arial" pitchFamily="34" charset="0"/>
              </a:rPr>
              <a:t>- Richard Katz</a:t>
            </a:r>
            <a:endParaRPr lang="en-US" dirty="0">
              <a:latin typeface="Arial" pitchFamily="34" charset="0"/>
              <a:cs typeface="Arial" pitchFamily="34" charset="0"/>
            </a:endParaRPr>
          </a:p>
          <a:p>
            <a:pPr algn="l">
              <a:lnSpc>
                <a:spcPct val="95000"/>
              </a:lnSpc>
              <a:spcBef>
                <a:spcPct val="0"/>
              </a:spcBef>
            </a:pPr>
            <a:r>
              <a:rPr lang="en-US" sz="2700" b="1" dirty="0">
                <a:solidFill>
                  <a:srgbClr val="000000"/>
                </a:solidFill>
                <a:latin typeface="Arial" pitchFamily="34" charset="0"/>
              </a:rPr>
              <a:t> </a:t>
            </a:r>
            <a:endParaRPr lang="en-US" dirty="0"/>
          </a:p>
          <a:p>
            <a:pPr algn="l">
              <a:lnSpc>
                <a:spcPct val="95000"/>
              </a:lnSpc>
              <a:spcBef>
                <a:spcPct val="0"/>
              </a:spcBef>
            </a:pPr>
            <a:r>
              <a:rPr lang="en-US" sz="2700" b="1" dirty="0">
                <a:solidFill>
                  <a:srgbClr val="000000"/>
                </a:solidFill>
                <a:latin typeface="Arial" pitchFamily="34" charset="0"/>
              </a:rPr>
              <a:t> </a:t>
            </a:r>
            <a:endParaRPr lang="en-US" dirty="0"/>
          </a:p>
          <a:p>
            <a:pPr algn="l">
              <a:lnSpc>
                <a:spcPct val="95000"/>
              </a:lnSpc>
              <a:spcBef>
                <a:spcPct val="0"/>
              </a:spcBef>
            </a:pPr>
            <a:endParaRPr lang="en-US" sz="2700" dirty="0">
              <a:solidFill>
                <a:srgbClr val="000000"/>
              </a:solidFill>
              <a:latin typeface="Arial" pitchFamily="34" charset="0"/>
            </a:endParaRPr>
          </a:p>
          <a:p>
            <a:pPr algn="l">
              <a:lnSpc>
                <a:spcPct val="95000"/>
              </a:lnSpc>
              <a:spcBef>
                <a:spcPct val="0"/>
              </a:spcBef>
            </a:pPr>
            <a:endParaRPr lang="en-US" sz="2700" dirty="0">
              <a:solidFill>
                <a:srgbClr val="000000"/>
              </a:solidFill>
              <a:latin typeface="Arial" pitchFamily="34" charset="0"/>
            </a:endParaRPr>
          </a:p>
          <a:p>
            <a:pPr algn="l">
              <a:lnSpc>
                <a:spcPct val="95000"/>
              </a:lnSpc>
              <a:spcBef>
                <a:spcPct val="0"/>
              </a:spcBef>
            </a:pPr>
            <a:endParaRPr lang="en-US" sz="2700" dirty="0">
              <a:solidFill>
                <a:srgbClr val="000000"/>
              </a:solidFill>
              <a:latin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9194800" y="69342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87338" y="306388"/>
            <a:ext cx="9607550" cy="1293812"/>
          </a:xfrm>
        </p:spPr>
        <p:txBody>
          <a:bodyPr lIns="0" tIns="0" rIns="0" bIns="0" anchor="t"/>
          <a:lstStyle/>
          <a:p>
            <a:pPr algn="l">
              <a:lnSpc>
                <a:spcPct val="95000"/>
              </a:lnSpc>
            </a:pPr>
            <a:r>
              <a:rPr lang="en-US" sz="4300" dirty="0" smtClean="0">
                <a:solidFill>
                  <a:srgbClr val="000000"/>
                </a:solidFill>
                <a:latin typeface="Arial" pitchFamily="34" charset="0"/>
              </a:rPr>
              <a:t>Three Aspects of Cloud </a:t>
            </a:r>
            <a:r>
              <a:rPr lang="en-US" sz="4300" dirty="0">
                <a:solidFill>
                  <a:srgbClr val="000000"/>
                </a:solidFill>
                <a:latin typeface="Arial" pitchFamily="34" charset="0"/>
              </a:rPr>
              <a:t>Computing </a:t>
            </a:r>
            <a:r>
              <a:rPr lang="en-US" dirty="0"/>
              <a:t/>
            </a:r>
            <a:br>
              <a:rPr lang="en-US" dirty="0"/>
            </a:br>
            <a:r>
              <a:rPr lang="en-US" sz="2900" dirty="0" smtClean="0">
                <a:solidFill>
                  <a:srgbClr val="000000"/>
                </a:solidFill>
                <a:latin typeface="Arial" pitchFamily="34" charset="0"/>
              </a:rPr>
              <a:t> </a:t>
            </a:r>
            <a:r>
              <a:rPr lang="en-US" sz="4300" dirty="0">
                <a:solidFill>
                  <a:srgbClr val="000000"/>
                </a:solidFill>
                <a:latin typeface="Arial" pitchFamily="34" charset="0"/>
              </a:rPr>
              <a:t>  </a:t>
            </a:r>
          </a:p>
        </p:txBody>
      </p:sp>
      <p:sp>
        <p:nvSpPr>
          <p:cNvPr id="4098" name="Rectangle 2"/>
          <p:cNvSpPr>
            <a:spLocks noGrp="1" noChangeArrowheads="1"/>
          </p:cNvSpPr>
          <p:nvPr>
            <p:ph type="body" idx="1"/>
          </p:nvPr>
        </p:nvSpPr>
        <p:spPr>
          <a:xfrm>
            <a:off x="508000" y="1905000"/>
            <a:ext cx="5867400" cy="2286000"/>
          </a:xfrm>
        </p:spPr>
        <p:txBody>
          <a:bodyPr lIns="0" tIns="0" rIns="0" bIns="0"/>
          <a:lstStyle/>
          <a:p>
            <a:pPr marL="0" indent="0">
              <a:lnSpc>
                <a:spcPct val="95000"/>
              </a:lnSpc>
              <a:spcBef>
                <a:spcPct val="0"/>
              </a:spcBef>
              <a:buFontTx/>
              <a:buNone/>
            </a:pPr>
            <a:r>
              <a:rPr lang="en-US" sz="2700" dirty="0" smtClean="0">
                <a:solidFill>
                  <a:srgbClr val="000000"/>
                </a:solidFill>
                <a:latin typeface="Arial" pitchFamily="34" charset="0"/>
              </a:rPr>
              <a:t>Software as a Service (</a:t>
            </a:r>
            <a:r>
              <a:rPr lang="en-US" sz="2700" dirty="0" err="1" smtClean="0">
                <a:solidFill>
                  <a:srgbClr val="000000"/>
                </a:solidFill>
                <a:latin typeface="Arial" pitchFamily="34" charset="0"/>
              </a:rPr>
              <a:t>Saas</a:t>
            </a:r>
            <a:r>
              <a:rPr lang="en-US" sz="2700" dirty="0" smtClean="0">
                <a:solidFill>
                  <a:srgbClr val="000000"/>
                </a:solidFill>
                <a:latin typeface="Arial" pitchFamily="34" charset="0"/>
              </a:rPr>
              <a:t>)</a:t>
            </a:r>
          </a:p>
          <a:p>
            <a:pPr marL="0" indent="0">
              <a:lnSpc>
                <a:spcPct val="95000"/>
              </a:lnSpc>
              <a:spcBef>
                <a:spcPct val="0"/>
              </a:spcBef>
              <a:buFontTx/>
              <a:buNone/>
            </a:pPr>
            <a:r>
              <a:rPr lang="en-US" sz="2700" dirty="0" smtClean="0">
                <a:solidFill>
                  <a:srgbClr val="000000"/>
                </a:solidFill>
                <a:latin typeface="Arial" pitchFamily="34" charset="0"/>
              </a:rPr>
              <a:t>Platform as a Service (</a:t>
            </a:r>
            <a:r>
              <a:rPr lang="en-US" sz="2700" dirty="0" err="1" smtClean="0">
                <a:solidFill>
                  <a:srgbClr val="000000"/>
                </a:solidFill>
                <a:latin typeface="Arial" pitchFamily="34" charset="0"/>
              </a:rPr>
              <a:t>Paas</a:t>
            </a:r>
            <a:r>
              <a:rPr lang="en-US" sz="2700" dirty="0" smtClean="0">
                <a:solidFill>
                  <a:srgbClr val="000000"/>
                </a:solidFill>
                <a:latin typeface="Arial" pitchFamily="34" charset="0"/>
              </a:rPr>
              <a:t>)</a:t>
            </a:r>
          </a:p>
          <a:p>
            <a:pPr marL="0" indent="0">
              <a:lnSpc>
                <a:spcPct val="95000"/>
              </a:lnSpc>
              <a:spcBef>
                <a:spcPct val="0"/>
              </a:spcBef>
              <a:buFontTx/>
              <a:buNone/>
            </a:pPr>
            <a:r>
              <a:rPr lang="en-US" sz="2700" dirty="0" smtClean="0">
                <a:solidFill>
                  <a:srgbClr val="000000"/>
                </a:solidFill>
                <a:latin typeface="Arial" pitchFamily="34" charset="0"/>
              </a:rPr>
              <a:t>Infrastructure as a Service (</a:t>
            </a:r>
            <a:r>
              <a:rPr lang="en-US" sz="2700" dirty="0" err="1" smtClean="0">
                <a:solidFill>
                  <a:srgbClr val="000000"/>
                </a:solidFill>
                <a:latin typeface="Arial" pitchFamily="34" charset="0"/>
              </a:rPr>
              <a:t>Iaas</a:t>
            </a:r>
            <a:r>
              <a:rPr lang="en-US" sz="2700" dirty="0" smtClean="0">
                <a:solidFill>
                  <a:srgbClr val="000000"/>
                </a:solidFill>
                <a:latin typeface="Arial" pitchFamily="34" charset="0"/>
              </a:rPr>
              <a:t>)</a:t>
            </a:r>
            <a:endParaRPr lang="en-US" dirty="0"/>
          </a:p>
          <a:p>
            <a:pPr marL="0" indent="0">
              <a:lnSpc>
                <a:spcPct val="95000"/>
              </a:lnSpc>
              <a:spcBef>
                <a:spcPct val="0"/>
              </a:spcBef>
              <a:buFontTx/>
              <a:buNone/>
            </a:pPr>
            <a:endParaRPr lang="en-US" sz="2700" dirty="0">
              <a:solidFill>
                <a:srgbClr val="000000"/>
              </a:solidFill>
              <a:latin typeface="Arial" pitchFamily="34" charset="0"/>
            </a:endParaRPr>
          </a:p>
          <a:p>
            <a:pPr marL="0" indent="0">
              <a:lnSpc>
                <a:spcPct val="95000"/>
              </a:lnSpc>
              <a:spcBef>
                <a:spcPct val="0"/>
              </a:spcBef>
              <a:buFontTx/>
              <a:buNone/>
            </a:pPr>
            <a:endParaRPr lang="en-US" sz="2700" dirty="0">
              <a:solidFill>
                <a:srgbClr val="000000"/>
              </a:solidFill>
              <a:latin typeface="Arial" pitchFamily="34" charset="0"/>
            </a:endParaRPr>
          </a:p>
        </p:txBody>
      </p:sp>
      <p:pic>
        <p:nvPicPr>
          <p:cNvPr id="4100" name="Picture 4"/>
          <p:cNvPicPr>
            <a:picLocks noChangeAspect="1" noChangeArrowheads="1"/>
          </p:cNvPicPr>
          <p:nvPr/>
        </p:nvPicPr>
        <p:blipFill>
          <a:blip r:embed="rId3"/>
          <a:srcRect/>
          <a:stretch>
            <a:fillRect/>
          </a:stretch>
        </p:blipFill>
        <p:spPr bwMode="auto">
          <a:xfrm>
            <a:off x="6543675" y="2487613"/>
            <a:ext cx="3176588" cy="3519487"/>
          </a:xfrm>
          <a:prstGeom prst="rect">
            <a:avLst/>
          </a:prstGeom>
          <a:noFill/>
        </p:spPr>
      </p:pic>
      <p:sp>
        <p:nvSpPr>
          <p:cNvPr id="4101" name="Text Box 5"/>
          <p:cNvSpPr txBox="1">
            <a:spLocks noChangeArrowheads="1"/>
          </p:cNvSpPr>
          <p:nvPr/>
        </p:nvSpPr>
        <p:spPr bwMode="auto">
          <a:xfrm>
            <a:off x="561975" y="5943600"/>
            <a:ext cx="9598025" cy="877163"/>
          </a:xfrm>
          <a:prstGeom prst="rect">
            <a:avLst/>
          </a:prstGeom>
          <a:noFill/>
          <a:ln w="9525">
            <a:noFill/>
            <a:miter lim="800000"/>
            <a:headEnd/>
            <a:tailEnd/>
          </a:ln>
          <a:effectLst/>
        </p:spPr>
        <p:txBody>
          <a:bodyPr lIns="0" tIns="0" rIns="0" bIns="0">
            <a:spAutoFit/>
          </a:bodyPr>
          <a:lstStyle/>
          <a:p>
            <a:pPr>
              <a:lnSpc>
                <a:spcPct val="95000"/>
              </a:lnSpc>
            </a:pPr>
            <a:r>
              <a:rPr lang="en-US" sz="2000" dirty="0">
                <a:solidFill>
                  <a:srgbClr val="000000"/>
                </a:solidFill>
                <a:latin typeface="Arial" pitchFamily="34" charset="0"/>
              </a:rPr>
              <a:t>(1)</a:t>
            </a:r>
            <a:r>
              <a:rPr lang="en-US" sz="2000" i="1" dirty="0">
                <a:solidFill>
                  <a:srgbClr val="000000"/>
                </a:solidFill>
                <a:latin typeface="Arial" pitchFamily="34" charset="0"/>
              </a:rPr>
              <a:t>Cloud Computing With Nimbus</a:t>
            </a:r>
            <a:r>
              <a:rPr lang="en-US" sz="2000" dirty="0">
                <a:solidFill>
                  <a:srgbClr val="000000"/>
                </a:solidFill>
                <a:latin typeface="Arial" pitchFamily="34" charset="0"/>
              </a:rPr>
              <a:t>, Kate </a:t>
            </a:r>
            <a:r>
              <a:rPr lang="en-US" sz="2000" dirty="0" err="1">
                <a:solidFill>
                  <a:srgbClr val="000000"/>
                </a:solidFill>
                <a:latin typeface="Arial" pitchFamily="34" charset="0"/>
              </a:rPr>
              <a:t>Keahey</a:t>
            </a:r>
            <a:r>
              <a:rPr lang="en-US" sz="2000" dirty="0">
                <a:solidFill>
                  <a:srgbClr val="000000"/>
                </a:solidFill>
                <a:latin typeface="Arial" pitchFamily="34" charset="0"/>
              </a:rPr>
              <a:t>. Computing Techniques Seminar, </a:t>
            </a:r>
            <a:r>
              <a:rPr lang="en-US" sz="2000" dirty="0" err="1">
                <a:solidFill>
                  <a:srgbClr val="000000"/>
                </a:solidFill>
                <a:latin typeface="Arial" pitchFamily="34" charset="0"/>
              </a:rPr>
              <a:t>Fermilab</a:t>
            </a:r>
            <a:r>
              <a:rPr lang="en-US" sz="2000" dirty="0">
                <a:solidFill>
                  <a:srgbClr val="000000"/>
                </a:solidFill>
                <a:latin typeface="Arial" pitchFamily="34" charset="0"/>
              </a:rPr>
              <a:t>, IL. January 2009</a:t>
            </a:r>
            <a:endParaRPr lang="en-US" sz="1800" dirty="0"/>
          </a:p>
          <a:p>
            <a:pPr>
              <a:lnSpc>
                <a:spcPct val="95000"/>
              </a:lnSpc>
            </a:pPr>
            <a:r>
              <a:rPr lang="en-US" sz="2000" dirty="0">
                <a:solidFill>
                  <a:srgbClr val="000000"/>
                </a:solidFill>
                <a:latin typeface="Arial" pitchFamily="34" charset="0"/>
              </a:rPr>
              <a:t>http://workspace.globus.org/talks/fnal-keahey.ppt</a:t>
            </a:r>
          </a:p>
        </p:txBody>
      </p:sp>
      <p:pic>
        <p:nvPicPr>
          <p:cNvPr id="6" name="Picture 3"/>
          <p:cNvPicPr>
            <a:picLocks noChangeAspect="1" noChangeArrowheads="1"/>
          </p:cNvPicPr>
          <p:nvPr/>
        </p:nvPicPr>
        <p:blipFill>
          <a:blip r:embed="rId4"/>
          <a:srcRect/>
          <a:stretch>
            <a:fillRect/>
          </a:stretch>
        </p:blipFill>
        <p:spPr bwMode="auto">
          <a:xfrm>
            <a:off x="279400" y="69342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ctrTitle"/>
          </p:nvPr>
        </p:nvSpPr>
        <p:spPr>
          <a:xfrm>
            <a:off x="146050" y="304800"/>
            <a:ext cx="9779000" cy="1600200"/>
          </a:xfrm>
        </p:spPr>
        <p:txBody>
          <a:bodyPr lIns="0" tIns="0" rIns="0" bIns="0" anchor="t"/>
          <a:lstStyle/>
          <a:p>
            <a:pPr algn="l">
              <a:lnSpc>
                <a:spcPct val="95000"/>
              </a:lnSpc>
            </a:pPr>
            <a:r>
              <a:rPr lang="en-US" sz="4300" dirty="0">
                <a:solidFill>
                  <a:srgbClr val="000000"/>
                </a:solidFill>
                <a:latin typeface="Arial" pitchFamily="34" charset="0"/>
              </a:rPr>
              <a:t>Commercial Clouds </a:t>
            </a:r>
            <a:br>
              <a:rPr lang="en-US" sz="4300" dirty="0">
                <a:solidFill>
                  <a:srgbClr val="000000"/>
                </a:solidFill>
                <a:latin typeface="Arial" pitchFamily="34" charset="0"/>
              </a:rPr>
            </a:br>
            <a:r>
              <a:rPr lang="en-US" sz="4300" dirty="0">
                <a:solidFill>
                  <a:srgbClr val="000000"/>
                </a:solidFill>
                <a:latin typeface="Arial" pitchFamily="34" charset="0"/>
              </a:rPr>
              <a:t>Software as a Service (</a:t>
            </a:r>
            <a:r>
              <a:rPr lang="en-US" sz="4300" dirty="0" err="1" smtClean="0">
                <a:solidFill>
                  <a:srgbClr val="000000"/>
                </a:solidFill>
                <a:latin typeface="Arial" pitchFamily="34" charset="0"/>
              </a:rPr>
              <a:t>SaaS</a:t>
            </a:r>
            <a:r>
              <a:rPr lang="en-US" sz="4300" dirty="0" smtClean="0">
                <a:solidFill>
                  <a:srgbClr val="000000"/>
                </a:solidFill>
                <a:latin typeface="Arial" pitchFamily="34" charset="0"/>
              </a:rPr>
              <a:t>)</a:t>
            </a:r>
            <a:endParaRPr lang="en-US" sz="4300" dirty="0">
              <a:solidFill>
                <a:srgbClr val="000000"/>
              </a:solidFill>
              <a:latin typeface="Arial" pitchFamily="34" charset="0"/>
            </a:endParaRPr>
          </a:p>
        </p:txBody>
      </p:sp>
      <p:sp>
        <p:nvSpPr>
          <p:cNvPr id="6146" name="Rectangle 2"/>
          <p:cNvSpPr>
            <a:spLocks noGrp="1" noChangeArrowheads="1"/>
          </p:cNvSpPr>
          <p:nvPr>
            <p:ph type="subTitle" idx="1"/>
          </p:nvPr>
        </p:nvSpPr>
        <p:spPr>
          <a:xfrm>
            <a:off x="190500" y="1828800"/>
            <a:ext cx="9779000" cy="5486400"/>
          </a:xfrm>
        </p:spPr>
        <p:txBody>
          <a:bodyPr lIns="0" tIns="0" rIns="0" bIns="0"/>
          <a:lstStyle/>
          <a:p>
            <a:pPr lvl="1" indent="-342900" algn="l">
              <a:lnSpc>
                <a:spcPct val="95000"/>
              </a:lnSpc>
              <a:spcBef>
                <a:spcPct val="0"/>
              </a:spcBef>
              <a:buClr>
                <a:srgbClr val="000000"/>
              </a:buClr>
              <a:buFontTx/>
              <a:buChar char="•"/>
            </a:pPr>
            <a:r>
              <a:rPr lang="en-US" sz="2700">
                <a:solidFill>
                  <a:srgbClr val="000000"/>
                </a:solidFill>
                <a:latin typeface="Arial" pitchFamily="34" charset="0"/>
              </a:rPr>
              <a:t>Student and knowledge worker software </a:t>
            </a:r>
            <a:endParaRPr lang="en-US"/>
          </a:p>
          <a:p>
            <a:pPr marL="857250" lvl="2" indent="-285750" algn="l">
              <a:lnSpc>
                <a:spcPct val="95000"/>
              </a:lnSpc>
              <a:spcBef>
                <a:spcPct val="0"/>
              </a:spcBef>
              <a:buClr>
                <a:srgbClr val="000000"/>
              </a:buClr>
              <a:buSzPct val="80000"/>
              <a:buFont typeface="Courier New" pitchFamily="49" charset="0"/>
              <a:buChar char="o"/>
            </a:pPr>
            <a:r>
              <a:rPr lang="en-US" sz="2300">
                <a:solidFill>
                  <a:srgbClr val="000000"/>
                </a:solidFill>
                <a:latin typeface="Arial" pitchFamily="34" charset="0"/>
              </a:rPr>
              <a:t>Email </a:t>
            </a:r>
            <a:endParaRPr lang="en-US"/>
          </a:p>
          <a:p>
            <a:pPr marL="857250" lvl="2" indent="-285750" algn="l">
              <a:lnSpc>
                <a:spcPct val="95000"/>
              </a:lnSpc>
              <a:spcBef>
                <a:spcPct val="0"/>
              </a:spcBef>
              <a:buClr>
                <a:srgbClr val="000000"/>
              </a:buClr>
              <a:buSzPct val="80000"/>
              <a:buFont typeface="Courier New" pitchFamily="49" charset="0"/>
              <a:buChar char="o"/>
            </a:pPr>
            <a:r>
              <a:rPr lang="en-US" sz="2300">
                <a:solidFill>
                  <a:srgbClr val="000000"/>
                </a:solidFill>
                <a:latin typeface="Arial" pitchFamily="34" charset="0"/>
              </a:rPr>
              <a:t>Collaboration tools </a:t>
            </a:r>
            <a:endParaRPr lang="en-US"/>
          </a:p>
          <a:p>
            <a:pPr lvl="1" indent="-342900" algn="l">
              <a:lnSpc>
                <a:spcPct val="95000"/>
              </a:lnSpc>
              <a:spcBef>
                <a:spcPct val="0"/>
              </a:spcBef>
              <a:buClr>
                <a:srgbClr val="000000"/>
              </a:buClr>
              <a:buFontTx/>
              <a:buChar char="•"/>
            </a:pPr>
            <a:r>
              <a:rPr lang="en-US" sz="2700">
                <a:solidFill>
                  <a:srgbClr val="000000"/>
                </a:solidFill>
                <a:latin typeface="Arial" pitchFamily="34" charset="0"/>
              </a:rPr>
              <a:t>Functional software</a:t>
            </a:r>
            <a:endParaRPr lang="en-US"/>
          </a:p>
          <a:p>
            <a:pPr marL="857250" lvl="2" indent="-285750" algn="l">
              <a:lnSpc>
                <a:spcPct val="95000"/>
              </a:lnSpc>
              <a:spcBef>
                <a:spcPct val="0"/>
              </a:spcBef>
              <a:buClr>
                <a:srgbClr val="000000"/>
              </a:buClr>
              <a:buSzPct val="80000"/>
              <a:buFont typeface="Courier New" pitchFamily="49" charset="0"/>
              <a:buChar char="o"/>
            </a:pPr>
            <a:r>
              <a:rPr lang="en-US" sz="2300">
                <a:solidFill>
                  <a:srgbClr val="000000"/>
                </a:solidFill>
                <a:latin typeface="Arial" pitchFamily="34" charset="0"/>
              </a:rPr>
              <a:t>CRM </a:t>
            </a:r>
            <a:endParaRPr lang="en-US"/>
          </a:p>
          <a:p>
            <a:pPr marL="857250" lvl="2" indent="-285750" algn="l">
              <a:lnSpc>
                <a:spcPct val="95000"/>
              </a:lnSpc>
              <a:spcBef>
                <a:spcPct val="0"/>
              </a:spcBef>
              <a:buClr>
                <a:srgbClr val="000000"/>
              </a:buClr>
              <a:buSzPct val="80000"/>
              <a:buFont typeface="Courier New" pitchFamily="49" charset="0"/>
              <a:buChar char="o"/>
            </a:pPr>
            <a:r>
              <a:rPr lang="en-US" sz="2300">
                <a:solidFill>
                  <a:srgbClr val="000000"/>
                </a:solidFill>
                <a:latin typeface="Arial" pitchFamily="34" charset="0"/>
              </a:rPr>
              <a:t>Application for admission</a:t>
            </a:r>
            <a:endParaRPr lang="en-US"/>
          </a:p>
          <a:p>
            <a:pPr lvl="1" indent="-342900" algn="l">
              <a:lnSpc>
                <a:spcPct val="95000"/>
              </a:lnSpc>
              <a:spcBef>
                <a:spcPct val="0"/>
              </a:spcBef>
              <a:buClr>
                <a:srgbClr val="000000"/>
              </a:buClr>
              <a:buFontTx/>
              <a:buChar char="•"/>
            </a:pPr>
            <a:r>
              <a:rPr lang="en-US" sz="2700">
                <a:solidFill>
                  <a:srgbClr val="000000"/>
                </a:solidFill>
                <a:latin typeface="Arial" pitchFamily="34" charset="0"/>
              </a:rPr>
              <a:t>ERP Space</a:t>
            </a:r>
            <a:endParaRPr lang="en-US"/>
          </a:p>
          <a:p>
            <a:pPr marL="857250" lvl="2" indent="-285750" algn="l">
              <a:lnSpc>
                <a:spcPct val="95000"/>
              </a:lnSpc>
              <a:spcBef>
                <a:spcPct val="0"/>
              </a:spcBef>
              <a:buClr>
                <a:srgbClr val="000000"/>
              </a:buClr>
              <a:buSzPct val="80000"/>
              <a:buFont typeface="Courier New" pitchFamily="49" charset="0"/>
              <a:buChar char="o"/>
            </a:pPr>
            <a:r>
              <a:rPr lang="en-US" sz="2300" u="sng">
                <a:solidFill>
                  <a:srgbClr val="0000FF"/>
                </a:solidFill>
                <a:latin typeface="Arial" pitchFamily="34" charset="0"/>
                <a:hlinkClick r:id="rId3"/>
              </a:rPr>
              <a:t>Learning management</a:t>
            </a:r>
            <a:r>
              <a:rPr lang="en-US" sz="2300">
                <a:solidFill>
                  <a:srgbClr val="000000"/>
                </a:solidFill>
                <a:latin typeface="Arial" pitchFamily="34" charset="0"/>
              </a:rPr>
              <a:t>  </a:t>
            </a:r>
            <a:endParaRPr lang="en-US"/>
          </a:p>
          <a:p>
            <a:pPr marL="857250" lvl="2" indent="-285750" algn="l">
              <a:lnSpc>
                <a:spcPct val="95000"/>
              </a:lnSpc>
              <a:spcBef>
                <a:spcPct val="0"/>
              </a:spcBef>
              <a:buClr>
                <a:srgbClr val="000000"/>
              </a:buClr>
              <a:buSzPct val="80000"/>
              <a:buFont typeface="Courier New" pitchFamily="49" charset="0"/>
              <a:buChar char="o"/>
            </a:pPr>
            <a:r>
              <a:rPr lang="en-US" sz="2300">
                <a:solidFill>
                  <a:srgbClr val="000000"/>
                </a:solidFill>
                <a:latin typeface="Arial" pitchFamily="34" charset="0"/>
              </a:rPr>
              <a:t>Student, HR, Financial</a:t>
            </a:r>
          </a:p>
        </p:txBody>
      </p:sp>
      <p:pic>
        <p:nvPicPr>
          <p:cNvPr id="6148" name="Picture 4"/>
          <p:cNvPicPr>
            <a:picLocks noChangeAspect="1" noChangeArrowheads="1"/>
          </p:cNvPicPr>
          <p:nvPr/>
        </p:nvPicPr>
        <p:blipFill>
          <a:blip r:embed="rId4"/>
          <a:srcRect/>
          <a:stretch>
            <a:fillRect/>
          </a:stretch>
        </p:blipFill>
        <p:spPr bwMode="auto">
          <a:xfrm>
            <a:off x="7088188" y="395288"/>
            <a:ext cx="2698750" cy="706437"/>
          </a:xfrm>
          <a:prstGeom prst="rect">
            <a:avLst/>
          </a:prstGeom>
          <a:noFill/>
        </p:spPr>
      </p:pic>
      <p:pic>
        <p:nvPicPr>
          <p:cNvPr id="6149" name="Picture 5"/>
          <p:cNvPicPr>
            <a:picLocks noChangeAspect="1" noChangeArrowheads="1"/>
          </p:cNvPicPr>
          <p:nvPr/>
        </p:nvPicPr>
        <p:blipFill>
          <a:blip r:embed="rId5"/>
          <a:srcRect/>
          <a:stretch>
            <a:fillRect/>
          </a:stretch>
        </p:blipFill>
        <p:spPr bwMode="auto">
          <a:xfrm>
            <a:off x="4910138" y="3390900"/>
            <a:ext cx="2122487" cy="674688"/>
          </a:xfrm>
          <a:prstGeom prst="rect">
            <a:avLst/>
          </a:prstGeom>
          <a:noFill/>
        </p:spPr>
      </p:pic>
      <p:pic>
        <p:nvPicPr>
          <p:cNvPr id="6150" name="Picture 6"/>
          <p:cNvPicPr>
            <a:picLocks noChangeAspect="1" noChangeArrowheads="1"/>
          </p:cNvPicPr>
          <p:nvPr/>
        </p:nvPicPr>
        <p:blipFill>
          <a:blip r:embed="rId6"/>
          <a:srcRect/>
          <a:stretch>
            <a:fillRect/>
          </a:stretch>
        </p:blipFill>
        <p:spPr bwMode="auto">
          <a:xfrm>
            <a:off x="3770313" y="2225675"/>
            <a:ext cx="1589087" cy="407988"/>
          </a:xfrm>
          <a:prstGeom prst="rect">
            <a:avLst/>
          </a:prstGeom>
          <a:noFill/>
        </p:spPr>
      </p:pic>
      <p:pic>
        <p:nvPicPr>
          <p:cNvPr id="6151" name="Picture 7"/>
          <p:cNvPicPr>
            <a:picLocks noChangeAspect="1" noChangeArrowheads="1"/>
          </p:cNvPicPr>
          <p:nvPr/>
        </p:nvPicPr>
        <p:blipFill>
          <a:blip r:embed="rId7"/>
          <a:srcRect/>
          <a:stretch>
            <a:fillRect/>
          </a:stretch>
        </p:blipFill>
        <p:spPr bwMode="auto">
          <a:xfrm>
            <a:off x="4559300" y="4260850"/>
            <a:ext cx="2552700" cy="982663"/>
          </a:xfrm>
          <a:prstGeom prst="rect">
            <a:avLst/>
          </a:prstGeom>
          <a:noFill/>
        </p:spPr>
      </p:pic>
      <p:pic>
        <p:nvPicPr>
          <p:cNvPr id="9" name="Picture 8"/>
          <p:cNvPicPr>
            <a:picLocks noChangeAspect="1" noChangeArrowheads="1"/>
          </p:cNvPicPr>
          <p:nvPr/>
        </p:nvPicPr>
        <p:blipFill>
          <a:blip r:embed="rId8"/>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ctrTitle"/>
          </p:nvPr>
        </p:nvSpPr>
        <p:spPr>
          <a:xfrm>
            <a:off x="796925" y="722313"/>
            <a:ext cx="8566150" cy="1179512"/>
          </a:xfrm>
        </p:spPr>
        <p:txBody>
          <a:bodyPr lIns="0" tIns="0" rIns="0" bIns="0" anchor="t"/>
          <a:lstStyle/>
          <a:p>
            <a:pPr>
              <a:lnSpc>
                <a:spcPct val="95000"/>
              </a:lnSpc>
            </a:pPr>
            <a:r>
              <a:rPr lang="en-US">
                <a:solidFill>
                  <a:srgbClr val="000000"/>
                </a:solidFill>
              </a:rPr>
              <a:t>Platform  Commercial Clouds </a:t>
            </a:r>
          </a:p>
        </p:txBody>
      </p:sp>
      <p:pic>
        <p:nvPicPr>
          <p:cNvPr id="8196" name="Picture 4"/>
          <p:cNvPicPr>
            <a:picLocks noChangeAspect="1" noChangeArrowheads="1"/>
          </p:cNvPicPr>
          <p:nvPr/>
        </p:nvPicPr>
        <p:blipFill>
          <a:blip r:embed="rId3"/>
          <a:srcRect/>
          <a:stretch>
            <a:fillRect/>
          </a:stretch>
        </p:blipFill>
        <p:spPr bwMode="auto">
          <a:xfrm>
            <a:off x="5068888" y="3800475"/>
            <a:ext cx="22225" cy="19050"/>
          </a:xfrm>
          <a:prstGeom prst="rect">
            <a:avLst/>
          </a:prstGeom>
          <a:noFill/>
        </p:spPr>
      </p:pic>
      <p:pic>
        <p:nvPicPr>
          <p:cNvPr id="8197" name="Picture 5"/>
          <p:cNvPicPr>
            <a:picLocks noChangeAspect="1" noChangeArrowheads="1"/>
          </p:cNvPicPr>
          <p:nvPr/>
        </p:nvPicPr>
        <p:blipFill>
          <a:blip r:embed="rId4"/>
          <a:srcRect/>
          <a:stretch>
            <a:fillRect/>
          </a:stretch>
        </p:blipFill>
        <p:spPr bwMode="auto">
          <a:xfrm>
            <a:off x="1195388" y="1616075"/>
            <a:ext cx="4052887" cy="839788"/>
          </a:xfrm>
          <a:prstGeom prst="rect">
            <a:avLst/>
          </a:prstGeom>
          <a:noFill/>
        </p:spPr>
      </p:pic>
      <p:pic>
        <p:nvPicPr>
          <p:cNvPr id="8198" name="Picture 6"/>
          <p:cNvPicPr>
            <a:picLocks noChangeAspect="1" noChangeArrowheads="1"/>
          </p:cNvPicPr>
          <p:nvPr/>
        </p:nvPicPr>
        <p:blipFill>
          <a:blip r:embed="rId5"/>
          <a:srcRect/>
          <a:stretch>
            <a:fillRect/>
          </a:stretch>
        </p:blipFill>
        <p:spPr bwMode="auto">
          <a:xfrm>
            <a:off x="6208713" y="2474913"/>
            <a:ext cx="3600450" cy="1925637"/>
          </a:xfrm>
          <a:prstGeom prst="rect">
            <a:avLst/>
          </a:prstGeom>
          <a:noFill/>
        </p:spPr>
      </p:pic>
      <p:pic>
        <p:nvPicPr>
          <p:cNvPr id="8199" name="Picture 7"/>
          <p:cNvPicPr>
            <a:picLocks noChangeAspect="1" noChangeArrowheads="1"/>
          </p:cNvPicPr>
          <p:nvPr/>
        </p:nvPicPr>
        <p:blipFill>
          <a:blip r:embed="rId6"/>
          <a:srcRect/>
          <a:stretch>
            <a:fillRect/>
          </a:stretch>
        </p:blipFill>
        <p:spPr bwMode="auto">
          <a:xfrm>
            <a:off x="2200275" y="2474913"/>
            <a:ext cx="2935288" cy="827087"/>
          </a:xfrm>
          <a:prstGeom prst="rect">
            <a:avLst/>
          </a:prstGeom>
          <a:noFill/>
        </p:spPr>
      </p:pic>
      <p:pic>
        <p:nvPicPr>
          <p:cNvPr id="8200" name="Picture 8"/>
          <p:cNvPicPr>
            <a:picLocks noChangeAspect="1" noChangeArrowheads="1"/>
          </p:cNvPicPr>
          <p:nvPr/>
        </p:nvPicPr>
        <p:blipFill>
          <a:blip r:embed="rId7"/>
          <a:srcRect/>
          <a:stretch>
            <a:fillRect/>
          </a:stretch>
        </p:blipFill>
        <p:spPr bwMode="auto">
          <a:xfrm>
            <a:off x="3521075" y="4951413"/>
            <a:ext cx="3163888" cy="509587"/>
          </a:xfrm>
          <a:prstGeom prst="rect">
            <a:avLst/>
          </a:prstGeom>
          <a:noFill/>
        </p:spPr>
      </p:pic>
      <p:pic>
        <p:nvPicPr>
          <p:cNvPr id="9" name="Picture 8"/>
          <p:cNvPicPr>
            <a:picLocks noChangeAspect="1" noChangeArrowheads="1"/>
          </p:cNvPicPr>
          <p:nvPr/>
        </p:nvPicPr>
        <p:blipFill>
          <a:blip r:embed="rId8"/>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796925" y="722313"/>
            <a:ext cx="8566150" cy="1179512"/>
          </a:xfrm>
        </p:spPr>
        <p:txBody>
          <a:bodyPr lIns="0" tIns="0" rIns="0" bIns="0" anchor="t"/>
          <a:lstStyle/>
          <a:p>
            <a:pPr>
              <a:lnSpc>
                <a:spcPct val="95000"/>
              </a:lnSpc>
            </a:pPr>
            <a:r>
              <a:rPr lang="en-US">
                <a:solidFill>
                  <a:srgbClr val="000000"/>
                </a:solidFill>
                <a:latin typeface="Arial" pitchFamily="34" charset="0"/>
              </a:rPr>
              <a:t>Infrastructure </a:t>
            </a:r>
            <a:br>
              <a:rPr lang="en-US">
                <a:solidFill>
                  <a:srgbClr val="000000"/>
                </a:solidFill>
                <a:latin typeface="Arial" pitchFamily="34" charset="0"/>
              </a:rPr>
            </a:br>
            <a:r>
              <a:rPr lang="en-US">
                <a:solidFill>
                  <a:srgbClr val="000000"/>
                </a:solidFill>
                <a:latin typeface="Arial" pitchFamily="34" charset="0"/>
              </a:rPr>
              <a:t>Commercial Clouds </a:t>
            </a:r>
          </a:p>
        </p:txBody>
      </p:sp>
      <p:pic>
        <p:nvPicPr>
          <p:cNvPr id="7172" name="Picture 4"/>
          <p:cNvPicPr>
            <a:picLocks noChangeAspect="1" noChangeArrowheads="1"/>
          </p:cNvPicPr>
          <p:nvPr/>
        </p:nvPicPr>
        <p:blipFill>
          <a:blip r:embed="rId3"/>
          <a:srcRect/>
          <a:stretch>
            <a:fillRect/>
          </a:stretch>
        </p:blipFill>
        <p:spPr bwMode="auto">
          <a:xfrm>
            <a:off x="1571625" y="2895600"/>
            <a:ext cx="2270125" cy="476250"/>
          </a:xfrm>
          <a:prstGeom prst="rect">
            <a:avLst/>
          </a:prstGeom>
          <a:noFill/>
        </p:spPr>
      </p:pic>
      <p:pic>
        <p:nvPicPr>
          <p:cNvPr id="7173" name="Picture 5"/>
          <p:cNvPicPr>
            <a:picLocks noChangeAspect="1" noChangeArrowheads="1"/>
          </p:cNvPicPr>
          <p:nvPr/>
        </p:nvPicPr>
        <p:blipFill>
          <a:blip r:embed="rId4"/>
          <a:srcRect/>
          <a:stretch>
            <a:fillRect/>
          </a:stretch>
        </p:blipFill>
        <p:spPr bwMode="auto">
          <a:xfrm>
            <a:off x="5192713" y="3730625"/>
            <a:ext cx="1573212" cy="573088"/>
          </a:xfrm>
          <a:prstGeom prst="rect">
            <a:avLst/>
          </a:prstGeom>
          <a:noFill/>
        </p:spPr>
      </p:pic>
      <p:sp>
        <p:nvSpPr>
          <p:cNvPr id="7174" name="Text Box 6"/>
          <p:cNvSpPr txBox="1">
            <a:spLocks noChangeArrowheads="1"/>
          </p:cNvSpPr>
          <p:nvPr/>
        </p:nvSpPr>
        <p:spPr bwMode="auto">
          <a:xfrm>
            <a:off x="1609725" y="4953000"/>
            <a:ext cx="1260475" cy="263149"/>
          </a:xfrm>
          <a:prstGeom prst="rect">
            <a:avLst/>
          </a:prstGeom>
          <a:noFill/>
          <a:ln w="9525">
            <a:noFill/>
            <a:miter lim="800000"/>
            <a:headEnd/>
            <a:tailEnd/>
          </a:ln>
          <a:effectLst/>
        </p:spPr>
        <p:txBody>
          <a:bodyPr wrap="square" lIns="0" tIns="0" rIns="0" bIns="0">
            <a:spAutoFit/>
          </a:bodyPr>
          <a:lstStyle/>
          <a:p>
            <a:pPr>
              <a:lnSpc>
                <a:spcPct val="95000"/>
              </a:lnSpc>
            </a:pPr>
            <a:r>
              <a:rPr lang="en-US" sz="1800" b="1" dirty="0" err="1" smtClean="0">
                <a:solidFill>
                  <a:srgbClr val="000000"/>
                </a:solidFill>
              </a:rPr>
              <a:t>vCloud</a:t>
            </a:r>
            <a:r>
              <a:rPr lang="en-US" sz="1800" b="1" dirty="0" smtClean="0">
                <a:solidFill>
                  <a:srgbClr val="000000"/>
                </a:solidFill>
              </a:rPr>
              <a:t> </a:t>
            </a:r>
            <a:endParaRPr lang="en-US" sz="1800" b="1" dirty="0">
              <a:solidFill>
                <a:srgbClr val="000000"/>
              </a:solidFill>
            </a:endParaRPr>
          </a:p>
        </p:txBody>
      </p:sp>
      <p:pic>
        <p:nvPicPr>
          <p:cNvPr id="7" name="Picture 6"/>
          <p:cNvPicPr>
            <a:picLocks noChangeAspect="1" noChangeArrowheads="1"/>
          </p:cNvPicPr>
          <p:nvPr/>
        </p:nvPicPr>
        <p:blipFill>
          <a:blip r:embed="rId5"/>
          <a:srcRect/>
          <a:stretch>
            <a:fillRect/>
          </a:stretch>
        </p:blipFill>
        <p:spPr bwMode="auto">
          <a:xfrm>
            <a:off x="355600" y="6858000"/>
            <a:ext cx="609600" cy="381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a:srcRect/>
          <a:stretch>
            <a:fillRect/>
          </a:stretch>
        </p:blipFill>
        <p:spPr bwMode="auto">
          <a:xfrm>
            <a:off x="1422400" y="3962400"/>
            <a:ext cx="1219200" cy="9184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796925" y="722313"/>
            <a:ext cx="8566150" cy="1179512"/>
          </a:xfrm>
        </p:spPr>
        <p:txBody>
          <a:bodyPr lIns="0" tIns="0" rIns="0" bIns="0" anchor="t"/>
          <a:lstStyle/>
          <a:p>
            <a:pPr>
              <a:lnSpc>
                <a:spcPct val="95000"/>
              </a:lnSpc>
            </a:pPr>
            <a:r>
              <a:rPr lang="en-US">
                <a:solidFill>
                  <a:srgbClr val="000000"/>
                </a:solidFill>
              </a:rPr>
              <a:t>Where does it fit?</a:t>
            </a:r>
          </a:p>
        </p:txBody>
      </p:sp>
      <p:sp>
        <p:nvSpPr>
          <p:cNvPr id="9220" name="Text Box 4"/>
          <p:cNvSpPr txBox="1">
            <a:spLocks noChangeArrowheads="1"/>
          </p:cNvSpPr>
          <p:nvPr/>
        </p:nvSpPr>
        <p:spPr bwMode="auto">
          <a:xfrm>
            <a:off x="796925" y="2246313"/>
            <a:ext cx="8566150" cy="4481512"/>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3200">
                <a:solidFill>
                  <a:srgbClr val="000000"/>
                </a:solidFill>
              </a:rPr>
              <a:t>Student use </a:t>
            </a:r>
            <a:endParaRPr lang="en-US"/>
          </a:p>
          <a:p>
            <a:pPr lvl="1" indent="-342900">
              <a:lnSpc>
                <a:spcPct val="95000"/>
              </a:lnSpc>
              <a:buClr>
                <a:srgbClr val="000000"/>
              </a:buClr>
              <a:buSzPct val="100000"/>
              <a:buFontTx/>
              <a:buChar char="•"/>
            </a:pPr>
            <a:r>
              <a:rPr lang="en-US" sz="3200">
                <a:solidFill>
                  <a:srgbClr val="000000"/>
                </a:solidFill>
              </a:rPr>
              <a:t>Pedagogy </a:t>
            </a:r>
            <a:endParaRPr lang="en-US"/>
          </a:p>
          <a:p>
            <a:pPr lvl="1" indent="-342900">
              <a:lnSpc>
                <a:spcPct val="95000"/>
              </a:lnSpc>
              <a:buClr>
                <a:srgbClr val="000000"/>
              </a:buClr>
              <a:buSzPct val="100000"/>
              <a:buFontTx/>
              <a:buChar char="•"/>
            </a:pPr>
            <a:r>
              <a:rPr lang="en-US" sz="3200">
                <a:solidFill>
                  <a:srgbClr val="000000"/>
                </a:solidFill>
              </a:rPr>
              <a:t>Application Development</a:t>
            </a:r>
            <a:endParaRPr lang="en-US"/>
          </a:p>
          <a:p>
            <a:pPr lvl="1" indent="-342900">
              <a:lnSpc>
                <a:spcPct val="95000"/>
              </a:lnSpc>
              <a:buClr>
                <a:srgbClr val="000000"/>
              </a:buClr>
              <a:buSzPct val="100000"/>
              <a:buFontTx/>
              <a:buChar char="•"/>
            </a:pPr>
            <a:r>
              <a:rPr lang="en-US" sz="3200">
                <a:solidFill>
                  <a:srgbClr val="000000"/>
                </a:solidFill>
              </a:rPr>
              <a:t>Testing</a:t>
            </a:r>
            <a:endParaRPr lang="en-US"/>
          </a:p>
          <a:p>
            <a:pPr lvl="1" indent="-342900">
              <a:lnSpc>
                <a:spcPct val="95000"/>
              </a:lnSpc>
              <a:buClr>
                <a:srgbClr val="000000"/>
              </a:buClr>
              <a:buSzPct val="100000"/>
              <a:buFontTx/>
              <a:buChar char="•"/>
            </a:pPr>
            <a:r>
              <a:rPr lang="en-US" sz="3200">
                <a:solidFill>
                  <a:srgbClr val="000000"/>
                </a:solidFill>
              </a:rPr>
              <a:t>Disaster Recovery/Business Continuity</a:t>
            </a:r>
            <a:endParaRPr lang="en-US"/>
          </a:p>
          <a:p>
            <a:pPr lvl="1" indent="-342900">
              <a:lnSpc>
                <a:spcPct val="95000"/>
              </a:lnSpc>
              <a:buClr>
                <a:srgbClr val="000000"/>
              </a:buClr>
              <a:buSzPct val="100000"/>
              <a:buFontTx/>
              <a:buChar char="•"/>
            </a:pPr>
            <a:r>
              <a:rPr lang="en-US" sz="3200">
                <a:solidFill>
                  <a:srgbClr val="000000"/>
                </a:solidFill>
              </a:rPr>
              <a:t>Administrative </a:t>
            </a:r>
            <a:endParaRPr lang="en-US"/>
          </a:p>
          <a:p>
            <a:pPr>
              <a:lnSpc>
                <a:spcPct val="95000"/>
              </a:lnSpc>
            </a:pPr>
            <a:endParaRPr lang="en-US" sz="3200">
              <a:solidFill>
                <a:srgbClr val="000000"/>
              </a:solidFill>
            </a:endParaRPr>
          </a:p>
          <a:p>
            <a:pPr>
              <a:lnSpc>
                <a:spcPct val="95000"/>
              </a:lnSpc>
            </a:pPr>
            <a:endParaRPr lang="en-US" sz="3200">
              <a:solidFill>
                <a:srgbClr val="000000"/>
              </a:solidFill>
            </a:endParaRPr>
          </a:p>
        </p:txBody>
      </p:sp>
      <p:pic>
        <p:nvPicPr>
          <p:cNvPr id="5" name="Picture 4"/>
          <p:cNvPicPr>
            <a:picLocks noChangeAspect="1" noChangeArrowheads="1"/>
          </p:cNvPicPr>
          <p:nvPr/>
        </p:nvPicPr>
        <p:blipFill>
          <a:blip r:embed="rId3"/>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847725" y="655638"/>
            <a:ext cx="6940550" cy="1179512"/>
          </a:xfrm>
        </p:spPr>
        <p:txBody>
          <a:bodyPr lIns="0" tIns="0" rIns="0" bIns="0" anchor="t"/>
          <a:lstStyle/>
          <a:p>
            <a:pPr>
              <a:lnSpc>
                <a:spcPct val="95000"/>
              </a:lnSpc>
            </a:pPr>
            <a:r>
              <a:rPr lang="en-US">
                <a:solidFill>
                  <a:srgbClr val="000000"/>
                </a:solidFill>
              </a:rPr>
              <a:t>The Dangers of the Cloud (2)</a:t>
            </a:r>
          </a:p>
        </p:txBody>
      </p:sp>
      <p:sp>
        <p:nvSpPr>
          <p:cNvPr id="10244" name="Text Box 4"/>
          <p:cNvSpPr txBox="1">
            <a:spLocks noChangeArrowheads="1"/>
          </p:cNvSpPr>
          <p:nvPr/>
        </p:nvSpPr>
        <p:spPr bwMode="auto">
          <a:xfrm>
            <a:off x="781050" y="2182813"/>
            <a:ext cx="6010275" cy="3419475"/>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3200">
                <a:solidFill>
                  <a:srgbClr val="000000"/>
                </a:solidFill>
              </a:rPr>
              <a:t>Adoption- Is it viable? </a:t>
            </a:r>
            <a:endParaRPr lang="en-US"/>
          </a:p>
          <a:p>
            <a:pPr lvl="1" indent="-342900">
              <a:lnSpc>
                <a:spcPct val="95000"/>
              </a:lnSpc>
              <a:buClr>
                <a:srgbClr val="000000"/>
              </a:buClr>
              <a:buSzPct val="100000"/>
              <a:buFontTx/>
              <a:buChar char="•"/>
            </a:pPr>
            <a:r>
              <a:rPr lang="en-US" sz="3200">
                <a:solidFill>
                  <a:srgbClr val="000000"/>
                </a:solidFill>
              </a:rPr>
              <a:t>Growth - Can it scale?</a:t>
            </a:r>
            <a:endParaRPr lang="en-US"/>
          </a:p>
          <a:p>
            <a:pPr lvl="1" indent="-342900">
              <a:lnSpc>
                <a:spcPct val="95000"/>
              </a:lnSpc>
              <a:buClr>
                <a:srgbClr val="000000"/>
              </a:buClr>
              <a:buSzPct val="100000"/>
              <a:buFontTx/>
              <a:buChar char="•"/>
            </a:pPr>
            <a:r>
              <a:rPr lang="en-US" sz="3200">
                <a:solidFill>
                  <a:srgbClr val="000000"/>
                </a:solidFill>
              </a:rPr>
              <a:t>Policy and process</a:t>
            </a:r>
            <a:endParaRPr lang="en-US"/>
          </a:p>
          <a:p>
            <a:pPr marL="857250" lvl="2" indent="-285750">
              <a:lnSpc>
                <a:spcPct val="95000"/>
              </a:lnSpc>
              <a:buClr>
                <a:srgbClr val="000000"/>
              </a:buClr>
              <a:buSzPct val="80000"/>
              <a:buFont typeface="Courier New" pitchFamily="49" charset="0"/>
              <a:buChar char="o"/>
            </a:pPr>
            <a:r>
              <a:rPr lang="en-US" sz="3200">
                <a:solidFill>
                  <a:srgbClr val="000000"/>
                </a:solidFill>
              </a:rPr>
              <a:t>Cloud lock-in</a:t>
            </a:r>
            <a:endParaRPr lang="en-US"/>
          </a:p>
          <a:p>
            <a:pPr marL="857250" lvl="2" indent="-285750">
              <a:lnSpc>
                <a:spcPct val="95000"/>
              </a:lnSpc>
              <a:buClr>
                <a:srgbClr val="000000"/>
              </a:buClr>
              <a:buSzPct val="80000"/>
              <a:buFont typeface="Courier New" pitchFamily="49" charset="0"/>
              <a:buChar char="o"/>
            </a:pPr>
            <a:r>
              <a:rPr lang="en-US" sz="3200">
                <a:solidFill>
                  <a:srgbClr val="000000"/>
                </a:solidFill>
              </a:rPr>
              <a:t>Compliance issues  </a:t>
            </a:r>
          </a:p>
        </p:txBody>
      </p:sp>
      <p:pic>
        <p:nvPicPr>
          <p:cNvPr id="10247" name="Picture 7"/>
          <p:cNvPicPr>
            <a:picLocks noChangeAspect="1" noChangeArrowheads="1"/>
          </p:cNvPicPr>
          <p:nvPr/>
        </p:nvPicPr>
        <p:blipFill>
          <a:blip r:embed="rId3"/>
          <a:srcRect/>
          <a:stretch>
            <a:fillRect/>
          </a:stretch>
        </p:blipFill>
        <p:spPr bwMode="auto">
          <a:xfrm>
            <a:off x="6716713" y="1366838"/>
            <a:ext cx="2763837" cy="2422525"/>
          </a:xfrm>
          <a:prstGeom prst="rect">
            <a:avLst/>
          </a:prstGeom>
          <a:noFill/>
        </p:spPr>
      </p:pic>
      <p:sp>
        <p:nvSpPr>
          <p:cNvPr id="10248" name="Text Box 8"/>
          <p:cNvSpPr txBox="1">
            <a:spLocks noChangeArrowheads="1"/>
          </p:cNvSpPr>
          <p:nvPr/>
        </p:nvSpPr>
        <p:spPr bwMode="auto">
          <a:xfrm>
            <a:off x="450850" y="5765800"/>
            <a:ext cx="8334375" cy="471488"/>
          </a:xfrm>
          <a:prstGeom prst="rect">
            <a:avLst/>
          </a:prstGeom>
          <a:noFill/>
          <a:ln w="9525">
            <a:noFill/>
            <a:miter lim="800000"/>
            <a:headEnd/>
            <a:tailEnd/>
          </a:ln>
          <a:effectLst/>
        </p:spPr>
        <p:txBody>
          <a:bodyPr lIns="0" tIns="0" rIns="0" bIns="0">
            <a:spAutoFit/>
          </a:bodyPr>
          <a:lstStyle/>
          <a:p>
            <a:pPr>
              <a:lnSpc>
                <a:spcPct val="95000"/>
              </a:lnSpc>
            </a:pPr>
            <a:r>
              <a:rPr lang="en-US" sz="2100">
                <a:solidFill>
                  <a:srgbClr val="000000"/>
                </a:solidFill>
                <a:latin typeface="Arial" pitchFamily="34" charset="0"/>
              </a:rPr>
              <a:t>(2)  "</a:t>
            </a:r>
            <a:r>
              <a:rPr lang="en-US" sz="2100" u="sng">
                <a:solidFill>
                  <a:srgbClr val="0000FF"/>
                </a:solidFill>
                <a:latin typeface="Arial" pitchFamily="34" charset="0"/>
                <a:hlinkClick r:id="rId4"/>
              </a:rPr>
              <a:t>Above the Clouds: A Berkeley View of Cloud Computing" </a:t>
            </a:r>
            <a:endParaRPr lang="en-US" sz="2100" u="sng">
              <a:solidFill>
                <a:srgbClr val="0000FF"/>
              </a:solidFill>
              <a:latin typeface="Arial" pitchFamily="34" charset="0"/>
            </a:endParaRPr>
          </a:p>
        </p:txBody>
      </p:sp>
      <p:pic>
        <p:nvPicPr>
          <p:cNvPr id="8" name="Picture 7"/>
          <p:cNvPicPr>
            <a:picLocks noChangeAspect="1" noChangeArrowheads="1"/>
          </p:cNvPicPr>
          <p:nvPr/>
        </p:nvPicPr>
        <p:blipFill>
          <a:blip r:embed="rId5"/>
          <a:srcRect/>
          <a:stretch>
            <a:fillRect/>
          </a:stretch>
        </p:blipFill>
        <p:spPr bwMode="auto">
          <a:xfrm>
            <a:off x="355600" y="6858000"/>
            <a:ext cx="609600" cy="38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1439</Words>
  <Application>Microsoft PowerPoint</Application>
  <PresentationFormat>Custom</PresentationFormat>
  <Paragraphs>334</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Three Views of the Cloud</vt:lpstr>
      <vt:lpstr>What is Cloud Computing ?</vt:lpstr>
      <vt:lpstr>What some people say? </vt:lpstr>
      <vt:lpstr>Three Aspects of Cloud Computing     </vt:lpstr>
      <vt:lpstr>Commercial Clouds  Software as a Service (SaaS)</vt:lpstr>
      <vt:lpstr>Platform  Commercial Clouds </vt:lpstr>
      <vt:lpstr>Infrastructure  Commercial Clouds </vt:lpstr>
      <vt:lpstr>Where does it fit?</vt:lpstr>
      <vt:lpstr>The Dangers of the Cloud (2)</vt:lpstr>
      <vt:lpstr>Multi-Institutional Clouds</vt:lpstr>
      <vt:lpstr>What does "multi-institutional cloud"</vt:lpstr>
      <vt:lpstr>Slide 12</vt:lpstr>
      <vt:lpstr>Institutional collaboration</vt:lpstr>
      <vt:lpstr>Collaboration issues are key</vt:lpstr>
      <vt:lpstr>Slide 15</vt:lpstr>
      <vt:lpstr>Advantages of multi-institutional clouds</vt:lpstr>
      <vt:lpstr>Internal Clouds</vt:lpstr>
      <vt:lpstr>What is an “internal” cloud?</vt:lpstr>
      <vt:lpstr>Benefits of Cloudiness</vt:lpstr>
      <vt:lpstr>Why not an External Cloud?</vt:lpstr>
      <vt:lpstr>Good Candidates for Internal Clouds</vt:lpstr>
      <vt:lpstr>How to Construct Internal Clouds?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Three Views of the Cloud</dc:title>
  <dc:subject>ENT09</dc:subject>
  <dc:creator>Dennis Cromwell, Michael Dieckmann and Melissa Woo</dc:creator>
  <cp:keywords>Cloud Infrastructure</cp:keywords>
  <cp:lastModifiedBy>Administratr</cp:lastModifiedBy>
  <cp:revision>22</cp:revision>
  <dcterms:created xsi:type="dcterms:W3CDTF">2004-05-06T09:28:21Z</dcterms:created>
  <dcterms:modified xsi:type="dcterms:W3CDTF">2009-05-12T14:21:23Z</dcterms:modified>
  <cp:category>Infrastrucutre </cp:category>
</cp:coreProperties>
</file>