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4" r:id="rId3"/>
    <p:sldId id="257" r:id="rId4"/>
    <p:sldId id="262" r:id="rId5"/>
    <p:sldId id="265" r:id="rId6"/>
    <p:sldId id="266" r:id="rId7"/>
    <p:sldId id="267" r:id="rId8"/>
    <p:sldId id="268" r:id="rId9"/>
    <p:sldId id="261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922E"/>
    <a:srgbClr val="FCD866"/>
    <a:srgbClr val="F3E570"/>
    <a:srgbClr val="DA5919"/>
    <a:srgbClr val="5D717E"/>
    <a:srgbClr val="3D6117"/>
    <a:srgbClr val="004A72"/>
    <a:srgbClr val="1B84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80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63A96B-B46A-4693-B8EF-ED4D8BD2B6D4}" type="datetime1">
              <a:rPr lang="en-US"/>
              <a:pPr/>
              <a:t>5/8/2012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C863CD-E130-48C4-A5B2-6B4495A49B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951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2AB0D7-034B-40CE-9FB5-BD938400C721}" type="datetime1">
              <a:rPr lang="en-US"/>
              <a:pPr/>
              <a:t>5/8/2012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C3F364-5908-4CE0-AEE1-7FBF3BAB81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9760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ＭＳ Ｐゴシック" pitchFamily="48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cyb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6321425"/>
            <a:ext cx="915193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1" descr="cyber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039"/>
          <a:stretch>
            <a:fillRect/>
          </a:stretch>
        </p:blipFill>
        <p:spPr bwMode="auto">
          <a:xfrm>
            <a:off x="2614613" y="955675"/>
            <a:ext cx="393223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28295"/>
            <a:ext cx="7772400" cy="1470025"/>
          </a:xfrm>
        </p:spPr>
        <p:txBody>
          <a:bodyPr/>
          <a:lstStyle>
            <a:lvl1pPr algn="ctr">
              <a:defRPr sz="30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491945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38434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24AF75-53B9-44D2-A6C9-0D32BBF2EDC5}" type="datetime1">
              <a:rPr lang="en-US"/>
              <a:pPr/>
              <a:t>5/8/2012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8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B6056C-45EA-47E8-8E81-86C17F233C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092705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0A2BA8-AADC-40A6-9BED-98FC7F42EC4D}" type="datetime1">
              <a:rPr lang="en-US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3D1C9-A1CC-4EF1-9359-21098614B1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7332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195A60-2124-4FA4-9195-FB9B5316FBA3}" type="datetime1">
              <a:rPr lang="en-US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B47BF-554D-498D-8A14-3B0A5815AF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029848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582655-EB6C-4902-8E81-DB71F361E48C}" type="datetime1">
              <a:rPr lang="en-US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4FB5E-7099-4F8D-A7B6-9D3609DDA1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800379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6975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8CB5E8-BAA9-499D-B8ED-AEA4B19F0771}" type="datetime1">
              <a:rPr lang="en-US"/>
              <a:pPr/>
              <a:t>5/8/2012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5239B-4B10-42F3-9E11-AF46E550B5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69312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A4492F-C4CF-42E9-8153-EEE3328E0F10}" type="datetime1">
              <a:rPr lang="en-US"/>
              <a:pPr/>
              <a:t>5/8/2012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83313-28BD-4612-9F62-FFE0877593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82806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58B82A-DB19-426D-A5B7-F08466D907CA}" type="datetime1">
              <a:rPr lang="en-US"/>
              <a:pPr/>
              <a:t>5/8/2012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4A93E3-869F-4187-8D52-B9DF977C31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602032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C17F8D-0B53-4D06-8E65-05B0E793837B}" type="datetime1">
              <a:rPr lang="en-US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03299D-984F-4C63-83CE-127E5FA6B0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70130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7A992F-B436-4E6F-A879-0104A06A7261}" type="datetime1">
              <a:rPr lang="en-US"/>
              <a:pPr/>
              <a:t>5/8/2012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7A846-8ADC-4014-B20A-BAAB6245B6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859264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48D5CE-DDE6-493F-A255-FA0A83E5293F}" type="datetime1">
              <a:rPr lang="en-US"/>
              <a:pPr/>
              <a:t>5/8/2012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D91EDC-0C9F-4C4D-995A-DFEA18AF98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39026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7536A6-2978-4997-B639-4812192CBA8E}" type="datetime1">
              <a:rPr lang="en-US"/>
              <a:pPr/>
              <a:t>5/8/2012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776D98-E4B7-4401-BCA5-304E2B292E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474956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8788"/>
            <a:ext cx="83820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fld id="{4C534A08-ECA2-42F6-9DF3-C3A8EC0FB0C9}" type="datetime1">
              <a:rPr lang="en-US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fld id="{07E0F1AA-C618-48E0-ABA9-6EAA8B86755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5" name="Rectangle 24"/>
          <p:cNvSpPr/>
          <p:nvPr userDrawn="1"/>
        </p:nvSpPr>
        <p:spPr bwMode="auto">
          <a:xfrm>
            <a:off x="4941888" y="6046788"/>
            <a:ext cx="90487" cy="90487"/>
          </a:xfrm>
          <a:prstGeom prst="rect">
            <a:avLst/>
          </a:prstGeom>
          <a:solidFill>
            <a:srgbClr val="B2073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26" name="Rectangle 25"/>
          <p:cNvSpPr/>
          <p:nvPr userDrawn="1"/>
        </p:nvSpPr>
        <p:spPr bwMode="auto">
          <a:xfrm>
            <a:off x="4133850" y="6046788"/>
            <a:ext cx="88900" cy="90487"/>
          </a:xfrm>
          <a:prstGeom prst="rect">
            <a:avLst/>
          </a:prstGeom>
          <a:solidFill>
            <a:srgbClr val="1B84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27" name="Rectangle 26"/>
          <p:cNvSpPr/>
          <p:nvPr userDrawn="1"/>
        </p:nvSpPr>
        <p:spPr bwMode="auto">
          <a:xfrm>
            <a:off x="4400550" y="6046788"/>
            <a:ext cx="90488" cy="90487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28" name="Rectangle 27"/>
          <p:cNvSpPr/>
          <p:nvPr userDrawn="1"/>
        </p:nvSpPr>
        <p:spPr bwMode="auto">
          <a:xfrm>
            <a:off x="4672013" y="6046788"/>
            <a:ext cx="88900" cy="90487"/>
          </a:xfrm>
          <a:prstGeom prst="rect">
            <a:avLst/>
          </a:prstGeom>
          <a:solidFill>
            <a:srgbClr val="15559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96" charset="-128"/>
            </a:endParaRPr>
          </a:p>
        </p:txBody>
      </p:sp>
      <p:pic>
        <p:nvPicPr>
          <p:cNvPr id="1035" name="Picture 21" descr="cyber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9363"/>
            <a:ext cx="915193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792" r:id="rId2"/>
    <p:sldLayoutId id="214748380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 cap="all">
          <a:solidFill>
            <a:schemeClr val="tx1"/>
          </a:solidFill>
          <a:latin typeface="Arial"/>
          <a:ea typeface="ＭＳ Ｐゴシック" pitchFamily="4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9pPr>
    </p:titleStyle>
    <p:bodyStyle>
      <a:lvl1pPr marL="230188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DA5919"/>
        </a:buClr>
        <a:buSzPct val="80000"/>
        <a:buFont typeface="Wingdings" pitchFamily="96" charset="2"/>
        <a:buChar char="§"/>
        <a:defRPr sz="28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1pPr>
      <a:lvl2pPr marL="511175" indent="-222250" algn="l" defTabSz="457200" rtl="0" eaLnBrk="0" fontAlgn="base" hangingPunct="0">
        <a:spcBef>
          <a:spcPct val="20000"/>
        </a:spcBef>
        <a:spcAft>
          <a:spcPct val="0"/>
        </a:spcAft>
        <a:buClr>
          <a:srgbClr val="F3E570"/>
        </a:buClr>
        <a:buSzPct val="80000"/>
        <a:buFont typeface="Wingdings" pitchFamily="96" charset="2"/>
        <a:buChar char="§"/>
        <a:defRPr sz="24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2pPr>
      <a:lvl3pPr marL="857250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DA5919"/>
        </a:buClr>
        <a:buSzPct val="80000"/>
        <a:buFont typeface="Wingdings" pitchFamily="96" charset="2"/>
        <a:buChar char="§"/>
        <a:defRPr sz="20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3pPr>
      <a:lvl4pPr marL="1146175" indent="-173038" algn="l" defTabSz="457200" rtl="0" eaLnBrk="0" fontAlgn="base" hangingPunct="0">
        <a:spcBef>
          <a:spcPct val="20000"/>
        </a:spcBef>
        <a:spcAft>
          <a:spcPct val="0"/>
        </a:spcAft>
        <a:buClr>
          <a:srgbClr val="F3E570"/>
        </a:buClr>
        <a:buSzPct val="80000"/>
        <a:buFont typeface="Wingdings" pitchFamily="96" charset="2"/>
        <a:buChar char="§"/>
        <a:defRPr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4pPr>
      <a:lvl5pPr marL="1427163" indent="-173038" algn="l" defTabSz="457200" rtl="0" eaLnBrk="0" fontAlgn="base" hangingPunct="0">
        <a:spcBef>
          <a:spcPct val="20000"/>
        </a:spcBef>
        <a:spcAft>
          <a:spcPct val="0"/>
        </a:spcAft>
        <a:buClr>
          <a:srgbClr val="DA5919"/>
        </a:buClr>
        <a:buSzPct val="80000"/>
        <a:buFont typeface="Wingdings" pitchFamily="96" charset="2"/>
        <a:buChar char="§"/>
        <a:defRPr sz="16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 bwMode="auto">
          <a:xfrm>
            <a:off x="762000" y="2597150"/>
            <a:ext cx="7772400" cy="1470025"/>
          </a:xfrm>
        </p:spPr>
        <p:txBody>
          <a:bodyPr/>
          <a:lstStyle/>
          <a:p>
            <a:r>
              <a:rPr lang="en-US" b="0" dirty="0"/>
              <a:t>CIO Hot Topics Discussion Session</a:t>
            </a: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1447800" y="3860800"/>
            <a:ext cx="6400800" cy="19050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/>
              <a:t>Theresa Rowe</a:t>
            </a:r>
            <a:br>
              <a:rPr lang="en-US" dirty="0"/>
            </a:br>
            <a:r>
              <a:rPr lang="en-US" dirty="0"/>
              <a:t>Chief Information Officer</a:t>
            </a:r>
            <a:br>
              <a:rPr lang="en-US" dirty="0"/>
            </a:br>
            <a:r>
              <a:rPr lang="en-US" dirty="0"/>
              <a:t>Oakland </a:t>
            </a:r>
            <a:r>
              <a:rPr lang="en-US" dirty="0" smtClean="0"/>
              <a:t>University</a:t>
            </a:r>
          </a:p>
          <a:p>
            <a:pPr eaLnBrk="1" hangingPunct="1"/>
            <a:endParaRPr lang="en-US" dirty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Stephen diFilipo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Vice President / CIO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Cecil College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OVERVIEW:</a:t>
            </a:r>
            <a:endParaRPr lang="en-US" cap="none" dirty="0" smtClean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60 minutes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12 minutes per topic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4 Topics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Share Experiences &amp; Stimulate Extended Conversation</a:t>
            </a:r>
          </a:p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86179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dirty="0"/>
              <a:t>The Changing Role of the CIO</a:t>
            </a:r>
            <a:endParaRPr lang="en-US" cap="none" dirty="0" smtClean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lvl="0"/>
            <a:r>
              <a:rPr lang="en-US" dirty="0"/>
              <a:t>Role of the CIO </a:t>
            </a:r>
            <a:endParaRPr lang="en-US" dirty="0" smtClean="0"/>
          </a:p>
          <a:p>
            <a:pPr lvl="0"/>
            <a:r>
              <a:rPr lang="en-US" dirty="0" smtClean="0"/>
              <a:t>Changing </a:t>
            </a:r>
            <a:r>
              <a:rPr lang="en-US" dirty="0"/>
              <a:t>Technologies </a:t>
            </a:r>
            <a:endParaRPr lang="en-US" dirty="0" smtClean="0"/>
          </a:p>
          <a:p>
            <a:pPr lvl="0"/>
            <a:r>
              <a:rPr lang="en-US" dirty="0" smtClean="0"/>
              <a:t>Mobility </a:t>
            </a:r>
          </a:p>
          <a:p>
            <a:pPr lvl="0"/>
            <a:r>
              <a:rPr lang="en-US" dirty="0" smtClean="0"/>
              <a:t>Value </a:t>
            </a:r>
            <a:r>
              <a:rPr lang="en-US" dirty="0"/>
              <a:t>of </a:t>
            </a:r>
            <a:r>
              <a:rPr lang="en-US" dirty="0" smtClean="0"/>
              <a:t>CIO</a:t>
            </a:r>
          </a:p>
          <a:p>
            <a:pPr marL="0" lvl="0" indent="0">
              <a:buNone/>
            </a:pP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dirty="0"/>
              <a:t>The Changing Role of the CIO</a:t>
            </a:r>
            <a:endParaRPr lang="en-US" cap="none" dirty="0" smtClean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1"/>
            <a:ext cx="8229600" cy="1257300"/>
          </a:xfrm>
        </p:spPr>
        <p:txBody>
          <a:bodyPr/>
          <a:lstStyle/>
          <a:p>
            <a:pPr lvl="0"/>
            <a:r>
              <a:rPr lang="en-US" sz="2400" dirty="0"/>
              <a:t>Role of the CIO (#</a:t>
            </a:r>
            <a:r>
              <a:rPr lang="en-US" sz="2400" dirty="0" err="1"/>
              <a:t>EDUCIORole</a:t>
            </a:r>
            <a:r>
              <a:rPr lang="en-US" sz="2400" dirty="0"/>
              <a:t>)</a:t>
            </a:r>
          </a:p>
          <a:p>
            <a:pPr lvl="1"/>
            <a:r>
              <a:rPr lang="en-US" dirty="0"/>
              <a:t>Reporting Structure </a:t>
            </a:r>
          </a:p>
          <a:p>
            <a:pPr lvl="1"/>
            <a:r>
              <a:rPr lang="en-US" dirty="0"/>
              <a:t>What role does the CIO play in strategic planning / institution-wide information management </a:t>
            </a:r>
          </a:p>
          <a:p>
            <a:pPr lvl="1"/>
            <a:r>
              <a:rPr lang="en-US" dirty="0"/>
              <a:t>Is the CIO a change leader or innovation </a:t>
            </a:r>
            <a:r>
              <a:rPr lang="en-US" dirty="0" smtClean="0"/>
              <a:t>leader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6325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dirty="0"/>
              <a:t>The Changing Role of the CIO</a:t>
            </a:r>
            <a:endParaRPr lang="en-US" cap="none" dirty="0" smtClean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lvl="0"/>
            <a:r>
              <a:rPr lang="en-US" sz="2400" dirty="0" smtClean="0"/>
              <a:t>Changing </a:t>
            </a:r>
            <a:r>
              <a:rPr lang="en-US" sz="2400" dirty="0"/>
              <a:t>Technologies (#</a:t>
            </a:r>
            <a:r>
              <a:rPr lang="en-US" sz="2400" dirty="0" err="1"/>
              <a:t>EDUChangingTech</a:t>
            </a:r>
            <a:r>
              <a:rPr lang="en-US" sz="2400" dirty="0"/>
              <a:t>)</a:t>
            </a:r>
          </a:p>
          <a:p>
            <a:pPr lvl="1"/>
            <a:r>
              <a:rPr lang="en-US" dirty="0"/>
              <a:t>Speed and volume of change</a:t>
            </a:r>
          </a:p>
          <a:p>
            <a:pPr lvl="1"/>
            <a:r>
              <a:rPr lang="en-US" dirty="0"/>
              <a:t>Consumer vs. Enterprise devices (BYOD)</a:t>
            </a:r>
          </a:p>
          <a:p>
            <a:pPr lvl="1"/>
            <a:r>
              <a:rPr lang="en-US" dirty="0"/>
              <a:t>How is the cloud changing the CIO role</a:t>
            </a:r>
          </a:p>
          <a:p>
            <a:pPr marL="0" lv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33374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dirty="0"/>
              <a:t>The Changing Role of the CIO</a:t>
            </a:r>
            <a:endParaRPr lang="en-US" cap="none" dirty="0" smtClean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lvl="0"/>
            <a:r>
              <a:rPr lang="en-US" sz="2400" dirty="0" smtClean="0"/>
              <a:t>Mobility </a:t>
            </a:r>
            <a:r>
              <a:rPr lang="en-US" sz="2400" dirty="0"/>
              <a:t>(#</a:t>
            </a:r>
            <a:r>
              <a:rPr lang="en-US" sz="2400" dirty="0" err="1"/>
              <a:t>MobilEdu</a:t>
            </a:r>
            <a:r>
              <a:rPr lang="en-US" sz="2400" dirty="0"/>
              <a:t>)</a:t>
            </a:r>
          </a:p>
          <a:p>
            <a:pPr lvl="1"/>
            <a:r>
              <a:rPr lang="en-US" dirty="0"/>
              <a:t>How to support students / faculty / staff constantly “in-flight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3374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dirty="0"/>
              <a:t>The Changing Role of the CIO</a:t>
            </a:r>
            <a:endParaRPr lang="en-US" cap="none" dirty="0" smtClean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lvl="0"/>
            <a:r>
              <a:rPr lang="en-US" sz="2400" dirty="0" smtClean="0"/>
              <a:t>Value </a:t>
            </a:r>
            <a:r>
              <a:rPr lang="en-US" sz="2400" dirty="0"/>
              <a:t>of CIO (#</a:t>
            </a:r>
            <a:r>
              <a:rPr lang="en-US" sz="2400" dirty="0" err="1"/>
              <a:t>EDUCIOValue</a:t>
            </a:r>
            <a:r>
              <a:rPr lang="en-US" sz="2400" dirty="0"/>
              <a:t>)</a:t>
            </a:r>
          </a:p>
          <a:p>
            <a:pPr lvl="1"/>
            <a:r>
              <a:rPr lang="en-US" dirty="0"/>
              <a:t>What is the value add for the CIO</a:t>
            </a:r>
          </a:p>
          <a:p>
            <a:pPr lvl="1"/>
            <a:r>
              <a:rPr lang="en-US" dirty="0" smtClean="0"/>
              <a:t>Contract </a:t>
            </a:r>
            <a:r>
              <a:rPr lang="en-US" dirty="0"/>
              <a:t>N</a:t>
            </a:r>
            <a:r>
              <a:rPr lang="en-US" dirty="0" smtClean="0"/>
              <a:t>egotiator </a:t>
            </a:r>
            <a:r>
              <a:rPr lang="en-US" dirty="0"/>
              <a:t>/ Vendor </a:t>
            </a:r>
            <a:r>
              <a:rPr lang="en-US" dirty="0" smtClean="0"/>
              <a:t>Manager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3374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dirty="0"/>
              <a:t>The Changing Role of the CIO</a:t>
            </a:r>
            <a:endParaRPr lang="en-US" cap="none" dirty="0" smtClean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lvl="0"/>
            <a:r>
              <a:rPr lang="en-US" sz="2400" dirty="0" smtClean="0"/>
              <a:t>Parting </a:t>
            </a:r>
            <a:r>
              <a:rPr lang="en-US" sz="2400" dirty="0"/>
              <a:t>thought: </a:t>
            </a:r>
          </a:p>
          <a:p>
            <a:pPr lvl="1"/>
            <a:r>
              <a:rPr lang="en-US" dirty="0"/>
              <a:t>Higher education is in a period of rapid, chaotic change.  How will central IT organizations differ five to seven  years in the future, compared to the present day</a:t>
            </a:r>
          </a:p>
          <a:p>
            <a:pPr lvl="1"/>
            <a:r>
              <a:rPr lang="en-US" dirty="0"/>
              <a:t>Continue the conversation on the CIO </a:t>
            </a:r>
            <a:r>
              <a:rPr lang="en-US" dirty="0" smtClean="0"/>
              <a:t>CG</a:t>
            </a:r>
          </a:p>
        </p:txBody>
      </p:sp>
    </p:spTree>
    <p:extLst>
      <p:ext uri="{BB962C8B-B14F-4D97-AF65-F5344CB8AC3E}">
        <p14:creationId xmlns:p14="http://schemas.microsoft.com/office/powerpoint/2010/main" val="17333374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 bwMode="auto">
          <a:xfrm>
            <a:off x="762000" y="2597150"/>
            <a:ext cx="7772400" cy="1470025"/>
          </a:xfrm>
        </p:spPr>
        <p:txBody>
          <a:bodyPr/>
          <a:lstStyle/>
          <a:p>
            <a:pPr eaLnBrk="1" hangingPunct="1"/>
            <a:r>
              <a:rPr lang="en-US" cap="none" smtClean="0">
                <a:latin typeface="Arial" charset="0"/>
                <a:ea typeface="ＭＳ Ｐゴシック" pitchFamily="96" charset="-128"/>
              </a:rPr>
              <a:t>THANK YOU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1908</TotalTime>
  <Words>178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CIO Hot Topics Discussion Session</vt:lpstr>
      <vt:lpstr>OVERVIEW:</vt:lpstr>
      <vt:lpstr>The Changing Role of the CIO</vt:lpstr>
      <vt:lpstr>The Changing Role of the CIO</vt:lpstr>
      <vt:lpstr>The Changing Role of the CIO</vt:lpstr>
      <vt:lpstr>The Changing Role of the CIO</vt:lpstr>
      <vt:lpstr>The Changing Role of the CIO</vt:lpstr>
      <vt:lpstr>The Changing Role of the CIO</vt:lpstr>
      <vt:lpstr>THANK YOU</vt:lpstr>
    </vt:vector>
  </TitlesOfParts>
  <Company>brain bolts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boelts</dc:creator>
  <cp:lastModifiedBy>Steve diFilipo</cp:lastModifiedBy>
  <cp:revision>45</cp:revision>
  <dcterms:created xsi:type="dcterms:W3CDTF">2009-07-28T17:41:50Z</dcterms:created>
  <dcterms:modified xsi:type="dcterms:W3CDTF">2012-05-08T20:15:04Z</dcterms:modified>
</cp:coreProperties>
</file>