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1" autoAdjust="0"/>
    <p:restoredTop sz="86464" autoAdjust="0"/>
  </p:normalViewPr>
  <p:slideViewPr>
    <p:cSldViewPr>
      <p:cViewPr varScale="1">
        <p:scale>
          <a:sx n="67" d="100"/>
          <a:sy n="67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ohana.its.uiowa.edu/ei/eilt/Shared%20Documents/Metrics/SMS/081201v3%20Count%20of%20SMS%20Systems%20by%20Collec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lsetti\Documents\VirtualDesktopActivityByOrg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lsetti\AppData\Local\Microsoft\Windows\Temporary%20Internet%20Files\Content.Outlook\GNTDT8JP\VirtualDesktopActivityByColle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Number of Managed PCs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'Total Years'!$A$2:$A$9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'Total Years'!$M$2:$M$9</c:f>
              <c:numCache>
                <c:formatCode>General</c:formatCode>
                <c:ptCount val="8"/>
                <c:pt idx="0">
                  <c:v>2100</c:v>
                </c:pt>
                <c:pt idx="1">
                  <c:v>3984</c:v>
                </c:pt>
                <c:pt idx="2">
                  <c:v>3761</c:v>
                </c:pt>
                <c:pt idx="3">
                  <c:v>5270</c:v>
                </c:pt>
                <c:pt idx="4">
                  <c:v>6717</c:v>
                </c:pt>
                <c:pt idx="5">
                  <c:v>8283</c:v>
                </c:pt>
                <c:pt idx="6">
                  <c:v>11197</c:v>
                </c:pt>
                <c:pt idx="7">
                  <c:v>12182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09024"/>
        <c:axId val="31033600"/>
      </c:barChart>
      <c:catAx>
        <c:axId val="3100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033600"/>
        <c:crosses val="autoZero"/>
        <c:auto val="1"/>
        <c:lblAlgn val="ctr"/>
        <c:lblOffset val="100"/>
        <c:noMultiLvlLbl val="0"/>
      </c:catAx>
      <c:valAx>
        <c:axId val="31033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009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[VirtualDesktopActivityByOrgE.xls]Sheet1!PivotTable1</c:name>
    <c:fmtId val="1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Top 10 for Medicine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Sheet1!$A$5:$A$15</c:f>
              <c:strCache>
                <c:ptCount val="10"/>
                <c:pt idx="0">
                  <c:v>Adobe Creative Suite 5 Desktop</c:v>
                </c:pt>
                <c:pt idx="1">
                  <c:v>Remote Desktop Client</c:v>
                </c:pt>
                <c:pt idx="2">
                  <c:v>Internet Explorer 8</c:v>
                </c:pt>
                <c:pt idx="3">
                  <c:v>Outlook 2010</c:v>
                </c:pt>
                <c:pt idx="4">
                  <c:v>Windows Explorer</c:v>
                </c:pt>
                <c:pt idx="5">
                  <c:v>SPSS 19</c:v>
                </c:pt>
                <c:pt idx="6">
                  <c:v>Adobe Creative Suite Desktop</c:v>
                </c:pt>
                <c:pt idx="7">
                  <c:v>Outlook 2007 - Exchange</c:v>
                </c:pt>
                <c:pt idx="8">
                  <c:v>SPSS 17</c:v>
                </c:pt>
                <c:pt idx="9">
                  <c:v>SAS 9_2</c:v>
                </c:pt>
              </c:strCache>
            </c:strRef>
          </c:cat>
          <c:val>
            <c:numRef>
              <c:f>Sheet1!$B$5:$B$15</c:f>
              <c:numCache>
                <c:formatCode>General</c:formatCode>
                <c:ptCount val="10"/>
                <c:pt idx="0">
                  <c:v>1339</c:v>
                </c:pt>
                <c:pt idx="1">
                  <c:v>1367</c:v>
                </c:pt>
                <c:pt idx="2">
                  <c:v>1486</c:v>
                </c:pt>
                <c:pt idx="3">
                  <c:v>2037</c:v>
                </c:pt>
                <c:pt idx="4">
                  <c:v>3005</c:v>
                </c:pt>
                <c:pt idx="5">
                  <c:v>3364</c:v>
                </c:pt>
                <c:pt idx="6">
                  <c:v>3937</c:v>
                </c:pt>
                <c:pt idx="7">
                  <c:v>3945</c:v>
                </c:pt>
                <c:pt idx="8">
                  <c:v>4033</c:v>
                </c:pt>
                <c:pt idx="9">
                  <c:v>6950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870912"/>
        <c:axId val="90872448"/>
      </c:barChart>
      <c:catAx>
        <c:axId val="908709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0872448"/>
        <c:crosses val="autoZero"/>
        <c:auto val="1"/>
        <c:lblAlgn val="ctr"/>
        <c:lblOffset val="100"/>
        <c:noMultiLvlLbl val="0"/>
      </c:catAx>
      <c:valAx>
        <c:axId val="908724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0870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[VirtualDesktopActivityByCollege.xls]Sheet1!PivotTable2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Top 10 for</a:t>
            </a:r>
            <a:r>
              <a:rPr lang="en-US" baseline="0"/>
              <a:t> Engineering</a:t>
            </a:r>
            <a:endParaRPr lang="en-US"/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Sheet1!$A$5:$A$15</c:f>
              <c:strCache>
                <c:ptCount val="10"/>
                <c:pt idx="0">
                  <c:v>Windows Explorer</c:v>
                </c:pt>
                <c:pt idx="1">
                  <c:v>SAS 9_1_3</c:v>
                </c:pt>
                <c:pt idx="2">
                  <c:v>Internet Explorer 8</c:v>
                </c:pt>
                <c:pt idx="3">
                  <c:v>Mozilla Firefox 3</c:v>
                </c:pt>
                <c:pt idx="4">
                  <c:v>Adobe Creative Suite Desktop</c:v>
                </c:pt>
                <c:pt idx="5">
                  <c:v>Mathematica 8</c:v>
                </c:pt>
                <c:pt idx="6">
                  <c:v>Mathematica 7</c:v>
                </c:pt>
                <c:pt idx="7">
                  <c:v>Minitab 15</c:v>
                </c:pt>
                <c:pt idx="8">
                  <c:v>Minitab 16</c:v>
                </c:pt>
                <c:pt idx="9">
                  <c:v>SAS 9_2</c:v>
                </c:pt>
              </c:strCache>
            </c:strRef>
          </c:cat>
          <c:val>
            <c:numRef>
              <c:f>Sheet1!$B$5:$B$15</c:f>
              <c:numCache>
                <c:formatCode>General</c:formatCode>
                <c:ptCount val="10"/>
                <c:pt idx="0">
                  <c:v>432</c:v>
                </c:pt>
                <c:pt idx="1">
                  <c:v>437</c:v>
                </c:pt>
                <c:pt idx="2">
                  <c:v>501</c:v>
                </c:pt>
                <c:pt idx="3">
                  <c:v>671</c:v>
                </c:pt>
                <c:pt idx="4">
                  <c:v>780</c:v>
                </c:pt>
                <c:pt idx="5">
                  <c:v>799</c:v>
                </c:pt>
                <c:pt idx="6">
                  <c:v>1419</c:v>
                </c:pt>
                <c:pt idx="7">
                  <c:v>2131</c:v>
                </c:pt>
                <c:pt idx="8">
                  <c:v>2639</c:v>
                </c:pt>
                <c:pt idx="9">
                  <c:v>2701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66272"/>
        <c:axId val="90976256"/>
      </c:barChart>
      <c:catAx>
        <c:axId val="909662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90976256"/>
        <c:crosses val="autoZero"/>
        <c:auto val="1"/>
        <c:lblAlgn val="ctr"/>
        <c:lblOffset val="100"/>
        <c:noMultiLvlLbl val="0"/>
      </c:catAx>
      <c:valAx>
        <c:axId val="909762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9096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6F7F0-2244-4F4C-8F55-182EC9DBF9B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65544-1BCF-43EE-AA44-B2CCF8F4F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7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know</a:t>
            </a:r>
            <a:r>
              <a:rPr lang="en-US" baseline="0" dirty="0" smtClean="0"/>
              <a:t> if I like the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18B68-A331-418B-A03B-F40E5D03E4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38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accounts</a:t>
            </a:r>
            <a:r>
              <a:rPr lang="en-US" baseline="0" dirty="0" smtClean="0"/>
              <a:t> for about 80% of the workstation in our Active Directory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18B68-A331-418B-A03B-F40E5D03E4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 lot of reports</a:t>
            </a:r>
            <a:r>
              <a:rPr lang="en-US" baseline="0" dirty="0" smtClean="0"/>
              <a:t> we can generate.  This is just an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18B68-A331-418B-A03B-F40E5D03E4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59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18B68-A331-418B-A03B-F40E5D03E4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1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19F35-D3F4-488C-9AD5-02AA67616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770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26D19F35-D3F4-488C-9AD5-02AA676162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lsetti\Documents\SCCM%20Service%20Star.vsd\Drawing\~Page-1\Star%205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smtClean="0"/>
              <a:t>On-Demand </a:t>
            </a:r>
            <a:r>
              <a:rPr lang="en-US" b="1" dirty="0" err="1" smtClean="0"/>
              <a:t>SaaS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lvl="0"/>
            <a:r>
              <a:rPr lang="en-US" dirty="0" smtClean="0"/>
              <a:t>Guy D. Falsetti</a:t>
            </a:r>
          </a:p>
          <a:p>
            <a:pPr lvl="0"/>
            <a:r>
              <a:rPr lang="en-US" dirty="0" smtClean="0"/>
              <a:t>Sr. Systems</a:t>
            </a:r>
            <a:r>
              <a:rPr lang="en-US" baseline="0" dirty="0" smtClean="0"/>
              <a:t> Architect</a:t>
            </a:r>
          </a:p>
          <a:p>
            <a:pPr lvl="0"/>
            <a:r>
              <a:rPr lang="en-US" baseline="0" dirty="0" smtClean="0"/>
              <a:t>University of Iowa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5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Reporting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968" y="1066800"/>
            <a:ext cx="8763000" cy="1219200"/>
          </a:xfrm>
        </p:spPr>
        <p:txBody>
          <a:bodyPr/>
          <a:lstStyle/>
          <a:p>
            <a:r>
              <a:rPr lang="en-US" dirty="0" smtClean="0"/>
              <a:t>Building a common set of metrics for campus</a:t>
            </a:r>
          </a:p>
          <a:p>
            <a:r>
              <a:rPr lang="en-US" dirty="0" smtClean="0"/>
              <a:t>Example:</a:t>
            </a:r>
            <a:r>
              <a:rPr lang="en-US" baseline="0" dirty="0" smtClean="0"/>
              <a:t> Adobe Report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660749" cy="32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06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Partnerships 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56 departments participate</a:t>
            </a:r>
          </a:p>
          <a:p>
            <a:r>
              <a:rPr lang="en-US" dirty="0" smtClean="0"/>
              <a:t>Types</a:t>
            </a:r>
            <a:r>
              <a:rPr lang="en-US" baseline="0" dirty="0" smtClean="0"/>
              <a:t> of IT groups</a:t>
            </a:r>
          </a:p>
          <a:p>
            <a:pPr lvl="1"/>
            <a:r>
              <a:rPr lang="en-US" dirty="0" smtClean="0"/>
              <a:t>Small departments</a:t>
            </a:r>
            <a:r>
              <a:rPr lang="en-US" baseline="0" dirty="0" smtClean="0"/>
              <a:t> – Internal Audit</a:t>
            </a:r>
          </a:p>
          <a:p>
            <a:pPr lvl="1"/>
            <a:r>
              <a:rPr lang="en-US" baseline="0" dirty="0" smtClean="0"/>
              <a:t>Large departments – College Liberal Arts and Sciences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5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Small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3914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Central ITS manages workstation</a:t>
            </a:r>
          </a:p>
          <a:p>
            <a:r>
              <a:rPr lang="en-US" dirty="0" smtClean="0"/>
              <a:t>Service Offering</a:t>
            </a:r>
          </a:p>
          <a:p>
            <a:pPr lvl="1"/>
            <a:r>
              <a:rPr lang="en-US" dirty="0" smtClean="0"/>
              <a:t>File space</a:t>
            </a:r>
          </a:p>
          <a:p>
            <a:pPr lvl="1"/>
            <a:r>
              <a:rPr lang="en-US" dirty="0" smtClean="0"/>
              <a:t>Workstation set up</a:t>
            </a:r>
          </a:p>
          <a:p>
            <a:pPr lvl="1"/>
            <a:r>
              <a:rPr lang="en-US" dirty="0" smtClean="0"/>
              <a:t>Print server</a:t>
            </a:r>
          </a:p>
          <a:p>
            <a:pPr lvl="1"/>
            <a:r>
              <a:rPr lang="en-US" dirty="0" smtClean="0"/>
              <a:t>Application delivery </a:t>
            </a:r>
          </a:p>
          <a:p>
            <a:pPr lvl="1"/>
            <a:r>
              <a:rPr lang="en-US" dirty="0" smtClean="0"/>
              <a:t>Security updates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Large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391400" cy="4572000"/>
          </a:xfrm>
        </p:spPr>
        <p:txBody>
          <a:bodyPr/>
          <a:lstStyle/>
          <a:p>
            <a:pPr lvl="0"/>
            <a:r>
              <a:rPr lang="en-US" sz="2800" dirty="0" smtClean="0"/>
              <a:t>Meet with the central group to build a root collection</a:t>
            </a:r>
          </a:p>
          <a:p>
            <a:pPr lvl="0"/>
            <a:r>
              <a:rPr lang="en-US" sz="2800" dirty="0" smtClean="0"/>
              <a:t>Central ITS basic training</a:t>
            </a:r>
          </a:p>
          <a:p>
            <a:pPr lvl="0"/>
            <a:r>
              <a:rPr lang="en-US" sz="2800" dirty="0"/>
              <a:t>F</a:t>
            </a:r>
            <a:r>
              <a:rPr lang="en-US" sz="2800" dirty="0" smtClean="0"/>
              <a:t>ull control to manage their workstations</a:t>
            </a:r>
          </a:p>
          <a:p>
            <a:pPr lvl="1"/>
            <a:r>
              <a:rPr lang="en-US" sz="2400" dirty="0"/>
              <a:t>File </a:t>
            </a:r>
            <a:r>
              <a:rPr lang="en-US" sz="2400" dirty="0" smtClean="0"/>
              <a:t>space</a:t>
            </a:r>
            <a:endParaRPr lang="en-US" sz="2400" dirty="0"/>
          </a:p>
          <a:p>
            <a:pPr lvl="1"/>
            <a:r>
              <a:rPr lang="en-US" sz="2400" dirty="0"/>
              <a:t>Workstation </a:t>
            </a:r>
            <a:r>
              <a:rPr lang="en-US" sz="2400" dirty="0" smtClean="0"/>
              <a:t>set </a:t>
            </a:r>
            <a:r>
              <a:rPr lang="en-US" sz="2400" dirty="0"/>
              <a:t>up</a:t>
            </a:r>
          </a:p>
          <a:p>
            <a:pPr lvl="1"/>
            <a:r>
              <a:rPr lang="en-US" sz="2400" dirty="0"/>
              <a:t>Print </a:t>
            </a:r>
            <a:r>
              <a:rPr lang="en-US" sz="2400" dirty="0" smtClean="0"/>
              <a:t>server</a:t>
            </a:r>
            <a:endParaRPr lang="en-US" sz="2400" dirty="0"/>
          </a:p>
          <a:p>
            <a:pPr lvl="1"/>
            <a:r>
              <a:rPr lang="en-US" sz="2400" dirty="0"/>
              <a:t>Applications </a:t>
            </a:r>
            <a:r>
              <a:rPr lang="en-US" sz="2400" dirty="0" smtClean="0"/>
              <a:t>delivery </a:t>
            </a:r>
            <a:endParaRPr lang="en-US" sz="2400" dirty="0"/>
          </a:p>
          <a:p>
            <a:pPr lvl="1"/>
            <a:r>
              <a:rPr lang="en-US" sz="2400" dirty="0"/>
              <a:t>Security </a:t>
            </a:r>
            <a:r>
              <a:rPr lang="en-US" sz="2400" dirty="0" smtClean="0"/>
              <a:t>updates</a:t>
            </a:r>
            <a:endParaRPr lang="en-US" sz="2400" dirty="0"/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Application</a:t>
            </a:r>
            <a:r>
              <a:rPr lang="en-US" baseline="0" dirty="0" smtClean="0"/>
              <a:t>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391400" cy="4114800"/>
          </a:xfrm>
        </p:spPr>
        <p:txBody>
          <a:bodyPr/>
          <a:lstStyle/>
          <a:p>
            <a:r>
              <a:rPr lang="en-US" dirty="0" smtClean="0"/>
              <a:t>Shared set</a:t>
            </a:r>
            <a:r>
              <a:rPr lang="en-US" baseline="0" dirty="0" smtClean="0"/>
              <a:t> of deployment </a:t>
            </a:r>
            <a:r>
              <a:rPr lang="en-US" dirty="0"/>
              <a:t>p</a:t>
            </a:r>
            <a:r>
              <a:rPr lang="en-US" baseline="0" dirty="0" smtClean="0"/>
              <a:t>ackages</a:t>
            </a:r>
          </a:p>
          <a:p>
            <a:r>
              <a:rPr lang="en-US" baseline="0" dirty="0" smtClean="0"/>
              <a:t>Central IT provides applications to campus</a:t>
            </a:r>
          </a:p>
          <a:p>
            <a:pPr lvl="1"/>
            <a:r>
              <a:rPr lang="en-US" dirty="0" smtClean="0"/>
              <a:t>200+</a:t>
            </a:r>
            <a:endParaRPr lang="en-US" baseline="0" dirty="0" smtClean="0"/>
          </a:p>
          <a:p>
            <a:r>
              <a:rPr lang="en-US" dirty="0" smtClean="0"/>
              <a:t>Total departmental deployments</a:t>
            </a:r>
          </a:p>
          <a:p>
            <a:pPr lvl="1"/>
            <a:r>
              <a:rPr lang="en-US" baseline="0" dirty="0" smtClean="0"/>
              <a:t>22,000+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6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Virtual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391400" cy="4114800"/>
          </a:xfrm>
        </p:spPr>
        <p:txBody>
          <a:bodyPr/>
          <a:lstStyle/>
          <a:p>
            <a:r>
              <a:rPr lang="en-US" dirty="0" smtClean="0"/>
              <a:t>Over 156 applications </a:t>
            </a:r>
          </a:p>
          <a:p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551646"/>
              </p:ext>
            </p:extLst>
          </p:nvPr>
        </p:nvGraphicFramePr>
        <p:xfrm>
          <a:off x="17721" y="2286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34462"/>
              </p:ext>
            </p:extLst>
          </p:nvPr>
        </p:nvGraphicFramePr>
        <p:xfrm>
          <a:off x="4343400" y="2362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4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Allowed central and individual departments to come together on projects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Both</a:t>
            </a:r>
            <a:r>
              <a:rPr lang="en-US" sz="2800" baseline="0" dirty="0" smtClean="0"/>
              <a:t> sides benefited from project</a:t>
            </a:r>
          </a:p>
          <a:p>
            <a:pPr lvl="1"/>
            <a:r>
              <a:rPr lang="en-US" sz="2400" dirty="0" smtClean="0"/>
              <a:t>Central got a more secure campus environment </a:t>
            </a:r>
          </a:p>
          <a:p>
            <a:pPr lvl="1"/>
            <a:r>
              <a:rPr lang="en-US" sz="2400" baseline="0" dirty="0" smtClean="0"/>
              <a:t>Departments saved time and</a:t>
            </a:r>
            <a:r>
              <a:rPr lang="en-US" sz="2400" dirty="0" smtClean="0"/>
              <a:t> dollars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 smtClean="0"/>
              <a:t>Reciprocal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27432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Best</a:t>
            </a:r>
            <a:r>
              <a:rPr lang="en-US" baseline="0" dirty="0" smtClean="0"/>
              <a:t> practices on how to do deployments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Help other departments solve problems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Reporting templates for better management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Experience</a:t>
            </a:r>
            <a:r>
              <a:rPr lang="en-US" dirty="0" smtClean="0"/>
              <a:t> with hardware drivers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err="1" smtClean="0"/>
              <a:t>ITADmin</a:t>
            </a:r>
            <a:r>
              <a:rPr lang="en-US" dirty="0" smtClean="0"/>
              <a:t>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30480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onthly meetings</a:t>
            </a:r>
          </a:p>
          <a:p>
            <a:r>
              <a:rPr lang="en-US" dirty="0" smtClean="0"/>
              <a:t>Over 70 people attend every meeting</a:t>
            </a:r>
          </a:p>
          <a:p>
            <a:r>
              <a:rPr lang="en-US" dirty="0"/>
              <a:t>O</a:t>
            </a:r>
            <a:r>
              <a:rPr lang="en-US" dirty="0" smtClean="0"/>
              <a:t>ver 200</a:t>
            </a:r>
            <a:r>
              <a:rPr lang="en-US" baseline="0" dirty="0" smtClean="0"/>
              <a:t> people on an </a:t>
            </a:r>
            <a:r>
              <a:rPr lang="en-US" dirty="0" smtClean="0"/>
              <a:t>e-mail list</a:t>
            </a:r>
            <a:endParaRPr lang="en-US" dirty="0"/>
          </a:p>
          <a:p>
            <a:r>
              <a:rPr lang="en-US" dirty="0" smtClean="0"/>
              <a:t>Iowa serves as benchmark </a:t>
            </a:r>
            <a:r>
              <a:rPr lang="en-US" dirty="0"/>
              <a:t>for campus </a:t>
            </a:r>
            <a:r>
              <a:rPr lang="en-US" dirty="0" smtClean="0"/>
              <a:t>IT communities</a:t>
            </a:r>
            <a:endParaRPr lang="en-US" dirty="0"/>
          </a:p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0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EDUCAUSE Enterprise IT Leadership Conference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0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University of Iowa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1847</a:t>
            </a:r>
          </a:p>
          <a:p>
            <a:r>
              <a:rPr lang="en-US" smtClean="0"/>
              <a:t>Over </a:t>
            </a:r>
            <a:r>
              <a:rPr lang="en-US" smtClean="0"/>
              <a:t>30,000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Over </a:t>
            </a:r>
            <a:r>
              <a:rPr lang="en-US" dirty="0" smtClean="0"/>
              <a:t>12,000 </a:t>
            </a:r>
            <a:r>
              <a:rPr lang="en-US" dirty="0" smtClean="0"/>
              <a:t>FTE Faculty and Staff</a:t>
            </a:r>
          </a:p>
          <a:p>
            <a:pPr lvl="1"/>
            <a:r>
              <a:rPr lang="en-US" dirty="0" smtClean="0"/>
              <a:t>Large healthcare enterprise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016" y="4126992"/>
            <a:ext cx="1395984" cy="139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</a:t>
            </a:r>
            <a:r>
              <a:rPr lang="en-US" baseline="0" dirty="0" smtClean="0"/>
              <a:t> Blaster 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the Iowa campus August 2004</a:t>
            </a:r>
          </a:p>
          <a:p>
            <a:r>
              <a:rPr lang="en-US" dirty="0" smtClean="0"/>
              <a:t>Generally </a:t>
            </a:r>
            <a:r>
              <a:rPr lang="en-US" baseline="0" dirty="0" smtClean="0"/>
              <a:t>unprepared for the event</a:t>
            </a:r>
          </a:p>
          <a:p>
            <a:r>
              <a:rPr lang="en-US" baseline="0" dirty="0" smtClean="0"/>
              <a:t>One long-term goal: “Secure Computing” initiative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14800"/>
            <a:ext cx="15335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39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13" y="152400"/>
            <a:ext cx="7772400" cy="1100621"/>
          </a:xfrm>
        </p:spPr>
        <p:txBody>
          <a:bodyPr/>
          <a:lstStyle/>
          <a:p>
            <a:r>
              <a:rPr lang="en-US" dirty="0" err="1" smtClean="0"/>
              <a:t>FlashBack</a:t>
            </a:r>
            <a:r>
              <a:rPr lang="en-US" dirty="0" smtClean="0"/>
              <a:t> Trojan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17" y="1405421"/>
            <a:ext cx="7971993" cy="40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Wake-up </a:t>
            </a:r>
            <a:r>
              <a:rPr lang="en-US" dirty="0"/>
              <a:t>C</a:t>
            </a:r>
            <a:r>
              <a:rPr lang="en-US" dirty="0" smtClean="0"/>
              <a:t>all to Mac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87" y="1981200"/>
            <a:ext cx="4408445" cy="322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1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Autofit/>
          </a:bodyPr>
          <a:lstStyle/>
          <a:p>
            <a:r>
              <a:rPr lang="en-US" kern="1200" dirty="0" smtClean="0">
                <a:effectLst/>
              </a:rPr>
              <a:t>Client Management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48200"/>
          </a:xfrm>
        </p:spPr>
        <p:txBody>
          <a:bodyPr/>
          <a:lstStyle/>
          <a:p>
            <a:pPr lvl="0"/>
            <a:r>
              <a:rPr lang="en-US" sz="2800" b="1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OS Management: </a:t>
            </a:r>
            <a:r>
              <a:rPr lang="en-US" sz="2800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Configuration changes, security patching, power management, Wake-On-LAN </a:t>
            </a:r>
          </a:p>
          <a:p>
            <a:pPr lvl="0"/>
            <a:r>
              <a:rPr lang="en-US" sz="2800" b="1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OS Deployment:</a:t>
            </a:r>
            <a:r>
              <a:rPr lang="en-US" sz="2800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 Operating </a:t>
            </a:r>
            <a:r>
              <a:rPr lang="en-US" sz="2800" kern="1200" dirty="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rPr>
              <a:t>s</a:t>
            </a:r>
            <a:r>
              <a:rPr lang="en-US" sz="2800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ystem deployment for out-of-box, refresh, and replace scenarios</a:t>
            </a:r>
          </a:p>
          <a:p>
            <a:pPr lvl="0"/>
            <a:r>
              <a:rPr lang="en-US" sz="2800" b="1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Asset Management:</a:t>
            </a:r>
            <a:r>
              <a:rPr lang="en-US" sz="2800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  Inventory, reporting, license management</a:t>
            </a:r>
          </a:p>
          <a:p>
            <a:pPr lvl="0"/>
            <a:r>
              <a:rPr lang="en-US" sz="2800" b="1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Application Management:</a:t>
            </a:r>
            <a:r>
              <a:rPr lang="en-US" sz="2800" kern="1200" dirty="0" smtClean="0">
                <a:solidFill>
                  <a:srgbClr val="4C4C4F"/>
                </a:solidFill>
                <a:effectLst/>
                <a:latin typeface="Arial"/>
                <a:ea typeface="ＭＳ Ｐゴシック" pitchFamily="48" charset="-128"/>
                <a:cs typeface="Arial"/>
              </a:rPr>
              <a:t> Application deployment, patching, software inventory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19F35-D3F4-488C-9AD5-02AA676162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3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dirty="0" smtClean="0"/>
              <a:t>Areas of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391400" cy="3429000"/>
          </a:xfrm>
        </p:spPr>
        <p:txBody>
          <a:bodyPr/>
          <a:lstStyle/>
          <a:p>
            <a:r>
              <a:rPr lang="en-US" dirty="0" smtClean="0"/>
              <a:t>Central infrastructure</a:t>
            </a:r>
          </a:p>
          <a:p>
            <a:r>
              <a:rPr lang="en-US" dirty="0" smtClean="0"/>
              <a:t>Departmental IT support</a:t>
            </a:r>
            <a:endParaRPr lang="en-US" baseline="0" dirty="0" smtClean="0"/>
          </a:p>
          <a:p>
            <a:r>
              <a:rPr lang="en-US" dirty="0" smtClean="0"/>
              <a:t>Software as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ervice </a:t>
            </a:r>
          </a:p>
          <a:p>
            <a:r>
              <a:rPr lang="en-US" dirty="0" smtClean="0"/>
              <a:t>OS deployment</a:t>
            </a:r>
          </a:p>
          <a:p>
            <a:r>
              <a:rPr lang="en-US" dirty="0" smtClean="0"/>
              <a:t>Building a community for support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281883"/>
              </p:ext>
            </p:extLst>
          </p:nvPr>
        </p:nvGraphicFramePr>
        <p:xfrm>
          <a:off x="6553200" y="4114800"/>
          <a:ext cx="2463800" cy="234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3" imgW="1473829" imgH="1403330" progId="Visio.Drawing.11">
                  <p:link updateAutomatic="1"/>
                </p:oleObj>
              </mc:Choice>
              <mc:Fallback>
                <p:oleObj name="Visio" r:id="rId3" imgW="1473829" imgH="140333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3200" y="4114800"/>
                        <a:ext cx="2463800" cy="2346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94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dirty="0" smtClean="0"/>
              <a:t>Central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7391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875107"/>
              </p:ext>
            </p:extLst>
          </p:nvPr>
        </p:nvGraphicFramePr>
        <p:xfrm>
          <a:off x="381000" y="1143000"/>
          <a:ext cx="7848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887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Features of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391400" cy="3581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EDUCAUSE Enterprise IT Leadership Conference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055A-0459-459C-892A-0F511804EDEF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06281"/>
            <a:ext cx="7086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20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WA - White Background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UIOWA - White Background</Template>
  <TotalTime>218</TotalTime>
  <Words>516</Words>
  <Application>Microsoft Office PowerPoint</Application>
  <PresentationFormat>On-screen Show (4:3)</PresentationFormat>
  <Paragraphs>148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UIOWA - White Background</vt:lpstr>
      <vt:lpstr>C:\Users\falsetti\Documents\SCCM Service Star.vsd\Drawing\~Page-1\Star 5</vt:lpstr>
      <vt:lpstr>On-Demand SaaS </vt:lpstr>
      <vt:lpstr>University of Iowa</vt:lpstr>
      <vt:lpstr>MS Blaster Worm</vt:lpstr>
      <vt:lpstr>FlashBack Trojan Cases </vt:lpstr>
      <vt:lpstr>Wake-up Call to Mac Users</vt:lpstr>
      <vt:lpstr>Client Management Definition</vt:lpstr>
      <vt:lpstr>Areas of Success</vt:lpstr>
      <vt:lpstr>Central Infrastructure</vt:lpstr>
      <vt:lpstr>Features of Infrastructure</vt:lpstr>
      <vt:lpstr>Reporting </vt:lpstr>
      <vt:lpstr>Partnerships On Campus</vt:lpstr>
      <vt:lpstr>Small Departments</vt:lpstr>
      <vt:lpstr>Large Departments</vt:lpstr>
      <vt:lpstr>Application Deployment</vt:lpstr>
      <vt:lpstr>Virtual Desktop</vt:lpstr>
      <vt:lpstr>Building a Community</vt:lpstr>
      <vt:lpstr>Reciprocal Sharing</vt:lpstr>
      <vt:lpstr>ITADmin Community</vt:lpstr>
      <vt:lpstr>Questions ?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On-Demand SaaS</dc:title>
  <dc:creator>falsetti</dc:creator>
  <cp:lastModifiedBy>falsetti</cp:lastModifiedBy>
  <cp:revision>16</cp:revision>
  <dcterms:created xsi:type="dcterms:W3CDTF">2012-05-04T20:23:49Z</dcterms:created>
  <dcterms:modified xsi:type="dcterms:W3CDTF">2012-05-07T17:00:41Z</dcterms:modified>
</cp:coreProperties>
</file>