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63" r:id="rId3"/>
    <p:sldId id="323" r:id="rId4"/>
    <p:sldId id="346" r:id="rId5"/>
    <p:sldId id="333" r:id="rId6"/>
    <p:sldId id="350" r:id="rId7"/>
    <p:sldId id="351" r:id="rId8"/>
    <p:sldId id="353" r:id="rId9"/>
    <p:sldId id="355" r:id="rId10"/>
    <p:sldId id="284" r:id="rId11"/>
    <p:sldId id="282" r:id="rId12"/>
    <p:sldId id="331" r:id="rId13"/>
    <p:sldId id="329" r:id="rId14"/>
    <p:sldId id="336" r:id="rId15"/>
    <p:sldId id="291" r:id="rId16"/>
    <p:sldId id="265" r:id="rId17"/>
    <p:sldId id="268" r:id="rId18"/>
    <p:sldId id="295" r:id="rId19"/>
    <p:sldId id="297" r:id="rId20"/>
    <p:sldId id="292" r:id="rId21"/>
    <p:sldId id="298" r:id="rId22"/>
    <p:sldId id="307" r:id="rId23"/>
    <p:sldId id="304" r:id="rId24"/>
    <p:sldId id="305" r:id="rId25"/>
    <p:sldId id="306" r:id="rId26"/>
    <p:sldId id="303" r:id="rId27"/>
    <p:sldId id="308" r:id="rId28"/>
    <p:sldId id="322" r:id="rId29"/>
    <p:sldId id="321" r:id="rId30"/>
    <p:sldId id="324" r:id="rId31"/>
    <p:sldId id="337" r:id="rId32"/>
    <p:sldId id="327" r:id="rId33"/>
    <p:sldId id="356" r:id="rId34"/>
    <p:sldId id="341" r:id="rId35"/>
    <p:sldId id="342" r:id="rId36"/>
    <p:sldId id="274" r:id="rId37"/>
    <p:sldId id="349" r:id="rId38"/>
    <p:sldId id="261"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C2C"/>
    <a:srgbClr val="A3FF51"/>
    <a:srgbClr val="669F31"/>
    <a:srgbClr val="6FAB33"/>
    <a:srgbClr val="74B532"/>
    <a:srgbClr val="6DAD2C"/>
    <a:srgbClr val="EC922E"/>
    <a:srgbClr val="FCD866"/>
    <a:srgbClr val="F3E570"/>
    <a:srgbClr val="DA5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9" autoAdjust="0"/>
    <p:restoredTop sz="66095" autoAdjust="0"/>
  </p:normalViewPr>
  <p:slideViewPr>
    <p:cSldViewPr snapToGrid="0" snapToObjects="1">
      <p:cViewPr varScale="1">
        <p:scale>
          <a:sx n="71" d="100"/>
          <a:sy n="71" d="100"/>
        </p:scale>
        <p:origin x="-1888" y="-12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13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59C88-D14C-294C-8B4D-111F37E9F610}" type="doc">
      <dgm:prSet loTypeId="urn:microsoft.com/office/officeart/2005/8/layout/lProcess2" loCatId="" qsTypeId="urn:microsoft.com/office/officeart/2005/8/quickstyle/simple2" qsCatId="simple" csTypeId="urn:microsoft.com/office/officeart/2005/8/colors/accent2_5" csCatId="accent2" phldr="1"/>
      <dgm:spPr/>
      <dgm:t>
        <a:bodyPr/>
        <a:lstStyle/>
        <a:p>
          <a:endParaRPr lang="en-US"/>
        </a:p>
      </dgm:t>
    </dgm:pt>
    <dgm:pt modelId="{7BCAB6FE-2F01-414E-BF85-65D591721835}">
      <dgm:prSet phldrT="[Text]"/>
      <dgm:spPr>
        <a:solidFill>
          <a:schemeClr val="bg1">
            <a:lumMod val="85000"/>
          </a:schemeClr>
        </a:solidFill>
      </dgm:spPr>
      <dgm:t>
        <a:bodyPr/>
        <a:lstStyle/>
        <a:p>
          <a:r>
            <a:rPr lang="en-US" dirty="0" smtClean="0"/>
            <a:t>Funding</a:t>
          </a:r>
          <a:endParaRPr lang="en-US" dirty="0"/>
        </a:p>
      </dgm:t>
    </dgm:pt>
    <dgm:pt modelId="{D0CA99C4-70CD-414D-AA22-4A31C2A1DFDB}" type="parTrans" cxnId="{FF81F0D3-B58D-064E-9BE8-B2D0437D629A}">
      <dgm:prSet/>
      <dgm:spPr/>
      <dgm:t>
        <a:bodyPr/>
        <a:lstStyle/>
        <a:p>
          <a:endParaRPr lang="en-US"/>
        </a:p>
      </dgm:t>
    </dgm:pt>
    <dgm:pt modelId="{64EB1C02-31E7-F34F-B550-8B4248EDA4EA}" type="sibTrans" cxnId="{FF81F0D3-B58D-064E-9BE8-B2D0437D629A}">
      <dgm:prSet/>
      <dgm:spPr/>
      <dgm:t>
        <a:bodyPr/>
        <a:lstStyle/>
        <a:p>
          <a:endParaRPr lang="en-US"/>
        </a:p>
      </dgm:t>
    </dgm:pt>
    <dgm:pt modelId="{260FFF7D-879F-7248-AF22-02DC683F467E}">
      <dgm:prSet phldrT="[Text]"/>
      <dgm:spPr>
        <a:solidFill>
          <a:srgbClr val="598C2C"/>
        </a:solidFill>
      </dgm:spPr>
      <dgm:t>
        <a:bodyPr/>
        <a:lstStyle/>
        <a:p>
          <a:r>
            <a:rPr lang="en-US" dirty="0" smtClean="0"/>
            <a:t>Investment in the future</a:t>
          </a:r>
          <a:endParaRPr lang="en-US" dirty="0"/>
        </a:p>
      </dgm:t>
    </dgm:pt>
    <dgm:pt modelId="{C34D853D-EE01-914C-9338-127DC942177D}" type="parTrans" cxnId="{69832B1A-5D30-B748-AE21-D99BF0691AD9}">
      <dgm:prSet/>
      <dgm:spPr/>
      <dgm:t>
        <a:bodyPr/>
        <a:lstStyle/>
        <a:p>
          <a:endParaRPr lang="en-US"/>
        </a:p>
      </dgm:t>
    </dgm:pt>
    <dgm:pt modelId="{0C1E1694-ED57-6144-B8BA-2CF4E9A7BB7B}" type="sibTrans" cxnId="{69832B1A-5D30-B748-AE21-D99BF0691AD9}">
      <dgm:prSet/>
      <dgm:spPr/>
      <dgm:t>
        <a:bodyPr/>
        <a:lstStyle/>
        <a:p>
          <a:endParaRPr lang="en-US"/>
        </a:p>
      </dgm:t>
    </dgm:pt>
    <dgm:pt modelId="{875868FA-DAE5-4E4B-9DE3-64C189F5A5E5}">
      <dgm:prSet phldrT="[Text]"/>
      <dgm:spPr/>
      <dgm:t>
        <a:bodyPr/>
        <a:lstStyle/>
        <a:p>
          <a:r>
            <a:rPr lang="en-US" dirty="0" smtClean="0"/>
            <a:t>Huge </a:t>
          </a:r>
          <a:br>
            <a:rPr lang="en-US" dirty="0" smtClean="0"/>
          </a:br>
          <a:r>
            <a:rPr lang="en-US" dirty="0" smtClean="0"/>
            <a:t>up-front </a:t>
          </a:r>
          <a:br>
            <a:rPr lang="en-US" dirty="0" smtClean="0"/>
          </a:br>
          <a:r>
            <a:rPr lang="en-US" dirty="0" smtClean="0"/>
            <a:t>costs</a:t>
          </a:r>
          <a:endParaRPr lang="en-US" dirty="0"/>
        </a:p>
      </dgm:t>
    </dgm:pt>
    <dgm:pt modelId="{ACAE40ED-F5E4-074F-B0B9-F1635F90AE33}" type="parTrans" cxnId="{032CE37D-0A9E-4D4A-9F8F-C37E915642EA}">
      <dgm:prSet/>
      <dgm:spPr/>
      <dgm:t>
        <a:bodyPr/>
        <a:lstStyle/>
        <a:p>
          <a:endParaRPr lang="en-US"/>
        </a:p>
      </dgm:t>
    </dgm:pt>
    <dgm:pt modelId="{F3DE7E3C-267C-2040-815C-D13F2C71EF9D}" type="sibTrans" cxnId="{032CE37D-0A9E-4D4A-9F8F-C37E915642EA}">
      <dgm:prSet/>
      <dgm:spPr/>
      <dgm:t>
        <a:bodyPr/>
        <a:lstStyle/>
        <a:p>
          <a:endParaRPr lang="en-US"/>
        </a:p>
      </dgm:t>
    </dgm:pt>
    <dgm:pt modelId="{F40B9BDC-65EE-8F46-891F-444A9E492802}">
      <dgm:prSet phldrT="[Text]"/>
      <dgm:spPr>
        <a:solidFill>
          <a:schemeClr val="bg1">
            <a:lumMod val="85000"/>
          </a:schemeClr>
        </a:solidFill>
      </dgm:spPr>
      <dgm:t>
        <a:bodyPr/>
        <a:lstStyle/>
        <a:p>
          <a:r>
            <a:rPr lang="en-US" dirty="0" smtClean="0"/>
            <a:t>People</a:t>
          </a:r>
          <a:endParaRPr lang="en-US" dirty="0"/>
        </a:p>
      </dgm:t>
    </dgm:pt>
    <dgm:pt modelId="{0D065041-5695-3D4A-9344-14BBD71817CA}" type="parTrans" cxnId="{5ECCAE76-08C3-9441-BCFC-478C9C6B60E7}">
      <dgm:prSet/>
      <dgm:spPr/>
      <dgm:t>
        <a:bodyPr/>
        <a:lstStyle/>
        <a:p>
          <a:endParaRPr lang="en-US"/>
        </a:p>
      </dgm:t>
    </dgm:pt>
    <dgm:pt modelId="{DE3F5325-6030-4A4F-9CA1-FBEC28E82D4B}" type="sibTrans" cxnId="{5ECCAE76-08C3-9441-BCFC-478C9C6B60E7}">
      <dgm:prSet/>
      <dgm:spPr/>
      <dgm:t>
        <a:bodyPr/>
        <a:lstStyle/>
        <a:p>
          <a:endParaRPr lang="en-US"/>
        </a:p>
      </dgm:t>
    </dgm:pt>
    <dgm:pt modelId="{EDFE98AA-3177-9147-99D8-3F7CE6DCACAA}">
      <dgm:prSet phldrT="[Text]"/>
      <dgm:spPr>
        <a:solidFill>
          <a:srgbClr val="598C2C"/>
        </a:solidFill>
      </dgm:spPr>
      <dgm:t>
        <a:bodyPr/>
        <a:lstStyle/>
        <a:p>
          <a:r>
            <a:rPr lang="en-US" dirty="0" smtClean="0"/>
            <a:t>Champion(s) at the top</a:t>
          </a:r>
          <a:endParaRPr lang="en-US" dirty="0"/>
        </a:p>
      </dgm:t>
    </dgm:pt>
    <dgm:pt modelId="{D70D9F94-E67A-F54D-AEE1-61E408698C25}" type="parTrans" cxnId="{9A921BD5-5869-6748-8078-6A9E714EB4F2}">
      <dgm:prSet/>
      <dgm:spPr/>
      <dgm:t>
        <a:bodyPr/>
        <a:lstStyle/>
        <a:p>
          <a:endParaRPr lang="en-US"/>
        </a:p>
      </dgm:t>
    </dgm:pt>
    <dgm:pt modelId="{6FCA2C00-2246-714B-889C-76B11F510389}" type="sibTrans" cxnId="{9A921BD5-5869-6748-8078-6A9E714EB4F2}">
      <dgm:prSet/>
      <dgm:spPr/>
      <dgm:t>
        <a:bodyPr/>
        <a:lstStyle/>
        <a:p>
          <a:endParaRPr lang="en-US"/>
        </a:p>
      </dgm:t>
    </dgm:pt>
    <dgm:pt modelId="{D996531A-9599-2B46-9BD6-413F3FBC4E23}">
      <dgm:prSet phldrT="[Text]"/>
      <dgm:spPr/>
      <dgm:t>
        <a:bodyPr/>
        <a:lstStyle/>
        <a:p>
          <a:r>
            <a:rPr lang="en-US" dirty="0" smtClean="0"/>
            <a:t>Analyst talent</a:t>
          </a:r>
          <a:endParaRPr lang="en-US" dirty="0"/>
        </a:p>
      </dgm:t>
    </dgm:pt>
    <dgm:pt modelId="{BCEA53DA-C6A8-454C-B264-4DB5DFB0E6E8}" type="parTrans" cxnId="{CAFCCE33-4F51-D94F-BC9E-A6433AB20BDE}">
      <dgm:prSet/>
      <dgm:spPr/>
      <dgm:t>
        <a:bodyPr/>
        <a:lstStyle/>
        <a:p>
          <a:endParaRPr lang="en-US"/>
        </a:p>
      </dgm:t>
    </dgm:pt>
    <dgm:pt modelId="{4C973063-E4C6-ED4E-B6F2-BC16BD129DB5}" type="sibTrans" cxnId="{CAFCCE33-4F51-D94F-BC9E-A6433AB20BDE}">
      <dgm:prSet/>
      <dgm:spPr/>
      <dgm:t>
        <a:bodyPr/>
        <a:lstStyle/>
        <a:p>
          <a:endParaRPr lang="en-US"/>
        </a:p>
      </dgm:t>
    </dgm:pt>
    <dgm:pt modelId="{79A67E0E-FAA6-CA4B-9E21-BDC0BFA00559}">
      <dgm:prSet phldrT="[Text]"/>
      <dgm:spPr>
        <a:solidFill>
          <a:schemeClr val="bg1">
            <a:lumMod val="85000"/>
          </a:schemeClr>
        </a:solidFill>
      </dgm:spPr>
      <dgm:t>
        <a:bodyPr/>
        <a:lstStyle/>
        <a:p>
          <a:r>
            <a:rPr lang="en-US" dirty="0" smtClean="0"/>
            <a:t>Data Governance</a:t>
          </a:r>
          <a:endParaRPr lang="en-US" dirty="0"/>
        </a:p>
      </dgm:t>
    </dgm:pt>
    <dgm:pt modelId="{3A943308-7A42-BF4D-AC73-62944FE1ED9B}" type="parTrans" cxnId="{8EA0B2C1-DD7D-9A45-A131-D84C72D94387}">
      <dgm:prSet/>
      <dgm:spPr/>
      <dgm:t>
        <a:bodyPr/>
        <a:lstStyle/>
        <a:p>
          <a:endParaRPr lang="en-US"/>
        </a:p>
      </dgm:t>
    </dgm:pt>
    <dgm:pt modelId="{80F5D709-6CE6-C84B-99FC-84AB4F2EE578}" type="sibTrans" cxnId="{8EA0B2C1-DD7D-9A45-A131-D84C72D94387}">
      <dgm:prSet/>
      <dgm:spPr/>
      <dgm:t>
        <a:bodyPr/>
        <a:lstStyle/>
        <a:p>
          <a:endParaRPr lang="en-US"/>
        </a:p>
      </dgm:t>
    </dgm:pt>
    <dgm:pt modelId="{41C4C91F-B3AA-F147-8E76-1F43DB5EA38C}">
      <dgm:prSet phldrT="[Text]"/>
      <dgm:spPr>
        <a:solidFill>
          <a:srgbClr val="598C2C"/>
        </a:solidFill>
      </dgm:spPr>
      <dgm:t>
        <a:bodyPr/>
        <a:lstStyle/>
        <a:p>
          <a:r>
            <a:rPr lang="en-US" dirty="0" smtClean="0"/>
            <a:t>Biased toward access</a:t>
          </a:r>
          <a:endParaRPr lang="en-US" dirty="0"/>
        </a:p>
      </dgm:t>
    </dgm:pt>
    <dgm:pt modelId="{3B6AD45E-AEF1-5147-A1D5-8738011A355D}" type="parTrans" cxnId="{38D8A6A5-95C4-074E-8460-57C9DB0161B6}">
      <dgm:prSet/>
      <dgm:spPr/>
      <dgm:t>
        <a:bodyPr/>
        <a:lstStyle/>
        <a:p>
          <a:endParaRPr lang="en-US"/>
        </a:p>
      </dgm:t>
    </dgm:pt>
    <dgm:pt modelId="{889F3996-F90E-3A4D-A2EB-5A24DE225450}" type="sibTrans" cxnId="{38D8A6A5-95C4-074E-8460-57C9DB0161B6}">
      <dgm:prSet/>
      <dgm:spPr/>
      <dgm:t>
        <a:bodyPr/>
        <a:lstStyle/>
        <a:p>
          <a:endParaRPr lang="en-US"/>
        </a:p>
      </dgm:t>
    </dgm:pt>
    <dgm:pt modelId="{E3DE3E90-F64A-C143-98F6-C3007B2C464E}">
      <dgm:prSet phldrT="[Text]"/>
      <dgm:spPr/>
      <dgm:t>
        <a:bodyPr/>
        <a:lstStyle/>
        <a:p>
          <a:r>
            <a:rPr lang="en-US" dirty="0" smtClean="0"/>
            <a:t>No policy, highly restrictive policy</a:t>
          </a:r>
          <a:endParaRPr lang="en-US" dirty="0"/>
        </a:p>
      </dgm:t>
    </dgm:pt>
    <dgm:pt modelId="{55AE13AE-4094-7940-B6FF-7781F278F8FC}" type="parTrans" cxnId="{AF2B6599-D493-8C42-B607-40AE40C4EC11}">
      <dgm:prSet/>
      <dgm:spPr/>
      <dgm:t>
        <a:bodyPr/>
        <a:lstStyle/>
        <a:p>
          <a:endParaRPr lang="en-US"/>
        </a:p>
      </dgm:t>
    </dgm:pt>
    <dgm:pt modelId="{9580FBF3-A7D0-3A4E-A909-C6789430D9B0}" type="sibTrans" cxnId="{AF2B6599-D493-8C42-B607-40AE40C4EC11}">
      <dgm:prSet/>
      <dgm:spPr/>
      <dgm:t>
        <a:bodyPr/>
        <a:lstStyle/>
        <a:p>
          <a:endParaRPr lang="en-US"/>
        </a:p>
      </dgm:t>
    </dgm:pt>
    <dgm:pt modelId="{7357F337-B3D3-3E47-89B9-2C0A37399A6C}">
      <dgm:prSet phldrT="[Text]"/>
      <dgm:spPr>
        <a:solidFill>
          <a:schemeClr val="bg1">
            <a:lumMod val="85000"/>
          </a:schemeClr>
        </a:solidFill>
      </dgm:spPr>
      <dgm:t>
        <a:bodyPr/>
        <a:lstStyle/>
        <a:p>
          <a:r>
            <a:rPr lang="en-US" dirty="0" smtClean="0"/>
            <a:t>Culture</a:t>
          </a:r>
          <a:endParaRPr lang="en-US" dirty="0"/>
        </a:p>
      </dgm:t>
    </dgm:pt>
    <dgm:pt modelId="{D8A8F874-78EB-834A-8742-B851C5D70E9B}" type="parTrans" cxnId="{9F039458-E36A-2749-8053-CFF0EBFB229D}">
      <dgm:prSet/>
      <dgm:spPr/>
      <dgm:t>
        <a:bodyPr/>
        <a:lstStyle/>
        <a:p>
          <a:endParaRPr lang="en-US"/>
        </a:p>
      </dgm:t>
    </dgm:pt>
    <dgm:pt modelId="{9FD18EDB-271B-7247-97CD-3CB8697DFB76}" type="sibTrans" cxnId="{9F039458-E36A-2749-8053-CFF0EBFB229D}">
      <dgm:prSet/>
      <dgm:spPr/>
      <dgm:t>
        <a:bodyPr/>
        <a:lstStyle/>
        <a:p>
          <a:endParaRPr lang="en-US"/>
        </a:p>
      </dgm:t>
    </dgm:pt>
    <dgm:pt modelId="{D099527F-4BAD-7E45-80E1-163BCCEDB469}">
      <dgm:prSet phldrT="[Text]"/>
      <dgm:spPr>
        <a:solidFill>
          <a:srgbClr val="598C2C"/>
        </a:solidFill>
      </dgm:spPr>
      <dgm:t>
        <a:bodyPr/>
        <a:lstStyle/>
        <a:p>
          <a:r>
            <a:rPr lang="en-US" dirty="0" smtClean="0"/>
            <a:t>Effective change leadership</a:t>
          </a:r>
          <a:endParaRPr lang="en-US" dirty="0"/>
        </a:p>
      </dgm:t>
    </dgm:pt>
    <dgm:pt modelId="{4255332D-CC65-DF4C-8F1C-EEA6F52F9362}" type="parTrans" cxnId="{5E67C337-6102-BC4C-B1BA-3DA842057080}">
      <dgm:prSet/>
      <dgm:spPr/>
      <dgm:t>
        <a:bodyPr/>
        <a:lstStyle/>
        <a:p>
          <a:endParaRPr lang="en-US"/>
        </a:p>
      </dgm:t>
    </dgm:pt>
    <dgm:pt modelId="{797DADF8-7D19-6544-8EE9-01373935E218}" type="sibTrans" cxnId="{5E67C337-6102-BC4C-B1BA-3DA842057080}">
      <dgm:prSet/>
      <dgm:spPr/>
      <dgm:t>
        <a:bodyPr/>
        <a:lstStyle/>
        <a:p>
          <a:endParaRPr lang="en-US"/>
        </a:p>
      </dgm:t>
    </dgm:pt>
    <dgm:pt modelId="{B15A0FDD-EC82-C34C-B484-EF11B84356DA}">
      <dgm:prSet phldrT="[Text]"/>
      <dgm:spPr>
        <a:solidFill>
          <a:schemeClr val="accent2">
            <a:hueOff val="0"/>
            <a:satOff val="0"/>
            <a:lumOff val="0"/>
            <a:alpha val="72000"/>
          </a:schemeClr>
        </a:solidFill>
      </dgm:spPr>
      <dgm:t>
        <a:bodyPr/>
        <a:lstStyle/>
        <a:p>
          <a:r>
            <a:rPr lang="en-US" dirty="0" smtClean="0"/>
            <a:t>Resistance</a:t>
          </a:r>
          <a:endParaRPr lang="en-US" dirty="0"/>
        </a:p>
      </dgm:t>
    </dgm:pt>
    <dgm:pt modelId="{02FDC4D4-051B-194B-BF5E-4CB4501727B6}" type="parTrans" cxnId="{D942AF97-F78F-4E4F-B180-6871DDC3BAD7}">
      <dgm:prSet/>
      <dgm:spPr/>
      <dgm:t>
        <a:bodyPr/>
        <a:lstStyle/>
        <a:p>
          <a:endParaRPr lang="en-US"/>
        </a:p>
      </dgm:t>
    </dgm:pt>
    <dgm:pt modelId="{AC6AE124-F583-124B-8840-021A01D1FE82}" type="sibTrans" cxnId="{D942AF97-F78F-4E4F-B180-6871DDC3BAD7}">
      <dgm:prSet/>
      <dgm:spPr/>
      <dgm:t>
        <a:bodyPr/>
        <a:lstStyle/>
        <a:p>
          <a:endParaRPr lang="en-US"/>
        </a:p>
      </dgm:t>
    </dgm:pt>
    <dgm:pt modelId="{2470F732-9247-0243-AFE2-8A6610F607D2}">
      <dgm:prSet phldrT="[Text]"/>
      <dgm:spPr>
        <a:solidFill>
          <a:schemeClr val="bg1">
            <a:lumMod val="85000"/>
          </a:schemeClr>
        </a:solidFill>
      </dgm:spPr>
      <dgm:t>
        <a:bodyPr/>
        <a:lstStyle/>
        <a:p>
          <a:r>
            <a:rPr lang="en-US" dirty="0" smtClean="0"/>
            <a:t>Design</a:t>
          </a:r>
          <a:endParaRPr lang="en-US" dirty="0"/>
        </a:p>
      </dgm:t>
    </dgm:pt>
    <dgm:pt modelId="{045F36D2-97F2-A54C-97F2-24340C716ECF}" type="parTrans" cxnId="{4F799428-26A8-F749-B9A0-5CB26C29CC97}">
      <dgm:prSet/>
      <dgm:spPr/>
      <dgm:t>
        <a:bodyPr/>
        <a:lstStyle/>
        <a:p>
          <a:endParaRPr lang="en-US"/>
        </a:p>
      </dgm:t>
    </dgm:pt>
    <dgm:pt modelId="{32AC2E5B-854D-DC4D-953F-0F50745FE7A2}" type="sibTrans" cxnId="{4F799428-26A8-F749-B9A0-5CB26C29CC97}">
      <dgm:prSet/>
      <dgm:spPr/>
      <dgm:t>
        <a:bodyPr/>
        <a:lstStyle/>
        <a:p>
          <a:endParaRPr lang="en-US"/>
        </a:p>
      </dgm:t>
    </dgm:pt>
    <dgm:pt modelId="{5D7D38F1-24CC-E34B-A6AF-A9768B7B31B1}">
      <dgm:prSet phldrT="[Text]"/>
      <dgm:spPr>
        <a:solidFill>
          <a:srgbClr val="598C2C"/>
        </a:solidFill>
      </dgm:spPr>
      <dgm:t>
        <a:bodyPr/>
        <a:lstStyle/>
        <a:p>
          <a:r>
            <a:rPr lang="en-US" dirty="0" smtClean="0"/>
            <a:t>Usability</a:t>
          </a:r>
          <a:endParaRPr lang="en-US" dirty="0"/>
        </a:p>
      </dgm:t>
    </dgm:pt>
    <dgm:pt modelId="{CF553B55-C4C8-3447-8506-B4D1FC8C1501}" type="parTrans" cxnId="{330BE9E1-C276-F045-A9A3-57E02D4BF268}">
      <dgm:prSet/>
      <dgm:spPr/>
      <dgm:t>
        <a:bodyPr/>
        <a:lstStyle/>
        <a:p>
          <a:endParaRPr lang="en-US"/>
        </a:p>
      </dgm:t>
    </dgm:pt>
    <dgm:pt modelId="{A07754B9-3007-AB49-8B4E-FAF5C3353B55}" type="sibTrans" cxnId="{330BE9E1-C276-F045-A9A3-57E02D4BF268}">
      <dgm:prSet/>
      <dgm:spPr/>
      <dgm:t>
        <a:bodyPr/>
        <a:lstStyle/>
        <a:p>
          <a:endParaRPr lang="en-US"/>
        </a:p>
      </dgm:t>
    </dgm:pt>
    <dgm:pt modelId="{11A1614E-8209-804A-87BF-B8EA6BEC48CE}">
      <dgm:prSet phldrT="[Text]"/>
      <dgm:spPr>
        <a:solidFill>
          <a:schemeClr val="accent2">
            <a:hueOff val="0"/>
            <a:satOff val="0"/>
            <a:lumOff val="0"/>
            <a:alpha val="72000"/>
          </a:schemeClr>
        </a:solidFill>
      </dgm:spPr>
      <dgm:t>
        <a:bodyPr/>
        <a:lstStyle/>
        <a:p>
          <a:r>
            <a:rPr lang="en-US" dirty="0" smtClean="0"/>
            <a:t>Defining key outcomes</a:t>
          </a:r>
          <a:endParaRPr lang="en-US" dirty="0"/>
        </a:p>
      </dgm:t>
    </dgm:pt>
    <dgm:pt modelId="{17257FEE-751B-8F48-B8D8-A12AFD452F32}" type="parTrans" cxnId="{6FBAEB98-DADF-D54B-982C-CE99D6867CBB}">
      <dgm:prSet/>
      <dgm:spPr/>
      <dgm:t>
        <a:bodyPr/>
        <a:lstStyle/>
        <a:p>
          <a:endParaRPr lang="en-US"/>
        </a:p>
      </dgm:t>
    </dgm:pt>
    <dgm:pt modelId="{10A7D900-08AB-5A45-A944-0EB6CFAC8246}" type="sibTrans" cxnId="{6FBAEB98-DADF-D54B-982C-CE99D6867CBB}">
      <dgm:prSet/>
      <dgm:spPr/>
      <dgm:t>
        <a:bodyPr/>
        <a:lstStyle/>
        <a:p>
          <a:endParaRPr lang="en-US"/>
        </a:p>
      </dgm:t>
    </dgm:pt>
    <dgm:pt modelId="{59E07AFD-46B1-7343-AD52-4E4BED08C789}">
      <dgm:prSet phldrT="[Text]"/>
      <dgm:spPr>
        <a:solidFill>
          <a:schemeClr val="bg1">
            <a:lumMod val="85000"/>
          </a:schemeClr>
        </a:solidFill>
      </dgm:spPr>
      <dgm:t>
        <a:bodyPr/>
        <a:lstStyle/>
        <a:p>
          <a:r>
            <a:rPr lang="en-US" dirty="0" smtClean="0"/>
            <a:t>Data</a:t>
          </a:r>
          <a:endParaRPr lang="en-US" dirty="0"/>
        </a:p>
      </dgm:t>
    </dgm:pt>
    <dgm:pt modelId="{33337A04-4911-7242-8469-2B9533BEBDAC}" type="parTrans" cxnId="{94C78A09-7158-1242-9499-4EB0567A44BC}">
      <dgm:prSet/>
      <dgm:spPr/>
      <dgm:t>
        <a:bodyPr/>
        <a:lstStyle/>
        <a:p>
          <a:endParaRPr lang="en-US"/>
        </a:p>
      </dgm:t>
    </dgm:pt>
    <dgm:pt modelId="{DDB4C03E-7161-B844-9A59-525CFEF132BC}" type="sibTrans" cxnId="{94C78A09-7158-1242-9499-4EB0567A44BC}">
      <dgm:prSet/>
      <dgm:spPr/>
      <dgm:t>
        <a:bodyPr/>
        <a:lstStyle/>
        <a:p>
          <a:endParaRPr lang="en-US"/>
        </a:p>
      </dgm:t>
    </dgm:pt>
    <dgm:pt modelId="{D8F3EA73-CDAB-6042-BA63-7E8CF2711C9B}">
      <dgm:prSet phldrT="[Text]"/>
      <dgm:spPr>
        <a:solidFill>
          <a:srgbClr val="598C2C"/>
        </a:solidFill>
      </dgm:spPr>
      <dgm:t>
        <a:bodyPr/>
        <a:lstStyle/>
        <a:p>
          <a:r>
            <a:rPr lang="en-US" dirty="0" smtClean="0"/>
            <a:t>Standards</a:t>
          </a:r>
          <a:endParaRPr lang="en-US" dirty="0"/>
        </a:p>
      </dgm:t>
    </dgm:pt>
    <dgm:pt modelId="{31115FFD-FFCD-6043-8611-4475ECC08CD3}" type="parTrans" cxnId="{36890AFC-FE0E-D044-BE3A-585CCC3DC31D}">
      <dgm:prSet/>
      <dgm:spPr/>
      <dgm:t>
        <a:bodyPr/>
        <a:lstStyle/>
        <a:p>
          <a:endParaRPr lang="en-US"/>
        </a:p>
      </dgm:t>
    </dgm:pt>
    <dgm:pt modelId="{E338280C-8B5B-5145-95F3-6FEA478DD88A}" type="sibTrans" cxnId="{36890AFC-FE0E-D044-BE3A-585CCC3DC31D}">
      <dgm:prSet/>
      <dgm:spPr/>
      <dgm:t>
        <a:bodyPr/>
        <a:lstStyle/>
        <a:p>
          <a:endParaRPr lang="en-US"/>
        </a:p>
      </dgm:t>
    </dgm:pt>
    <dgm:pt modelId="{160D7190-F4AE-6646-8F81-04D6AA026119}">
      <dgm:prSet phldrT="[Text]"/>
      <dgm:spPr>
        <a:solidFill>
          <a:schemeClr val="accent2">
            <a:hueOff val="0"/>
            <a:satOff val="0"/>
            <a:lumOff val="0"/>
            <a:alpha val="72000"/>
          </a:schemeClr>
        </a:solidFill>
      </dgm:spPr>
      <dgm:t>
        <a:bodyPr/>
        <a:lstStyle/>
        <a:p>
          <a:r>
            <a:rPr lang="en-US" dirty="0" smtClean="0"/>
            <a:t>Quality and volume</a:t>
          </a:r>
          <a:endParaRPr lang="en-US" dirty="0"/>
        </a:p>
      </dgm:t>
    </dgm:pt>
    <dgm:pt modelId="{6F522854-CF2B-F847-948F-0E8A51AAE693}" type="parTrans" cxnId="{71D53663-68AA-FA48-A966-FF7178BD054A}">
      <dgm:prSet/>
      <dgm:spPr/>
      <dgm:t>
        <a:bodyPr/>
        <a:lstStyle/>
        <a:p>
          <a:endParaRPr lang="en-US"/>
        </a:p>
      </dgm:t>
    </dgm:pt>
    <dgm:pt modelId="{7C6EFDDB-E5F4-AA43-90EC-F8B5A08C2822}" type="sibTrans" cxnId="{71D53663-68AA-FA48-A966-FF7178BD054A}">
      <dgm:prSet/>
      <dgm:spPr/>
      <dgm:t>
        <a:bodyPr/>
        <a:lstStyle/>
        <a:p>
          <a:endParaRPr lang="en-US"/>
        </a:p>
      </dgm:t>
    </dgm:pt>
    <dgm:pt modelId="{C1D5EA1E-7E41-524D-9B19-0EC8333F8DCF}" type="pres">
      <dgm:prSet presAssocID="{53E59C88-D14C-294C-8B4D-111F37E9F610}" presName="theList" presStyleCnt="0">
        <dgm:presLayoutVars>
          <dgm:dir/>
          <dgm:animLvl val="lvl"/>
          <dgm:resizeHandles val="exact"/>
        </dgm:presLayoutVars>
      </dgm:prSet>
      <dgm:spPr/>
      <dgm:t>
        <a:bodyPr/>
        <a:lstStyle/>
        <a:p>
          <a:endParaRPr lang="en-US"/>
        </a:p>
      </dgm:t>
    </dgm:pt>
    <dgm:pt modelId="{ADF281A1-3AA0-2645-8436-8B7062638F0B}" type="pres">
      <dgm:prSet presAssocID="{7BCAB6FE-2F01-414E-BF85-65D591721835}" presName="compNode" presStyleCnt="0"/>
      <dgm:spPr/>
    </dgm:pt>
    <dgm:pt modelId="{A245F423-8959-F246-9AE0-C437CA5915AC}" type="pres">
      <dgm:prSet presAssocID="{7BCAB6FE-2F01-414E-BF85-65D591721835}" presName="aNode" presStyleLbl="bgShp" presStyleIdx="0" presStyleCnt="6" custLinFactNeighborX="-253"/>
      <dgm:spPr/>
      <dgm:t>
        <a:bodyPr/>
        <a:lstStyle/>
        <a:p>
          <a:endParaRPr lang="en-US"/>
        </a:p>
      </dgm:t>
    </dgm:pt>
    <dgm:pt modelId="{70DDD49C-C380-6B4E-8EED-FE5C398E49F7}" type="pres">
      <dgm:prSet presAssocID="{7BCAB6FE-2F01-414E-BF85-65D591721835}" presName="textNode" presStyleLbl="bgShp" presStyleIdx="0" presStyleCnt="6"/>
      <dgm:spPr/>
      <dgm:t>
        <a:bodyPr/>
        <a:lstStyle/>
        <a:p>
          <a:endParaRPr lang="en-US"/>
        </a:p>
      </dgm:t>
    </dgm:pt>
    <dgm:pt modelId="{CEDA197A-17E1-1A47-9B98-9055B573A1CD}" type="pres">
      <dgm:prSet presAssocID="{7BCAB6FE-2F01-414E-BF85-65D591721835}" presName="compChildNode" presStyleCnt="0"/>
      <dgm:spPr/>
    </dgm:pt>
    <dgm:pt modelId="{E9F7E18B-83F7-8045-B88F-5FB31CA4DD24}" type="pres">
      <dgm:prSet presAssocID="{7BCAB6FE-2F01-414E-BF85-65D591721835}" presName="theInnerList" presStyleCnt="0"/>
      <dgm:spPr/>
    </dgm:pt>
    <dgm:pt modelId="{B9B862AB-9041-7A4C-8E31-069E7579388A}" type="pres">
      <dgm:prSet presAssocID="{260FFF7D-879F-7248-AF22-02DC683F467E}" presName="childNode" presStyleLbl="node1" presStyleIdx="0" presStyleCnt="12" custScaleX="111651">
        <dgm:presLayoutVars>
          <dgm:bulletEnabled val="1"/>
        </dgm:presLayoutVars>
      </dgm:prSet>
      <dgm:spPr/>
      <dgm:t>
        <a:bodyPr/>
        <a:lstStyle/>
        <a:p>
          <a:endParaRPr lang="en-US"/>
        </a:p>
      </dgm:t>
    </dgm:pt>
    <dgm:pt modelId="{706522AA-5ACB-C749-943B-7D92CB847E2C}" type="pres">
      <dgm:prSet presAssocID="{260FFF7D-879F-7248-AF22-02DC683F467E}" presName="aSpace2" presStyleCnt="0"/>
      <dgm:spPr/>
    </dgm:pt>
    <dgm:pt modelId="{C184A207-48FC-804A-80E8-B51C4540792E}" type="pres">
      <dgm:prSet presAssocID="{875868FA-DAE5-4E4B-9DE3-64C189F5A5E5}" presName="childNode" presStyleLbl="node1" presStyleIdx="1" presStyleCnt="12" custScaleX="111651">
        <dgm:presLayoutVars>
          <dgm:bulletEnabled val="1"/>
        </dgm:presLayoutVars>
      </dgm:prSet>
      <dgm:spPr/>
      <dgm:t>
        <a:bodyPr/>
        <a:lstStyle/>
        <a:p>
          <a:endParaRPr lang="en-US"/>
        </a:p>
      </dgm:t>
    </dgm:pt>
    <dgm:pt modelId="{04110C6E-182E-144A-BF9B-BDB9B160D302}" type="pres">
      <dgm:prSet presAssocID="{7BCAB6FE-2F01-414E-BF85-65D591721835}" presName="aSpace" presStyleCnt="0"/>
      <dgm:spPr/>
    </dgm:pt>
    <dgm:pt modelId="{4BCE5671-67FD-9145-B3F6-B5D54A9F3935}" type="pres">
      <dgm:prSet presAssocID="{F40B9BDC-65EE-8F46-891F-444A9E492802}" presName="compNode" presStyleCnt="0"/>
      <dgm:spPr/>
    </dgm:pt>
    <dgm:pt modelId="{3DA5FE6C-5D79-0743-B0CB-6AD1143520F1}" type="pres">
      <dgm:prSet presAssocID="{F40B9BDC-65EE-8F46-891F-444A9E492802}" presName="aNode" presStyleLbl="bgShp" presStyleIdx="1" presStyleCnt="6"/>
      <dgm:spPr/>
      <dgm:t>
        <a:bodyPr/>
        <a:lstStyle/>
        <a:p>
          <a:endParaRPr lang="en-US"/>
        </a:p>
      </dgm:t>
    </dgm:pt>
    <dgm:pt modelId="{298B9A7B-7277-904F-B6CF-D59C32C5DC33}" type="pres">
      <dgm:prSet presAssocID="{F40B9BDC-65EE-8F46-891F-444A9E492802}" presName="textNode" presStyleLbl="bgShp" presStyleIdx="1" presStyleCnt="6"/>
      <dgm:spPr/>
      <dgm:t>
        <a:bodyPr/>
        <a:lstStyle/>
        <a:p>
          <a:endParaRPr lang="en-US"/>
        </a:p>
      </dgm:t>
    </dgm:pt>
    <dgm:pt modelId="{CEACF709-7219-E54F-A6DC-28574B11FFE0}" type="pres">
      <dgm:prSet presAssocID="{F40B9BDC-65EE-8F46-891F-444A9E492802}" presName="compChildNode" presStyleCnt="0"/>
      <dgm:spPr/>
    </dgm:pt>
    <dgm:pt modelId="{66201B71-8C4D-8E41-8085-967CA5A30DC6}" type="pres">
      <dgm:prSet presAssocID="{F40B9BDC-65EE-8F46-891F-444A9E492802}" presName="theInnerList" presStyleCnt="0"/>
      <dgm:spPr/>
    </dgm:pt>
    <dgm:pt modelId="{BC0DFC6C-FFF6-894B-93A8-EAE86C023023}" type="pres">
      <dgm:prSet presAssocID="{EDFE98AA-3177-9147-99D8-3F7CE6DCACAA}" presName="childNode" presStyleLbl="node1" presStyleIdx="2" presStyleCnt="12" custScaleX="111651">
        <dgm:presLayoutVars>
          <dgm:bulletEnabled val="1"/>
        </dgm:presLayoutVars>
      </dgm:prSet>
      <dgm:spPr/>
      <dgm:t>
        <a:bodyPr/>
        <a:lstStyle/>
        <a:p>
          <a:endParaRPr lang="en-US"/>
        </a:p>
      </dgm:t>
    </dgm:pt>
    <dgm:pt modelId="{ACFC1757-9ECF-774F-A994-A7827D73549A}" type="pres">
      <dgm:prSet presAssocID="{EDFE98AA-3177-9147-99D8-3F7CE6DCACAA}" presName="aSpace2" presStyleCnt="0"/>
      <dgm:spPr/>
    </dgm:pt>
    <dgm:pt modelId="{88DCC81E-ED47-3749-A3C2-B88EAF6A6FF5}" type="pres">
      <dgm:prSet presAssocID="{D996531A-9599-2B46-9BD6-413F3FBC4E23}" presName="childNode" presStyleLbl="node1" presStyleIdx="3" presStyleCnt="12" custScaleX="111651">
        <dgm:presLayoutVars>
          <dgm:bulletEnabled val="1"/>
        </dgm:presLayoutVars>
      </dgm:prSet>
      <dgm:spPr/>
      <dgm:t>
        <a:bodyPr/>
        <a:lstStyle/>
        <a:p>
          <a:endParaRPr lang="en-US"/>
        </a:p>
      </dgm:t>
    </dgm:pt>
    <dgm:pt modelId="{D5E33ACF-77F1-B84C-8F39-B921E15F7FC4}" type="pres">
      <dgm:prSet presAssocID="{F40B9BDC-65EE-8F46-891F-444A9E492802}" presName="aSpace" presStyleCnt="0"/>
      <dgm:spPr/>
    </dgm:pt>
    <dgm:pt modelId="{511A1D95-FB60-BB44-8B96-1316DC1F716F}" type="pres">
      <dgm:prSet presAssocID="{79A67E0E-FAA6-CA4B-9E21-BDC0BFA00559}" presName="compNode" presStyleCnt="0"/>
      <dgm:spPr/>
    </dgm:pt>
    <dgm:pt modelId="{647F3827-69BF-3C4A-9BFB-7D32C00DB662}" type="pres">
      <dgm:prSet presAssocID="{79A67E0E-FAA6-CA4B-9E21-BDC0BFA00559}" presName="aNode" presStyleLbl="bgShp" presStyleIdx="2" presStyleCnt="6"/>
      <dgm:spPr/>
      <dgm:t>
        <a:bodyPr/>
        <a:lstStyle/>
        <a:p>
          <a:endParaRPr lang="en-US"/>
        </a:p>
      </dgm:t>
    </dgm:pt>
    <dgm:pt modelId="{CBC9B877-AF28-3F4C-91A6-1C3139183CC6}" type="pres">
      <dgm:prSet presAssocID="{79A67E0E-FAA6-CA4B-9E21-BDC0BFA00559}" presName="textNode" presStyleLbl="bgShp" presStyleIdx="2" presStyleCnt="6"/>
      <dgm:spPr/>
      <dgm:t>
        <a:bodyPr/>
        <a:lstStyle/>
        <a:p>
          <a:endParaRPr lang="en-US"/>
        </a:p>
      </dgm:t>
    </dgm:pt>
    <dgm:pt modelId="{37824C2D-04CF-BA41-A4A7-60FA1F88B016}" type="pres">
      <dgm:prSet presAssocID="{79A67E0E-FAA6-CA4B-9E21-BDC0BFA00559}" presName="compChildNode" presStyleCnt="0"/>
      <dgm:spPr/>
    </dgm:pt>
    <dgm:pt modelId="{7F15909E-183A-2840-BB3F-7BA2BF0E54FE}" type="pres">
      <dgm:prSet presAssocID="{79A67E0E-FAA6-CA4B-9E21-BDC0BFA00559}" presName="theInnerList" presStyleCnt="0"/>
      <dgm:spPr/>
    </dgm:pt>
    <dgm:pt modelId="{A618D30E-C6CE-ED44-84A7-62362C9B2457}" type="pres">
      <dgm:prSet presAssocID="{41C4C91F-B3AA-F147-8E76-1F43DB5EA38C}" presName="childNode" presStyleLbl="node1" presStyleIdx="4" presStyleCnt="12" custScaleX="111651">
        <dgm:presLayoutVars>
          <dgm:bulletEnabled val="1"/>
        </dgm:presLayoutVars>
      </dgm:prSet>
      <dgm:spPr/>
      <dgm:t>
        <a:bodyPr/>
        <a:lstStyle/>
        <a:p>
          <a:endParaRPr lang="en-US"/>
        </a:p>
      </dgm:t>
    </dgm:pt>
    <dgm:pt modelId="{243B9966-2C9E-D84B-9F4F-2E9E8E1EED43}" type="pres">
      <dgm:prSet presAssocID="{41C4C91F-B3AA-F147-8E76-1F43DB5EA38C}" presName="aSpace2" presStyleCnt="0"/>
      <dgm:spPr/>
    </dgm:pt>
    <dgm:pt modelId="{B9A3BB0E-A301-844C-AE02-7EA4538A996C}" type="pres">
      <dgm:prSet presAssocID="{E3DE3E90-F64A-C143-98F6-C3007B2C464E}" presName="childNode" presStyleLbl="node1" presStyleIdx="5" presStyleCnt="12" custScaleX="111651">
        <dgm:presLayoutVars>
          <dgm:bulletEnabled val="1"/>
        </dgm:presLayoutVars>
      </dgm:prSet>
      <dgm:spPr/>
      <dgm:t>
        <a:bodyPr/>
        <a:lstStyle/>
        <a:p>
          <a:endParaRPr lang="en-US"/>
        </a:p>
      </dgm:t>
    </dgm:pt>
    <dgm:pt modelId="{CBB7A249-080E-474C-AF0F-AA0F936F3DDA}" type="pres">
      <dgm:prSet presAssocID="{79A67E0E-FAA6-CA4B-9E21-BDC0BFA00559}" presName="aSpace" presStyleCnt="0"/>
      <dgm:spPr/>
    </dgm:pt>
    <dgm:pt modelId="{242F9143-ED00-5648-BB54-8734845563B3}" type="pres">
      <dgm:prSet presAssocID="{7357F337-B3D3-3E47-89B9-2C0A37399A6C}" presName="compNode" presStyleCnt="0"/>
      <dgm:spPr/>
    </dgm:pt>
    <dgm:pt modelId="{1D52931E-208D-1E43-A6DB-7A540B6A2E2E}" type="pres">
      <dgm:prSet presAssocID="{7357F337-B3D3-3E47-89B9-2C0A37399A6C}" presName="aNode" presStyleLbl="bgShp" presStyleIdx="3" presStyleCnt="6"/>
      <dgm:spPr/>
      <dgm:t>
        <a:bodyPr/>
        <a:lstStyle/>
        <a:p>
          <a:endParaRPr lang="en-US"/>
        </a:p>
      </dgm:t>
    </dgm:pt>
    <dgm:pt modelId="{E5E15518-653C-B64E-88F9-138997A8B8D0}" type="pres">
      <dgm:prSet presAssocID="{7357F337-B3D3-3E47-89B9-2C0A37399A6C}" presName="textNode" presStyleLbl="bgShp" presStyleIdx="3" presStyleCnt="6"/>
      <dgm:spPr/>
      <dgm:t>
        <a:bodyPr/>
        <a:lstStyle/>
        <a:p>
          <a:endParaRPr lang="en-US"/>
        </a:p>
      </dgm:t>
    </dgm:pt>
    <dgm:pt modelId="{D514307D-E066-6C48-929F-E1B99F11ADE2}" type="pres">
      <dgm:prSet presAssocID="{7357F337-B3D3-3E47-89B9-2C0A37399A6C}" presName="compChildNode" presStyleCnt="0"/>
      <dgm:spPr/>
    </dgm:pt>
    <dgm:pt modelId="{720D0D40-CAC1-5E40-AAF6-B754B4AFE01A}" type="pres">
      <dgm:prSet presAssocID="{7357F337-B3D3-3E47-89B9-2C0A37399A6C}" presName="theInnerList" presStyleCnt="0"/>
      <dgm:spPr/>
    </dgm:pt>
    <dgm:pt modelId="{768B7975-482C-C74C-99E8-D945DCCB453C}" type="pres">
      <dgm:prSet presAssocID="{D099527F-4BAD-7E45-80E1-163BCCEDB469}" presName="childNode" presStyleLbl="node1" presStyleIdx="6" presStyleCnt="12" custScaleX="111651">
        <dgm:presLayoutVars>
          <dgm:bulletEnabled val="1"/>
        </dgm:presLayoutVars>
      </dgm:prSet>
      <dgm:spPr/>
      <dgm:t>
        <a:bodyPr/>
        <a:lstStyle/>
        <a:p>
          <a:endParaRPr lang="en-US"/>
        </a:p>
      </dgm:t>
    </dgm:pt>
    <dgm:pt modelId="{5A70CEBC-A100-1C49-BA22-F63F9F0BF132}" type="pres">
      <dgm:prSet presAssocID="{D099527F-4BAD-7E45-80E1-163BCCEDB469}" presName="aSpace2" presStyleCnt="0"/>
      <dgm:spPr/>
    </dgm:pt>
    <dgm:pt modelId="{F1C6FB18-AF36-AA4E-9220-77739BC76863}" type="pres">
      <dgm:prSet presAssocID="{B15A0FDD-EC82-C34C-B484-EF11B84356DA}" presName="childNode" presStyleLbl="node1" presStyleIdx="7" presStyleCnt="12" custScaleX="111651">
        <dgm:presLayoutVars>
          <dgm:bulletEnabled val="1"/>
        </dgm:presLayoutVars>
      </dgm:prSet>
      <dgm:spPr/>
      <dgm:t>
        <a:bodyPr/>
        <a:lstStyle/>
        <a:p>
          <a:endParaRPr lang="en-US"/>
        </a:p>
      </dgm:t>
    </dgm:pt>
    <dgm:pt modelId="{483CD2B8-A1CE-1C44-9F68-8F4DBB6BD031}" type="pres">
      <dgm:prSet presAssocID="{7357F337-B3D3-3E47-89B9-2C0A37399A6C}" presName="aSpace" presStyleCnt="0"/>
      <dgm:spPr/>
    </dgm:pt>
    <dgm:pt modelId="{04C9F0BD-5F98-6348-B26C-556B03D8C240}" type="pres">
      <dgm:prSet presAssocID="{2470F732-9247-0243-AFE2-8A6610F607D2}" presName="compNode" presStyleCnt="0"/>
      <dgm:spPr/>
    </dgm:pt>
    <dgm:pt modelId="{84DF6C55-4E6D-744A-8EAD-B0CA039F76EC}" type="pres">
      <dgm:prSet presAssocID="{2470F732-9247-0243-AFE2-8A6610F607D2}" presName="aNode" presStyleLbl="bgShp" presStyleIdx="4" presStyleCnt="6"/>
      <dgm:spPr/>
      <dgm:t>
        <a:bodyPr/>
        <a:lstStyle/>
        <a:p>
          <a:endParaRPr lang="en-US"/>
        </a:p>
      </dgm:t>
    </dgm:pt>
    <dgm:pt modelId="{BCAC04A6-94C0-CA43-9000-2E67E7200D5A}" type="pres">
      <dgm:prSet presAssocID="{2470F732-9247-0243-AFE2-8A6610F607D2}" presName="textNode" presStyleLbl="bgShp" presStyleIdx="4" presStyleCnt="6"/>
      <dgm:spPr/>
      <dgm:t>
        <a:bodyPr/>
        <a:lstStyle/>
        <a:p>
          <a:endParaRPr lang="en-US"/>
        </a:p>
      </dgm:t>
    </dgm:pt>
    <dgm:pt modelId="{E8E0C442-D1F0-1043-91D6-816F8F87F2B2}" type="pres">
      <dgm:prSet presAssocID="{2470F732-9247-0243-AFE2-8A6610F607D2}" presName="compChildNode" presStyleCnt="0"/>
      <dgm:spPr/>
    </dgm:pt>
    <dgm:pt modelId="{097BE906-1064-2947-AA55-F18B305DBD53}" type="pres">
      <dgm:prSet presAssocID="{2470F732-9247-0243-AFE2-8A6610F607D2}" presName="theInnerList" presStyleCnt="0"/>
      <dgm:spPr/>
    </dgm:pt>
    <dgm:pt modelId="{129D15D8-FAC5-D34C-B4F9-D33DA890384C}" type="pres">
      <dgm:prSet presAssocID="{5D7D38F1-24CC-E34B-A6AF-A9768B7B31B1}" presName="childNode" presStyleLbl="node1" presStyleIdx="8" presStyleCnt="12" custScaleX="111651">
        <dgm:presLayoutVars>
          <dgm:bulletEnabled val="1"/>
        </dgm:presLayoutVars>
      </dgm:prSet>
      <dgm:spPr/>
      <dgm:t>
        <a:bodyPr/>
        <a:lstStyle/>
        <a:p>
          <a:endParaRPr lang="en-US"/>
        </a:p>
      </dgm:t>
    </dgm:pt>
    <dgm:pt modelId="{9F53370C-81A1-8547-8125-3FEB280A9960}" type="pres">
      <dgm:prSet presAssocID="{5D7D38F1-24CC-E34B-A6AF-A9768B7B31B1}" presName="aSpace2" presStyleCnt="0"/>
      <dgm:spPr/>
    </dgm:pt>
    <dgm:pt modelId="{1D6F44CC-9A4F-5E4C-B750-7102CA1D8DBF}" type="pres">
      <dgm:prSet presAssocID="{11A1614E-8209-804A-87BF-B8EA6BEC48CE}" presName="childNode" presStyleLbl="node1" presStyleIdx="9" presStyleCnt="12" custScaleX="111651">
        <dgm:presLayoutVars>
          <dgm:bulletEnabled val="1"/>
        </dgm:presLayoutVars>
      </dgm:prSet>
      <dgm:spPr/>
      <dgm:t>
        <a:bodyPr/>
        <a:lstStyle/>
        <a:p>
          <a:endParaRPr lang="en-US"/>
        </a:p>
      </dgm:t>
    </dgm:pt>
    <dgm:pt modelId="{93AF4970-7DA4-B340-AF49-6462769A3FAF}" type="pres">
      <dgm:prSet presAssocID="{2470F732-9247-0243-AFE2-8A6610F607D2}" presName="aSpace" presStyleCnt="0"/>
      <dgm:spPr/>
    </dgm:pt>
    <dgm:pt modelId="{3A5D7E2B-46E7-9542-B69D-18235E395D00}" type="pres">
      <dgm:prSet presAssocID="{59E07AFD-46B1-7343-AD52-4E4BED08C789}" presName="compNode" presStyleCnt="0"/>
      <dgm:spPr/>
    </dgm:pt>
    <dgm:pt modelId="{BCD0FDB7-620F-9747-9626-69C24F471898}" type="pres">
      <dgm:prSet presAssocID="{59E07AFD-46B1-7343-AD52-4E4BED08C789}" presName="aNode" presStyleLbl="bgShp" presStyleIdx="5" presStyleCnt="6"/>
      <dgm:spPr/>
      <dgm:t>
        <a:bodyPr/>
        <a:lstStyle/>
        <a:p>
          <a:endParaRPr lang="en-US"/>
        </a:p>
      </dgm:t>
    </dgm:pt>
    <dgm:pt modelId="{F445F38F-6720-A340-BCCF-5EFDE71C5CA0}" type="pres">
      <dgm:prSet presAssocID="{59E07AFD-46B1-7343-AD52-4E4BED08C789}" presName="textNode" presStyleLbl="bgShp" presStyleIdx="5" presStyleCnt="6"/>
      <dgm:spPr/>
      <dgm:t>
        <a:bodyPr/>
        <a:lstStyle/>
        <a:p>
          <a:endParaRPr lang="en-US"/>
        </a:p>
      </dgm:t>
    </dgm:pt>
    <dgm:pt modelId="{E661256F-6BD4-5142-8789-3A42FE27BD7F}" type="pres">
      <dgm:prSet presAssocID="{59E07AFD-46B1-7343-AD52-4E4BED08C789}" presName="compChildNode" presStyleCnt="0"/>
      <dgm:spPr/>
    </dgm:pt>
    <dgm:pt modelId="{A8F65C5E-AB57-4D4E-989A-651B48B57FAF}" type="pres">
      <dgm:prSet presAssocID="{59E07AFD-46B1-7343-AD52-4E4BED08C789}" presName="theInnerList" presStyleCnt="0"/>
      <dgm:spPr/>
    </dgm:pt>
    <dgm:pt modelId="{B76BBACA-B5F3-8C41-BB8E-910CC61F7B96}" type="pres">
      <dgm:prSet presAssocID="{D8F3EA73-CDAB-6042-BA63-7E8CF2711C9B}" presName="childNode" presStyleLbl="node1" presStyleIdx="10" presStyleCnt="12" custScaleX="111651">
        <dgm:presLayoutVars>
          <dgm:bulletEnabled val="1"/>
        </dgm:presLayoutVars>
      </dgm:prSet>
      <dgm:spPr/>
      <dgm:t>
        <a:bodyPr/>
        <a:lstStyle/>
        <a:p>
          <a:endParaRPr lang="en-US"/>
        </a:p>
      </dgm:t>
    </dgm:pt>
    <dgm:pt modelId="{D58B915C-F599-E440-9DB8-728607A8DD84}" type="pres">
      <dgm:prSet presAssocID="{D8F3EA73-CDAB-6042-BA63-7E8CF2711C9B}" presName="aSpace2" presStyleCnt="0"/>
      <dgm:spPr/>
    </dgm:pt>
    <dgm:pt modelId="{F54B1B50-F658-E84A-8290-62FE581F74EE}" type="pres">
      <dgm:prSet presAssocID="{160D7190-F4AE-6646-8F81-04D6AA026119}" presName="childNode" presStyleLbl="node1" presStyleIdx="11" presStyleCnt="12" custScaleX="111651">
        <dgm:presLayoutVars>
          <dgm:bulletEnabled val="1"/>
        </dgm:presLayoutVars>
      </dgm:prSet>
      <dgm:spPr/>
      <dgm:t>
        <a:bodyPr/>
        <a:lstStyle/>
        <a:p>
          <a:endParaRPr lang="en-US"/>
        </a:p>
      </dgm:t>
    </dgm:pt>
  </dgm:ptLst>
  <dgm:cxnLst>
    <dgm:cxn modelId="{452A7786-9900-6E4D-9B09-29371A8EEF15}" type="presOf" srcId="{160D7190-F4AE-6646-8F81-04D6AA026119}" destId="{F54B1B50-F658-E84A-8290-62FE581F74EE}" srcOrd="0" destOrd="0" presId="urn:microsoft.com/office/officeart/2005/8/layout/lProcess2"/>
    <dgm:cxn modelId="{D942AF97-F78F-4E4F-B180-6871DDC3BAD7}" srcId="{7357F337-B3D3-3E47-89B9-2C0A37399A6C}" destId="{B15A0FDD-EC82-C34C-B484-EF11B84356DA}" srcOrd="1" destOrd="0" parTransId="{02FDC4D4-051B-194B-BF5E-4CB4501727B6}" sibTransId="{AC6AE124-F583-124B-8840-021A01D1FE82}"/>
    <dgm:cxn modelId="{AF43FD0E-A818-B443-86E0-429A4313DF55}" type="presOf" srcId="{D099527F-4BAD-7E45-80E1-163BCCEDB469}" destId="{768B7975-482C-C74C-99E8-D945DCCB453C}" srcOrd="0" destOrd="0" presId="urn:microsoft.com/office/officeart/2005/8/layout/lProcess2"/>
    <dgm:cxn modelId="{D264AE32-0886-EF41-88B1-F0B0DDD91AE5}" type="presOf" srcId="{F40B9BDC-65EE-8F46-891F-444A9E492802}" destId="{3DA5FE6C-5D79-0743-B0CB-6AD1143520F1}" srcOrd="0" destOrd="0" presId="urn:microsoft.com/office/officeart/2005/8/layout/lProcess2"/>
    <dgm:cxn modelId="{F3AB2131-2516-1244-B5F6-ADF2EBB5B286}" type="presOf" srcId="{7BCAB6FE-2F01-414E-BF85-65D591721835}" destId="{A245F423-8959-F246-9AE0-C437CA5915AC}" srcOrd="0" destOrd="0" presId="urn:microsoft.com/office/officeart/2005/8/layout/lProcess2"/>
    <dgm:cxn modelId="{F055C4DA-B477-434A-BF25-F651BD2FDFC8}" type="presOf" srcId="{5D7D38F1-24CC-E34B-A6AF-A9768B7B31B1}" destId="{129D15D8-FAC5-D34C-B4F9-D33DA890384C}" srcOrd="0" destOrd="0" presId="urn:microsoft.com/office/officeart/2005/8/layout/lProcess2"/>
    <dgm:cxn modelId="{FCC803E1-4186-3345-95D4-9E0FF43BB43A}" type="presOf" srcId="{59E07AFD-46B1-7343-AD52-4E4BED08C789}" destId="{F445F38F-6720-A340-BCCF-5EFDE71C5CA0}" srcOrd="1" destOrd="0" presId="urn:microsoft.com/office/officeart/2005/8/layout/lProcess2"/>
    <dgm:cxn modelId="{7A231606-B290-7E40-AB09-5E3E1128B65D}" type="presOf" srcId="{2470F732-9247-0243-AFE2-8A6610F607D2}" destId="{BCAC04A6-94C0-CA43-9000-2E67E7200D5A}" srcOrd="1" destOrd="0" presId="urn:microsoft.com/office/officeart/2005/8/layout/lProcess2"/>
    <dgm:cxn modelId="{9F039458-E36A-2749-8053-CFF0EBFB229D}" srcId="{53E59C88-D14C-294C-8B4D-111F37E9F610}" destId="{7357F337-B3D3-3E47-89B9-2C0A37399A6C}" srcOrd="3" destOrd="0" parTransId="{D8A8F874-78EB-834A-8742-B851C5D70E9B}" sibTransId="{9FD18EDB-271B-7247-97CD-3CB8697DFB76}"/>
    <dgm:cxn modelId="{2840814D-C9F0-AC4C-9F68-F6D7BC43C7C1}" type="presOf" srcId="{7357F337-B3D3-3E47-89B9-2C0A37399A6C}" destId="{E5E15518-653C-B64E-88F9-138997A8B8D0}" srcOrd="1" destOrd="0" presId="urn:microsoft.com/office/officeart/2005/8/layout/lProcess2"/>
    <dgm:cxn modelId="{6542AEB3-378B-6C4F-8B81-2DE0845C75F7}" type="presOf" srcId="{D996531A-9599-2B46-9BD6-413F3FBC4E23}" destId="{88DCC81E-ED47-3749-A3C2-B88EAF6A6FF5}" srcOrd="0" destOrd="0" presId="urn:microsoft.com/office/officeart/2005/8/layout/lProcess2"/>
    <dgm:cxn modelId="{5ECCAE76-08C3-9441-BCFC-478C9C6B60E7}" srcId="{53E59C88-D14C-294C-8B4D-111F37E9F610}" destId="{F40B9BDC-65EE-8F46-891F-444A9E492802}" srcOrd="1" destOrd="0" parTransId="{0D065041-5695-3D4A-9344-14BBD71817CA}" sibTransId="{DE3F5325-6030-4A4F-9CA1-FBEC28E82D4B}"/>
    <dgm:cxn modelId="{FF81F0D3-B58D-064E-9BE8-B2D0437D629A}" srcId="{53E59C88-D14C-294C-8B4D-111F37E9F610}" destId="{7BCAB6FE-2F01-414E-BF85-65D591721835}" srcOrd="0" destOrd="0" parTransId="{D0CA99C4-70CD-414D-AA22-4A31C2A1DFDB}" sibTransId="{64EB1C02-31E7-F34F-B550-8B4248EDA4EA}"/>
    <dgm:cxn modelId="{56A010E3-21DB-CF43-AE51-31FEBE085744}" type="presOf" srcId="{7357F337-B3D3-3E47-89B9-2C0A37399A6C}" destId="{1D52931E-208D-1E43-A6DB-7A540B6A2E2E}" srcOrd="0" destOrd="0" presId="urn:microsoft.com/office/officeart/2005/8/layout/lProcess2"/>
    <dgm:cxn modelId="{006EAA04-175F-0D4F-9407-3CBDABA2D346}" type="presOf" srcId="{59E07AFD-46B1-7343-AD52-4E4BED08C789}" destId="{BCD0FDB7-620F-9747-9626-69C24F471898}" srcOrd="0" destOrd="0" presId="urn:microsoft.com/office/officeart/2005/8/layout/lProcess2"/>
    <dgm:cxn modelId="{6FBAEB98-DADF-D54B-982C-CE99D6867CBB}" srcId="{2470F732-9247-0243-AFE2-8A6610F607D2}" destId="{11A1614E-8209-804A-87BF-B8EA6BEC48CE}" srcOrd="1" destOrd="0" parTransId="{17257FEE-751B-8F48-B8D8-A12AFD452F32}" sibTransId="{10A7D900-08AB-5A45-A944-0EB6CFAC8246}"/>
    <dgm:cxn modelId="{330BE9E1-C276-F045-A9A3-57E02D4BF268}" srcId="{2470F732-9247-0243-AFE2-8A6610F607D2}" destId="{5D7D38F1-24CC-E34B-A6AF-A9768B7B31B1}" srcOrd="0" destOrd="0" parTransId="{CF553B55-C4C8-3447-8506-B4D1FC8C1501}" sibTransId="{A07754B9-3007-AB49-8B4E-FAF5C3353B55}"/>
    <dgm:cxn modelId="{9A921BD5-5869-6748-8078-6A9E714EB4F2}" srcId="{F40B9BDC-65EE-8F46-891F-444A9E492802}" destId="{EDFE98AA-3177-9147-99D8-3F7CE6DCACAA}" srcOrd="0" destOrd="0" parTransId="{D70D9F94-E67A-F54D-AEE1-61E408698C25}" sibTransId="{6FCA2C00-2246-714B-889C-76B11F510389}"/>
    <dgm:cxn modelId="{A524FD4C-1F7C-D747-A815-7EBA5E09BA4E}" type="presOf" srcId="{41C4C91F-B3AA-F147-8E76-1F43DB5EA38C}" destId="{A618D30E-C6CE-ED44-84A7-62362C9B2457}" srcOrd="0" destOrd="0" presId="urn:microsoft.com/office/officeart/2005/8/layout/lProcess2"/>
    <dgm:cxn modelId="{4F1FA857-5007-0141-B952-AA0EA47FB3A8}" type="presOf" srcId="{F40B9BDC-65EE-8F46-891F-444A9E492802}" destId="{298B9A7B-7277-904F-B6CF-D59C32C5DC33}" srcOrd="1" destOrd="0" presId="urn:microsoft.com/office/officeart/2005/8/layout/lProcess2"/>
    <dgm:cxn modelId="{8B9C99D8-EDA5-BC44-8FB4-7995F8662C00}" type="presOf" srcId="{79A67E0E-FAA6-CA4B-9E21-BDC0BFA00559}" destId="{647F3827-69BF-3C4A-9BFB-7D32C00DB662}" srcOrd="0" destOrd="0" presId="urn:microsoft.com/office/officeart/2005/8/layout/lProcess2"/>
    <dgm:cxn modelId="{38D8A6A5-95C4-074E-8460-57C9DB0161B6}" srcId="{79A67E0E-FAA6-CA4B-9E21-BDC0BFA00559}" destId="{41C4C91F-B3AA-F147-8E76-1F43DB5EA38C}" srcOrd="0" destOrd="0" parTransId="{3B6AD45E-AEF1-5147-A1D5-8738011A355D}" sibTransId="{889F3996-F90E-3A4D-A2EB-5A24DE225450}"/>
    <dgm:cxn modelId="{B49E5B73-6B5C-1D46-AA03-89D9675987DC}" type="presOf" srcId="{260FFF7D-879F-7248-AF22-02DC683F467E}" destId="{B9B862AB-9041-7A4C-8E31-069E7579388A}" srcOrd="0" destOrd="0" presId="urn:microsoft.com/office/officeart/2005/8/layout/lProcess2"/>
    <dgm:cxn modelId="{A242FBF7-1863-F548-B303-4C569582351A}" type="presOf" srcId="{E3DE3E90-F64A-C143-98F6-C3007B2C464E}" destId="{B9A3BB0E-A301-844C-AE02-7EA4538A996C}" srcOrd="0" destOrd="0" presId="urn:microsoft.com/office/officeart/2005/8/layout/lProcess2"/>
    <dgm:cxn modelId="{2DD7CF65-8832-134D-A71B-501CEE8D8821}" type="presOf" srcId="{11A1614E-8209-804A-87BF-B8EA6BEC48CE}" destId="{1D6F44CC-9A4F-5E4C-B750-7102CA1D8DBF}" srcOrd="0" destOrd="0" presId="urn:microsoft.com/office/officeart/2005/8/layout/lProcess2"/>
    <dgm:cxn modelId="{DE3E7EDD-B228-EC40-8637-D3295656A0F0}" type="presOf" srcId="{7BCAB6FE-2F01-414E-BF85-65D591721835}" destId="{70DDD49C-C380-6B4E-8EED-FE5C398E49F7}" srcOrd="1" destOrd="0" presId="urn:microsoft.com/office/officeart/2005/8/layout/lProcess2"/>
    <dgm:cxn modelId="{4F799428-26A8-F749-B9A0-5CB26C29CC97}" srcId="{53E59C88-D14C-294C-8B4D-111F37E9F610}" destId="{2470F732-9247-0243-AFE2-8A6610F607D2}" srcOrd="4" destOrd="0" parTransId="{045F36D2-97F2-A54C-97F2-24340C716ECF}" sibTransId="{32AC2E5B-854D-DC4D-953F-0F50745FE7A2}"/>
    <dgm:cxn modelId="{8EA0B2C1-DD7D-9A45-A131-D84C72D94387}" srcId="{53E59C88-D14C-294C-8B4D-111F37E9F610}" destId="{79A67E0E-FAA6-CA4B-9E21-BDC0BFA00559}" srcOrd="2" destOrd="0" parTransId="{3A943308-7A42-BF4D-AC73-62944FE1ED9B}" sibTransId="{80F5D709-6CE6-C84B-99FC-84AB4F2EE578}"/>
    <dgm:cxn modelId="{69832B1A-5D30-B748-AE21-D99BF0691AD9}" srcId="{7BCAB6FE-2F01-414E-BF85-65D591721835}" destId="{260FFF7D-879F-7248-AF22-02DC683F467E}" srcOrd="0" destOrd="0" parTransId="{C34D853D-EE01-914C-9338-127DC942177D}" sibTransId="{0C1E1694-ED57-6144-B8BA-2CF4E9A7BB7B}"/>
    <dgm:cxn modelId="{94C78A09-7158-1242-9499-4EB0567A44BC}" srcId="{53E59C88-D14C-294C-8B4D-111F37E9F610}" destId="{59E07AFD-46B1-7343-AD52-4E4BED08C789}" srcOrd="5" destOrd="0" parTransId="{33337A04-4911-7242-8469-2B9533BEBDAC}" sibTransId="{DDB4C03E-7161-B844-9A59-525CFEF132BC}"/>
    <dgm:cxn modelId="{4265BE54-135D-C747-A713-493E9DAC7D19}" type="presOf" srcId="{EDFE98AA-3177-9147-99D8-3F7CE6DCACAA}" destId="{BC0DFC6C-FFF6-894B-93A8-EAE86C023023}" srcOrd="0" destOrd="0" presId="urn:microsoft.com/office/officeart/2005/8/layout/lProcess2"/>
    <dgm:cxn modelId="{402DCDBD-C029-2F4B-A8E5-6F9AFC2DC3AA}" type="presOf" srcId="{875868FA-DAE5-4E4B-9DE3-64C189F5A5E5}" destId="{C184A207-48FC-804A-80E8-B51C4540792E}" srcOrd="0" destOrd="0" presId="urn:microsoft.com/office/officeart/2005/8/layout/lProcess2"/>
    <dgm:cxn modelId="{DD8D8B2E-F0D2-C241-AA2C-A3795265F1A6}" type="presOf" srcId="{79A67E0E-FAA6-CA4B-9E21-BDC0BFA00559}" destId="{CBC9B877-AF28-3F4C-91A6-1C3139183CC6}" srcOrd="1" destOrd="0" presId="urn:microsoft.com/office/officeart/2005/8/layout/lProcess2"/>
    <dgm:cxn modelId="{032CE37D-0A9E-4D4A-9F8F-C37E915642EA}" srcId="{7BCAB6FE-2F01-414E-BF85-65D591721835}" destId="{875868FA-DAE5-4E4B-9DE3-64C189F5A5E5}" srcOrd="1" destOrd="0" parTransId="{ACAE40ED-F5E4-074F-B0B9-F1635F90AE33}" sibTransId="{F3DE7E3C-267C-2040-815C-D13F2C71EF9D}"/>
    <dgm:cxn modelId="{71D53663-68AA-FA48-A966-FF7178BD054A}" srcId="{59E07AFD-46B1-7343-AD52-4E4BED08C789}" destId="{160D7190-F4AE-6646-8F81-04D6AA026119}" srcOrd="1" destOrd="0" parTransId="{6F522854-CF2B-F847-948F-0E8A51AAE693}" sibTransId="{7C6EFDDB-E5F4-AA43-90EC-F8B5A08C2822}"/>
    <dgm:cxn modelId="{36890AFC-FE0E-D044-BE3A-585CCC3DC31D}" srcId="{59E07AFD-46B1-7343-AD52-4E4BED08C789}" destId="{D8F3EA73-CDAB-6042-BA63-7E8CF2711C9B}" srcOrd="0" destOrd="0" parTransId="{31115FFD-FFCD-6043-8611-4475ECC08CD3}" sibTransId="{E338280C-8B5B-5145-95F3-6FEA478DD88A}"/>
    <dgm:cxn modelId="{CAFCCE33-4F51-D94F-BC9E-A6433AB20BDE}" srcId="{F40B9BDC-65EE-8F46-891F-444A9E492802}" destId="{D996531A-9599-2B46-9BD6-413F3FBC4E23}" srcOrd="1" destOrd="0" parTransId="{BCEA53DA-C6A8-454C-B264-4DB5DFB0E6E8}" sibTransId="{4C973063-E4C6-ED4E-B6F2-BC16BD129DB5}"/>
    <dgm:cxn modelId="{D8FF8E34-475D-AD4A-94D4-6D149F9BF5A7}" type="presOf" srcId="{D8F3EA73-CDAB-6042-BA63-7E8CF2711C9B}" destId="{B76BBACA-B5F3-8C41-BB8E-910CC61F7B96}" srcOrd="0" destOrd="0" presId="urn:microsoft.com/office/officeart/2005/8/layout/lProcess2"/>
    <dgm:cxn modelId="{5E67C337-6102-BC4C-B1BA-3DA842057080}" srcId="{7357F337-B3D3-3E47-89B9-2C0A37399A6C}" destId="{D099527F-4BAD-7E45-80E1-163BCCEDB469}" srcOrd="0" destOrd="0" parTransId="{4255332D-CC65-DF4C-8F1C-EEA6F52F9362}" sibTransId="{797DADF8-7D19-6544-8EE9-01373935E218}"/>
    <dgm:cxn modelId="{AF2B6599-D493-8C42-B607-40AE40C4EC11}" srcId="{79A67E0E-FAA6-CA4B-9E21-BDC0BFA00559}" destId="{E3DE3E90-F64A-C143-98F6-C3007B2C464E}" srcOrd="1" destOrd="0" parTransId="{55AE13AE-4094-7940-B6FF-7781F278F8FC}" sibTransId="{9580FBF3-A7D0-3A4E-A909-C6789430D9B0}"/>
    <dgm:cxn modelId="{60C92497-4FF7-414F-A743-F522E0DB376B}" type="presOf" srcId="{53E59C88-D14C-294C-8B4D-111F37E9F610}" destId="{C1D5EA1E-7E41-524D-9B19-0EC8333F8DCF}" srcOrd="0" destOrd="0" presId="urn:microsoft.com/office/officeart/2005/8/layout/lProcess2"/>
    <dgm:cxn modelId="{6708ABF2-AB15-574B-990A-57D105895662}" type="presOf" srcId="{B15A0FDD-EC82-C34C-B484-EF11B84356DA}" destId="{F1C6FB18-AF36-AA4E-9220-77739BC76863}" srcOrd="0" destOrd="0" presId="urn:microsoft.com/office/officeart/2005/8/layout/lProcess2"/>
    <dgm:cxn modelId="{0F88B380-9700-8242-8FA2-42C15548E4BC}" type="presOf" srcId="{2470F732-9247-0243-AFE2-8A6610F607D2}" destId="{84DF6C55-4E6D-744A-8EAD-B0CA039F76EC}" srcOrd="0" destOrd="0" presId="urn:microsoft.com/office/officeart/2005/8/layout/lProcess2"/>
    <dgm:cxn modelId="{8D11E300-09D2-C240-910D-FD04380A71D9}" type="presParOf" srcId="{C1D5EA1E-7E41-524D-9B19-0EC8333F8DCF}" destId="{ADF281A1-3AA0-2645-8436-8B7062638F0B}" srcOrd="0" destOrd="0" presId="urn:microsoft.com/office/officeart/2005/8/layout/lProcess2"/>
    <dgm:cxn modelId="{0EDCD1F3-036D-3049-9535-09B6CD026220}" type="presParOf" srcId="{ADF281A1-3AA0-2645-8436-8B7062638F0B}" destId="{A245F423-8959-F246-9AE0-C437CA5915AC}" srcOrd="0" destOrd="0" presId="urn:microsoft.com/office/officeart/2005/8/layout/lProcess2"/>
    <dgm:cxn modelId="{B66A2FF4-7DD0-4940-8D1F-64A8D443464E}" type="presParOf" srcId="{ADF281A1-3AA0-2645-8436-8B7062638F0B}" destId="{70DDD49C-C380-6B4E-8EED-FE5C398E49F7}" srcOrd="1" destOrd="0" presId="urn:microsoft.com/office/officeart/2005/8/layout/lProcess2"/>
    <dgm:cxn modelId="{56EA7D08-E294-2E4A-8961-11E18A8A5E41}" type="presParOf" srcId="{ADF281A1-3AA0-2645-8436-8B7062638F0B}" destId="{CEDA197A-17E1-1A47-9B98-9055B573A1CD}" srcOrd="2" destOrd="0" presId="urn:microsoft.com/office/officeart/2005/8/layout/lProcess2"/>
    <dgm:cxn modelId="{F4C0EC60-C58D-4341-9CD6-03FB3BE35453}" type="presParOf" srcId="{CEDA197A-17E1-1A47-9B98-9055B573A1CD}" destId="{E9F7E18B-83F7-8045-B88F-5FB31CA4DD24}" srcOrd="0" destOrd="0" presId="urn:microsoft.com/office/officeart/2005/8/layout/lProcess2"/>
    <dgm:cxn modelId="{BB662180-6F23-6047-97A8-DF2118AEC1D7}" type="presParOf" srcId="{E9F7E18B-83F7-8045-B88F-5FB31CA4DD24}" destId="{B9B862AB-9041-7A4C-8E31-069E7579388A}" srcOrd="0" destOrd="0" presId="urn:microsoft.com/office/officeart/2005/8/layout/lProcess2"/>
    <dgm:cxn modelId="{E2FF3D6E-028B-9748-A6D3-A274A81779FA}" type="presParOf" srcId="{E9F7E18B-83F7-8045-B88F-5FB31CA4DD24}" destId="{706522AA-5ACB-C749-943B-7D92CB847E2C}" srcOrd="1" destOrd="0" presId="urn:microsoft.com/office/officeart/2005/8/layout/lProcess2"/>
    <dgm:cxn modelId="{B7B980FE-AE8F-104E-A596-CFA8DD1681ED}" type="presParOf" srcId="{E9F7E18B-83F7-8045-B88F-5FB31CA4DD24}" destId="{C184A207-48FC-804A-80E8-B51C4540792E}" srcOrd="2" destOrd="0" presId="urn:microsoft.com/office/officeart/2005/8/layout/lProcess2"/>
    <dgm:cxn modelId="{5D3CEB53-6AFE-4A4F-8736-D5C5E0EF0E28}" type="presParOf" srcId="{C1D5EA1E-7E41-524D-9B19-0EC8333F8DCF}" destId="{04110C6E-182E-144A-BF9B-BDB9B160D302}" srcOrd="1" destOrd="0" presId="urn:microsoft.com/office/officeart/2005/8/layout/lProcess2"/>
    <dgm:cxn modelId="{E88AF20F-7C56-F547-A917-00C74AA52C05}" type="presParOf" srcId="{C1D5EA1E-7E41-524D-9B19-0EC8333F8DCF}" destId="{4BCE5671-67FD-9145-B3F6-B5D54A9F3935}" srcOrd="2" destOrd="0" presId="urn:microsoft.com/office/officeart/2005/8/layout/lProcess2"/>
    <dgm:cxn modelId="{BE99245B-8AAF-1B4F-90DF-B035EB697FEA}" type="presParOf" srcId="{4BCE5671-67FD-9145-B3F6-B5D54A9F3935}" destId="{3DA5FE6C-5D79-0743-B0CB-6AD1143520F1}" srcOrd="0" destOrd="0" presId="urn:microsoft.com/office/officeart/2005/8/layout/lProcess2"/>
    <dgm:cxn modelId="{7E7A3824-9AA1-DD46-88DB-5509D05CFB40}" type="presParOf" srcId="{4BCE5671-67FD-9145-B3F6-B5D54A9F3935}" destId="{298B9A7B-7277-904F-B6CF-D59C32C5DC33}" srcOrd="1" destOrd="0" presId="urn:microsoft.com/office/officeart/2005/8/layout/lProcess2"/>
    <dgm:cxn modelId="{2B6A43F3-9D08-5244-A1C2-3E386C202061}" type="presParOf" srcId="{4BCE5671-67FD-9145-B3F6-B5D54A9F3935}" destId="{CEACF709-7219-E54F-A6DC-28574B11FFE0}" srcOrd="2" destOrd="0" presId="urn:microsoft.com/office/officeart/2005/8/layout/lProcess2"/>
    <dgm:cxn modelId="{65594DEF-E3F1-4243-8E77-EC1B94446160}" type="presParOf" srcId="{CEACF709-7219-E54F-A6DC-28574B11FFE0}" destId="{66201B71-8C4D-8E41-8085-967CA5A30DC6}" srcOrd="0" destOrd="0" presId="urn:microsoft.com/office/officeart/2005/8/layout/lProcess2"/>
    <dgm:cxn modelId="{C2228281-F1DA-4045-8CDC-EA3101275C3C}" type="presParOf" srcId="{66201B71-8C4D-8E41-8085-967CA5A30DC6}" destId="{BC0DFC6C-FFF6-894B-93A8-EAE86C023023}" srcOrd="0" destOrd="0" presId="urn:microsoft.com/office/officeart/2005/8/layout/lProcess2"/>
    <dgm:cxn modelId="{576EA631-C290-3D41-8843-1B779A9AB6E1}" type="presParOf" srcId="{66201B71-8C4D-8E41-8085-967CA5A30DC6}" destId="{ACFC1757-9ECF-774F-A994-A7827D73549A}" srcOrd="1" destOrd="0" presId="urn:microsoft.com/office/officeart/2005/8/layout/lProcess2"/>
    <dgm:cxn modelId="{03DBE75F-5182-0F44-9379-EAEEEE175AAB}" type="presParOf" srcId="{66201B71-8C4D-8E41-8085-967CA5A30DC6}" destId="{88DCC81E-ED47-3749-A3C2-B88EAF6A6FF5}" srcOrd="2" destOrd="0" presId="urn:microsoft.com/office/officeart/2005/8/layout/lProcess2"/>
    <dgm:cxn modelId="{3B3BB418-26DB-074E-933B-AB8BD4AA3117}" type="presParOf" srcId="{C1D5EA1E-7E41-524D-9B19-0EC8333F8DCF}" destId="{D5E33ACF-77F1-B84C-8F39-B921E15F7FC4}" srcOrd="3" destOrd="0" presId="urn:microsoft.com/office/officeart/2005/8/layout/lProcess2"/>
    <dgm:cxn modelId="{E2D388FC-E35E-7D43-8551-BEAFBBC532B1}" type="presParOf" srcId="{C1D5EA1E-7E41-524D-9B19-0EC8333F8DCF}" destId="{511A1D95-FB60-BB44-8B96-1316DC1F716F}" srcOrd="4" destOrd="0" presId="urn:microsoft.com/office/officeart/2005/8/layout/lProcess2"/>
    <dgm:cxn modelId="{E2A6E830-F88E-E14B-9BCE-6D4104956B24}" type="presParOf" srcId="{511A1D95-FB60-BB44-8B96-1316DC1F716F}" destId="{647F3827-69BF-3C4A-9BFB-7D32C00DB662}" srcOrd="0" destOrd="0" presId="urn:microsoft.com/office/officeart/2005/8/layout/lProcess2"/>
    <dgm:cxn modelId="{67992307-D6D5-3D45-82E8-AD1FE2D40082}" type="presParOf" srcId="{511A1D95-FB60-BB44-8B96-1316DC1F716F}" destId="{CBC9B877-AF28-3F4C-91A6-1C3139183CC6}" srcOrd="1" destOrd="0" presId="urn:microsoft.com/office/officeart/2005/8/layout/lProcess2"/>
    <dgm:cxn modelId="{7E1E7A25-A129-8242-A4B6-E64859B595D9}" type="presParOf" srcId="{511A1D95-FB60-BB44-8B96-1316DC1F716F}" destId="{37824C2D-04CF-BA41-A4A7-60FA1F88B016}" srcOrd="2" destOrd="0" presId="urn:microsoft.com/office/officeart/2005/8/layout/lProcess2"/>
    <dgm:cxn modelId="{53819ADB-F50F-954D-AC8C-1488F611F1B7}" type="presParOf" srcId="{37824C2D-04CF-BA41-A4A7-60FA1F88B016}" destId="{7F15909E-183A-2840-BB3F-7BA2BF0E54FE}" srcOrd="0" destOrd="0" presId="urn:microsoft.com/office/officeart/2005/8/layout/lProcess2"/>
    <dgm:cxn modelId="{FB91A25A-6DD7-6E4B-AD02-8FCFDA0B0D78}" type="presParOf" srcId="{7F15909E-183A-2840-BB3F-7BA2BF0E54FE}" destId="{A618D30E-C6CE-ED44-84A7-62362C9B2457}" srcOrd="0" destOrd="0" presId="urn:microsoft.com/office/officeart/2005/8/layout/lProcess2"/>
    <dgm:cxn modelId="{78B4BE8F-ECD8-CA48-938B-E28CC40B692E}" type="presParOf" srcId="{7F15909E-183A-2840-BB3F-7BA2BF0E54FE}" destId="{243B9966-2C9E-D84B-9F4F-2E9E8E1EED43}" srcOrd="1" destOrd="0" presId="urn:microsoft.com/office/officeart/2005/8/layout/lProcess2"/>
    <dgm:cxn modelId="{96887581-1525-6C4E-ABB6-2D7B9BB60EBB}" type="presParOf" srcId="{7F15909E-183A-2840-BB3F-7BA2BF0E54FE}" destId="{B9A3BB0E-A301-844C-AE02-7EA4538A996C}" srcOrd="2" destOrd="0" presId="urn:microsoft.com/office/officeart/2005/8/layout/lProcess2"/>
    <dgm:cxn modelId="{74F34A7E-35C2-5347-8044-D2C71B01E113}" type="presParOf" srcId="{C1D5EA1E-7E41-524D-9B19-0EC8333F8DCF}" destId="{CBB7A249-080E-474C-AF0F-AA0F936F3DDA}" srcOrd="5" destOrd="0" presId="urn:microsoft.com/office/officeart/2005/8/layout/lProcess2"/>
    <dgm:cxn modelId="{F5749FA6-6D81-754A-AAD1-0018F9122B42}" type="presParOf" srcId="{C1D5EA1E-7E41-524D-9B19-0EC8333F8DCF}" destId="{242F9143-ED00-5648-BB54-8734845563B3}" srcOrd="6" destOrd="0" presId="urn:microsoft.com/office/officeart/2005/8/layout/lProcess2"/>
    <dgm:cxn modelId="{F407876E-A246-E14D-BD92-CDEB3301CAAC}" type="presParOf" srcId="{242F9143-ED00-5648-BB54-8734845563B3}" destId="{1D52931E-208D-1E43-A6DB-7A540B6A2E2E}" srcOrd="0" destOrd="0" presId="urn:microsoft.com/office/officeart/2005/8/layout/lProcess2"/>
    <dgm:cxn modelId="{B7A377B5-4438-8144-B47C-A6684AD3FA08}" type="presParOf" srcId="{242F9143-ED00-5648-BB54-8734845563B3}" destId="{E5E15518-653C-B64E-88F9-138997A8B8D0}" srcOrd="1" destOrd="0" presId="urn:microsoft.com/office/officeart/2005/8/layout/lProcess2"/>
    <dgm:cxn modelId="{2103C4BE-F340-BA44-BA73-294ED92C1B43}" type="presParOf" srcId="{242F9143-ED00-5648-BB54-8734845563B3}" destId="{D514307D-E066-6C48-929F-E1B99F11ADE2}" srcOrd="2" destOrd="0" presId="urn:microsoft.com/office/officeart/2005/8/layout/lProcess2"/>
    <dgm:cxn modelId="{C5F708C5-9337-414E-900E-810FA4AAA712}" type="presParOf" srcId="{D514307D-E066-6C48-929F-E1B99F11ADE2}" destId="{720D0D40-CAC1-5E40-AAF6-B754B4AFE01A}" srcOrd="0" destOrd="0" presId="urn:microsoft.com/office/officeart/2005/8/layout/lProcess2"/>
    <dgm:cxn modelId="{246FBD4F-96C1-B544-B5F3-E1BC3ADF6B4F}" type="presParOf" srcId="{720D0D40-CAC1-5E40-AAF6-B754B4AFE01A}" destId="{768B7975-482C-C74C-99E8-D945DCCB453C}" srcOrd="0" destOrd="0" presId="urn:microsoft.com/office/officeart/2005/8/layout/lProcess2"/>
    <dgm:cxn modelId="{B0B8B4AE-4A36-CF43-9073-4580482138C8}" type="presParOf" srcId="{720D0D40-CAC1-5E40-AAF6-B754B4AFE01A}" destId="{5A70CEBC-A100-1C49-BA22-F63F9F0BF132}" srcOrd="1" destOrd="0" presId="urn:microsoft.com/office/officeart/2005/8/layout/lProcess2"/>
    <dgm:cxn modelId="{CD3A8B4E-8AFC-6D4B-B6F0-1CB4B214D767}" type="presParOf" srcId="{720D0D40-CAC1-5E40-AAF6-B754B4AFE01A}" destId="{F1C6FB18-AF36-AA4E-9220-77739BC76863}" srcOrd="2" destOrd="0" presId="urn:microsoft.com/office/officeart/2005/8/layout/lProcess2"/>
    <dgm:cxn modelId="{1A48EA69-3BE3-BF43-936E-C2B01717B54D}" type="presParOf" srcId="{C1D5EA1E-7E41-524D-9B19-0EC8333F8DCF}" destId="{483CD2B8-A1CE-1C44-9F68-8F4DBB6BD031}" srcOrd="7" destOrd="0" presId="urn:microsoft.com/office/officeart/2005/8/layout/lProcess2"/>
    <dgm:cxn modelId="{6C5BE485-87DA-8B4C-B918-7264F4878BAE}" type="presParOf" srcId="{C1D5EA1E-7E41-524D-9B19-0EC8333F8DCF}" destId="{04C9F0BD-5F98-6348-B26C-556B03D8C240}" srcOrd="8" destOrd="0" presId="urn:microsoft.com/office/officeart/2005/8/layout/lProcess2"/>
    <dgm:cxn modelId="{20674439-D696-B248-944A-4555BCE06EFD}" type="presParOf" srcId="{04C9F0BD-5F98-6348-B26C-556B03D8C240}" destId="{84DF6C55-4E6D-744A-8EAD-B0CA039F76EC}" srcOrd="0" destOrd="0" presId="urn:microsoft.com/office/officeart/2005/8/layout/lProcess2"/>
    <dgm:cxn modelId="{E53DC064-61F5-864E-9A4F-EE27A9691B88}" type="presParOf" srcId="{04C9F0BD-5F98-6348-B26C-556B03D8C240}" destId="{BCAC04A6-94C0-CA43-9000-2E67E7200D5A}" srcOrd="1" destOrd="0" presId="urn:microsoft.com/office/officeart/2005/8/layout/lProcess2"/>
    <dgm:cxn modelId="{94BA6996-460E-4444-BDDD-E610C0B3CB84}" type="presParOf" srcId="{04C9F0BD-5F98-6348-B26C-556B03D8C240}" destId="{E8E0C442-D1F0-1043-91D6-816F8F87F2B2}" srcOrd="2" destOrd="0" presId="urn:microsoft.com/office/officeart/2005/8/layout/lProcess2"/>
    <dgm:cxn modelId="{A04DF4DE-7BC8-3741-BFEC-28E561297B72}" type="presParOf" srcId="{E8E0C442-D1F0-1043-91D6-816F8F87F2B2}" destId="{097BE906-1064-2947-AA55-F18B305DBD53}" srcOrd="0" destOrd="0" presId="urn:microsoft.com/office/officeart/2005/8/layout/lProcess2"/>
    <dgm:cxn modelId="{98A6BFC0-B334-514A-AF97-26E2F7650A7D}" type="presParOf" srcId="{097BE906-1064-2947-AA55-F18B305DBD53}" destId="{129D15D8-FAC5-D34C-B4F9-D33DA890384C}" srcOrd="0" destOrd="0" presId="urn:microsoft.com/office/officeart/2005/8/layout/lProcess2"/>
    <dgm:cxn modelId="{B16CFEFB-0D10-9743-B765-FAE3990BF03C}" type="presParOf" srcId="{097BE906-1064-2947-AA55-F18B305DBD53}" destId="{9F53370C-81A1-8547-8125-3FEB280A9960}" srcOrd="1" destOrd="0" presId="urn:microsoft.com/office/officeart/2005/8/layout/lProcess2"/>
    <dgm:cxn modelId="{68E135F6-38E8-8A4A-B171-DB7FFB93E091}" type="presParOf" srcId="{097BE906-1064-2947-AA55-F18B305DBD53}" destId="{1D6F44CC-9A4F-5E4C-B750-7102CA1D8DBF}" srcOrd="2" destOrd="0" presId="urn:microsoft.com/office/officeart/2005/8/layout/lProcess2"/>
    <dgm:cxn modelId="{BF20F27C-31D9-CB44-B6DA-E1E47E2CA280}" type="presParOf" srcId="{C1D5EA1E-7E41-524D-9B19-0EC8333F8DCF}" destId="{93AF4970-7DA4-B340-AF49-6462769A3FAF}" srcOrd="9" destOrd="0" presId="urn:microsoft.com/office/officeart/2005/8/layout/lProcess2"/>
    <dgm:cxn modelId="{74AC7260-ADA1-C14E-A676-DEA4900E5C34}" type="presParOf" srcId="{C1D5EA1E-7E41-524D-9B19-0EC8333F8DCF}" destId="{3A5D7E2B-46E7-9542-B69D-18235E395D00}" srcOrd="10" destOrd="0" presId="urn:microsoft.com/office/officeart/2005/8/layout/lProcess2"/>
    <dgm:cxn modelId="{9216CC71-8DF1-2F4A-A667-0461EFB1961D}" type="presParOf" srcId="{3A5D7E2B-46E7-9542-B69D-18235E395D00}" destId="{BCD0FDB7-620F-9747-9626-69C24F471898}" srcOrd="0" destOrd="0" presId="urn:microsoft.com/office/officeart/2005/8/layout/lProcess2"/>
    <dgm:cxn modelId="{4C8F5FC4-DAB3-A945-AE88-E7DA47BA82D6}" type="presParOf" srcId="{3A5D7E2B-46E7-9542-B69D-18235E395D00}" destId="{F445F38F-6720-A340-BCCF-5EFDE71C5CA0}" srcOrd="1" destOrd="0" presId="urn:microsoft.com/office/officeart/2005/8/layout/lProcess2"/>
    <dgm:cxn modelId="{51F65887-5326-424A-B87C-F865E1E74360}" type="presParOf" srcId="{3A5D7E2B-46E7-9542-B69D-18235E395D00}" destId="{E661256F-6BD4-5142-8789-3A42FE27BD7F}" srcOrd="2" destOrd="0" presId="urn:microsoft.com/office/officeart/2005/8/layout/lProcess2"/>
    <dgm:cxn modelId="{CBDC9A74-1891-4F49-A671-8CA1EE938FA2}" type="presParOf" srcId="{E661256F-6BD4-5142-8789-3A42FE27BD7F}" destId="{A8F65C5E-AB57-4D4E-989A-651B48B57FAF}" srcOrd="0" destOrd="0" presId="urn:microsoft.com/office/officeart/2005/8/layout/lProcess2"/>
    <dgm:cxn modelId="{D6C096C2-B312-584C-AB9B-BF775AB01EF9}" type="presParOf" srcId="{A8F65C5E-AB57-4D4E-989A-651B48B57FAF}" destId="{B76BBACA-B5F3-8C41-BB8E-910CC61F7B96}" srcOrd="0" destOrd="0" presId="urn:microsoft.com/office/officeart/2005/8/layout/lProcess2"/>
    <dgm:cxn modelId="{B0FEDAD3-2F47-AC4C-933D-A6C37D950A01}" type="presParOf" srcId="{A8F65C5E-AB57-4D4E-989A-651B48B57FAF}" destId="{D58B915C-F599-E440-9DB8-728607A8DD84}" srcOrd="1" destOrd="0" presId="urn:microsoft.com/office/officeart/2005/8/layout/lProcess2"/>
    <dgm:cxn modelId="{46FB18B4-3D7C-EB40-9EBD-4F2A2EF4CCDC}" type="presParOf" srcId="{A8F65C5E-AB57-4D4E-989A-651B48B57FAF}" destId="{F54B1B50-F658-E84A-8290-62FE581F74E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F423-8959-F246-9AE0-C437CA5915AC}">
      <dsp:nvSpPr>
        <dsp:cNvPr id="0" name=""/>
        <dsp:cNvSpPr/>
      </dsp:nvSpPr>
      <dsp:spPr>
        <a:xfrm>
          <a:off x="1"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Funding</a:t>
          </a:r>
          <a:endParaRPr lang="en-US" sz="2000" kern="1200" dirty="0"/>
        </a:p>
      </dsp:txBody>
      <dsp:txXfrm>
        <a:off x="1" y="0"/>
        <a:ext cx="1433214" cy="1486602"/>
      </dsp:txXfrm>
    </dsp:sp>
    <dsp:sp modelId="{B9B862AB-9041-7A4C-8E31-069E7579388A}">
      <dsp:nvSpPr>
        <dsp:cNvPr id="0" name=""/>
        <dsp:cNvSpPr/>
      </dsp:nvSpPr>
      <dsp:spPr>
        <a:xfrm>
          <a:off x="80155"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Investment in the future</a:t>
          </a:r>
          <a:endParaRPr lang="en-US" sz="1700" kern="1200" dirty="0"/>
        </a:p>
      </dsp:txBody>
      <dsp:txXfrm>
        <a:off x="117650" y="1525549"/>
        <a:ext cx="1205168" cy="1419113"/>
      </dsp:txXfrm>
    </dsp:sp>
    <dsp:sp modelId="{C184A207-48FC-804A-80E8-B51C4540792E}">
      <dsp:nvSpPr>
        <dsp:cNvPr id="0" name=""/>
        <dsp:cNvSpPr/>
      </dsp:nvSpPr>
      <dsp:spPr>
        <a:xfrm>
          <a:off x="80155" y="3212020"/>
          <a:ext cx="1280158" cy="1494103"/>
        </a:xfrm>
        <a:prstGeom prst="roundRect">
          <a:avLst>
            <a:gd name="adj" fmla="val 10000"/>
          </a:avLst>
        </a:prstGeom>
        <a:solidFill>
          <a:schemeClr val="accent2">
            <a:alpha val="90000"/>
            <a:hueOff val="0"/>
            <a:satOff val="0"/>
            <a:lumOff val="0"/>
            <a:alphaOff val="-363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Huge </a:t>
          </a:r>
          <a:br>
            <a:rPr lang="en-US" sz="1700" kern="1200" dirty="0" smtClean="0"/>
          </a:br>
          <a:r>
            <a:rPr lang="en-US" sz="1700" kern="1200" dirty="0" smtClean="0"/>
            <a:t>up-front </a:t>
          </a:r>
          <a:br>
            <a:rPr lang="en-US" sz="1700" kern="1200" dirty="0" smtClean="0"/>
          </a:br>
          <a:r>
            <a:rPr lang="en-US" sz="1700" kern="1200" dirty="0" smtClean="0"/>
            <a:t>costs</a:t>
          </a:r>
          <a:endParaRPr lang="en-US" sz="1700" kern="1200" dirty="0"/>
        </a:p>
      </dsp:txBody>
      <dsp:txXfrm>
        <a:off x="117650" y="3249515"/>
        <a:ext cx="1205168" cy="1419113"/>
      </dsp:txXfrm>
    </dsp:sp>
    <dsp:sp modelId="{3DA5FE6C-5D79-0743-B0CB-6AD1143520F1}">
      <dsp:nvSpPr>
        <dsp:cNvPr id="0" name=""/>
        <dsp:cNvSpPr/>
      </dsp:nvSpPr>
      <dsp:spPr>
        <a:xfrm>
          <a:off x="1544333"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People</a:t>
          </a:r>
          <a:endParaRPr lang="en-US" sz="2000" kern="1200" dirty="0"/>
        </a:p>
      </dsp:txBody>
      <dsp:txXfrm>
        <a:off x="1544333" y="0"/>
        <a:ext cx="1433214" cy="1486602"/>
      </dsp:txXfrm>
    </dsp:sp>
    <dsp:sp modelId="{BC0DFC6C-FFF6-894B-93A8-EAE86C023023}">
      <dsp:nvSpPr>
        <dsp:cNvPr id="0" name=""/>
        <dsp:cNvSpPr/>
      </dsp:nvSpPr>
      <dsp:spPr>
        <a:xfrm>
          <a:off x="1620861"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Champion(s) at the top</a:t>
          </a:r>
          <a:endParaRPr lang="en-US" sz="1700" kern="1200" dirty="0"/>
        </a:p>
      </dsp:txBody>
      <dsp:txXfrm>
        <a:off x="1658356" y="1525549"/>
        <a:ext cx="1205168" cy="1419113"/>
      </dsp:txXfrm>
    </dsp:sp>
    <dsp:sp modelId="{88DCC81E-ED47-3749-A3C2-B88EAF6A6FF5}">
      <dsp:nvSpPr>
        <dsp:cNvPr id="0" name=""/>
        <dsp:cNvSpPr/>
      </dsp:nvSpPr>
      <dsp:spPr>
        <a:xfrm>
          <a:off x="1620861" y="3212020"/>
          <a:ext cx="1280158" cy="1494103"/>
        </a:xfrm>
        <a:prstGeom prst="roundRect">
          <a:avLst>
            <a:gd name="adj" fmla="val 10000"/>
          </a:avLst>
        </a:prstGeom>
        <a:solidFill>
          <a:schemeClr val="accent2">
            <a:alpha val="90000"/>
            <a:hueOff val="0"/>
            <a:satOff val="0"/>
            <a:lumOff val="0"/>
            <a:alphaOff val="-1090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Analyst talent</a:t>
          </a:r>
          <a:endParaRPr lang="en-US" sz="1700" kern="1200" dirty="0"/>
        </a:p>
      </dsp:txBody>
      <dsp:txXfrm>
        <a:off x="1658356" y="3249515"/>
        <a:ext cx="1205168" cy="1419113"/>
      </dsp:txXfrm>
    </dsp:sp>
    <dsp:sp modelId="{647F3827-69BF-3C4A-9BFB-7D32C00DB662}">
      <dsp:nvSpPr>
        <dsp:cNvPr id="0" name=""/>
        <dsp:cNvSpPr/>
      </dsp:nvSpPr>
      <dsp:spPr>
        <a:xfrm>
          <a:off x="3085039"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 Governance</a:t>
          </a:r>
          <a:endParaRPr lang="en-US" sz="2000" kern="1200" dirty="0"/>
        </a:p>
      </dsp:txBody>
      <dsp:txXfrm>
        <a:off x="3085039" y="0"/>
        <a:ext cx="1433214" cy="1486602"/>
      </dsp:txXfrm>
    </dsp:sp>
    <dsp:sp modelId="{A618D30E-C6CE-ED44-84A7-62362C9B2457}">
      <dsp:nvSpPr>
        <dsp:cNvPr id="0" name=""/>
        <dsp:cNvSpPr/>
      </dsp:nvSpPr>
      <dsp:spPr>
        <a:xfrm>
          <a:off x="3161567"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Biased toward access</a:t>
          </a:r>
          <a:endParaRPr lang="en-US" sz="1700" kern="1200" dirty="0"/>
        </a:p>
      </dsp:txBody>
      <dsp:txXfrm>
        <a:off x="3199062" y="1525549"/>
        <a:ext cx="1205168" cy="1419113"/>
      </dsp:txXfrm>
    </dsp:sp>
    <dsp:sp modelId="{B9A3BB0E-A301-844C-AE02-7EA4538A996C}">
      <dsp:nvSpPr>
        <dsp:cNvPr id="0" name=""/>
        <dsp:cNvSpPr/>
      </dsp:nvSpPr>
      <dsp:spPr>
        <a:xfrm>
          <a:off x="3161567" y="3212020"/>
          <a:ext cx="1280158" cy="1494103"/>
        </a:xfrm>
        <a:prstGeom prst="roundRect">
          <a:avLst>
            <a:gd name="adj" fmla="val 10000"/>
          </a:avLst>
        </a:prstGeom>
        <a:solidFill>
          <a:schemeClr val="accent2">
            <a:alpha val="90000"/>
            <a:hueOff val="0"/>
            <a:satOff val="0"/>
            <a:lumOff val="0"/>
            <a:alphaOff val="-18182"/>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No policy, highly restrictive policy</a:t>
          </a:r>
          <a:endParaRPr lang="en-US" sz="1700" kern="1200" dirty="0"/>
        </a:p>
      </dsp:txBody>
      <dsp:txXfrm>
        <a:off x="3199062" y="3249515"/>
        <a:ext cx="1205168" cy="1419113"/>
      </dsp:txXfrm>
    </dsp:sp>
    <dsp:sp modelId="{1D52931E-208D-1E43-A6DB-7A540B6A2E2E}">
      <dsp:nvSpPr>
        <dsp:cNvPr id="0" name=""/>
        <dsp:cNvSpPr/>
      </dsp:nvSpPr>
      <dsp:spPr>
        <a:xfrm>
          <a:off x="4625745"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Culture</a:t>
          </a:r>
          <a:endParaRPr lang="en-US" sz="2000" kern="1200" dirty="0"/>
        </a:p>
      </dsp:txBody>
      <dsp:txXfrm>
        <a:off x="4625745" y="0"/>
        <a:ext cx="1433214" cy="1486602"/>
      </dsp:txXfrm>
    </dsp:sp>
    <dsp:sp modelId="{768B7975-482C-C74C-99E8-D945DCCB453C}">
      <dsp:nvSpPr>
        <dsp:cNvPr id="0" name=""/>
        <dsp:cNvSpPr/>
      </dsp:nvSpPr>
      <dsp:spPr>
        <a:xfrm>
          <a:off x="4702273"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Effective change leadership</a:t>
          </a:r>
          <a:endParaRPr lang="en-US" sz="1700" kern="1200" dirty="0"/>
        </a:p>
      </dsp:txBody>
      <dsp:txXfrm>
        <a:off x="4739768" y="1525549"/>
        <a:ext cx="1205168" cy="1419113"/>
      </dsp:txXfrm>
    </dsp:sp>
    <dsp:sp modelId="{F1C6FB18-AF36-AA4E-9220-77739BC76863}">
      <dsp:nvSpPr>
        <dsp:cNvPr id="0" name=""/>
        <dsp:cNvSpPr/>
      </dsp:nvSpPr>
      <dsp:spPr>
        <a:xfrm>
          <a:off x="4702273" y="3212020"/>
          <a:ext cx="1280158" cy="1494103"/>
        </a:xfrm>
        <a:prstGeom prst="roundRect">
          <a:avLst>
            <a:gd name="adj" fmla="val 10000"/>
          </a:avLst>
        </a:prstGeom>
        <a:solidFill>
          <a:schemeClr val="accent2">
            <a:hueOff val="0"/>
            <a:satOff val="0"/>
            <a:lumOff val="0"/>
            <a:alpha val="7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Resistance</a:t>
          </a:r>
          <a:endParaRPr lang="en-US" sz="1700" kern="1200" dirty="0"/>
        </a:p>
      </dsp:txBody>
      <dsp:txXfrm>
        <a:off x="4739768" y="3249515"/>
        <a:ext cx="1205168" cy="1419113"/>
      </dsp:txXfrm>
    </dsp:sp>
    <dsp:sp modelId="{84DF6C55-4E6D-744A-8EAD-B0CA039F76EC}">
      <dsp:nvSpPr>
        <dsp:cNvPr id="0" name=""/>
        <dsp:cNvSpPr/>
      </dsp:nvSpPr>
      <dsp:spPr>
        <a:xfrm>
          <a:off x="6166451"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Design</a:t>
          </a:r>
          <a:endParaRPr lang="en-US" sz="2000" kern="1200" dirty="0"/>
        </a:p>
      </dsp:txBody>
      <dsp:txXfrm>
        <a:off x="6166451" y="0"/>
        <a:ext cx="1433214" cy="1486602"/>
      </dsp:txXfrm>
    </dsp:sp>
    <dsp:sp modelId="{129D15D8-FAC5-D34C-B4F9-D33DA890384C}">
      <dsp:nvSpPr>
        <dsp:cNvPr id="0" name=""/>
        <dsp:cNvSpPr/>
      </dsp:nvSpPr>
      <dsp:spPr>
        <a:xfrm>
          <a:off x="6242979"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Usability</a:t>
          </a:r>
          <a:endParaRPr lang="en-US" sz="1700" kern="1200" dirty="0"/>
        </a:p>
      </dsp:txBody>
      <dsp:txXfrm>
        <a:off x="6280474" y="1525549"/>
        <a:ext cx="1205168" cy="1419113"/>
      </dsp:txXfrm>
    </dsp:sp>
    <dsp:sp modelId="{1D6F44CC-9A4F-5E4C-B750-7102CA1D8DBF}">
      <dsp:nvSpPr>
        <dsp:cNvPr id="0" name=""/>
        <dsp:cNvSpPr/>
      </dsp:nvSpPr>
      <dsp:spPr>
        <a:xfrm>
          <a:off x="6242979" y="3212020"/>
          <a:ext cx="1280158" cy="1494103"/>
        </a:xfrm>
        <a:prstGeom prst="roundRect">
          <a:avLst>
            <a:gd name="adj" fmla="val 10000"/>
          </a:avLst>
        </a:prstGeom>
        <a:solidFill>
          <a:schemeClr val="accent2">
            <a:hueOff val="0"/>
            <a:satOff val="0"/>
            <a:lumOff val="0"/>
            <a:alpha val="7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Defining key outcomes</a:t>
          </a:r>
          <a:endParaRPr lang="en-US" sz="1700" kern="1200" dirty="0"/>
        </a:p>
      </dsp:txBody>
      <dsp:txXfrm>
        <a:off x="6280474" y="3249515"/>
        <a:ext cx="1205168" cy="1419113"/>
      </dsp:txXfrm>
    </dsp:sp>
    <dsp:sp modelId="{BCD0FDB7-620F-9747-9626-69C24F471898}">
      <dsp:nvSpPr>
        <dsp:cNvPr id="0" name=""/>
        <dsp:cNvSpPr/>
      </dsp:nvSpPr>
      <dsp:spPr>
        <a:xfrm>
          <a:off x="7707157" y="0"/>
          <a:ext cx="1433214" cy="4955343"/>
        </a:xfrm>
        <a:prstGeom prst="roundRect">
          <a:avLst>
            <a:gd name="adj" fmla="val 1000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7707157" y="0"/>
        <a:ext cx="1433214" cy="1486602"/>
      </dsp:txXfrm>
    </dsp:sp>
    <dsp:sp modelId="{B76BBACA-B5F3-8C41-BB8E-910CC61F7B96}">
      <dsp:nvSpPr>
        <dsp:cNvPr id="0" name=""/>
        <dsp:cNvSpPr/>
      </dsp:nvSpPr>
      <dsp:spPr>
        <a:xfrm>
          <a:off x="7783685" y="1488054"/>
          <a:ext cx="1280158" cy="1494103"/>
        </a:xfrm>
        <a:prstGeom prst="roundRect">
          <a:avLst>
            <a:gd name="adj" fmla="val 10000"/>
          </a:avLst>
        </a:prstGeom>
        <a:solidFill>
          <a:srgbClr val="598C2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Standards</a:t>
          </a:r>
          <a:endParaRPr lang="en-US" sz="1700" kern="1200" dirty="0"/>
        </a:p>
      </dsp:txBody>
      <dsp:txXfrm>
        <a:off x="7821180" y="1525549"/>
        <a:ext cx="1205168" cy="1419113"/>
      </dsp:txXfrm>
    </dsp:sp>
    <dsp:sp modelId="{F54B1B50-F658-E84A-8290-62FE581F74EE}">
      <dsp:nvSpPr>
        <dsp:cNvPr id="0" name=""/>
        <dsp:cNvSpPr/>
      </dsp:nvSpPr>
      <dsp:spPr>
        <a:xfrm>
          <a:off x="7783685" y="3212020"/>
          <a:ext cx="1280158" cy="1494103"/>
        </a:xfrm>
        <a:prstGeom prst="roundRect">
          <a:avLst>
            <a:gd name="adj" fmla="val 10000"/>
          </a:avLst>
        </a:prstGeom>
        <a:solidFill>
          <a:schemeClr val="accent2">
            <a:hueOff val="0"/>
            <a:satOff val="0"/>
            <a:lumOff val="0"/>
            <a:alpha val="7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Quality and volume</a:t>
          </a:r>
          <a:endParaRPr lang="en-US" sz="1700" kern="1200" dirty="0"/>
        </a:p>
      </dsp:txBody>
      <dsp:txXfrm>
        <a:off x="7821180" y="3249515"/>
        <a:ext cx="1205168" cy="14191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63A96B-B46A-4693-B8EF-ED4D8BD2B6D4}" type="datetime1">
              <a:rPr lang="en-US"/>
              <a:pPr/>
              <a:t>5/21/12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C863CD-E130-48C4-A5B2-6B4495A49B5A}" type="slidenum">
              <a:rPr lang="en-US"/>
              <a:pPr/>
              <a:t>‹#›</a:t>
            </a:fld>
            <a:endParaRPr lang="en-US"/>
          </a:p>
        </p:txBody>
      </p:sp>
    </p:spTree>
    <p:extLst>
      <p:ext uri="{BB962C8B-B14F-4D97-AF65-F5344CB8AC3E}">
        <p14:creationId xmlns:p14="http://schemas.microsoft.com/office/powerpoint/2010/main" val="1248395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82AB0D7-034B-40CE-9FB5-BD938400C721}" type="datetime1">
              <a:rPr lang="en-US"/>
              <a:pPr/>
              <a:t>5/21/12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C3F364-5908-4CE0-AEE1-7FBF3BAB8146}" type="slidenum">
              <a:rPr lang="en-US"/>
              <a:pPr/>
              <a:t>‹#›</a:t>
            </a:fld>
            <a:endParaRPr lang="en-US"/>
          </a:p>
        </p:txBody>
      </p:sp>
    </p:spTree>
    <p:extLst>
      <p:ext uri="{BB962C8B-B14F-4D97-AF65-F5344CB8AC3E}">
        <p14:creationId xmlns:p14="http://schemas.microsoft.com/office/powerpoint/2010/main" val="21039760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Admissions: How to maximize acceptances from students in the top 10% of their graduating class?</a:t>
            </a:r>
          </a:p>
          <a:p>
            <a:r>
              <a:rPr lang="en-US" sz="1200" dirty="0" smtClean="0"/>
              <a:t>Fund-raising: What strategies to use to maximize donations…or donors?</a:t>
            </a:r>
          </a:p>
          <a:p>
            <a:r>
              <a:rPr lang="en-US" sz="1200" dirty="0" smtClean="0"/>
              <a:t>Retention: How to increase it?</a:t>
            </a:r>
          </a:p>
          <a:p>
            <a:r>
              <a:rPr lang="en-US" sz="1200" dirty="0" smtClean="0"/>
              <a:t>Research: How to increase research dollars…or productivity?</a:t>
            </a:r>
          </a:p>
          <a:p>
            <a:r>
              <a:rPr lang="en-US" sz="1200" dirty="0" smtClean="0"/>
              <a:t>Administration: How to lower costs, how to attract and retain the best staff?</a:t>
            </a:r>
          </a:p>
          <a:p>
            <a:r>
              <a:rPr lang="en-US" sz="1200" dirty="0" smtClean="0"/>
              <a:t>Students: Recommendation engines </a:t>
            </a:r>
            <a:r>
              <a:rPr lang="en-US" dirty="0" smtClean="0"/>
              <a:t>Majors, roommates, where to live, online </a:t>
            </a:r>
            <a:r>
              <a:rPr lang="en-US" dirty="0" err="1" smtClean="0"/>
              <a:t>vs</a:t>
            </a:r>
            <a:r>
              <a:rPr lang="en-US" dirty="0" smtClean="0"/>
              <a:t> hybrid</a:t>
            </a:r>
          </a:p>
          <a:p>
            <a:r>
              <a:rPr lang="en-US" sz="1200" dirty="0" smtClean="0"/>
              <a:t>IT: costs and ROI (What do things really cost, how does that compare, what is IT ROI and will we achieve it?</a:t>
            </a:r>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5</a:t>
            </a:fld>
            <a:endParaRPr lang="en-US"/>
          </a:p>
        </p:txBody>
      </p:sp>
    </p:spTree>
    <p:extLst>
      <p:ext uri="{BB962C8B-B14F-4D97-AF65-F5344CB8AC3E}">
        <p14:creationId xmlns:p14="http://schemas.microsoft.com/office/powerpoint/2010/main" val="148307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pPr marL="171450" indent="-171450">
              <a:buFontTx/>
              <a:buChar char="-"/>
            </a:pPr>
            <a:r>
              <a:rPr lang="en-US" dirty="0" smtClean="0"/>
              <a:t>Phil Ice</a:t>
            </a:r>
          </a:p>
          <a:p>
            <a:pPr marL="171450" indent="-171450">
              <a:buFontTx/>
              <a:buChar char="-"/>
            </a:pPr>
            <a:r>
              <a:rPr lang="en-US" dirty="0" smtClean="0"/>
              <a:t>Phil Ice is Vice President of Research and Development for Sage Road Analytics. He is responsible for establishing the strategic direction for all company products and services.</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25</a:t>
            </a:fld>
            <a:endParaRPr lang="en-US"/>
          </a:p>
        </p:txBody>
      </p:sp>
    </p:spTree>
    <p:extLst>
      <p:ext uri="{BB962C8B-B14F-4D97-AF65-F5344CB8AC3E}">
        <p14:creationId xmlns:p14="http://schemas.microsoft.com/office/powerpoint/2010/main" val="344705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r>
              <a:rPr lang="en-US" dirty="0" smtClean="0"/>
              <a:t>- Phil Ice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26</a:t>
            </a:fld>
            <a:endParaRPr lang="en-US"/>
          </a:p>
        </p:txBody>
      </p:sp>
    </p:spTree>
    <p:extLst>
      <p:ext uri="{BB962C8B-B14F-4D97-AF65-F5344CB8AC3E}">
        <p14:creationId xmlns:p14="http://schemas.microsoft.com/office/powerpoint/2010/main" val="344705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r>
              <a:rPr lang="en-US" dirty="0" smtClean="0"/>
              <a:t>- Phil Ice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27</a:t>
            </a:fld>
            <a:endParaRPr lang="en-US"/>
          </a:p>
        </p:txBody>
      </p:sp>
    </p:spTree>
    <p:extLst>
      <p:ext uri="{BB962C8B-B14F-4D97-AF65-F5344CB8AC3E}">
        <p14:creationId xmlns:p14="http://schemas.microsoft.com/office/powerpoint/2010/main" val="344705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Secondly, change the value proposition for IT on campus.</a:t>
            </a:r>
          </a:p>
          <a:p>
            <a:r>
              <a:rPr lang="en-US" sz="1200" dirty="0" smtClean="0"/>
              <a:t> </a:t>
            </a:r>
          </a:p>
          <a:p>
            <a:r>
              <a:rPr lang="en-US" sz="1200" dirty="0" smtClean="0"/>
              <a:t>“If we took the DBAs and the BI competency centers and trained them in the basics of the types of analytics, with a focus on: what are the data feeds, the organization of that data and the cleanliness of that data requirement, the conversation to the business units would be very different. </a:t>
            </a:r>
          </a:p>
          <a:p>
            <a:r>
              <a:rPr lang="en-US" sz="1200" dirty="0" smtClean="0"/>
              <a:t>When they say, ‘I'm concerned about our acquiring students by maximizing who we actually direct mail to. I want to increase lift. So how do I do that?’ If we say: ‘Oh, that means you want to do some behavior modeling. That means you're going to do, probably, some logistic regressions, maybe some neural networks and decision trees. Oh, the data needs to be organized this way. Oh, missing values don't really matter in this particular scenario, but rationalization of the cleanliness of a name and address matters a whole lot.’</a:t>
            </a:r>
          </a:p>
          <a:p>
            <a:r>
              <a:rPr lang="en-US" sz="1200" dirty="0" smtClean="0"/>
              <a:t>That's a very different conversation than, ‘Oh, I know your business. I know how you're supposed to recruit students.’ It's very different than, ‘I don't know what you want, but I'll manage the project time line.</a:t>
            </a:r>
            <a:r>
              <a:rPr lang="en-US" dirty="0" smtClean="0"/>
              <a:t>”</a:t>
            </a:r>
          </a:p>
        </p:txBody>
      </p:sp>
      <p:sp>
        <p:nvSpPr>
          <p:cNvPr id="4" name="Slide Number Placeholder 3"/>
          <p:cNvSpPr>
            <a:spLocks noGrp="1"/>
          </p:cNvSpPr>
          <p:nvPr>
            <p:ph type="sldNum" sz="quarter" idx="10"/>
          </p:nvPr>
        </p:nvSpPr>
        <p:spPr/>
        <p:txBody>
          <a:bodyPr/>
          <a:lstStyle/>
          <a:p>
            <a:fld id="{D8C3F364-5908-4CE0-AEE1-7FBF3BAB8146}" type="slidenum">
              <a:rPr lang="en-US" smtClean="0"/>
              <a:pPr/>
              <a:t>30</a:t>
            </a:fld>
            <a:endParaRPr lang="en-US"/>
          </a:p>
        </p:txBody>
      </p:sp>
    </p:spTree>
    <p:extLst>
      <p:ext uri="{BB962C8B-B14F-4D97-AF65-F5344CB8AC3E}">
        <p14:creationId xmlns:p14="http://schemas.microsoft.com/office/powerpoint/2010/main" val="426834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None/>
            </a:pPr>
            <a:r>
              <a:rPr lang="en-US" sz="1200" b="1" dirty="0" smtClean="0"/>
              <a:t>Uniquely positioned</a:t>
            </a:r>
          </a:p>
          <a:p>
            <a:r>
              <a:rPr lang="en-US" sz="1200" b="1" dirty="0" smtClean="0"/>
              <a:t>CIOs are uniquely positioned to make the case for analytics. They typically own the core technology inputs, elements of the talent, and often, the mechanisms of data governance that are required to stand up even an initial analytics test project</a:t>
            </a:r>
            <a:r>
              <a:rPr lang="en-US" sz="1200" dirty="0" smtClean="0"/>
              <a:t>.</a:t>
            </a:r>
          </a:p>
          <a:p>
            <a:r>
              <a:rPr lang="en-US" sz="1200" dirty="0" smtClean="0"/>
              <a:t>“There is accountability for the process that puts the data in and keeps it accurate, to avoid it's becoming misunderstood, changed or corrupted. And CIOs get that.” – Hartman</a:t>
            </a:r>
          </a:p>
          <a:p>
            <a:r>
              <a:rPr lang="en-US" sz="1200" dirty="0" smtClean="0"/>
              <a:t>The CIO knows where all the data opportunities are. They know a lot of business processes.” – Collins</a:t>
            </a:r>
          </a:p>
          <a:p>
            <a:pPr marL="0" indent="0">
              <a:buNone/>
            </a:pPr>
            <a:r>
              <a:rPr lang="en-US" sz="1200" dirty="0" smtClean="0"/>
              <a:t>Cross-roads for IT</a:t>
            </a:r>
          </a:p>
          <a:p>
            <a:r>
              <a:rPr lang="en-US" sz="1200" dirty="0" smtClean="0"/>
              <a:t>"Do the CIOs remain the collectors, and the custodians, and protectors of the data? Or do they bridge out and say, 'We're all that and more. We're also the people who help use that data to create and build dashboards.’” – </a:t>
            </a:r>
            <a:r>
              <a:rPr lang="en-US" sz="1200" dirty="0" err="1" smtClean="0"/>
              <a:t>Rappa</a:t>
            </a:r>
            <a:endParaRPr lang="en-US" sz="1200" dirty="0" smtClean="0"/>
          </a:p>
          <a:p>
            <a:r>
              <a:rPr lang="en-US" sz="1200" dirty="0" smtClean="0"/>
              <a:t>“How do we get the CIO to see this vision of their opportunity unlike anyone else other than finance, who is un-enabled with the technology? They can change the bottom line or the top line if they understand the possibilities with analytics.” – Collins</a:t>
            </a:r>
          </a:p>
          <a:p>
            <a:pPr marL="0" indent="0">
              <a:buNone/>
            </a:pPr>
            <a:r>
              <a:rPr lang="en-US" sz="1200" dirty="0" smtClean="0"/>
              <a:t>Unprepared</a:t>
            </a:r>
          </a:p>
          <a:p>
            <a:r>
              <a:rPr lang="en-US" sz="1200" dirty="0" smtClean="0"/>
              <a:t>The pace of change may thwart even CIOs. They may be unprepared:</a:t>
            </a:r>
          </a:p>
          <a:p>
            <a:r>
              <a:rPr lang="en-US" sz="1200" dirty="0" smtClean="0"/>
              <a:t>“For the most part, the people who have moved up the ranks to become CIOs of the university are there because of their understanding of computing, and network infrastructures, and all of that stuff. Not because they're really savvy about how to build models around all of the data. </a:t>
            </a:r>
            <a:r>
              <a:rPr lang="en-US" sz="1200" u="sng" dirty="0" smtClean="0"/>
              <a:t>They may not be in good position to really understand what needs to be done, and what the opportunity is</a:t>
            </a:r>
            <a:r>
              <a:rPr lang="en-US" sz="1200" dirty="0" smtClean="0"/>
              <a:t>. </a:t>
            </a:r>
            <a:r>
              <a:rPr lang="en-US" sz="1200" b="1" dirty="0" smtClean="0"/>
              <a:t>It may not be until we see a new generation of CIO who comes into that role with a deeper understanding of what analytics is, and what building data models is all about, and what it is that you need to do to get to that role in the university. This is a common thing. You end up with people in various positions, and all of a sudden, there's a game changer in it. And the people you have in place kind of understand the other game.” </a:t>
            </a:r>
            <a:r>
              <a:rPr lang="en-US" sz="1200" dirty="0" smtClean="0"/>
              <a:t>- </a:t>
            </a:r>
            <a:r>
              <a:rPr lang="en-US" sz="1200" dirty="0" err="1" smtClean="0"/>
              <a:t>Rappa</a:t>
            </a:r>
            <a:r>
              <a:rPr lang="en-US" sz="1200" dirty="0" smtClean="0"/>
              <a:t> </a:t>
            </a:r>
          </a:p>
          <a:p>
            <a:r>
              <a:rPr lang="en-US" sz="1200" dirty="0" smtClean="0"/>
              <a:t>They may be overwhelmed:</a:t>
            </a:r>
          </a:p>
          <a:p>
            <a:r>
              <a:rPr lang="en-US" sz="1200" dirty="0" smtClean="0"/>
              <a:t>Analytics projects can actually terrify IT people to death. They've managed all these diverse systems over the years, and now they have somebody telling them, "Oh, you've got to bring everything together." It can be very, very frightening. It can also cause people to absolutely just shut down and become really a problem within the university. They can even become obstructionist, because it's not something they're familiar with, they don't know where to turn to to get the information. </a:t>
            </a:r>
            <a:r>
              <a:rPr lang="en-US" sz="1200" b="1" dirty="0" smtClean="0"/>
              <a:t>If you're a CIO who has 20 years of experience behind you, all of a sudden being told, "Hey, you need to do this, this and this," and you have no idea where to start, that's scary. - Ice</a:t>
            </a:r>
            <a:r>
              <a:rPr lang="en-US" sz="1200" dirty="0" smtClean="0"/>
              <a:t> </a:t>
            </a:r>
          </a:p>
          <a:p>
            <a:r>
              <a:rPr lang="en-US" sz="1200" dirty="0" smtClean="0"/>
              <a:t>They may be in denial about the realities of IT leadership:</a:t>
            </a:r>
          </a:p>
          <a:p>
            <a:r>
              <a:rPr lang="en-US" sz="1200" dirty="0" smtClean="0"/>
              <a:t>“My experience, because I cross so many industries, is that every industry wants to believe they're unique</a:t>
            </a:r>
            <a:r>
              <a:rPr lang="en-US" sz="1200" b="1" dirty="0" smtClean="0"/>
              <a:t>. You are less unique than you think you are, which would be one of my primary messages. That to all the CIOs who didn't come from another industry and you've been in the university, you really aren't that different. </a:t>
            </a:r>
            <a:r>
              <a:rPr lang="en-US" sz="1200" dirty="0" smtClean="0"/>
              <a:t>There's nothing more frustrating, I think, to those of us outside of education and it happens to me constantly. ‘Oh, you just don't understand the politics.’ Well, I do. We've got them, too. ‘You just don't understand how difficult it is with the budget constraints.’ Well, I do. I've got budget constraints, too.” - Collins</a:t>
            </a:r>
            <a:r>
              <a:rPr lang="en-US" sz="2400" dirty="0" smtClean="0"/>
              <a:t> </a:t>
            </a:r>
          </a:p>
          <a:p>
            <a:endParaRPr lang="en-US" sz="2400"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36</a:t>
            </a:fld>
            <a:endParaRPr lang="en-US"/>
          </a:p>
        </p:txBody>
      </p:sp>
    </p:spTree>
    <p:extLst>
      <p:ext uri="{BB962C8B-B14F-4D97-AF65-F5344CB8AC3E}">
        <p14:creationId xmlns:p14="http://schemas.microsoft.com/office/powerpoint/2010/main" val="218003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7</a:t>
            </a:fld>
            <a:endParaRPr lang="en-US"/>
          </a:p>
        </p:txBody>
      </p:sp>
    </p:spTree>
    <p:extLst>
      <p:ext uri="{BB962C8B-B14F-4D97-AF65-F5344CB8AC3E}">
        <p14:creationId xmlns:p14="http://schemas.microsoft.com/office/powerpoint/2010/main" val="372474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Other examples of analytics in higher education:</a:t>
            </a:r>
          </a:p>
          <a:p>
            <a:endParaRPr lang="en-US" sz="1200" dirty="0" smtClean="0"/>
          </a:p>
          <a:p>
            <a:r>
              <a:rPr lang="en-US" sz="1200" dirty="0" smtClean="0"/>
              <a:t>At </a:t>
            </a:r>
            <a:r>
              <a:rPr lang="en-US" sz="1200" b="1" dirty="0" smtClean="0"/>
              <a:t>Arizona State University</a:t>
            </a:r>
            <a:r>
              <a:rPr lang="en-US" sz="1200" dirty="0" smtClean="0"/>
              <a:t>, enterprise data warehousing, dashboards and data visualizations have led to business intelligence initiatives for improved student retention and recruitment and growth in research. The </a:t>
            </a:r>
            <a:r>
              <a:rPr lang="en-US" sz="1200" dirty="0" err="1" smtClean="0"/>
              <a:t>eAdvisor</a:t>
            </a:r>
            <a:r>
              <a:rPr lang="en-US" sz="1200" dirty="0" smtClean="0"/>
              <a:t> system assists students in selecting appropriate courses, informing when they are off-track and assisting in getting back on track in their major. Other systems are in the works, including an early warning for students likely to transfer based on indicators such as grades, use of the CMS, financial factors, and requests for transcripts. Ultimately, advisors’ interventions will be tracked and results factored into the model. </a:t>
            </a:r>
          </a:p>
          <a:p>
            <a:r>
              <a:rPr lang="en-US" sz="1200" dirty="0" smtClean="0"/>
              <a:t>At the </a:t>
            </a:r>
            <a:r>
              <a:rPr lang="en-US" sz="1200" b="1" dirty="0" smtClean="0"/>
              <a:t>University of Maryland-Baltimore County</a:t>
            </a:r>
            <a:r>
              <a:rPr lang="en-US" sz="1200" dirty="0" smtClean="0"/>
              <a:t> a broad analytics push that covers SIS, billing, financial aid, finance, and learning analytics is focusing on deeper dives to understand student success.</a:t>
            </a:r>
          </a:p>
          <a:p>
            <a:r>
              <a:rPr lang="en-US" sz="1200" dirty="0" smtClean="0"/>
              <a:t>At </a:t>
            </a:r>
            <a:r>
              <a:rPr lang="en-US" sz="1200" b="1" dirty="0" smtClean="0"/>
              <a:t>Purdue University</a:t>
            </a:r>
            <a:r>
              <a:rPr lang="en-US" sz="1200" dirty="0" smtClean="0"/>
              <a:t>, faculty may use </a:t>
            </a:r>
            <a:r>
              <a:rPr lang="en-US" sz="1200" i="1" dirty="0" smtClean="0"/>
              <a:t>Course</a:t>
            </a:r>
            <a:r>
              <a:rPr lang="en-US" sz="1200" dirty="0" smtClean="0"/>
              <a:t> </a:t>
            </a:r>
            <a:r>
              <a:rPr lang="en-US" sz="1200" i="1" dirty="0" smtClean="0"/>
              <a:t>Signals</a:t>
            </a:r>
            <a:r>
              <a:rPr lang="en-US" sz="1200" dirty="0" smtClean="0"/>
              <a:t> to provide students with performance reality checks and encourage action to achieve success. Evidence of impact includes reduced incidents of D/F grades, increased B/C grades, and increased persistence.</a:t>
            </a:r>
          </a:p>
          <a:p>
            <a:pPr lvl="0"/>
            <a:r>
              <a:rPr lang="en-US" sz="1200" dirty="0" smtClean="0"/>
              <a:t>At the </a:t>
            </a:r>
            <a:r>
              <a:rPr lang="en-US" sz="1200" b="1" dirty="0" smtClean="0"/>
              <a:t>University of British Columbia</a:t>
            </a:r>
            <a:r>
              <a:rPr lang="en-US" sz="1200" dirty="0" smtClean="0"/>
              <a:t>, ‘curriculum networks’ map and visualize individualized learning pathways through a program. Drawing upon social network analysis methodology, predictive models for success will be based on student engagement and connectivity over time.</a:t>
            </a:r>
          </a:p>
          <a:p>
            <a:pPr lvl="0"/>
            <a:r>
              <a:rPr lang="en-US" sz="1200" dirty="0" smtClean="0"/>
              <a:t>At the </a:t>
            </a:r>
            <a:r>
              <a:rPr lang="en-US" sz="1200" b="1" dirty="0" smtClean="0"/>
              <a:t>University of Central Florida</a:t>
            </a:r>
            <a:r>
              <a:rPr lang="en-US" sz="1200" dirty="0" smtClean="0"/>
              <a:t>, longstanding business intelligence is being customized to improve student success. Analytics reveal the impact of college, departments, and majors on persistence, retention and graduation. Success in the STEM majors is of special interest. </a:t>
            </a:r>
          </a:p>
          <a:p>
            <a:r>
              <a:rPr lang="en-US" sz="1200" dirty="0" smtClean="0"/>
              <a:t>At </a:t>
            </a:r>
            <a:r>
              <a:rPr lang="en-US" sz="1200" b="1" dirty="0" smtClean="0"/>
              <a:t>Western Governors University</a:t>
            </a:r>
            <a:r>
              <a:rPr lang="en-US" sz="1200" dirty="0" smtClean="0"/>
              <a:t>, key performance indicators help the university’s leadership and faculty determine what program areas need improvement, which students need more support, and where its services can be improved to better serve student needs. Each month a report is generated for every student regarding his or her progress. These reports are used by mentors to keep students on track, identify learning challenges, and track engagement. Additionally, learner analytics are used to monitor whether students are using the learning materials, for how long, and to check for understanding after engagement. Faculty use this information to evaluate the quality and effectiveness of the university’s third-party resources, as well as alignment with its competencies.</a:t>
            </a:r>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11</a:t>
            </a:fld>
            <a:endParaRPr lang="en-US"/>
          </a:p>
        </p:txBody>
      </p:sp>
    </p:spTree>
    <p:extLst>
      <p:ext uri="{BB962C8B-B14F-4D97-AF65-F5344CB8AC3E}">
        <p14:creationId xmlns:p14="http://schemas.microsoft.com/office/powerpoint/2010/main" val="37220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Aft>
                <a:spcPts val="200"/>
              </a:spcAft>
            </a:pPr>
            <a:r>
              <a:rPr lang="en-US" sz="1200" noProof="1" smtClean="0">
                <a:solidFill>
                  <a:schemeClr val="bg1"/>
                </a:solidFill>
                <a:cs typeface="Arial" charset="0"/>
              </a:rPr>
              <a:t>Growth of fact-based management</a:t>
            </a:r>
          </a:p>
          <a:p>
            <a:pPr marL="173736" indent="-173736">
              <a:spcAft>
                <a:spcPts val="200"/>
              </a:spcAft>
              <a:buFont typeface="Arial" charset="0"/>
              <a:buChar char="•"/>
            </a:pPr>
            <a:r>
              <a:rPr lang="en-US" sz="1200" noProof="1" smtClean="0">
                <a:solidFill>
                  <a:srgbClr val="FFFFFF"/>
                </a:solidFill>
                <a:cs typeface="Arial" charset="0"/>
              </a:rPr>
              <a:t>In general (Gawande</a:t>
            </a:r>
            <a:r>
              <a:rPr lang="en-US" sz="1200" baseline="0" noProof="1" smtClean="0">
                <a:solidFill>
                  <a:srgbClr val="FFFFFF"/>
                </a:solidFill>
                <a:cs typeface="Arial" charset="0"/>
              </a:rPr>
              <a:t> and checklist)</a:t>
            </a:r>
            <a:endParaRPr lang="en-US" sz="1200" noProof="1" smtClean="0">
              <a:solidFill>
                <a:srgbClr val="FFFFFF"/>
              </a:solidFill>
              <a:cs typeface="Arial" charset="0"/>
            </a:endParaRPr>
          </a:p>
          <a:p>
            <a:pPr marL="173736" indent="-173736">
              <a:spcAft>
                <a:spcPts val="600"/>
              </a:spcAft>
              <a:buFont typeface="Arial" charset="0"/>
              <a:buChar char="•"/>
            </a:pPr>
            <a:r>
              <a:rPr lang="en-US" sz="1200" noProof="1" smtClean="0">
                <a:solidFill>
                  <a:srgbClr val="FFFFFF"/>
                </a:solidFill>
                <a:cs typeface="Arial" charset="0"/>
              </a:rPr>
              <a:t>In higher education (influx</a:t>
            </a:r>
            <a:r>
              <a:rPr lang="en-US" sz="1200" baseline="0" noProof="1" smtClean="0">
                <a:solidFill>
                  <a:srgbClr val="FFFFFF"/>
                </a:solidFill>
                <a:cs typeface="Arial" charset="0"/>
              </a:rPr>
              <a:t> of leaders from industry)</a:t>
            </a:r>
            <a:endParaRPr lang="en-US" sz="1200" noProof="1" smtClean="0">
              <a:solidFill>
                <a:srgbClr val="FFFFFF"/>
              </a:solidFill>
              <a:cs typeface="Arial" charset="0"/>
            </a:endParaRPr>
          </a:p>
          <a:p>
            <a:pPr>
              <a:spcAft>
                <a:spcPts val="200"/>
              </a:spcAft>
            </a:pPr>
            <a:r>
              <a:rPr lang="en-US" sz="1200" noProof="1" smtClean="0">
                <a:solidFill>
                  <a:schemeClr val="bg1"/>
                </a:solidFill>
                <a:cs typeface="Arial" charset="0"/>
              </a:rPr>
              <a:t>Accountability demands</a:t>
            </a:r>
          </a:p>
          <a:p>
            <a:pPr marL="173736" indent="-173736">
              <a:spcAft>
                <a:spcPts val="200"/>
              </a:spcAft>
              <a:buFont typeface="Arial" charset="0"/>
              <a:buChar char="•"/>
            </a:pPr>
            <a:r>
              <a:rPr lang="en-US" sz="1200" noProof="1" smtClean="0">
                <a:solidFill>
                  <a:srgbClr val="FFFFFF"/>
                </a:solidFill>
                <a:cs typeface="Arial" charset="0"/>
              </a:rPr>
              <a:t>Students and parents</a:t>
            </a:r>
          </a:p>
          <a:p>
            <a:pPr marL="173736" indent="-173736">
              <a:spcAft>
                <a:spcPts val="600"/>
              </a:spcAft>
              <a:buFont typeface="Arial" charset="0"/>
              <a:buChar char="•"/>
            </a:pPr>
            <a:r>
              <a:rPr lang="en-US" sz="1200" noProof="1" smtClean="0">
                <a:solidFill>
                  <a:srgbClr val="FFFFFF"/>
                </a:solidFill>
                <a:cs typeface="Arial" charset="0"/>
              </a:rPr>
              <a:t>Government and accreditation groups</a:t>
            </a:r>
          </a:p>
          <a:p>
            <a:pPr>
              <a:spcAft>
                <a:spcPts val="200"/>
              </a:spcAft>
            </a:pPr>
            <a:r>
              <a:rPr lang="en-US" sz="1200" noProof="1" smtClean="0">
                <a:solidFill>
                  <a:schemeClr val="bg1"/>
                </a:solidFill>
                <a:cs typeface="Arial" charset="0"/>
              </a:rPr>
              <a:t>More data than ever before</a:t>
            </a:r>
          </a:p>
          <a:p>
            <a:pPr marL="173736" indent="-173736">
              <a:spcAft>
                <a:spcPts val="200"/>
              </a:spcAft>
              <a:buFont typeface="Arial" charset="0"/>
              <a:buChar char="•"/>
            </a:pPr>
            <a:r>
              <a:rPr lang="en-US" sz="1200" noProof="1" smtClean="0">
                <a:solidFill>
                  <a:srgbClr val="FFFFFF"/>
                </a:solidFill>
                <a:cs typeface="Arial" charset="0"/>
              </a:rPr>
              <a:t>Maturation of data warehouses</a:t>
            </a:r>
          </a:p>
          <a:p>
            <a:pPr marL="173736" indent="-173736">
              <a:spcAft>
                <a:spcPts val="600"/>
              </a:spcAft>
              <a:buFont typeface="Arial" charset="0"/>
              <a:buChar char="•"/>
            </a:pPr>
            <a:r>
              <a:rPr lang="en-US" sz="1200" noProof="1" smtClean="0">
                <a:solidFill>
                  <a:srgbClr val="FFFFFF"/>
                </a:solidFill>
                <a:cs typeface="Arial" charset="0"/>
              </a:rPr>
              <a:t>Everything collects data (more devices</a:t>
            </a:r>
            <a:r>
              <a:rPr lang="en-US" sz="1200" baseline="0" noProof="1" smtClean="0">
                <a:solidFill>
                  <a:srgbClr val="FFFFFF"/>
                </a:solidFill>
                <a:cs typeface="Arial" charset="0"/>
              </a:rPr>
              <a:t> than people now connected to the Internet)</a:t>
            </a:r>
            <a:endParaRPr lang="en-US" sz="1200" noProof="1" smtClean="0">
              <a:solidFill>
                <a:srgbClr val="FFFFFF"/>
              </a:solidFill>
              <a:cs typeface="Arial" charset="0"/>
            </a:endParaRPr>
          </a:p>
          <a:p>
            <a:pPr>
              <a:spcAft>
                <a:spcPts val="200"/>
              </a:spcAft>
            </a:pPr>
            <a:r>
              <a:rPr lang="en-US" sz="1200" noProof="1" smtClean="0">
                <a:solidFill>
                  <a:schemeClr val="bg1"/>
                </a:solidFill>
                <a:cs typeface="Arial" charset="0"/>
              </a:rPr>
              <a:t>Maturation of </a:t>
            </a:r>
            <a:r>
              <a:rPr lang="en-US" sz="1200" noProof="1" smtClean="0">
                <a:solidFill>
                  <a:srgbClr val="FFFFFF"/>
                </a:solidFill>
                <a:cs typeface="Arial" charset="0"/>
              </a:rPr>
              <a:t>analytics tools</a:t>
            </a:r>
          </a:p>
          <a:p>
            <a:pPr marL="173736" indent="-173736">
              <a:spcAft>
                <a:spcPts val="200"/>
              </a:spcAft>
              <a:buFont typeface="Arial" charset="0"/>
              <a:buChar char="•"/>
            </a:pPr>
            <a:r>
              <a:rPr lang="en-US" sz="1200" noProof="1" smtClean="0">
                <a:solidFill>
                  <a:srgbClr val="FFFFFF"/>
                </a:solidFill>
                <a:cs typeface="Arial" charset="0"/>
              </a:rPr>
              <a:t>Recommendation/affinity algorithms</a:t>
            </a:r>
          </a:p>
          <a:p>
            <a:pPr marL="173736" indent="-173736">
              <a:spcAft>
                <a:spcPts val="200"/>
              </a:spcAft>
              <a:buFont typeface="Arial" charset="0"/>
              <a:buChar char="•"/>
            </a:pPr>
            <a:r>
              <a:rPr lang="en-US" sz="1200" noProof="1" smtClean="0">
                <a:solidFill>
                  <a:srgbClr val="FFFFFF"/>
                </a:solidFill>
                <a:cs typeface="Arial" charset="0"/>
              </a:rPr>
              <a:t>Textual analysis</a:t>
            </a:r>
          </a:p>
          <a:p>
            <a:pPr marL="173736" indent="-173736">
              <a:spcAft>
                <a:spcPts val="600"/>
              </a:spcAft>
              <a:buFont typeface="Arial" charset="0"/>
              <a:buChar char="•"/>
            </a:pPr>
            <a:r>
              <a:rPr lang="en-US" sz="1200" noProof="1" smtClean="0">
                <a:solidFill>
                  <a:srgbClr val="FFFFFF"/>
                </a:solidFill>
                <a:cs typeface="Arial" charset="0"/>
              </a:rPr>
              <a:t>Visualization and reporting tools</a:t>
            </a:r>
            <a:endParaRPr lang="en-US" sz="1200" dirty="0" smtClean="0">
              <a:solidFill>
                <a:srgbClr val="FFFFFF"/>
              </a:solidFill>
            </a:endParaRPr>
          </a:p>
          <a:p>
            <a:endParaRPr lang="en-US" dirty="0" smtClean="0"/>
          </a:p>
          <a:p>
            <a:pPr lvl="2"/>
            <a:r>
              <a:rPr lang="en-US" dirty="0" smtClean="0"/>
              <a:t>Widespread acknowledgement that it’s important to have data to answer questions rather than opinion or anecdote.</a:t>
            </a:r>
          </a:p>
          <a:p>
            <a:pPr lvl="3"/>
            <a:r>
              <a:rPr lang="en-US" dirty="0" err="1" smtClean="0"/>
              <a:t>Gawande</a:t>
            </a:r>
            <a:r>
              <a:rPr lang="en-US" dirty="0" smtClean="0"/>
              <a:t> “Checklist”</a:t>
            </a:r>
          </a:p>
          <a:p>
            <a:pPr lvl="3"/>
            <a:r>
              <a:rPr lang="en-US" dirty="0" smtClean="0"/>
              <a:t>Other examples</a:t>
            </a:r>
          </a:p>
          <a:p>
            <a:pPr lvl="2"/>
            <a:r>
              <a:rPr lang="en-US" dirty="0" smtClean="0"/>
              <a:t>Influx of MBA-types into academic administration</a:t>
            </a:r>
          </a:p>
          <a:p>
            <a:pPr lvl="2"/>
            <a:r>
              <a:rPr lang="en-US" dirty="0" smtClean="0"/>
              <a:t>More data than ever before</a:t>
            </a:r>
          </a:p>
          <a:p>
            <a:pPr lvl="3"/>
            <a:r>
              <a:rPr lang="en-US" dirty="0" smtClean="0"/>
              <a:t>Maturation of data warehouses – we have more instances of integrated data resources</a:t>
            </a:r>
          </a:p>
          <a:p>
            <a:pPr lvl="3"/>
            <a:r>
              <a:rPr lang="en-US" dirty="0" smtClean="0"/>
              <a:t>“Everything” collects data now. More devices using the Internet than people</a:t>
            </a:r>
          </a:p>
          <a:p>
            <a:pPr lvl="2"/>
            <a:r>
              <a:rPr lang="en-US" dirty="0" smtClean="0"/>
              <a:t>Maturation of analytics tools makes analysis pieces better and more accessible</a:t>
            </a:r>
          </a:p>
          <a:p>
            <a:pPr lvl="3"/>
            <a:r>
              <a:rPr lang="en-US" dirty="0" smtClean="0"/>
              <a:t>Data analysis</a:t>
            </a:r>
          </a:p>
          <a:p>
            <a:pPr lvl="3"/>
            <a:r>
              <a:rPr lang="en-US" dirty="0" smtClean="0"/>
              <a:t>Data visualizations</a:t>
            </a:r>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15</a:t>
            </a:fld>
            <a:endParaRPr lang="en-US"/>
          </a:p>
        </p:txBody>
      </p:sp>
    </p:spTree>
    <p:extLst>
      <p:ext uri="{BB962C8B-B14F-4D97-AF65-F5344CB8AC3E}">
        <p14:creationId xmlns:p14="http://schemas.microsoft.com/office/powerpoint/2010/main" val="403995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96" charset="-128"/>
              </a:rPr>
              <a:t>Another way of thinking about analytics based on Davenport’s work.</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Arial" charset="0"/>
                <a:ea typeface="ＭＳ Ｐゴシック" pitchFamily="96" charset="-128"/>
              </a:rPr>
              <a:t>Most people consider the range in the upper right quadrant (the blue dots) to be the hallmarks of modern analytics</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16</a:t>
            </a:fld>
            <a:endParaRPr lang="en-US"/>
          </a:p>
        </p:txBody>
      </p:sp>
    </p:spTree>
    <p:extLst>
      <p:ext uri="{BB962C8B-B14F-4D97-AF65-F5344CB8AC3E}">
        <p14:creationId xmlns:p14="http://schemas.microsoft.com/office/powerpoint/2010/main" val="155267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21</a:t>
            </a:fld>
            <a:endParaRPr lang="en-US"/>
          </a:p>
        </p:txBody>
      </p:sp>
    </p:spTree>
    <p:extLst>
      <p:ext uri="{BB962C8B-B14F-4D97-AF65-F5344CB8AC3E}">
        <p14:creationId xmlns:p14="http://schemas.microsoft.com/office/powerpoint/2010/main" val="235139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r>
              <a:rPr lang="en-US" dirty="0" smtClean="0"/>
              <a:t>- Phil Ice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22</a:t>
            </a:fld>
            <a:endParaRPr lang="en-US"/>
          </a:p>
        </p:txBody>
      </p:sp>
    </p:spTree>
    <p:extLst>
      <p:ext uri="{BB962C8B-B14F-4D97-AF65-F5344CB8AC3E}">
        <p14:creationId xmlns:p14="http://schemas.microsoft.com/office/powerpoint/2010/main" val="344705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r>
              <a:rPr lang="en-US" dirty="0" smtClean="0"/>
              <a:t>- Phil Ice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23</a:t>
            </a:fld>
            <a:endParaRPr lang="en-US"/>
          </a:p>
        </p:txBody>
      </p:sp>
    </p:spTree>
    <p:extLst>
      <p:ext uri="{BB962C8B-B14F-4D97-AF65-F5344CB8AC3E}">
        <p14:creationId xmlns:p14="http://schemas.microsoft.com/office/powerpoint/2010/main" val="344705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John Rome is deputy CIO at Arizona State University, including</a:t>
            </a:r>
            <a:r>
              <a:rPr lang="en-US" baseline="0" dirty="0" smtClean="0"/>
              <a:t> data warehouse</a:t>
            </a:r>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sz="1200" kern="1200" dirty="0" smtClean="0">
              <a:solidFill>
                <a:schemeClr val="tx1"/>
              </a:solidFill>
              <a:effectLst/>
              <a:latin typeface="+mn-lt"/>
              <a:ea typeface="ＭＳ Ｐゴシック" pitchFamily="48" charset="-128"/>
              <a:cs typeface="ＭＳ Ｐゴシック" pitchFamily="48" charset="-128"/>
            </a:endParaRPr>
          </a:p>
          <a:p>
            <a:endParaRPr lang="en-US" sz="1200" kern="1200" dirty="0" smtClean="0">
              <a:solidFill>
                <a:schemeClr val="tx1"/>
              </a:solidFill>
              <a:effectLst/>
              <a:latin typeface="+mn-lt"/>
              <a:ea typeface="ＭＳ Ｐゴシック" pitchFamily="48" charset="-128"/>
              <a:cs typeface="ＭＳ Ｐゴシック" pitchFamily="48" charset="-128"/>
            </a:endParaRPr>
          </a:p>
          <a:p>
            <a:r>
              <a:rPr lang="en-US" sz="1200" kern="1200" dirty="0" smtClean="0">
                <a:solidFill>
                  <a:schemeClr val="tx1"/>
                </a:solidFill>
                <a:effectLst/>
                <a:latin typeface="+mn-lt"/>
                <a:ea typeface="ＭＳ Ｐゴシック" pitchFamily="48" charset="-128"/>
                <a:cs typeface="ＭＳ Ｐゴシック" pitchFamily="48" charset="-128"/>
              </a:rPr>
              <a:t>“Let me give you a specific example to help clarify this. We engineered a retention analysis engine because, quite frankly, there are no products on the market that are worth anything when it comes to looking at student retention. We built an extremely robust engine that helps us define which students are likely to drop within the next five days, the coefficient of the likelihood, and also pinpointing the top three or four reasons why they're likely to un-enroll. </a:t>
            </a:r>
          </a:p>
          <a:p>
            <a:r>
              <a:rPr lang="en-US" sz="1200" kern="1200" dirty="0" smtClean="0">
                <a:solidFill>
                  <a:schemeClr val="tx1"/>
                </a:solidFill>
                <a:effectLst/>
                <a:latin typeface="+mn-lt"/>
                <a:ea typeface="ＭＳ Ｐゴシック" pitchFamily="48" charset="-128"/>
                <a:cs typeface="ＭＳ Ｐゴシック" pitchFamily="48" charset="-128"/>
              </a:rPr>
              <a:t>“When we've presented this at conferences, people come up and say, ‘What are you looking at to get into this? What would we be looking at to do this?’ The answer is, if your systems are all running perfectly, you're looking at $120K -$150K a year just to keep something like this running and probably another $250K to put it into place. Immediately you get this visceral reaction of people saying, ‘Well, there's no way we can afford that.’</a:t>
            </a:r>
          </a:p>
          <a:p>
            <a:r>
              <a:rPr lang="en-US" sz="1200" kern="1200" dirty="0" smtClean="0">
                <a:solidFill>
                  <a:schemeClr val="tx1"/>
                </a:solidFill>
                <a:effectLst/>
                <a:latin typeface="+mn-lt"/>
                <a:ea typeface="ＭＳ Ｐゴシック" pitchFamily="48" charset="-128"/>
                <a:cs typeface="ＭＳ Ｐゴシック" pitchFamily="48" charset="-128"/>
              </a:rPr>
              <a:t> </a:t>
            </a:r>
          </a:p>
          <a:p>
            <a:r>
              <a:rPr lang="en-US" sz="1200" kern="1200" dirty="0" smtClean="0">
                <a:solidFill>
                  <a:schemeClr val="tx1"/>
                </a:solidFill>
                <a:effectLst/>
                <a:latin typeface="+mn-lt"/>
                <a:ea typeface="ＭＳ Ｐゴシック" pitchFamily="48" charset="-128"/>
                <a:cs typeface="ＭＳ Ｐゴシック" pitchFamily="48" charset="-128"/>
              </a:rPr>
              <a:t>But really, what you're telling me is that on an annualized basis, you could not use this and turn it into actual intelligence to save eight students from un-enrolling, which would more than pay for your annual cost of employment of the solution. You're telling me you could not conserve eight students out of how many ever thousand you have that dropped. ‘Oh, but we can't think about it that way.’ Well, yes, you can, and that's how you need to think about it, because it's how business would think about a capital investment of this nature. But for some reason, getting that across to academia is just very, very painful.”</a:t>
            </a:r>
          </a:p>
          <a:p>
            <a:r>
              <a:rPr lang="en-US" dirty="0" smtClean="0"/>
              <a:t>- Phil Ice</a:t>
            </a:r>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24</a:t>
            </a:fld>
            <a:endParaRPr lang="en-US"/>
          </a:p>
        </p:txBody>
      </p:sp>
    </p:spTree>
    <p:extLst>
      <p:ext uri="{BB962C8B-B14F-4D97-AF65-F5344CB8AC3E}">
        <p14:creationId xmlns:p14="http://schemas.microsoft.com/office/powerpoint/2010/main" val="344705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extLst>
              <a:ext uri="{28A0092B-C50C-407E-A947-70E740481C1C}">
                <a14:useLocalDpi xmlns:a14="http://schemas.microsoft.com/office/drawing/2010/main" val="0"/>
              </a:ext>
            </a:extLst>
          </a:blip>
          <a:srcRect r="57039"/>
          <a:stretch>
            <a:fillRect/>
          </a:stretch>
        </p:blipFill>
        <p:spPr bwMode="auto">
          <a:xfrm>
            <a:off x="2614613" y="955675"/>
            <a:ext cx="39322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36092705"/>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773323"/>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984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33"/>
            <a:ext cx="8382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98003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extLst>
      <p:ext uri="{BB962C8B-B14F-4D97-AF65-F5344CB8AC3E}">
        <p14:creationId xmlns:p14="http://schemas.microsoft.com/office/powerpoint/2010/main" val="45986931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2806"/>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60203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32770130"/>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8859264"/>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4239026"/>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5474956"/>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121"/>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4C534A08-ECA2-42F6-9DF3-C3A8EC0FB0C9}" type="datetime1">
              <a:rPr lang="en-US"/>
              <a:pPr/>
              <a:t>5/21/12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07E0F1AA-C618-48E0-ABA9-6EAA8B867557}"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29363"/>
            <a:ext cx="9151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92" r:id="rId2"/>
    <p:sldLayoutId id="214748380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815552" y="2199307"/>
            <a:ext cx="7772400" cy="1470025"/>
          </a:xfrm>
        </p:spPr>
        <p:txBody>
          <a:bodyPr>
            <a:normAutofit fontScale="90000"/>
          </a:bodyPr>
          <a:lstStyle/>
          <a:p>
            <a:pPr eaLnBrk="1" hangingPunct="1"/>
            <a:r>
              <a:rPr lang="en-US" cap="none" dirty="0" smtClean="0">
                <a:latin typeface="Arial" charset="0"/>
                <a:ea typeface="ＭＳ Ｐゴシック" pitchFamily="96" charset="-128"/>
              </a:rPr>
              <a:t>WHAT HIGHER EDUCATION IT LEADERSHIP NEEDS TO KNOW ABOUT ANALYTICS AND WHY IT MATTERS SO MUCH</a:t>
            </a: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Susan Grajek |  May 18, 2012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400"/>
          <a:stretch/>
        </p:blipFill>
        <p:spPr>
          <a:xfrm>
            <a:off x="-596900" y="1003300"/>
            <a:ext cx="5943600" cy="5080000"/>
          </a:xfrm>
          <a:prstGeom prst="rect">
            <a:avLst/>
          </a:prstGeom>
        </p:spPr>
      </p:pic>
      <p:sp>
        <p:nvSpPr>
          <p:cNvPr id="3" name="Title 1"/>
          <p:cNvSpPr txBox="1">
            <a:spLocks/>
          </p:cNvSpPr>
          <p:nvPr/>
        </p:nvSpPr>
        <p:spPr>
          <a:xfrm>
            <a:off x="457200" y="159625"/>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REDUCING administration costs</a:t>
            </a:r>
            <a:endParaRPr lang="en-US" sz="2900" dirty="0"/>
          </a:p>
        </p:txBody>
      </p:sp>
      <p:sp>
        <p:nvSpPr>
          <p:cNvPr id="5" name="Content Placeholder 2"/>
          <p:cNvSpPr txBox="1">
            <a:spLocks/>
          </p:cNvSpPr>
          <p:nvPr/>
        </p:nvSpPr>
        <p:spPr>
          <a:xfrm>
            <a:off x="5524500" y="1124825"/>
            <a:ext cx="3492500" cy="4525963"/>
          </a:xfrm>
          <a:prstGeom prst="rect">
            <a:avLst/>
          </a:prstGeom>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a:t>
            </a:r>
            <a:r>
              <a:rPr lang="en-US" b="1" dirty="0"/>
              <a:t>University of Sydney </a:t>
            </a:r>
            <a:r>
              <a:rPr lang="en-US" dirty="0" smtClean="0"/>
              <a:t>used analytics to analyze procurement trends for AUD$600-700 million and more than 32,000 suppliers and identify opportunities for AUD$20 million in cost savings</a:t>
            </a:r>
            <a:endParaRPr lang="en-US" dirty="0"/>
          </a:p>
        </p:txBody>
      </p:sp>
    </p:spTree>
    <p:extLst>
      <p:ext uri="{BB962C8B-B14F-4D97-AF65-F5344CB8AC3E}">
        <p14:creationId xmlns:p14="http://schemas.microsoft.com/office/powerpoint/2010/main" val="29905270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9625"/>
            <a:ext cx="8382000" cy="729375"/>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Recommendation engines for students</a:t>
            </a:r>
            <a:endParaRPr lang="en-US" sz="2900" dirty="0"/>
          </a:p>
        </p:txBody>
      </p:sp>
      <p:sp>
        <p:nvSpPr>
          <p:cNvPr id="6" name="Content Placeholder 2"/>
          <p:cNvSpPr txBox="1">
            <a:spLocks/>
          </p:cNvSpPr>
          <p:nvPr/>
        </p:nvSpPr>
        <p:spPr>
          <a:xfrm>
            <a:off x="4699000" y="825182"/>
            <a:ext cx="4445000" cy="4525963"/>
          </a:xfrm>
          <a:prstGeom prst="rect">
            <a:avLst/>
          </a:prstGeom>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At the </a:t>
            </a:r>
            <a:r>
              <a:rPr lang="en-US" b="1" dirty="0" smtClean="0"/>
              <a:t>Austin </a:t>
            </a:r>
            <a:r>
              <a:rPr lang="en-US" b="1" dirty="0" err="1" smtClean="0"/>
              <a:t>Peay</a:t>
            </a:r>
            <a:r>
              <a:rPr lang="en-US" b="1" dirty="0" smtClean="0"/>
              <a:t> State University</a:t>
            </a:r>
            <a:r>
              <a:rPr lang="en-US" dirty="0" smtClean="0"/>
              <a:t>, Degree Compass </a:t>
            </a:r>
            <a:r>
              <a:rPr lang="en-US" dirty="0"/>
              <a:t>uses predictive analytics techniques based on grade and enrollment data to rank courses according to factors that measure how well each course might help the student progress through a chosen program </a:t>
            </a:r>
            <a:r>
              <a:rPr lang="en-US" dirty="0" smtClean="0"/>
              <a:t>interventions </a:t>
            </a:r>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r="28240"/>
          <a:stretch/>
        </p:blipFill>
        <p:spPr bwMode="auto">
          <a:xfrm>
            <a:off x="0" y="1422400"/>
            <a:ext cx="4675236" cy="4073144"/>
          </a:xfrm>
          <a:prstGeom prst="rect">
            <a:avLst/>
          </a:prstGeom>
          <a:noFill/>
          <a:ln>
            <a:noFill/>
          </a:ln>
        </p:spPr>
      </p:pic>
      <p:sp>
        <p:nvSpPr>
          <p:cNvPr id="4" name="Rectangle 3"/>
          <p:cNvSpPr/>
          <p:nvPr/>
        </p:nvSpPr>
        <p:spPr>
          <a:xfrm>
            <a:off x="0" y="5523468"/>
            <a:ext cx="3021217" cy="307777"/>
          </a:xfrm>
          <a:prstGeom prst="rect">
            <a:avLst/>
          </a:prstGeom>
        </p:spPr>
        <p:txBody>
          <a:bodyPr wrap="none">
            <a:spAutoFit/>
          </a:bodyPr>
          <a:lstStyle/>
          <a:p>
            <a:r>
              <a:rPr lang="en-US" sz="1400" dirty="0"/>
              <a:t>© 2012 Tristan </a:t>
            </a:r>
            <a:r>
              <a:rPr lang="en-US" sz="1400" dirty="0" err="1" smtClean="0"/>
              <a:t>Denley</a:t>
            </a:r>
            <a:r>
              <a:rPr lang="en-US" sz="1400" dirty="0" smtClean="0"/>
              <a:t> CC by-</a:t>
            </a:r>
            <a:r>
              <a:rPr lang="en-US" sz="1400" dirty="0" err="1" smtClean="0"/>
              <a:t>nc</a:t>
            </a:r>
            <a:r>
              <a:rPr lang="en-US" sz="1400" dirty="0" smtClean="0"/>
              <a:t>-</a:t>
            </a:r>
            <a:r>
              <a:rPr lang="en-US" sz="1400" dirty="0" err="1" smtClean="0"/>
              <a:t>nd</a:t>
            </a:r>
            <a:endParaRPr lang="en-US" sz="1400" dirty="0"/>
          </a:p>
        </p:txBody>
      </p:sp>
    </p:spTree>
    <p:extLst>
      <p:ext uri="{BB962C8B-B14F-4D97-AF65-F5344CB8AC3E}">
        <p14:creationId xmlns:p14="http://schemas.microsoft.com/office/powerpoint/2010/main" val="42378082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0" y="889000"/>
            <a:ext cx="5080000" cy="5080000"/>
          </a:xfrm>
          <a:prstGeom prst="rect">
            <a:avLst/>
          </a:prstGeom>
        </p:spPr>
      </p:pic>
      <p:pic>
        <p:nvPicPr>
          <p:cNvPr id="5" name="Picture 4"/>
          <p:cNvPicPr>
            <a:picLocks noChangeAspect="1"/>
          </p:cNvPicPr>
          <p:nvPr/>
        </p:nvPicPr>
        <p:blipFill>
          <a:blip r:embed="rId3"/>
          <a:stretch>
            <a:fillRect/>
          </a:stretch>
        </p:blipFill>
        <p:spPr>
          <a:xfrm>
            <a:off x="0" y="1027393"/>
            <a:ext cx="9144000" cy="5830607"/>
          </a:xfrm>
          <a:prstGeom prst="rect">
            <a:avLst/>
          </a:prstGeom>
        </p:spPr>
      </p:pic>
      <p:sp>
        <p:nvSpPr>
          <p:cNvPr id="6" name="Title 1"/>
          <p:cNvSpPr txBox="1">
            <a:spLocks/>
          </p:cNvSpPr>
          <p:nvPr/>
        </p:nvSpPr>
        <p:spPr>
          <a:xfrm>
            <a:off x="457200" y="159624"/>
            <a:ext cx="8382000" cy="1567575"/>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800" dirty="0" smtClean="0"/>
              <a:t>What does it really cost…and how can we compare costs across institutions?</a:t>
            </a:r>
            <a:endParaRPr lang="en-US" sz="2800" dirty="0"/>
          </a:p>
        </p:txBody>
      </p:sp>
    </p:spTree>
    <p:extLst>
      <p:ext uri="{BB962C8B-B14F-4D97-AF65-F5344CB8AC3E}">
        <p14:creationId xmlns:p14="http://schemas.microsoft.com/office/powerpoint/2010/main" val="15181035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000" y="1384300"/>
            <a:ext cx="3641017" cy="2692400"/>
          </a:xfrm>
          <a:prstGeom prst="rect">
            <a:avLst/>
          </a:prstGeom>
        </p:spPr>
      </p:pic>
      <p:sp>
        <p:nvSpPr>
          <p:cNvPr id="3" name="Title 1"/>
          <p:cNvSpPr txBox="1">
            <a:spLocks/>
          </p:cNvSpPr>
          <p:nvPr/>
        </p:nvSpPr>
        <p:spPr>
          <a:xfrm>
            <a:off x="457200" y="159624"/>
            <a:ext cx="8382000" cy="1567575"/>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800" dirty="0" smtClean="0"/>
              <a:t>What is IT ROI and will we achieve it?</a:t>
            </a:r>
            <a:endParaRPr lang="en-US" sz="2800" dirty="0"/>
          </a:p>
        </p:txBody>
      </p:sp>
      <p:pic>
        <p:nvPicPr>
          <p:cNvPr id="4" name="Picture 3"/>
          <p:cNvPicPr>
            <a:picLocks noChangeAspect="1"/>
          </p:cNvPicPr>
          <p:nvPr/>
        </p:nvPicPr>
        <p:blipFill rotWithShape="1">
          <a:blip r:embed="rId3"/>
          <a:srcRect r="11370" b="15352"/>
          <a:stretch/>
        </p:blipFill>
        <p:spPr>
          <a:xfrm>
            <a:off x="457200" y="4363302"/>
            <a:ext cx="3860800" cy="1580298"/>
          </a:xfrm>
          <a:prstGeom prst="rect">
            <a:avLst/>
          </a:prstGeom>
        </p:spPr>
      </p:pic>
      <p:pic>
        <p:nvPicPr>
          <p:cNvPr id="5" name="Picture 4"/>
          <p:cNvPicPr>
            <a:picLocks noChangeAspect="1"/>
          </p:cNvPicPr>
          <p:nvPr/>
        </p:nvPicPr>
        <p:blipFill>
          <a:blip r:embed="rId4"/>
          <a:stretch>
            <a:fillRect/>
          </a:stretch>
        </p:blipFill>
        <p:spPr>
          <a:xfrm>
            <a:off x="6108700" y="4267200"/>
            <a:ext cx="2438400" cy="1828800"/>
          </a:xfrm>
          <a:prstGeom prst="rect">
            <a:avLst/>
          </a:prstGeom>
        </p:spPr>
      </p:pic>
      <p:pic>
        <p:nvPicPr>
          <p:cNvPr id="6" name="Picture 5"/>
          <p:cNvPicPr>
            <a:picLocks noChangeAspect="1"/>
          </p:cNvPicPr>
          <p:nvPr/>
        </p:nvPicPr>
        <p:blipFill rotWithShape="1">
          <a:blip r:embed="rId5"/>
          <a:srcRect t="15294" b="15294"/>
          <a:stretch/>
        </p:blipFill>
        <p:spPr>
          <a:xfrm>
            <a:off x="279400" y="2171700"/>
            <a:ext cx="2159000" cy="1498600"/>
          </a:xfrm>
          <a:prstGeom prst="rect">
            <a:avLst/>
          </a:prstGeom>
        </p:spPr>
      </p:pic>
    </p:spTree>
    <p:extLst>
      <p:ext uri="{BB962C8B-B14F-4D97-AF65-F5344CB8AC3E}">
        <p14:creationId xmlns:p14="http://schemas.microsoft.com/office/powerpoint/2010/main" val="19364846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21"/>
            <a:ext cx="8382000" cy="1143000"/>
          </a:xfrm>
        </p:spPr>
        <p:txBody>
          <a:bodyPr>
            <a:normAutofit fontScale="90000"/>
          </a:bodyPr>
          <a:lstStyle/>
          <a:p>
            <a:pPr lvl="0"/>
            <a:r>
              <a:rPr lang="en-US" dirty="0"/>
              <a:t>We’ve been doing this for </a:t>
            </a:r>
            <a:r>
              <a:rPr lang="en-US" dirty="0" smtClean="0"/>
              <a:t>years.</a:t>
            </a:r>
            <a:br>
              <a:rPr lang="en-US" dirty="0" smtClean="0"/>
            </a:br>
            <a:r>
              <a:rPr lang="en-US" dirty="0" smtClean="0"/>
              <a:t>How </a:t>
            </a:r>
            <a:r>
              <a:rPr lang="en-US" dirty="0"/>
              <a:t>is anything different?</a:t>
            </a:r>
            <a:br>
              <a:rPr lang="en-US" dirty="0"/>
            </a:br>
            <a:endParaRPr lang="en-US" dirty="0"/>
          </a:p>
        </p:txBody>
      </p:sp>
      <p:pic>
        <p:nvPicPr>
          <p:cNvPr id="7" name="Picture 6"/>
          <p:cNvPicPr>
            <a:picLocks noChangeAspect="1"/>
          </p:cNvPicPr>
          <p:nvPr/>
        </p:nvPicPr>
        <p:blipFill>
          <a:blip r:embed="rId2"/>
          <a:stretch>
            <a:fillRect/>
          </a:stretch>
        </p:blipFill>
        <p:spPr>
          <a:xfrm>
            <a:off x="1435100" y="1441121"/>
            <a:ext cx="6400800" cy="4800600"/>
          </a:xfrm>
          <a:prstGeom prst="rect">
            <a:avLst/>
          </a:prstGeom>
        </p:spPr>
      </p:pic>
    </p:spTree>
    <p:extLst>
      <p:ext uri="{BB962C8B-B14F-4D97-AF65-F5344CB8AC3E}">
        <p14:creationId xmlns:p14="http://schemas.microsoft.com/office/powerpoint/2010/main" val="32118109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812" y="1875437"/>
            <a:ext cx="9144000"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49" name="Ellipse 95"/>
          <p:cNvSpPr>
            <a:spLocks noChangeArrowheads="1"/>
          </p:cNvSpPr>
          <p:nvPr/>
        </p:nvSpPr>
        <p:spPr bwMode="auto">
          <a:xfrm>
            <a:off x="7254048" y="1990471"/>
            <a:ext cx="807462" cy="811105"/>
          </a:xfrm>
          <a:prstGeom prst="ellipse">
            <a:avLst/>
          </a:prstGeom>
          <a:gradFill flip="none" rotWithShape="1">
            <a:gsLst>
              <a:gs pos="0">
                <a:srgbClr val="FB0036"/>
              </a:gs>
              <a:gs pos="69000">
                <a:srgbClr val="B40010"/>
              </a:gs>
            </a:gsLst>
            <a:path path="circle">
              <a:fillToRect l="50000" t="50000" r="50000" b="50000"/>
            </a:path>
            <a:tileRect/>
          </a:gradFill>
          <a:ln w="9525" cap="flat" cmpd="sng" algn="ctr">
            <a:solidFill>
              <a:srgbClr val="C00000"/>
            </a:solidFill>
            <a:prstDash val="solid"/>
          </a:ln>
          <a:effectLs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16390" name="Ellipse 96"/>
          <p:cNvSpPr>
            <a:spLocks noChangeArrowheads="1"/>
          </p:cNvSpPr>
          <p:nvPr/>
        </p:nvSpPr>
        <p:spPr bwMode="auto">
          <a:xfrm>
            <a:off x="7367588" y="2024063"/>
            <a:ext cx="592137" cy="433387"/>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charset="0"/>
              <a:buAutoNum type="arabicPeriod"/>
            </a:pPr>
            <a:endParaRPr lang="nb-NO">
              <a:solidFill>
                <a:srgbClr val="FFFFFF"/>
              </a:solidFill>
            </a:endParaRPr>
          </a:p>
        </p:txBody>
      </p:sp>
      <p:sp>
        <p:nvSpPr>
          <p:cNvPr id="51" name="Måne 97"/>
          <p:cNvSpPr/>
          <p:nvPr/>
        </p:nvSpPr>
        <p:spPr bwMode="auto">
          <a:xfrm rot="16570711">
            <a:off x="7448216" y="2228595"/>
            <a:ext cx="369200" cy="775102"/>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46" name="Ellipse 95"/>
          <p:cNvSpPr>
            <a:spLocks noChangeArrowheads="1"/>
          </p:cNvSpPr>
          <p:nvPr/>
        </p:nvSpPr>
        <p:spPr bwMode="auto">
          <a:xfrm>
            <a:off x="3264966" y="4150608"/>
            <a:ext cx="1469188" cy="1475818"/>
          </a:xfrm>
          <a:prstGeom prst="ellipse">
            <a:avLst/>
          </a:prstGeom>
          <a:gradFill flip="none" rotWithShape="1">
            <a:gsLst>
              <a:gs pos="1000">
                <a:srgbClr val="0000FF"/>
              </a:gs>
              <a:gs pos="69000">
                <a:schemeClr val="tx2">
                  <a:lumMod val="75000"/>
                </a:schemeClr>
              </a:gs>
            </a:gsLst>
            <a:path path="circle">
              <a:fillToRect l="50000" t="50000" r="50000" b="50000"/>
            </a:path>
            <a:tileRect/>
          </a:gradFill>
          <a:ln w="9525" cap="flat" cmpd="sng" algn="ctr">
            <a:noFill/>
            <a:prstDash val="solid"/>
          </a:ln>
          <a:effectLs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16397" name="Ellipse 96"/>
          <p:cNvSpPr>
            <a:spLocks noChangeArrowheads="1"/>
          </p:cNvSpPr>
          <p:nvPr/>
        </p:nvSpPr>
        <p:spPr bwMode="auto">
          <a:xfrm>
            <a:off x="3471863" y="4211638"/>
            <a:ext cx="1076325" cy="78740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charset="0"/>
              <a:buAutoNum type="arabicPeriod"/>
            </a:pPr>
            <a:endParaRPr lang="nb-NO">
              <a:solidFill>
                <a:srgbClr val="FFFFFF"/>
              </a:solidFill>
            </a:endParaRPr>
          </a:p>
        </p:txBody>
      </p:sp>
      <p:sp>
        <p:nvSpPr>
          <p:cNvPr id="48" name="Måne 97"/>
          <p:cNvSpPr/>
          <p:nvPr/>
        </p:nvSpPr>
        <p:spPr bwMode="auto">
          <a:xfrm rot="16570711">
            <a:off x="3618256" y="4583879"/>
            <a:ext cx="671766" cy="141030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5" name="Can 4"/>
          <p:cNvSpPr/>
          <p:nvPr/>
        </p:nvSpPr>
        <p:spPr>
          <a:xfrm>
            <a:off x="5502275" y="1712913"/>
            <a:ext cx="363538" cy="3452812"/>
          </a:xfrm>
          <a:prstGeom prst="can">
            <a:avLst>
              <a:gd name="adj" fmla="val 7075"/>
            </a:avLst>
          </a:prstGeom>
          <a:gradFill flip="none" rotWithShape="1">
            <a:gsLst>
              <a:gs pos="0">
                <a:schemeClr val="tx1">
                  <a:lumMod val="75000"/>
                  <a:lumOff val="25000"/>
                </a:schemeClr>
              </a:gs>
              <a:gs pos="83000">
                <a:schemeClr val="tx1">
                  <a:lumMod val="85000"/>
                  <a:lumOff val="15000"/>
                </a:schemeClr>
              </a:gs>
            </a:gsLst>
            <a:lin ang="5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54" name="Ellipse 89"/>
          <p:cNvSpPr/>
          <p:nvPr/>
        </p:nvSpPr>
        <p:spPr bwMode="auto">
          <a:xfrm>
            <a:off x="2925360" y="5950749"/>
            <a:ext cx="1870035" cy="338882"/>
          </a:xfrm>
          <a:prstGeom prst="ellipse">
            <a:avLst/>
          </a:prstGeom>
          <a:gradFill flip="none" rotWithShape="1">
            <a:gsLst>
              <a:gs pos="100000">
                <a:srgbClr val="FFFFFF">
                  <a:alpha val="0"/>
                </a:srgbClr>
              </a:gs>
              <a:gs pos="0">
                <a:srgbClr val="E6E6E6">
                  <a:lumMod val="10000"/>
                  <a:alpha val="40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6" name="Snip Same Side Corner Rectangle 5"/>
          <p:cNvSpPr/>
          <p:nvPr/>
        </p:nvSpPr>
        <p:spPr>
          <a:xfrm>
            <a:off x="5105400" y="4689475"/>
            <a:ext cx="1138238" cy="1474788"/>
          </a:xfrm>
          <a:prstGeom prst="snip2SameRect">
            <a:avLst/>
          </a:prstGeom>
          <a:gradFill flip="none" rotWithShape="1">
            <a:gsLst>
              <a:gs pos="0">
                <a:srgbClr val="FB0036"/>
              </a:gs>
              <a:gs pos="100000">
                <a:srgbClr val="B40010"/>
              </a:gs>
            </a:gsLst>
            <a:path path="shape">
              <a:fillToRect l="50000" t="50000" r="50000" b="50000"/>
            </a:path>
            <a:tileRect/>
          </a:gradFill>
          <a:ln w="9525" cap="flat" cmpd="sng" algn="ctr">
            <a:solidFill>
              <a:srgbClr val="C00000"/>
            </a:solidFill>
            <a:prstDash val="solid"/>
          </a:ln>
          <a:effectLst/>
        </p:spPr>
        <p:txBody>
          <a:bodyPr anchor="ctr"/>
          <a:lstStyle/>
          <a:p>
            <a:pPr algn="ctr"/>
            <a:endParaRPr lang="en-US">
              <a:solidFill>
                <a:srgbClr val="FFFFFF"/>
              </a:solidFill>
            </a:endParaRPr>
          </a:p>
        </p:txBody>
      </p:sp>
      <p:sp>
        <p:nvSpPr>
          <p:cNvPr id="39" name="Snip Same Side Corner Rectangle 38"/>
          <p:cNvSpPr/>
          <p:nvPr/>
        </p:nvSpPr>
        <p:spPr>
          <a:xfrm>
            <a:off x="5181600" y="4732338"/>
            <a:ext cx="1022350" cy="1317625"/>
          </a:xfrm>
          <a:prstGeom prst="snip2SameRect">
            <a:avLst/>
          </a:prstGeom>
          <a:gradFill rotWithShape="1">
            <a:gsLst>
              <a:gs pos="0">
                <a:srgbClr val="FFFCF9">
                  <a:alpha val="76999"/>
                </a:srgbClr>
              </a:gs>
              <a:gs pos="100000">
                <a:srgbClr val="FFFFFF">
                  <a:alpha val="0"/>
                </a:srgbClr>
              </a:gs>
            </a:gsLst>
            <a:lin ang="5400000"/>
          </a:gradFill>
          <a:ln>
            <a:noFill/>
          </a:ln>
        </p:spPr>
        <p:txBody>
          <a:bodyPr anchor="ctr"/>
          <a:lstStyle/>
          <a:p>
            <a:pPr marL="342900" indent="-342900" algn="ctr">
              <a:buFont typeface="Calibri" charset="0"/>
              <a:buAutoNum type="arabicPeriod"/>
            </a:pPr>
            <a:endParaRPr lang="en-US">
              <a:solidFill>
                <a:srgbClr val="FFFFFF"/>
              </a:solidFill>
            </a:endParaRPr>
          </a:p>
        </p:txBody>
      </p:sp>
      <p:sp>
        <p:nvSpPr>
          <p:cNvPr id="18" name="Freeform 17"/>
          <p:cNvSpPr/>
          <p:nvPr/>
        </p:nvSpPr>
        <p:spPr>
          <a:xfrm rot="19463598">
            <a:off x="3348038" y="1401763"/>
            <a:ext cx="4587875" cy="534987"/>
          </a:xfrm>
          <a:custGeom>
            <a:avLst/>
            <a:gdLst>
              <a:gd name="connsiteX0" fmla="*/ 0 w 4868333"/>
              <a:gd name="connsiteY0" fmla="*/ 567267 h 567267"/>
              <a:gd name="connsiteX1" fmla="*/ 4868333 w 4868333"/>
              <a:gd name="connsiteY1" fmla="*/ 550334 h 567267"/>
              <a:gd name="connsiteX2" fmla="*/ 2370667 w 4868333"/>
              <a:gd name="connsiteY2" fmla="*/ 0 h 567267"/>
              <a:gd name="connsiteX3" fmla="*/ 0 w 4868333"/>
              <a:gd name="connsiteY3" fmla="*/ 567267 h 567267"/>
              <a:gd name="connsiteX0" fmla="*/ 0 w 4868333"/>
              <a:gd name="connsiteY0" fmla="*/ 567267 h 567267"/>
              <a:gd name="connsiteX1" fmla="*/ 4868333 w 4868333"/>
              <a:gd name="connsiteY1" fmla="*/ 550334 h 567267"/>
              <a:gd name="connsiteX2" fmla="*/ 2370667 w 4868333"/>
              <a:gd name="connsiteY2" fmla="*/ 0 h 567267"/>
              <a:gd name="connsiteX3" fmla="*/ 162279 w 4868333"/>
              <a:gd name="connsiteY3" fmla="*/ 505357 h 567267"/>
              <a:gd name="connsiteX4" fmla="*/ 0 w 4868333"/>
              <a:gd name="connsiteY4" fmla="*/ 567267 h 567267"/>
              <a:gd name="connsiteX0" fmla="*/ 94896 w 4963229"/>
              <a:gd name="connsiteY0" fmla="*/ 567267 h 567267"/>
              <a:gd name="connsiteX1" fmla="*/ 4963229 w 4963229"/>
              <a:gd name="connsiteY1" fmla="*/ 550334 h 567267"/>
              <a:gd name="connsiteX2" fmla="*/ 2465563 w 4963229"/>
              <a:gd name="connsiteY2" fmla="*/ 0 h 567267"/>
              <a:gd name="connsiteX3" fmla="*/ 0 w 4963229"/>
              <a:gd name="connsiteY3" fmla="*/ 279932 h 567267"/>
              <a:gd name="connsiteX4" fmla="*/ 94896 w 4963229"/>
              <a:gd name="connsiteY4" fmla="*/ 567267 h 567267"/>
              <a:gd name="connsiteX0" fmla="*/ 0 w 4868333"/>
              <a:gd name="connsiteY0" fmla="*/ 567267 h 567267"/>
              <a:gd name="connsiteX1" fmla="*/ 4868333 w 4868333"/>
              <a:gd name="connsiteY1" fmla="*/ 550334 h 567267"/>
              <a:gd name="connsiteX2" fmla="*/ 2370667 w 4868333"/>
              <a:gd name="connsiteY2" fmla="*/ 0 h 567267"/>
              <a:gd name="connsiteX3" fmla="*/ 3529 w 4868333"/>
              <a:gd name="connsiteY3" fmla="*/ 473607 h 567267"/>
              <a:gd name="connsiteX4" fmla="*/ 0 w 4868333"/>
              <a:gd name="connsiteY4" fmla="*/ 567267 h 567267"/>
              <a:gd name="connsiteX0" fmla="*/ 0 w 4868333"/>
              <a:gd name="connsiteY0" fmla="*/ 567267 h 567267"/>
              <a:gd name="connsiteX1" fmla="*/ 4868333 w 4868333"/>
              <a:gd name="connsiteY1" fmla="*/ 550334 h 567267"/>
              <a:gd name="connsiteX2" fmla="*/ 4823179 w 4868333"/>
              <a:gd name="connsiteY2" fmla="*/ 460907 h 567267"/>
              <a:gd name="connsiteX3" fmla="*/ 2370667 w 4868333"/>
              <a:gd name="connsiteY3" fmla="*/ 0 h 567267"/>
              <a:gd name="connsiteX4" fmla="*/ 3529 w 4868333"/>
              <a:gd name="connsiteY4" fmla="*/ 473607 h 567267"/>
              <a:gd name="connsiteX5" fmla="*/ 0 w 4868333"/>
              <a:gd name="connsiteY5" fmla="*/ 567267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333" h="567267">
                <a:moveTo>
                  <a:pt x="0" y="567267"/>
                </a:moveTo>
                <a:lnTo>
                  <a:pt x="4868333" y="550334"/>
                </a:lnTo>
                <a:cubicBezTo>
                  <a:pt x="4820473" y="538517"/>
                  <a:pt x="4871039" y="472724"/>
                  <a:pt x="4823179" y="460907"/>
                </a:cubicBezTo>
                <a:lnTo>
                  <a:pt x="2370667" y="0"/>
                </a:lnTo>
                <a:lnTo>
                  <a:pt x="3529" y="473607"/>
                </a:lnTo>
                <a:lnTo>
                  <a:pt x="0" y="567267"/>
                </a:lnTo>
                <a:close/>
              </a:path>
            </a:pathLst>
          </a:custGeom>
          <a:gradFill flip="none" rotWithShape="1">
            <a:gsLst>
              <a:gs pos="0">
                <a:schemeClr val="tx1">
                  <a:lumMod val="75000"/>
                  <a:lumOff val="25000"/>
                </a:schemeClr>
              </a:gs>
              <a:gs pos="83000">
                <a:schemeClr val="tx1">
                  <a:lumMod val="85000"/>
                  <a:lumOff val="15000"/>
                </a:schemeClr>
              </a:gs>
            </a:gsLst>
            <a:lin ang="55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6410" name="Freeform 51"/>
          <p:cNvSpPr>
            <a:spLocks/>
          </p:cNvSpPr>
          <p:nvPr/>
        </p:nvSpPr>
        <p:spPr bwMode="auto">
          <a:xfrm rot="-2136402">
            <a:off x="3357563" y="1450975"/>
            <a:ext cx="4541837" cy="463550"/>
          </a:xfrm>
          <a:custGeom>
            <a:avLst/>
            <a:gdLst>
              <a:gd name="T0" fmla="*/ 0 w 4819650"/>
              <a:gd name="T1" fmla="*/ 453956 h 473607"/>
              <a:gd name="T2" fmla="*/ 4280519 w 4819650"/>
              <a:gd name="T3" fmla="*/ 441783 h 473607"/>
              <a:gd name="T4" fmla="*/ 2102348 w 4819650"/>
              <a:gd name="T5" fmla="*/ 0 h 473607"/>
              <a:gd name="T6" fmla="*/ 0 w 4819650"/>
              <a:gd name="T7" fmla="*/ 453956 h 473607"/>
              <a:gd name="T8" fmla="*/ 0 60000 65536"/>
              <a:gd name="T9" fmla="*/ 0 60000 65536"/>
              <a:gd name="T10" fmla="*/ 0 60000 65536"/>
              <a:gd name="T11" fmla="*/ 0 60000 65536"/>
              <a:gd name="T12" fmla="*/ 0 w 4819650"/>
              <a:gd name="T13" fmla="*/ 0 h 473607"/>
              <a:gd name="T14" fmla="*/ 4819650 w 4819650"/>
              <a:gd name="T15" fmla="*/ 473607 h 473607"/>
            </a:gdLst>
            <a:ahLst/>
            <a:cxnLst>
              <a:cxn ang="T8">
                <a:pos x="T0" y="T1"/>
              </a:cxn>
              <a:cxn ang="T9">
                <a:pos x="T2" y="T3"/>
              </a:cxn>
              <a:cxn ang="T10">
                <a:pos x="T4" y="T5"/>
              </a:cxn>
              <a:cxn ang="T11">
                <a:pos x="T6" y="T7"/>
              </a:cxn>
            </a:cxnLst>
            <a:rect l="T12" t="T13" r="T14" b="T15"/>
            <a:pathLst>
              <a:path w="4819650" h="473607">
                <a:moveTo>
                  <a:pt x="0" y="473607"/>
                </a:moveTo>
                <a:lnTo>
                  <a:pt x="4819650" y="460907"/>
                </a:lnTo>
                <a:lnTo>
                  <a:pt x="2367138" y="0"/>
                </a:lnTo>
                <a:lnTo>
                  <a:pt x="0" y="473607"/>
                </a:lnTo>
                <a:close/>
              </a:path>
            </a:pathLst>
          </a:cu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buFont typeface="Calibri" charset="0"/>
              <a:buAutoNum type="arabicPeriod"/>
            </a:pPr>
            <a:r>
              <a:rPr lang="en-US">
                <a:solidFill>
                  <a:srgbClr val="FFFFFF"/>
                </a:solidFill>
              </a:rPr>
              <a:t> </a:t>
            </a:r>
          </a:p>
        </p:txBody>
      </p:sp>
      <p:sp>
        <p:nvSpPr>
          <p:cNvPr id="53" name="Ellipse 95"/>
          <p:cNvSpPr>
            <a:spLocks noChangeArrowheads="1"/>
          </p:cNvSpPr>
          <p:nvPr/>
        </p:nvSpPr>
        <p:spPr bwMode="auto">
          <a:xfrm rot="19463598">
            <a:off x="5264440" y="1343035"/>
            <a:ext cx="753743" cy="757145"/>
          </a:xfrm>
          <a:prstGeom prst="ellipse">
            <a:avLst/>
          </a:prstGeom>
          <a:gradFill flip="none" rotWithShape="1">
            <a:gsLst>
              <a:gs pos="0">
                <a:srgbClr val="FB0036"/>
              </a:gs>
              <a:gs pos="69000">
                <a:srgbClr val="B40010"/>
              </a:gs>
            </a:gsLst>
            <a:path path="circle">
              <a:fillToRect l="50000" t="50000" r="50000" b="50000"/>
            </a:path>
            <a:tileRect/>
          </a:gradFill>
          <a:ln w="9525" cap="flat" cmpd="sng" algn="ctr">
            <a:solidFill>
              <a:srgbClr val="C00000"/>
            </a:solidFill>
            <a:prstDash val="solid"/>
          </a:ln>
          <a:effectLs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16414" name="Ellipse 96"/>
          <p:cNvSpPr>
            <a:spLocks noChangeArrowheads="1"/>
          </p:cNvSpPr>
          <p:nvPr/>
        </p:nvSpPr>
        <p:spPr bwMode="auto">
          <a:xfrm rot="211316">
            <a:off x="5338763" y="1398588"/>
            <a:ext cx="574675" cy="420687"/>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charset="0"/>
              <a:buAutoNum type="arabicPeriod"/>
            </a:pPr>
            <a:endParaRPr lang="nb-NO">
              <a:solidFill>
                <a:srgbClr val="FFFFFF"/>
              </a:solidFill>
            </a:endParaRPr>
          </a:p>
        </p:txBody>
      </p:sp>
      <p:sp>
        <p:nvSpPr>
          <p:cNvPr id="60" name="Måne 97"/>
          <p:cNvSpPr/>
          <p:nvPr/>
        </p:nvSpPr>
        <p:spPr bwMode="auto">
          <a:xfrm rot="14434309">
            <a:off x="5563392" y="1522054"/>
            <a:ext cx="359104" cy="753902"/>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grpSp>
        <p:nvGrpSpPr>
          <p:cNvPr id="16418" name="Group 3"/>
          <p:cNvGrpSpPr>
            <a:grpSpLocks/>
          </p:cNvGrpSpPr>
          <p:nvPr/>
        </p:nvGrpSpPr>
        <p:grpSpPr bwMode="auto">
          <a:xfrm rot="2100878">
            <a:off x="3006725" y="3338513"/>
            <a:ext cx="2160588" cy="2408237"/>
            <a:chOff x="3640076" y="2244493"/>
            <a:chExt cx="2159875" cy="2408037"/>
          </a:xfrm>
        </p:grpSpPr>
        <p:sp>
          <p:nvSpPr>
            <p:cNvPr id="22" name="Rectangle 21"/>
            <p:cNvSpPr/>
            <p:nvPr/>
          </p:nvSpPr>
          <p:spPr>
            <a:xfrm rot="20553144" flipV="1">
              <a:off x="3976057" y="2525797"/>
              <a:ext cx="46023" cy="197786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65" name="Rectangle 64"/>
            <p:cNvSpPr/>
            <p:nvPr/>
          </p:nvSpPr>
          <p:spPr>
            <a:xfrm rot="18374052" flipH="1" flipV="1">
              <a:off x="4787281" y="1947697"/>
              <a:ext cx="46034" cy="197578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7" name="Chord 6"/>
            <p:cNvSpPr/>
            <p:nvPr/>
          </p:nvSpPr>
          <p:spPr>
            <a:xfrm rot="15281168">
              <a:off x="3848563" y="2822816"/>
              <a:ext cx="1830236" cy="1829784"/>
            </a:xfrm>
            <a:prstGeom prst="chord">
              <a:avLst>
                <a:gd name="adj1" fmla="val 5199952"/>
                <a:gd name="adj2" fmla="val 14095201"/>
              </a:avLst>
            </a:prstGeom>
            <a:gradFill flip="none" rotWithShape="1">
              <a:gsLst>
                <a:gs pos="0">
                  <a:schemeClr val="tx1">
                    <a:lumMod val="75000"/>
                    <a:lumOff val="25000"/>
                  </a:schemeClr>
                </a:gs>
                <a:gs pos="83000">
                  <a:schemeClr val="tx1">
                    <a:lumMod val="85000"/>
                    <a:lumOff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66" name="Ellipse 95"/>
            <p:cNvSpPr>
              <a:spLocks noChangeArrowheads="1"/>
            </p:cNvSpPr>
            <p:nvPr/>
          </p:nvSpPr>
          <p:spPr bwMode="auto">
            <a:xfrm rot="19463598">
              <a:off x="3640076" y="2244493"/>
              <a:ext cx="397644" cy="399438"/>
            </a:xfrm>
            <a:prstGeom prst="ellipse">
              <a:avLst/>
            </a:prstGeom>
            <a:gradFill flip="none" rotWithShape="1">
              <a:gsLst>
                <a:gs pos="0">
                  <a:srgbClr val="FB0036"/>
                </a:gs>
                <a:gs pos="69000">
                  <a:srgbClr val="B40010"/>
                </a:gs>
              </a:gsLst>
              <a:path path="circle">
                <a:fillToRect l="50000" t="50000" r="50000" b="50000"/>
              </a:path>
              <a:tileRect/>
            </a:gradFill>
            <a:ln w="9525" cap="flat" cmpd="sng" algn="ctr">
              <a:solidFill>
                <a:srgbClr val="C00000"/>
              </a:solidFill>
              <a:prstDash val="solid"/>
            </a:ln>
            <a:effectLs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16446" name="Ellipse 96"/>
            <p:cNvSpPr>
              <a:spLocks noChangeArrowheads="1"/>
            </p:cNvSpPr>
            <p:nvPr/>
          </p:nvSpPr>
          <p:spPr bwMode="auto">
            <a:xfrm rot="-2136402">
              <a:off x="3650929" y="2273706"/>
              <a:ext cx="291319" cy="21331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charset="0"/>
                <a:buAutoNum type="arabicPeriod"/>
              </a:pPr>
              <a:endParaRPr lang="nb-NO">
                <a:solidFill>
                  <a:srgbClr val="FFFFFF"/>
                </a:solidFill>
              </a:endParaRPr>
            </a:p>
          </p:txBody>
        </p:sp>
        <p:sp>
          <p:nvSpPr>
            <p:cNvPr id="68" name="Måne 97"/>
            <p:cNvSpPr/>
            <p:nvPr/>
          </p:nvSpPr>
          <p:spPr bwMode="auto">
            <a:xfrm rot="14434309">
              <a:off x="3801108" y="2348649"/>
              <a:ext cx="181817" cy="381708"/>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grpSp>
      <p:sp>
        <p:nvSpPr>
          <p:cNvPr id="88" name="Ellipse 89"/>
          <p:cNvSpPr/>
          <p:nvPr/>
        </p:nvSpPr>
        <p:spPr bwMode="auto">
          <a:xfrm>
            <a:off x="6842546" y="5950749"/>
            <a:ext cx="1870035" cy="338882"/>
          </a:xfrm>
          <a:prstGeom prst="ellipse">
            <a:avLst/>
          </a:prstGeom>
          <a:gradFill flip="none" rotWithShape="1">
            <a:gsLst>
              <a:gs pos="100000">
                <a:srgbClr val="FFFFFF">
                  <a:alpha val="0"/>
                </a:srgbClr>
              </a:gs>
              <a:gs pos="0">
                <a:srgbClr val="E6E6E6">
                  <a:lumMod val="10000"/>
                  <a:alpha val="40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grpSp>
        <p:nvGrpSpPr>
          <p:cNvPr id="8" name="Group 7"/>
          <p:cNvGrpSpPr/>
          <p:nvPr/>
        </p:nvGrpSpPr>
        <p:grpSpPr>
          <a:xfrm>
            <a:off x="281842" y="2390907"/>
            <a:ext cx="2504856" cy="4045434"/>
            <a:chOff x="496888" y="2457450"/>
            <a:chExt cx="1966503" cy="4237310"/>
          </a:xfrm>
        </p:grpSpPr>
        <p:grpSp>
          <p:nvGrpSpPr>
            <p:cNvPr id="4" name="Group 3"/>
            <p:cNvGrpSpPr/>
            <p:nvPr/>
          </p:nvGrpSpPr>
          <p:grpSpPr>
            <a:xfrm>
              <a:off x="496888" y="2457450"/>
              <a:ext cx="1966503" cy="4237310"/>
              <a:chOff x="496888" y="2906713"/>
              <a:chExt cx="1654175" cy="3814102"/>
            </a:xfrm>
          </p:grpSpPr>
          <p:sp>
            <p:nvSpPr>
              <p:cNvPr id="35" name="Rounded Rectangle 34"/>
              <p:cNvSpPr/>
              <p:nvPr/>
            </p:nvSpPr>
            <p:spPr>
              <a:xfrm rot="16200000" flipH="1">
                <a:off x="-202406" y="3728244"/>
                <a:ext cx="3106738" cy="1600200"/>
              </a:xfrm>
              <a:prstGeom prst="roundRect">
                <a:avLst>
                  <a:gd name="adj" fmla="val 4902"/>
                </a:avLst>
              </a:prstGeom>
              <a:gradFill flip="none" rotWithShape="1">
                <a:gsLst>
                  <a:gs pos="0">
                    <a:schemeClr val="tx1">
                      <a:lumMod val="75000"/>
                      <a:lumOff val="25000"/>
                      <a:alpha val="36000"/>
                    </a:schemeClr>
                  </a:gs>
                  <a:gs pos="100000">
                    <a:schemeClr val="tx1">
                      <a:lumMod val="75000"/>
                      <a:lumOff val="25000"/>
                      <a:alpha val="16000"/>
                    </a:schemeClr>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grpSp>
            <p:nvGrpSpPr>
              <p:cNvPr id="3" name="Group 2"/>
              <p:cNvGrpSpPr/>
              <p:nvPr/>
            </p:nvGrpSpPr>
            <p:grpSpPr>
              <a:xfrm>
                <a:off x="496888" y="2906713"/>
                <a:ext cx="1600200" cy="3814102"/>
                <a:chOff x="496888" y="2906713"/>
                <a:chExt cx="1600200" cy="3814102"/>
              </a:xfrm>
            </p:grpSpPr>
            <p:sp>
              <p:nvSpPr>
                <p:cNvPr id="29" name="Rounded Rectangle 28"/>
                <p:cNvSpPr/>
                <p:nvPr/>
              </p:nvSpPr>
              <p:spPr>
                <a:xfrm rot="16200000" flipH="1">
                  <a:off x="-256381" y="3659982"/>
                  <a:ext cx="3106737" cy="1600200"/>
                </a:xfrm>
                <a:prstGeom prst="roundRect">
                  <a:avLst>
                    <a:gd name="adj" fmla="val 4902"/>
                  </a:avLst>
                </a:prstGeom>
                <a:gradFill flip="none" rotWithShape="1">
                  <a:gsLst>
                    <a:gs pos="0">
                      <a:schemeClr val="tx1">
                        <a:lumMod val="75000"/>
                        <a:lumOff val="25000"/>
                      </a:schemeClr>
                    </a:gs>
                    <a:gs pos="83000">
                      <a:schemeClr val="tx1">
                        <a:lumMod val="85000"/>
                        <a:lumOff val="15000"/>
                      </a:schemeClr>
                    </a:gs>
                  </a:gsLst>
                  <a:lin ang="168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16423" name="Rektangel 76"/>
                <p:cNvSpPr>
                  <a:spLocks noChangeArrowheads="1"/>
                </p:cNvSpPr>
                <p:nvPr/>
              </p:nvSpPr>
              <p:spPr bwMode="auto">
                <a:xfrm>
                  <a:off x="519112" y="3403500"/>
                  <a:ext cx="1577976" cy="331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spcAft>
                      <a:spcPts val="800"/>
                    </a:spcAft>
                    <a:buFont typeface="Arial"/>
                    <a:buChar char="•"/>
                  </a:pPr>
                  <a:r>
                    <a:rPr lang="en-US" noProof="1" smtClean="0">
                      <a:solidFill>
                        <a:schemeClr val="bg1"/>
                      </a:solidFill>
                      <a:cs typeface="Arial" charset="0"/>
                    </a:rPr>
                    <a:t>Growth of fact-based management</a:t>
                  </a:r>
                  <a:endParaRPr noProof="1">
                    <a:solidFill>
                      <a:schemeClr val="bg1"/>
                    </a:solidFill>
                    <a:cs typeface="Arial" charset="0"/>
                  </a:endParaRPr>
                </a:p>
                <a:p>
                  <a:pPr marL="171450" indent="-171450">
                    <a:spcAft>
                      <a:spcPts val="800"/>
                    </a:spcAft>
                    <a:buFont typeface="Arial"/>
                    <a:buChar char="•"/>
                  </a:pPr>
                  <a:r>
                    <a:rPr lang="en-US" noProof="1" smtClean="0">
                      <a:solidFill>
                        <a:schemeClr val="bg1"/>
                      </a:solidFill>
                      <a:cs typeface="Arial" charset="0"/>
                    </a:rPr>
                    <a:t>Accountability </a:t>
                  </a:r>
                  <a:r>
                    <a:rPr lang="en-US" noProof="1">
                      <a:solidFill>
                        <a:schemeClr val="bg1"/>
                      </a:solidFill>
                      <a:cs typeface="Arial" charset="0"/>
                    </a:rPr>
                    <a:t>demands</a:t>
                  </a:r>
                </a:p>
                <a:p>
                  <a:pPr marL="171450" indent="-171450">
                    <a:spcAft>
                      <a:spcPts val="800"/>
                    </a:spcAft>
                    <a:buFont typeface="Arial"/>
                    <a:buChar char="•"/>
                  </a:pPr>
                  <a:r>
                    <a:rPr lang="en-US" noProof="1" smtClean="0">
                      <a:solidFill>
                        <a:schemeClr val="bg1"/>
                      </a:solidFill>
                      <a:cs typeface="Arial" charset="0"/>
                    </a:rPr>
                    <a:t>More </a:t>
                  </a:r>
                  <a:r>
                    <a:rPr lang="en-US" noProof="1">
                      <a:solidFill>
                        <a:schemeClr val="bg1"/>
                      </a:solidFill>
                      <a:cs typeface="Arial" charset="0"/>
                    </a:rPr>
                    <a:t>data than ever before</a:t>
                  </a:r>
                  <a:endParaRPr noProof="1">
                    <a:solidFill>
                      <a:schemeClr val="bg1"/>
                    </a:solidFill>
                    <a:cs typeface="Arial" charset="0"/>
                  </a:endParaRPr>
                </a:p>
                <a:p>
                  <a:pPr marL="171450" indent="-171450">
                    <a:spcAft>
                      <a:spcPts val="800"/>
                    </a:spcAft>
                    <a:buFont typeface="Arial"/>
                    <a:buChar char="•"/>
                  </a:pPr>
                  <a:r>
                    <a:rPr lang="en-US" noProof="1" smtClean="0">
                      <a:solidFill>
                        <a:schemeClr val="bg1"/>
                      </a:solidFill>
                      <a:cs typeface="Arial" charset="0"/>
                    </a:rPr>
                    <a:t>Maturation </a:t>
                  </a:r>
                  <a:r>
                    <a:rPr lang="en-US" noProof="1">
                      <a:solidFill>
                        <a:schemeClr val="bg1"/>
                      </a:solidFill>
                      <a:cs typeface="Arial" charset="0"/>
                    </a:rPr>
                    <a:t>of </a:t>
                  </a:r>
                  <a:r>
                    <a:rPr lang="en-US" noProof="1">
                      <a:solidFill>
                        <a:srgbClr val="FFFFFF"/>
                      </a:solidFill>
                      <a:cs typeface="Arial" charset="0"/>
                    </a:rPr>
                    <a:t>analytics tools</a:t>
                  </a:r>
                  <a:endParaRPr noProof="1">
                    <a:solidFill>
                      <a:srgbClr val="FFFFFF"/>
                    </a:solidFill>
                    <a:cs typeface="Arial" charset="0"/>
                  </a:endParaRPr>
                </a:p>
                <a:p>
                  <a:pPr indent="177800">
                    <a:buFont typeface="Arial" charset="0"/>
                    <a:buChar char="•"/>
                  </a:pPr>
                  <a:endParaRPr lang="da-DK" sz="1100" dirty="0">
                    <a:solidFill>
                      <a:srgbClr val="262626"/>
                    </a:solidFill>
                  </a:endParaRPr>
                </a:p>
                <a:p>
                  <a:pPr indent="177800"/>
                  <a:endParaRPr lang="da-DK" dirty="0">
                    <a:solidFill>
                      <a:srgbClr val="1E1C11"/>
                    </a:solidFill>
                  </a:endParaRPr>
                </a:p>
              </p:txBody>
            </p:sp>
            <p:sp>
              <p:nvSpPr>
                <p:cNvPr id="31" name="Round Same Side Corner Rectangle 30"/>
                <p:cNvSpPr/>
                <p:nvPr/>
              </p:nvSpPr>
              <p:spPr>
                <a:xfrm>
                  <a:off x="496888" y="2911474"/>
                  <a:ext cx="1600200" cy="421349"/>
                </a:xfrm>
                <a:prstGeom prst="round2SameRect">
                  <a:avLst>
                    <a:gd name="adj1" fmla="val 27778"/>
                    <a:gd name="adj2" fmla="val 0"/>
                  </a:avLst>
                </a:prstGeom>
                <a:gradFill flip="none" rotWithShape="1">
                  <a:gsLst>
                    <a:gs pos="0">
                      <a:srgbClr val="FB0036"/>
                    </a:gs>
                    <a:gs pos="100000">
                      <a:srgbClr val="B40010"/>
                    </a:gs>
                  </a:gsLst>
                  <a:lin ang="16440000" scaled="0"/>
                  <a:tileRect/>
                </a:gradFill>
                <a:ln w="9525" cap="flat" cmpd="sng" algn="ctr">
                  <a:solidFill>
                    <a:srgbClr val="C00000"/>
                  </a:solidFill>
                  <a:prstDash val="solid"/>
                </a:ln>
                <a:effectLst/>
              </p:spPr>
              <p:txBody>
                <a:bodyPr anchor="ctr"/>
                <a:lstStyle/>
                <a:p>
                  <a:pPr algn="ctr"/>
                  <a:endParaRPr lang="nb-NO" dirty="0">
                    <a:solidFill>
                      <a:srgbClr val="FFFFFF"/>
                    </a:solidFill>
                  </a:endParaRPr>
                </a:p>
              </p:txBody>
            </p:sp>
          </p:grpSp>
        </p:grpSp>
        <p:sp>
          <p:nvSpPr>
            <p:cNvPr id="16425" name="Rektangel 76"/>
            <p:cNvSpPr>
              <a:spLocks noChangeArrowheads="1"/>
            </p:cNvSpPr>
            <p:nvPr/>
          </p:nvSpPr>
          <p:spPr bwMode="auto">
            <a:xfrm>
              <a:off x="587475" y="2472441"/>
              <a:ext cx="1730997" cy="38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600"/>
                </a:spcAft>
              </a:pPr>
              <a:r>
                <a:rPr lang="en-US" b="1" noProof="1" smtClean="0">
                  <a:solidFill>
                    <a:srgbClr val="FFFFFF"/>
                  </a:solidFill>
                  <a:cs typeface="Arial" charset="0"/>
                </a:rPr>
                <a:t>Tipping the Scales</a:t>
              </a:r>
              <a:endParaRPr b="1" noProof="1">
                <a:solidFill>
                  <a:srgbClr val="FFFFFF"/>
                </a:solidFill>
                <a:cs typeface="Arial" charset="0"/>
              </a:endParaRPr>
            </a:p>
          </p:txBody>
        </p:sp>
      </p:grpSp>
      <p:sp>
        <p:nvSpPr>
          <p:cNvPr id="16426" name="Rektangel 76"/>
          <p:cNvSpPr>
            <a:spLocks noChangeArrowheads="1"/>
          </p:cNvSpPr>
          <p:nvPr/>
        </p:nvSpPr>
        <p:spPr bwMode="auto">
          <a:xfrm>
            <a:off x="496888" y="2917825"/>
            <a:ext cx="1600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pPr>
            <a:endParaRPr sz="1100" b="1" noProof="1">
              <a:solidFill>
                <a:srgbClr val="595959"/>
              </a:solidFill>
              <a:cs typeface="Arial" charset="0"/>
            </a:endParaRPr>
          </a:p>
        </p:txBody>
      </p:sp>
      <p:grpSp>
        <p:nvGrpSpPr>
          <p:cNvPr id="16429" name="Group 37"/>
          <p:cNvGrpSpPr>
            <a:grpSpLocks/>
          </p:cNvGrpSpPr>
          <p:nvPr/>
        </p:nvGrpSpPr>
        <p:grpSpPr bwMode="auto">
          <a:xfrm rot="2100878">
            <a:off x="6699250" y="731838"/>
            <a:ext cx="2159000" cy="2408237"/>
            <a:chOff x="3640076" y="2244493"/>
            <a:chExt cx="2159875" cy="2408037"/>
          </a:xfrm>
        </p:grpSpPr>
        <p:sp>
          <p:nvSpPr>
            <p:cNvPr id="40" name="Rectangle 39"/>
            <p:cNvSpPr/>
            <p:nvPr/>
          </p:nvSpPr>
          <p:spPr>
            <a:xfrm rot="20553144" flipV="1">
              <a:off x="3977983" y="2527942"/>
              <a:ext cx="46057" cy="197786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41" name="Rectangle 40"/>
            <p:cNvSpPr/>
            <p:nvPr/>
          </p:nvSpPr>
          <p:spPr>
            <a:xfrm rot="18374052" flipH="1" flipV="1">
              <a:off x="4785852" y="1949780"/>
              <a:ext cx="46034" cy="197565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latin typeface="Calibri" charset="0"/>
                <a:ea typeface="ＭＳ Ｐゴシック" charset="0"/>
                <a:cs typeface="ＭＳ Ｐゴシック" charset="0"/>
              </a:endParaRPr>
            </a:p>
          </p:txBody>
        </p:sp>
        <p:sp>
          <p:nvSpPr>
            <p:cNvPr id="42" name="Chord 41"/>
            <p:cNvSpPr/>
            <p:nvPr/>
          </p:nvSpPr>
          <p:spPr>
            <a:xfrm rot="15281168">
              <a:off x="3847945" y="2822598"/>
              <a:ext cx="1830236" cy="1831129"/>
            </a:xfrm>
            <a:prstGeom prst="chord">
              <a:avLst>
                <a:gd name="adj1" fmla="val 5199952"/>
                <a:gd name="adj2" fmla="val 14095201"/>
              </a:avLst>
            </a:prstGeom>
            <a:gradFill flip="none" rotWithShape="1">
              <a:gsLst>
                <a:gs pos="0">
                  <a:schemeClr val="tx1">
                    <a:lumMod val="75000"/>
                    <a:lumOff val="25000"/>
                  </a:schemeClr>
                </a:gs>
                <a:gs pos="83000">
                  <a:schemeClr val="tx1">
                    <a:lumMod val="85000"/>
                    <a:lumOff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43" name="Ellipse 95"/>
            <p:cNvSpPr>
              <a:spLocks noChangeArrowheads="1"/>
            </p:cNvSpPr>
            <p:nvPr/>
          </p:nvSpPr>
          <p:spPr bwMode="auto">
            <a:xfrm rot="19463598">
              <a:off x="3640076" y="2244493"/>
              <a:ext cx="397644" cy="399438"/>
            </a:xfrm>
            <a:prstGeom prst="ellipse">
              <a:avLst/>
            </a:prstGeom>
            <a:gradFill flip="none" rotWithShape="1">
              <a:gsLst>
                <a:gs pos="0">
                  <a:srgbClr val="FB0036"/>
                </a:gs>
                <a:gs pos="69000">
                  <a:srgbClr val="B40010"/>
                </a:gs>
              </a:gsLst>
              <a:path path="circle">
                <a:fillToRect l="50000" t="50000" r="50000" b="50000"/>
              </a:path>
              <a:tileRect/>
            </a:gradFill>
            <a:ln w="9525" cap="flat" cmpd="sng" algn="ctr">
              <a:solidFill>
                <a:srgbClr val="C00000"/>
              </a:solidFill>
              <a:prstDash val="solid"/>
            </a:ln>
            <a:effectLs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sp>
          <p:nvSpPr>
            <p:cNvPr id="16436" name="Ellipse 96"/>
            <p:cNvSpPr>
              <a:spLocks noChangeArrowheads="1"/>
            </p:cNvSpPr>
            <p:nvPr/>
          </p:nvSpPr>
          <p:spPr bwMode="auto">
            <a:xfrm rot="-2136402">
              <a:off x="3650929" y="2273706"/>
              <a:ext cx="291319" cy="21331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charset="0"/>
                <a:buAutoNum type="arabicPeriod"/>
              </a:pPr>
              <a:endParaRPr lang="nb-NO">
                <a:solidFill>
                  <a:srgbClr val="FFFFFF"/>
                </a:solidFill>
              </a:endParaRPr>
            </a:p>
          </p:txBody>
        </p:sp>
        <p:sp>
          <p:nvSpPr>
            <p:cNvPr id="45" name="Måne 97"/>
            <p:cNvSpPr/>
            <p:nvPr/>
          </p:nvSpPr>
          <p:spPr bwMode="auto">
            <a:xfrm rot="14434309">
              <a:off x="3801108" y="2348649"/>
              <a:ext cx="181817" cy="381708"/>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37931725" indent="-37474525" eaLnBrk="0" hangingPunct="0">
                <a:defRPr sz="2400">
                  <a:solidFill>
                    <a:schemeClr val="tx1"/>
                  </a:solidFill>
                  <a:latin typeface="Calibri" charset="0"/>
                  <a:ea typeface="ＭＳ Ｐゴシック" charset="0"/>
                </a:defRPr>
              </a:lvl2pPr>
              <a:lvl3pPr eaLnBrk="0" hangingPunct="0">
                <a:defRPr sz="2400">
                  <a:solidFill>
                    <a:schemeClr val="tx1"/>
                  </a:solidFill>
                  <a:latin typeface="Calibri" charset="0"/>
                  <a:ea typeface="ＭＳ Ｐゴシック" charset="0"/>
                </a:defRPr>
              </a:lvl3pPr>
              <a:lvl4pPr eaLnBrk="0" hangingPunct="0">
                <a:defRPr sz="2400">
                  <a:solidFill>
                    <a:schemeClr val="tx1"/>
                  </a:solidFill>
                  <a:latin typeface="Calibri" charset="0"/>
                  <a:ea typeface="ＭＳ Ｐゴシック" charset="0"/>
                </a:defRPr>
              </a:lvl4pPr>
              <a:lvl5pPr eaLnBrk="0" hangingPunct="0">
                <a:defRPr sz="2400">
                  <a:solidFill>
                    <a:schemeClr val="tx1"/>
                  </a:solidFill>
                  <a:latin typeface="Calibri" charset="0"/>
                  <a:ea typeface="ＭＳ Ｐゴシック" charset="0"/>
                </a:defRPr>
              </a:lvl5pPr>
              <a:lvl6pPr marL="457200" eaLnBrk="0" fontAlgn="base" hangingPunct="0">
                <a:spcBef>
                  <a:spcPct val="0"/>
                </a:spcBef>
                <a:spcAft>
                  <a:spcPct val="0"/>
                </a:spcAft>
                <a:defRPr sz="2400">
                  <a:solidFill>
                    <a:schemeClr val="tx1"/>
                  </a:solidFill>
                  <a:latin typeface="Calibri" charset="0"/>
                  <a:ea typeface="ＭＳ Ｐゴシック" charset="0"/>
                </a:defRPr>
              </a:lvl6pPr>
              <a:lvl7pPr marL="914400" eaLnBrk="0" fontAlgn="base" hangingPunct="0">
                <a:spcBef>
                  <a:spcPct val="0"/>
                </a:spcBef>
                <a:spcAft>
                  <a:spcPct val="0"/>
                </a:spcAft>
                <a:defRPr sz="2400">
                  <a:solidFill>
                    <a:schemeClr val="tx1"/>
                  </a:solidFill>
                  <a:latin typeface="Calibri" charset="0"/>
                  <a:ea typeface="ＭＳ Ｐゴシック" charset="0"/>
                </a:defRPr>
              </a:lvl7pPr>
              <a:lvl8pPr marL="1371600" eaLnBrk="0" fontAlgn="base" hangingPunct="0">
                <a:spcBef>
                  <a:spcPct val="0"/>
                </a:spcBef>
                <a:spcAft>
                  <a:spcPct val="0"/>
                </a:spcAft>
                <a:defRPr sz="2400">
                  <a:solidFill>
                    <a:schemeClr val="tx1"/>
                  </a:solidFill>
                  <a:latin typeface="Calibri" charset="0"/>
                  <a:ea typeface="ＭＳ Ｐゴシック" charset="0"/>
                </a:defRPr>
              </a:lvl8pPr>
              <a:lvl9pPr marL="18288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nb-NO" sz="1800">
                <a:solidFill>
                  <a:srgbClr val="FFFFFF"/>
                </a:solidFill>
              </a:endParaRPr>
            </a:p>
          </p:txBody>
        </p:sp>
      </p:grpSp>
      <p:sp>
        <p:nvSpPr>
          <p:cNvPr id="47" name="Title 1"/>
          <p:cNvSpPr txBox="1">
            <a:spLocks/>
          </p:cNvSpPr>
          <p:nvPr/>
        </p:nvSpPr>
        <p:spPr>
          <a:xfrm>
            <a:off x="457200" y="298121"/>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We’ve reached a tipping point</a:t>
            </a:r>
            <a:endParaRPr lang="en-US" dirty="0"/>
          </a:p>
        </p:txBody>
      </p:sp>
    </p:spTree>
    <p:extLst>
      <p:ext uri="{BB962C8B-B14F-4D97-AF65-F5344CB8AC3E}">
        <p14:creationId xmlns:p14="http://schemas.microsoft.com/office/powerpoint/2010/main" val="40934136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78582"/>
            <a:ext cx="8382000" cy="760412"/>
          </a:xfrm>
        </p:spPr>
        <p:txBody>
          <a:bodyPr>
            <a:normAutofit fontScale="90000"/>
          </a:bodyPr>
          <a:lstStyle/>
          <a:p>
            <a:pPr algn="ctr" eaLnBrk="1" hangingPunct="1"/>
            <a:r>
              <a:rPr lang="en-US" dirty="0" smtClean="0">
                <a:latin typeface="Arial" charset="0"/>
                <a:ea typeface="ＭＳ Ｐゴシック" pitchFamily="96" charset="-128"/>
              </a:rPr>
              <a:t>How is Analytics Different from Reporting</a:t>
            </a:r>
            <a:r>
              <a:rPr lang="en-US" cap="none" dirty="0" smtClean="0">
                <a:latin typeface="Arial" charset="0"/>
                <a:ea typeface="ＭＳ Ｐゴシック" pitchFamily="96" charset="-128"/>
              </a:rPr>
              <a:t>?</a:t>
            </a:r>
          </a:p>
        </p:txBody>
      </p:sp>
      <p:sp>
        <p:nvSpPr>
          <p:cNvPr id="5" name="TextBox 4"/>
          <p:cNvSpPr txBox="1"/>
          <p:nvPr/>
        </p:nvSpPr>
        <p:spPr>
          <a:xfrm>
            <a:off x="0" y="4413862"/>
            <a:ext cx="9143999" cy="2677656"/>
          </a:xfrm>
          <a:prstGeom prst="rect">
            <a:avLst/>
          </a:prstGeom>
          <a:solidFill>
            <a:schemeClr val="bg1"/>
          </a:solidFill>
        </p:spPr>
        <p:txBody>
          <a:bodyPr wrap="square" rtlCol="0">
            <a:spAutoFit/>
          </a:bodyPr>
          <a:lstStyle/>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i="1" dirty="0" smtClean="0"/>
          </a:p>
          <a:p>
            <a:r>
              <a:rPr lang="en-US" sz="1400" i="1" dirty="0" smtClean="0"/>
              <a:t>Courtesy </a:t>
            </a:r>
            <a:r>
              <a:rPr lang="en-US" sz="1400" i="1" dirty="0"/>
              <a:t>of SAS Institute</a:t>
            </a:r>
          </a:p>
          <a:p>
            <a:endParaRPr lang="en-US" sz="1400" dirty="0"/>
          </a:p>
          <a:p>
            <a:endParaRPr lang="en-US" sz="1400" dirty="0"/>
          </a:p>
        </p:txBody>
      </p:sp>
      <p:grpSp>
        <p:nvGrpSpPr>
          <p:cNvPr id="6" name="Group 5"/>
          <p:cNvGrpSpPr/>
          <p:nvPr/>
        </p:nvGrpSpPr>
        <p:grpSpPr>
          <a:xfrm>
            <a:off x="457200" y="838994"/>
            <a:ext cx="7466965" cy="5486400"/>
            <a:chOff x="1601176" y="0"/>
            <a:chExt cx="7467600" cy="5108575"/>
          </a:xfrm>
        </p:grpSpPr>
        <p:pic>
          <p:nvPicPr>
            <p:cNvPr id="7" name="Picture 6" descr="Large_line8_notext"/>
            <p:cNvPicPr>
              <a:picLocks noChangeAspect="1" noChangeArrowheads="1"/>
            </p:cNvPicPr>
            <p:nvPr/>
          </p:nvPicPr>
          <p:blipFill>
            <a:blip r:embed="rId3" cstate="print">
              <a:lum bright="-10000"/>
            </a:blip>
            <a:srcRect l="12860" r="12230"/>
            <a:stretch>
              <a:fillRect/>
            </a:stretch>
          </p:blipFill>
          <p:spPr bwMode="auto">
            <a:xfrm>
              <a:off x="1601176" y="0"/>
              <a:ext cx="7467600" cy="5108575"/>
            </a:xfrm>
            <a:prstGeom prst="rect">
              <a:avLst/>
            </a:prstGeom>
            <a:noFill/>
            <a:ln w="9525">
              <a:noFill/>
              <a:miter lim="800000"/>
              <a:headEnd/>
              <a:tailEnd/>
            </a:ln>
          </p:spPr>
        </p:pic>
        <p:sp>
          <p:nvSpPr>
            <p:cNvPr id="8" name="Text Box 5"/>
            <p:cNvSpPr txBox="1">
              <a:spLocks noChangeArrowheads="1"/>
            </p:cNvSpPr>
            <p:nvPr/>
          </p:nvSpPr>
          <p:spPr bwMode="auto">
            <a:xfrm>
              <a:off x="3690448" y="4041345"/>
              <a:ext cx="4654368" cy="315239"/>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How many, how often, where?</a:t>
              </a:r>
              <a:endParaRPr lang="en-US" sz="1200" dirty="0">
                <a:effectLst/>
                <a:latin typeface="Times New Roman"/>
                <a:ea typeface="ＭＳ 明朝"/>
              </a:endParaRPr>
            </a:p>
          </p:txBody>
        </p:sp>
        <p:sp>
          <p:nvSpPr>
            <p:cNvPr id="9" name="Text Box 6"/>
            <p:cNvSpPr txBox="1">
              <a:spLocks noChangeArrowheads="1"/>
            </p:cNvSpPr>
            <p:nvPr/>
          </p:nvSpPr>
          <p:spPr bwMode="auto">
            <a:xfrm>
              <a:off x="4287303" y="3610413"/>
              <a:ext cx="3868979" cy="315239"/>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Where exactly is the problem?</a:t>
              </a:r>
              <a:endParaRPr lang="en-US" sz="1200" dirty="0">
                <a:effectLst/>
                <a:latin typeface="Times New Roman"/>
                <a:ea typeface="ＭＳ 明朝"/>
              </a:endParaRPr>
            </a:p>
          </p:txBody>
        </p:sp>
        <p:sp>
          <p:nvSpPr>
            <p:cNvPr id="10" name="Text Box 7"/>
            <p:cNvSpPr txBox="1">
              <a:spLocks noChangeArrowheads="1"/>
            </p:cNvSpPr>
            <p:nvPr/>
          </p:nvSpPr>
          <p:spPr bwMode="auto">
            <a:xfrm>
              <a:off x="5053200" y="3077806"/>
              <a:ext cx="3291616" cy="315239"/>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What actions are needed?</a:t>
              </a:r>
              <a:endParaRPr lang="en-US" sz="1200" dirty="0">
                <a:effectLst/>
                <a:latin typeface="Times New Roman"/>
                <a:ea typeface="ＭＳ 明朝"/>
              </a:endParaRPr>
            </a:p>
          </p:txBody>
        </p:sp>
        <p:sp>
          <p:nvSpPr>
            <p:cNvPr id="11" name="Text Box 8"/>
            <p:cNvSpPr txBox="1">
              <a:spLocks noChangeArrowheads="1"/>
            </p:cNvSpPr>
            <p:nvPr/>
          </p:nvSpPr>
          <p:spPr bwMode="auto">
            <a:xfrm>
              <a:off x="1905703" y="2289243"/>
              <a:ext cx="3039260" cy="314556"/>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lgn="r">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       Why is this happening?</a:t>
              </a:r>
              <a:endParaRPr lang="en-US" sz="1200" dirty="0">
                <a:effectLst/>
                <a:latin typeface="Times New Roman"/>
                <a:ea typeface="ＭＳ 明朝"/>
              </a:endParaRPr>
            </a:p>
          </p:txBody>
        </p:sp>
        <p:sp>
          <p:nvSpPr>
            <p:cNvPr id="12" name="Text Box 9"/>
            <p:cNvSpPr txBox="1">
              <a:spLocks noChangeArrowheads="1"/>
            </p:cNvSpPr>
            <p:nvPr/>
          </p:nvSpPr>
          <p:spPr bwMode="auto">
            <a:xfrm>
              <a:off x="2442616" y="1677524"/>
              <a:ext cx="3264709" cy="315239"/>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lgn="r">
                <a:spcBef>
                  <a:spcPts val="0"/>
                </a:spcBef>
                <a:spcAft>
                  <a:spcPts val="0"/>
                </a:spcAft>
              </a:pPr>
              <a:r>
                <a:rPr lang="en-US" sz="1600" b="1" kern="1200">
                  <a:solidFill>
                    <a:srgbClr val="C00000"/>
                  </a:solidFill>
                  <a:effectLst>
                    <a:outerShdw blurRad="69850" dist="43180" dir="5400000" sx="0" sy="0">
                      <a:srgbClr val="000000">
                        <a:alpha val="65000"/>
                      </a:srgbClr>
                    </a:outerShdw>
                  </a:effectLst>
                  <a:latin typeface="Arial"/>
                  <a:ea typeface="ＭＳ 明朝"/>
                  <a:cs typeface="Times New Roman"/>
                </a:rPr>
                <a:t>What if these trends continue?</a:t>
              </a:r>
              <a:endParaRPr lang="en-US" sz="1200">
                <a:effectLst/>
                <a:latin typeface="Times New Roman"/>
                <a:ea typeface="ＭＳ 明朝"/>
              </a:endParaRPr>
            </a:p>
          </p:txBody>
        </p:sp>
        <p:sp>
          <p:nvSpPr>
            <p:cNvPr id="13" name="Text Box 10"/>
            <p:cNvSpPr txBox="1">
              <a:spLocks noChangeArrowheads="1"/>
            </p:cNvSpPr>
            <p:nvPr/>
          </p:nvSpPr>
          <p:spPr bwMode="auto">
            <a:xfrm>
              <a:off x="2671235" y="991917"/>
              <a:ext cx="3798554" cy="314556"/>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lgn="r">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What will happen next?</a:t>
              </a:r>
              <a:endParaRPr lang="en-US" sz="1200" dirty="0">
                <a:effectLst/>
                <a:latin typeface="Times New Roman"/>
                <a:ea typeface="ＭＳ 明朝"/>
              </a:endParaRPr>
            </a:p>
          </p:txBody>
        </p:sp>
        <p:sp>
          <p:nvSpPr>
            <p:cNvPr id="14" name="Text Box 11"/>
            <p:cNvSpPr txBox="1">
              <a:spLocks noChangeArrowheads="1"/>
            </p:cNvSpPr>
            <p:nvPr/>
          </p:nvSpPr>
          <p:spPr bwMode="auto">
            <a:xfrm>
              <a:off x="2216979" y="382726"/>
              <a:ext cx="5255895" cy="314556"/>
            </a:xfrm>
            <a:prstGeom prst="rect">
              <a:avLst/>
            </a:prstGeom>
            <a:noFill/>
            <a:ln w="12700" algn="ctr">
              <a:noFill/>
              <a:miter lim="800000"/>
              <a:headEnd/>
              <a:tailEnd/>
            </a:ln>
            <a:effectLst>
              <a:glow rad="63500">
                <a:schemeClr val="accent1">
                  <a:satMod val="175000"/>
                  <a:alpha val="40000"/>
                </a:schemeClr>
              </a:glow>
            </a:effectLst>
          </p:spPr>
          <p:txBody>
            <a:bodyPr>
              <a:spAutoFit/>
            </a:bodyPr>
            <a:lstStyle/>
            <a:p>
              <a:pPr marL="0" marR="0" algn="r">
                <a:spcBef>
                  <a:spcPts val="0"/>
                </a:spcBef>
                <a:spcAft>
                  <a:spcPts val="0"/>
                </a:spcAft>
              </a:pPr>
              <a:r>
                <a:rPr lang="en-US" sz="1600" b="1" kern="1200" dirty="0">
                  <a:solidFill>
                    <a:srgbClr val="C00000"/>
                  </a:solidFill>
                  <a:effectLst>
                    <a:outerShdw blurRad="69850" dist="43180" dir="5400000" sx="0" sy="0">
                      <a:srgbClr val="000000">
                        <a:alpha val="65000"/>
                      </a:srgbClr>
                    </a:outerShdw>
                  </a:effectLst>
                  <a:latin typeface="Arial"/>
                  <a:ea typeface="ＭＳ 明朝"/>
                  <a:cs typeface="Times New Roman"/>
                </a:rPr>
                <a:t>What’s the best that can happen?</a:t>
              </a:r>
              <a:endParaRPr lang="en-US" sz="1200" dirty="0">
                <a:effectLst/>
                <a:latin typeface="Times New Roman"/>
                <a:ea typeface="ＭＳ 明朝"/>
              </a:endParaRPr>
            </a:p>
          </p:txBody>
        </p:sp>
      </p:grpSp>
      <p:sp>
        <p:nvSpPr>
          <p:cNvPr id="15" name="Right Brace 14"/>
          <p:cNvSpPr/>
          <p:nvPr/>
        </p:nvSpPr>
        <p:spPr>
          <a:xfrm rot="10800000">
            <a:off x="457201" y="1250026"/>
            <a:ext cx="342582" cy="4709386"/>
          </a:xfrm>
          <a:prstGeom prst="rightBrace">
            <a:avLst>
              <a:gd name="adj1" fmla="val 24146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 name="Group 1"/>
          <p:cNvGrpSpPr/>
          <p:nvPr/>
        </p:nvGrpSpPr>
        <p:grpSpPr>
          <a:xfrm>
            <a:off x="7481968" y="1285074"/>
            <a:ext cx="1726882" cy="2800462"/>
            <a:chOff x="7481968" y="1285074"/>
            <a:chExt cx="1726882" cy="2800462"/>
          </a:xfrm>
        </p:grpSpPr>
        <p:sp>
          <p:nvSpPr>
            <p:cNvPr id="16" name="Right Brace 15"/>
            <p:cNvSpPr/>
            <p:nvPr/>
          </p:nvSpPr>
          <p:spPr>
            <a:xfrm>
              <a:off x="7481968" y="1285074"/>
              <a:ext cx="342582" cy="2800462"/>
            </a:xfrm>
            <a:prstGeom prst="rightBrace">
              <a:avLst>
                <a:gd name="adj1" fmla="val 24146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7824550" y="2486500"/>
              <a:ext cx="1384300" cy="400110"/>
            </a:xfrm>
            <a:prstGeom prst="rect">
              <a:avLst/>
            </a:prstGeom>
            <a:noFill/>
          </p:spPr>
          <p:txBody>
            <a:bodyPr wrap="square" rtlCol="0">
              <a:spAutoFit/>
            </a:bodyPr>
            <a:lstStyle/>
            <a:p>
              <a:r>
                <a:rPr lang="en-US" sz="2000" b="1" dirty="0" smtClean="0"/>
                <a:t>Analytics</a:t>
              </a:r>
              <a:endParaRPr lang="en-US" sz="2000" b="1" dirty="0"/>
            </a:p>
          </p:txBody>
        </p:sp>
      </p:grpSp>
      <p:sp>
        <p:nvSpPr>
          <p:cNvPr id="17" name="Text Box 5"/>
          <p:cNvSpPr txBox="1">
            <a:spLocks noChangeArrowheads="1"/>
          </p:cNvSpPr>
          <p:nvPr/>
        </p:nvSpPr>
        <p:spPr bwMode="auto">
          <a:xfrm>
            <a:off x="1486042" y="5964260"/>
            <a:ext cx="4653973" cy="338554"/>
          </a:xfrm>
          <a:prstGeom prst="rect">
            <a:avLst/>
          </a:prstGeom>
          <a:noFill/>
          <a:ln w="12700" algn="ctr">
            <a:noFill/>
            <a:miter lim="800000"/>
            <a:headEnd/>
            <a:tailEnd/>
          </a:ln>
          <a:effectLst>
            <a:glow rad="63500">
              <a:schemeClr val="accent1">
                <a:satMod val="175000"/>
                <a:alpha val="40000"/>
              </a:schemeClr>
            </a:glow>
          </a:effectLst>
        </p:spPr>
        <p:txBody>
          <a:bodyPr wrap="square">
            <a:spAutoFit/>
          </a:bodyPr>
          <a:lstStyle/>
          <a:p>
            <a:pPr marL="0" marR="0">
              <a:spcBef>
                <a:spcPts val="0"/>
              </a:spcBef>
              <a:spcAft>
                <a:spcPts val="0"/>
              </a:spcAft>
            </a:pPr>
            <a:r>
              <a:rPr lang="en-US" sz="1600" b="1" kern="1200" dirty="0" smtClean="0">
                <a:solidFill>
                  <a:srgbClr val="C00000"/>
                </a:solidFill>
                <a:effectLst>
                  <a:outerShdw blurRad="69850" dist="43180" dir="5400000" sx="0" sy="0">
                    <a:srgbClr val="000000">
                      <a:alpha val="65000"/>
                    </a:srgbClr>
                  </a:outerShdw>
                </a:effectLst>
                <a:latin typeface="Arial"/>
                <a:ea typeface="ＭＳ 明朝"/>
                <a:cs typeface="Times New Roman"/>
              </a:rPr>
              <a:t>What happened?</a:t>
            </a:r>
            <a:endParaRPr lang="en-US" sz="1200" dirty="0">
              <a:effectLst/>
              <a:latin typeface="Times New Roman"/>
              <a:ea typeface="ＭＳ 明朝"/>
            </a:endParaRPr>
          </a:p>
        </p:txBody>
      </p:sp>
      <p:sp>
        <p:nvSpPr>
          <p:cNvPr id="18" name="TextBox 17"/>
          <p:cNvSpPr txBox="1"/>
          <p:nvPr/>
        </p:nvSpPr>
        <p:spPr>
          <a:xfrm>
            <a:off x="28925" y="3335897"/>
            <a:ext cx="560147" cy="400110"/>
          </a:xfrm>
          <a:prstGeom prst="rect">
            <a:avLst/>
          </a:prstGeom>
          <a:noFill/>
        </p:spPr>
        <p:txBody>
          <a:bodyPr wrap="square" rtlCol="0">
            <a:spAutoFit/>
          </a:bodyPr>
          <a:lstStyle/>
          <a:p>
            <a:r>
              <a:rPr lang="en-US" sz="2000" b="1" dirty="0" smtClean="0"/>
              <a:t>BI</a:t>
            </a:r>
            <a:endParaRPr lang="en-US" sz="2000" b="1" dirty="0"/>
          </a:p>
        </p:txBody>
      </p:sp>
      <p:grpSp>
        <p:nvGrpSpPr>
          <p:cNvPr id="19" name="Group 18"/>
          <p:cNvGrpSpPr/>
          <p:nvPr/>
        </p:nvGrpSpPr>
        <p:grpSpPr>
          <a:xfrm>
            <a:off x="7481968" y="4144430"/>
            <a:ext cx="1726882" cy="1738785"/>
            <a:chOff x="7481968" y="2346750"/>
            <a:chExt cx="1726882" cy="1738785"/>
          </a:xfrm>
        </p:grpSpPr>
        <p:sp>
          <p:nvSpPr>
            <p:cNvPr id="20" name="Right Brace 19"/>
            <p:cNvSpPr/>
            <p:nvPr/>
          </p:nvSpPr>
          <p:spPr>
            <a:xfrm>
              <a:off x="7481968" y="2346750"/>
              <a:ext cx="342582" cy="1738785"/>
            </a:xfrm>
            <a:prstGeom prst="rightBrace">
              <a:avLst>
                <a:gd name="adj1" fmla="val 24146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7824550" y="3023823"/>
              <a:ext cx="1384300" cy="400110"/>
            </a:xfrm>
            <a:prstGeom prst="rect">
              <a:avLst/>
            </a:prstGeom>
            <a:noFill/>
          </p:spPr>
          <p:txBody>
            <a:bodyPr wrap="square" rtlCol="0">
              <a:spAutoFit/>
            </a:bodyPr>
            <a:lstStyle/>
            <a:p>
              <a:r>
                <a:rPr lang="en-US" sz="2000" b="1" dirty="0" smtClean="0"/>
                <a:t>Reporting</a:t>
              </a:r>
              <a:endParaRPr lang="en-US" sz="2000" b="1" dirty="0"/>
            </a:p>
          </p:txBody>
        </p:sp>
      </p:grpSp>
    </p:spTree>
    <p:extLst>
      <p:ext uri="{BB962C8B-B14F-4D97-AF65-F5344CB8AC3E}">
        <p14:creationId xmlns:p14="http://schemas.microsoft.com/office/powerpoint/2010/main" val="31376647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382000" cy="1143000"/>
          </a:xfrm>
        </p:spPr>
        <p:txBody>
          <a:bodyPr/>
          <a:lstStyle/>
          <a:p>
            <a:r>
              <a:rPr lang="en-US" dirty="0" smtClean="0"/>
              <a:t>Starting out</a:t>
            </a:r>
            <a:endParaRPr lang="en-US" dirty="0"/>
          </a:p>
        </p:txBody>
      </p:sp>
      <p:sp>
        <p:nvSpPr>
          <p:cNvPr id="6" name="Content Placeholder 5"/>
          <p:cNvSpPr>
            <a:spLocks noGrp="1"/>
          </p:cNvSpPr>
          <p:nvPr>
            <p:ph idx="1"/>
          </p:nvPr>
        </p:nvSpPr>
        <p:spPr>
          <a:xfrm>
            <a:off x="457200" y="1041400"/>
            <a:ext cx="8382000" cy="4679951"/>
          </a:xfrm>
        </p:spPr>
        <p:txBody>
          <a:bodyPr/>
          <a:lstStyle/>
          <a:p>
            <a:pPr marL="0" indent="0">
              <a:buNone/>
            </a:pPr>
            <a:endParaRPr lang="en-US" sz="2400" dirty="0" smtClean="0"/>
          </a:p>
        </p:txBody>
      </p:sp>
    </p:spTree>
    <p:extLst>
      <p:ext uri="{BB962C8B-B14F-4D97-AF65-F5344CB8AC3E}">
        <p14:creationId xmlns:p14="http://schemas.microsoft.com/office/powerpoint/2010/main" val="36181273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73599" cy="1601788"/>
          </a:xfrm>
        </p:spPr>
        <p:txBody>
          <a:bodyPr/>
          <a:lstStyle/>
          <a:p>
            <a:r>
              <a:rPr lang="en-US" dirty="0" smtClean="0"/>
              <a:t>DRIVERS: THE AHA! Moment</a:t>
            </a:r>
            <a:endParaRPr lang="en-US" dirty="0"/>
          </a:p>
        </p:txBody>
      </p:sp>
      <p:pic>
        <p:nvPicPr>
          <p:cNvPr id="9" name="Content Placeholder 8"/>
          <p:cNvPicPr>
            <a:picLocks noGrp="1" noChangeAspect="1"/>
          </p:cNvPicPr>
          <p:nvPr>
            <p:ph sz="half" idx="2"/>
          </p:nvPr>
        </p:nvPicPr>
        <p:blipFill>
          <a:blip r:embed="rId2"/>
          <a:srcRect t="-34084" b="-34084"/>
          <a:stretch>
            <a:fillRect/>
          </a:stretch>
        </p:blipFill>
        <p:spPr>
          <a:xfrm>
            <a:off x="4648199" y="888054"/>
            <a:ext cx="4382600" cy="4911475"/>
          </a:xfrm>
        </p:spPr>
      </p:pic>
      <p:pic>
        <p:nvPicPr>
          <p:cNvPr id="5" name="Content Placeholder 4"/>
          <p:cNvPicPr>
            <a:picLocks noGrp="1" noChangeAspect="1"/>
          </p:cNvPicPr>
          <p:nvPr>
            <p:ph sz="half" idx="1"/>
          </p:nvPr>
        </p:nvPicPr>
        <p:blipFill rotWithShape="1">
          <a:blip r:embed="rId3"/>
          <a:srcRect l="16627" t="12324" r="16627" b="23907"/>
          <a:stretch/>
        </p:blipFill>
        <p:spPr>
          <a:xfrm>
            <a:off x="390760" y="1870717"/>
            <a:ext cx="4105040" cy="2933658"/>
          </a:xfrm>
          <a:prstGeom prst="rect">
            <a:avLst/>
          </a:prstGeom>
        </p:spPr>
      </p:pic>
      <p:sp>
        <p:nvSpPr>
          <p:cNvPr id="7" name="Title 1"/>
          <p:cNvSpPr txBox="1">
            <a:spLocks/>
          </p:cNvSpPr>
          <p:nvPr/>
        </p:nvSpPr>
        <p:spPr>
          <a:xfrm>
            <a:off x="4710367" y="4804374"/>
            <a:ext cx="4038600" cy="1198874"/>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600" cap="none" dirty="0" smtClean="0"/>
              <a:t>Why can’t they do what Amazon does?</a:t>
            </a:r>
            <a:endParaRPr lang="en-US" sz="2600" cap="none" dirty="0"/>
          </a:p>
        </p:txBody>
      </p:sp>
      <p:sp>
        <p:nvSpPr>
          <p:cNvPr id="8" name="Title 1"/>
          <p:cNvSpPr txBox="1">
            <a:spLocks/>
          </p:cNvSpPr>
          <p:nvPr/>
        </p:nvSpPr>
        <p:spPr>
          <a:xfrm>
            <a:off x="457200" y="4804374"/>
            <a:ext cx="4038600" cy="1198874"/>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lgn="ctr"/>
            <a:r>
              <a:rPr lang="en-US" sz="2600" cap="none" dirty="0" smtClean="0"/>
              <a:t>We have the data: </a:t>
            </a:r>
            <a:br>
              <a:rPr lang="en-US" sz="2600" cap="none" dirty="0" smtClean="0"/>
            </a:br>
            <a:r>
              <a:rPr lang="en-US" sz="2600" cap="none" dirty="0" smtClean="0"/>
              <a:t>Let’s use it</a:t>
            </a:r>
            <a:endParaRPr lang="en-US" sz="2600" cap="none" dirty="0"/>
          </a:p>
        </p:txBody>
      </p:sp>
    </p:spTree>
    <p:extLst>
      <p:ext uri="{BB962C8B-B14F-4D97-AF65-F5344CB8AC3E}">
        <p14:creationId xmlns:p14="http://schemas.microsoft.com/office/powerpoint/2010/main" val="27284137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ACCOUNTABILTY, AFFORDABILITY, PERFORMANCE</a:t>
            </a:r>
            <a:endParaRPr lang="en-US" dirty="0"/>
          </a:p>
        </p:txBody>
      </p:sp>
      <p:sp>
        <p:nvSpPr>
          <p:cNvPr id="3" name="Content Placeholder 2"/>
          <p:cNvSpPr>
            <a:spLocks noGrp="1"/>
          </p:cNvSpPr>
          <p:nvPr>
            <p:ph idx="1"/>
          </p:nvPr>
        </p:nvSpPr>
        <p:spPr>
          <a:xfrm>
            <a:off x="457200" y="1600200"/>
            <a:ext cx="4098703" cy="4525963"/>
          </a:xfrm>
        </p:spPr>
        <p:txBody>
          <a:bodyPr/>
          <a:lstStyle/>
          <a:p>
            <a:r>
              <a:rPr lang="en-US" dirty="0" smtClean="0"/>
              <a:t>Prove it: Funding linked to outcomes</a:t>
            </a:r>
          </a:p>
          <a:p>
            <a:r>
              <a:rPr lang="en-US" dirty="0" smtClean="0"/>
              <a:t>Increasing pressure to quantify outcomes and make decisions informed by data</a:t>
            </a:r>
            <a:endParaRPr lang="en-US" dirty="0"/>
          </a:p>
        </p:txBody>
      </p:sp>
      <p:sp>
        <p:nvSpPr>
          <p:cNvPr id="7" name="Content Placeholder 5"/>
          <p:cNvSpPr txBox="1">
            <a:spLocks/>
          </p:cNvSpPr>
          <p:nvPr/>
        </p:nvSpPr>
        <p:spPr bwMode="auto">
          <a:xfrm>
            <a:off x="5435600" y="3141133"/>
            <a:ext cx="3048000" cy="2129368"/>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p:spPr>
        <p:txBody>
          <a:bodyPr vert="horz" wrap="square" lIns="182880" tIns="182880" rIns="182880" bIns="18288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sz="1800"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8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i="1" dirty="0" smtClean="0"/>
              <a:t>“</a:t>
            </a:r>
            <a:r>
              <a:rPr lang="en-US" sz="2400" i="1" dirty="0"/>
              <a:t>A lot of decision making in higher education is faith-based</a:t>
            </a:r>
            <a:r>
              <a:rPr lang="en-US" sz="2400" i="1" dirty="0" smtClean="0"/>
              <a:t>.</a:t>
            </a:r>
            <a:r>
              <a:rPr lang="en-US" dirty="0" smtClean="0"/>
              <a:t>” </a:t>
            </a:r>
          </a:p>
          <a:p>
            <a:pPr marL="0" indent="0" algn="r">
              <a:buFont typeface="Wingdings" pitchFamily="96" charset="2"/>
              <a:buNone/>
            </a:pPr>
            <a:r>
              <a:rPr lang="en-US" sz="1800" dirty="0" smtClean="0"/>
              <a:t>- James Hilton</a:t>
            </a:r>
            <a:endParaRPr lang="en-US" sz="1800" dirty="0"/>
          </a:p>
        </p:txBody>
      </p:sp>
    </p:spTree>
    <p:extLst>
      <p:ext uri="{BB962C8B-B14F-4D97-AF65-F5344CB8AC3E}">
        <p14:creationId xmlns:p14="http://schemas.microsoft.com/office/powerpoint/2010/main" val="37810304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Analytics?</a:t>
            </a:r>
            <a:endParaRPr lang="en-US" dirty="0"/>
          </a:p>
        </p:txBody>
      </p:sp>
      <p:pic>
        <p:nvPicPr>
          <p:cNvPr id="5" name="Content Placeholder 4"/>
          <p:cNvPicPr>
            <a:picLocks noGrp="1" noChangeAspect="1"/>
          </p:cNvPicPr>
          <p:nvPr>
            <p:ph idx="1"/>
          </p:nvPr>
        </p:nvPicPr>
        <p:blipFill>
          <a:blip r:embed="rId2"/>
          <a:srcRect l="-11620" r="-11620"/>
          <a:stretch>
            <a:fillRect/>
          </a:stretch>
        </p:blipFill>
        <p:spPr>
          <a:xfrm>
            <a:off x="774700" y="1601788"/>
            <a:ext cx="8370239" cy="4519613"/>
          </a:xfrm>
        </p:spPr>
      </p:pic>
      <p:grpSp>
        <p:nvGrpSpPr>
          <p:cNvPr id="14" name="Group 13"/>
          <p:cNvGrpSpPr/>
          <p:nvPr/>
        </p:nvGrpSpPr>
        <p:grpSpPr>
          <a:xfrm>
            <a:off x="1365782" y="1601790"/>
            <a:ext cx="6317718" cy="4336685"/>
            <a:chOff x="569310" y="2314281"/>
            <a:chExt cx="5290284" cy="3631420"/>
          </a:xfrm>
        </p:grpSpPr>
        <p:sp>
          <p:nvSpPr>
            <p:cNvPr id="7" name="Oval Callout 6"/>
            <p:cNvSpPr/>
            <p:nvPr/>
          </p:nvSpPr>
          <p:spPr>
            <a:xfrm>
              <a:off x="4719191" y="3487188"/>
              <a:ext cx="1140403" cy="899514"/>
            </a:xfrm>
            <a:prstGeom prst="wedgeEllipseCallout">
              <a:avLst>
                <a:gd name="adj1" fmla="val -49167"/>
                <a:gd name="adj2" fmla="val 50617"/>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It’s Big Data!</a:t>
              </a:r>
              <a:endParaRPr lang="en-US" sz="1100" dirty="0">
                <a:solidFill>
                  <a:schemeClr val="tx1"/>
                </a:solidFill>
              </a:endParaRPr>
            </a:p>
          </p:txBody>
        </p:sp>
        <p:sp>
          <p:nvSpPr>
            <p:cNvPr id="9" name="Oval Callout 8"/>
            <p:cNvSpPr/>
            <p:nvPr/>
          </p:nvSpPr>
          <p:spPr>
            <a:xfrm>
              <a:off x="1355561" y="5294457"/>
              <a:ext cx="1243946" cy="644390"/>
            </a:xfrm>
            <a:prstGeom prst="wedgeEllipseCallout">
              <a:avLst>
                <a:gd name="adj1" fmla="val 16718"/>
                <a:gd name="adj2" fmla="val -67961"/>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tx1"/>
                  </a:solidFill>
                </a:rPr>
                <a:t>It’s Dashboards!</a:t>
              </a:r>
              <a:endParaRPr lang="en-US" sz="1100" dirty="0">
                <a:solidFill>
                  <a:schemeClr val="tx1"/>
                </a:solidFill>
              </a:endParaRPr>
            </a:p>
          </p:txBody>
        </p:sp>
        <p:sp>
          <p:nvSpPr>
            <p:cNvPr id="10" name="Oval Callout 9"/>
            <p:cNvSpPr/>
            <p:nvPr/>
          </p:nvSpPr>
          <p:spPr>
            <a:xfrm>
              <a:off x="3062851" y="5292501"/>
              <a:ext cx="939800" cy="653200"/>
            </a:xfrm>
            <a:prstGeom prst="wedgeEllipseCallout">
              <a:avLst>
                <a:gd name="adj1" fmla="val -33313"/>
                <a:gd name="adj2" fmla="val -71193"/>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It’s Data Mining!</a:t>
              </a:r>
              <a:endParaRPr lang="en-US" sz="1100" dirty="0">
                <a:solidFill>
                  <a:schemeClr val="tx1"/>
                </a:solidFill>
              </a:endParaRPr>
            </a:p>
          </p:txBody>
        </p:sp>
        <p:sp>
          <p:nvSpPr>
            <p:cNvPr id="11" name="Oval Callout 10"/>
            <p:cNvSpPr/>
            <p:nvPr/>
          </p:nvSpPr>
          <p:spPr>
            <a:xfrm>
              <a:off x="3426405" y="3243603"/>
              <a:ext cx="1082590" cy="648797"/>
            </a:xfrm>
            <a:prstGeom prst="wedgeEllipseCallout">
              <a:avLst>
                <a:gd name="adj1" fmla="val -24125"/>
                <a:gd name="adj2" fmla="val 61262"/>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smtClean="0">
                  <a:solidFill>
                    <a:schemeClr val="tx1"/>
                  </a:solidFill>
                </a:rPr>
                <a:t>It’s Institutional Research!</a:t>
              </a:r>
              <a:endParaRPr lang="en-US" sz="1100" dirty="0">
                <a:solidFill>
                  <a:schemeClr val="tx1"/>
                </a:solidFill>
              </a:endParaRPr>
            </a:p>
          </p:txBody>
        </p:sp>
        <p:sp>
          <p:nvSpPr>
            <p:cNvPr id="12" name="Oval Callout 11"/>
            <p:cNvSpPr/>
            <p:nvPr/>
          </p:nvSpPr>
          <p:spPr>
            <a:xfrm>
              <a:off x="1658914" y="2314281"/>
              <a:ext cx="1148540" cy="747636"/>
            </a:xfrm>
            <a:prstGeom prst="wedgeEllipseCallout">
              <a:avLst>
                <a:gd name="adj1" fmla="val 58468"/>
                <a:gd name="adj2" fmla="val 58874"/>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It’s Business Intelligence!</a:t>
              </a:r>
              <a:endParaRPr lang="en-US" sz="1100" dirty="0">
                <a:solidFill>
                  <a:schemeClr val="tx1"/>
                </a:solidFill>
              </a:endParaRPr>
            </a:p>
          </p:txBody>
        </p:sp>
        <p:sp>
          <p:nvSpPr>
            <p:cNvPr id="13" name="Oval Callout 12"/>
            <p:cNvSpPr/>
            <p:nvPr/>
          </p:nvSpPr>
          <p:spPr>
            <a:xfrm>
              <a:off x="569310" y="3403600"/>
              <a:ext cx="1089604" cy="827649"/>
            </a:xfrm>
            <a:prstGeom prst="wedgeEllipseCallout">
              <a:avLst>
                <a:gd name="adj1" fmla="val 23333"/>
                <a:gd name="adj2" fmla="val 68661"/>
              </a:avLst>
            </a:prstGeom>
            <a:solidFill>
              <a:schemeClr val="bg1"/>
            </a:solidFill>
            <a:ln>
              <a:solidFill>
                <a:schemeClr val="accent4">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It’s data-driven decision-making!</a:t>
              </a:r>
              <a:endParaRPr lang="en-US" sz="1100" dirty="0">
                <a:solidFill>
                  <a:schemeClr val="tx1"/>
                </a:solidFill>
              </a:endParaRPr>
            </a:p>
          </p:txBody>
        </p:sp>
      </p:grpSp>
    </p:spTree>
    <p:extLst>
      <p:ext uri="{BB962C8B-B14F-4D97-AF65-F5344CB8AC3E}">
        <p14:creationId xmlns:p14="http://schemas.microsoft.com/office/powerpoint/2010/main" val="41226278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srcRect l="78" r="9105"/>
          <a:stretch/>
        </p:blipFill>
        <p:spPr>
          <a:xfrm>
            <a:off x="-328594" y="0"/>
            <a:ext cx="6980391" cy="7686243"/>
          </a:xfrm>
        </p:spPr>
      </p:pic>
      <p:sp>
        <p:nvSpPr>
          <p:cNvPr id="8" name="Rectangle 7"/>
          <p:cNvSpPr/>
          <p:nvPr/>
        </p:nvSpPr>
        <p:spPr>
          <a:xfrm>
            <a:off x="6621824" y="-79924"/>
            <a:ext cx="2522176" cy="7201971"/>
          </a:xfrm>
          <a:prstGeom prst="rect">
            <a:avLst/>
          </a:prstGeom>
          <a:solidFill>
            <a:schemeClr val="bg1"/>
          </a:solidFill>
        </p:spPr>
        <p:txBody>
          <a:bodyPr wrap="square">
            <a:spAutoFit/>
          </a:bodyPr>
          <a:lstStyle/>
          <a:p>
            <a:endParaRPr lang="en-US" dirty="0" smtClean="0"/>
          </a:p>
          <a:p>
            <a:r>
              <a:rPr lang="en-US" sz="1700" i="1" dirty="0" smtClean="0"/>
              <a:t>“Even </a:t>
            </a:r>
            <a:r>
              <a:rPr lang="en-US" sz="1700" i="1" dirty="0"/>
              <a:t>though the most strategic data is probably student data or enrollment/admissions type of data, I've noticed </a:t>
            </a:r>
            <a:endParaRPr lang="en-US" sz="1700" i="1" dirty="0" smtClean="0"/>
          </a:p>
          <a:p>
            <a:endParaRPr lang="en-US" sz="600" b="1" i="1" dirty="0" smtClean="0"/>
          </a:p>
          <a:p>
            <a:r>
              <a:rPr lang="en-US" sz="2200" b="1" i="1" dirty="0" smtClean="0"/>
              <a:t>the </a:t>
            </a:r>
            <a:r>
              <a:rPr lang="en-US" sz="2200" b="1" i="1" dirty="0"/>
              <a:t>places that are successful </a:t>
            </a:r>
            <a:r>
              <a:rPr lang="en-US" sz="2200" b="1" i="1" dirty="0" smtClean="0"/>
              <a:t/>
            </a:r>
            <a:br>
              <a:rPr lang="en-US" sz="2200" b="1" i="1" dirty="0" smtClean="0"/>
            </a:br>
            <a:r>
              <a:rPr lang="en-US" sz="2200" b="1" i="1" dirty="0" smtClean="0"/>
              <a:t>at </a:t>
            </a:r>
            <a:r>
              <a:rPr lang="en-US" sz="2200" b="1" i="1" dirty="0"/>
              <a:t>it have successful financial data because the institution runs on money. </a:t>
            </a:r>
            <a:endParaRPr lang="en-US" sz="2200" b="1" i="1" dirty="0" smtClean="0"/>
          </a:p>
          <a:p>
            <a:endParaRPr lang="en-US" sz="600" i="1" dirty="0" smtClean="0"/>
          </a:p>
          <a:p>
            <a:r>
              <a:rPr lang="en-US" sz="1700" i="1" dirty="0" smtClean="0"/>
              <a:t>Making </a:t>
            </a:r>
            <a:r>
              <a:rPr lang="en-US" sz="1700" i="1" dirty="0"/>
              <a:t>sure that I can know what my balances are, that I can see where my spends were, that I can look at personnel data. That seems to be a tipping </a:t>
            </a:r>
            <a:r>
              <a:rPr lang="en-US" sz="1700" i="1" dirty="0" smtClean="0"/>
              <a:t>point.”</a:t>
            </a:r>
          </a:p>
          <a:p>
            <a:pPr marL="285750" indent="-285750" algn="r">
              <a:buFontTx/>
              <a:buChar char="-"/>
            </a:pPr>
            <a:r>
              <a:rPr lang="en-US" sz="1700" dirty="0" smtClean="0"/>
              <a:t>John Rome</a:t>
            </a:r>
          </a:p>
          <a:p>
            <a:endParaRPr lang="en-US" dirty="0"/>
          </a:p>
        </p:txBody>
      </p:sp>
    </p:spTree>
    <p:extLst>
      <p:ext uri="{BB962C8B-B14F-4D97-AF65-F5344CB8AC3E}">
        <p14:creationId xmlns:p14="http://schemas.microsoft.com/office/powerpoint/2010/main" val="14524179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0119755"/>
              </p:ext>
            </p:extLst>
          </p:nvPr>
        </p:nvGraphicFramePr>
        <p:xfrm>
          <a:off x="0" y="1030143"/>
          <a:ext cx="9144000" cy="495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0" y="14761"/>
            <a:ext cx="6731725" cy="1143000"/>
          </a:xfrm>
          <a:prstGeom prst="rect">
            <a:avLst/>
          </a:prstGeom>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000" b="1" kern="1200" cap="all">
                <a:solidFill>
                  <a:srgbClr val="000000"/>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Enablers and barriers</a:t>
            </a:r>
            <a:endParaRPr lang="en-US" dirty="0"/>
          </a:p>
        </p:txBody>
      </p:sp>
    </p:spTree>
    <p:extLst>
      <p:ext uri="{BB962C8B-B14F-4D97-AF65-F5344CB8AC3E}">
        <p14:creationId xmlns:p14="http://schemas.microsoft.com/office/powerpoint/2010/main" val="27363244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FUNDING</a:t>
            </a:r>
            <a:endParaRPr lang="en-US" dirty="0"/>
          </a:p>
        </p:txBody>
      </p:sp>
      <p:sp>
        <p:nvSpPr>
          <p:cNvPr id="5" name="Content Placeholder 4"/>
          <p:cNvSpPr>
            <a:spLocks noGrp="1"/>
          </p:cNvSpPr>
          <p:nvPr>
            <p:ph sz="half" idx="1"/>
          </p:nvPr>
        </p:nvSpPr>
        <p:spPr/>
        <p:txBody>
          <a:bodyPr/>
          <a:lstStyle/>
          <a:p>
            <a:r>
              <a:rPr lang="en-US" dirty="0" smtClean="0"/>
              <a:t>View as a long-term investment</a:t>
            </a:r>
          </a:p>
          <a:p>
            <a:r>
              <a:rPr lang="en-US" dirty="0" smtClean="0"/>
              <a:t>Clarify the costs of </a:t>
            </a:r>
            <a:r>
              <a:rPr lang="en-US" b="1" dirty="0" smtClean="0"/>
              <a:t>not knowing</a:t>
            </a:r>
          </a:p>
          <a:p>
            <a:r>
              <a:rPr lang="en-US" dirty="0" smtClean="0"/>
              <a:t>Explore collaborations</a:t>
            </a:r>
          </a:p>
        </p:txBody>
      </p:sp>
      <p:sp>
        <p:nvSpPr>
          <p:cNvPr id="6" name="Content Placeholder 5"/>
          <p:cNvSpPr>
            <a:spLocks noGrp="1"/>
          </p:cNvSpPr>
          <p:nvPr>
            <p:ph sz="half" idx="2"/>
          </p:nvPr>
        </p:nvSpPr>
        <p:spPr/>
        <p:txBody>
          <a:bodyPr/>
          <a:lstStyle/>
          <a:p>
            <a:r>
              <a:rPr lang="en-US" dirty="0" smtClean="0"/>
              <a:t>Match your model to your funding </a:t>
            </a:r>
            <a:endParaRPr lang="en-US" dirty="0"/>
          </a:p>
          <a:p>
            <a:r>
              <a:rPr lang="en-US" dirty="0" smtClean="0"/>
              <a:t>“Agile analytics”: Start small and adapt to avoid wasting money</a:t>
            </a:r>
          </a:p>
          <a:p>
            <a:r>
              <a:rPr lang="en-US" dirty="0" smtClean="0"/>
              <a:t>Don’t over-design (</a:t>
            </a:r>
            <a:r>
              <a:rPr lang="en-US" dirty="0" err="1" smtClean="0"/>
              <a:t>e.g</a:t>
            </a:r>
            <a:r>
              <a:rPr lang="en-US" dirty="0" smtClean="0"/>
              <a:t>, permissions)</a:t>
            </a:r>
            <a:endParaRPr lang="en-US" dirty="0"/>
          </a:p>
        </p:txBody>
      </p:sp>
      <p:pic>
        <p:nvPicPr>
          <p:cNvPr id="7" name="Picture 6"/>
          <p:cNvPicPr>
            <a:picLocks noChangeAspect="1"/>
          </p:cNvPicPr>
          <p:nvPr/>
        </p:nvPicPr>
        <p:blipFill>
          <a:blip r:embed="rId3"/>
          <a:stretch>
            <a:fillRect/>
          </a:stretch>
        </p:blipFill>
        <p:spPr>
          <a:xfrm>
            <a:off x="6613525" y="203200"/>
            <a:ext cx="2365375" cy="1368425"/>
          </a:xfrm>
          <a:prstGeom prst="rect">
            <a:avLst/>
          </a:prstGeom>
        </p:spPr>
      </p:pic>
    </p:spTree>
    <p:extLst>
      <p:ext uri="{BB962C8B-B14F-4D97-AF65-F5344CB8AC3E}">
        <p14:creationId xmlns:p14="http://schemas.microsoft.com/office/powerpoint/2010/main" val="12068507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people</a:t>
            </a:r>
            <a:endParaRPr lang="en-US" dirty="0"/>
          </a:p>
        </p:txBody>
      </p:sp>
      <p:sp>
        <p:nvSpPr>
          <p:cNvPr id="5" name="Content Placeholder 4"/>
          <p:cNvSpPr>
            <a:spLocks noGrp="1"/>
          </p:cNvSpPr>
          <p:nvPr>
            <p:ph sz="half" idx="1"/>
          </p:nvPr>
        </p:nvSpPr>
        <p:spPr/>
        <p:txBody>
          <a:bodyPr/>
          <a:lstStyle/>
          <a:p>
            <a:r>
              <a:rPr lang="en-US" dirty="0" smtClean="0"/>
              <a:t>Executive champion</a:t>
            </a:r>
          </a:p>
          <a:p>
            <a:r>
              <a:rPr lang="en-US" dirty="0" smtClean="0"/>
              <a:t>Buy-in from the middle, who will need to share and collaborate</a:t>
            </a:r>
          </a:p>
          <a:p>
            <a:r>
              <a:rPr lang="en-US" dirty="0" smtClean="0"/>
              <a:t>Stakeholders who can define the questions</a:t>
            </a:r>
          </a:p>
          <a:p>
            <a:r>
              <a:rPr lang="en-US" dirty="0" smtClean="0"/>
              <a:t>Stakeholders may not be numerate</a:t>
            </a:r>
          </a:p>
          <a:p>
            <a:endParaRPr lang="en-US" dirty="0" smtClean="0"/>
          </a:p>
        </p:txBody>
      </p:sp>
      <p:sp>
        <p:nvSpPr>
          <p:cNvPr id="6" name="Content Placeholder 5"/>
          <p:cNvSpPr>
            <a:spLocks noGrp="1"/>
          </p:cNvSpPr>
          <p:nvPr>
            <p:ph sz="half" idx="2"/>
          </p:nvPr>
        </p:nvSpPr>
        <p:spPr>
          <a:xfrm>
            <a:off x="4648200" y="1600201"/>
            <a:ext cx="4038600" cy="1231900"/>
          </a:xfrm>
        </p:spPr>
        <p:txBody>
          <a:bodyPr/>
          <a:lstStyle/>
          <a:p>
            <a:r>
              <a:rPr lang="en-US" dirty="0" smtClean="0"/>
              <a:t>Talent is scarce…</a:t>
            </a:r>
          </a:p>
          <a:p>
            <a:pPr marL="0" indent="0">
              <a:buNone/>
            </a:pPr>
            <a:r>
              <a:rPr lang="en-US" dirty="0" smtClean="0"/>
              <a:t>   …and expensive</a:t>
            </a:r>
          </a:p>
          <a:p>
            <a:endParaRPr lang="en-US" sz="1600" dirty="0"/>
          </a:p>
        </p:txBody>
      </p:sp>
      <p:pic>
        <p:nvPicPr>
          <p:cNvPr id="8" name="Picture 7"/>
          <p:cNvPicPr>
            <a:picLocks noChangeAspect="1"/>
          </p:cNvPicPr>
          <p:nvPr/>
        </p:nvPicPr>
        <p:blipFill>
          <a:blip r:embed="rId3"/>
          <a:stretch>
            <a:fillRect/>
          </a:stretch>
        </p:blipFill>
        <p:spPr>
          <a:xfrm>
            <a:off x="6680200" y="164042"/>
            <a:ext cx="2286000" cy="1368425"/>
          </a:xfrm>
          <a:prstGeom prst="rect">
            <a:avLst/>
          </a:prstGeom>
        </p:spPr>
      </p:pic>
      <p:sp>
        <p:nvSpPr>
          <p:cNvPr id="9" name="Content Placeholder 5"/>
          <p:cNvSpPr txBox="1">
            <a:spLocks/>
          </p:cNvSpPr>
          <p:nvPr/>
        </p:nvSpPr>
        <p:spPr bwMode="auto">
          <a:xfrm>
            <a:off x="4800600" y="3141132"/>
            <a:ext cx="4038600" cy="2637367"/>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p:spPr>
        <p:txBody>
          <a:bodyPr vert="horz" wrap="square" lIns="182880" tIns="182880" rIns="182880" bIns="18288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sz="1800"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8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Wingdings" pitchFamily="96" charset="2"/>
              <a:buNone/>
            </a:pPr>
            <a:r>
              <a:rPr lang="en-US" sz="2400" i="1" dirty="0" smtClean="0"/>
              <a:t>“How skilled are the people within the institution using those kinds of tools? If they're not skilled at it, again, forget it..</a:t>
            </a:r>
            <a:r>
              <a:rPr lang="en-US" dirty="0" smtClean="0"/>
              <a:t>” </a:t>
            </a:r>
          </a:p>
          <a:p>
            <a:pPr marL="0" indent="0" algn="r">
              <a:buFont typeface="Wingdings" pitchFamily="96" charset="2"/>
              <a:buNone/>
            </a:pPr>
            <a:r>
              <a:rPr lang="en-US" sz="1800" dirty="0" smtClean="0"/>
              <a:t>- Sally </a:t>
            </a:r>
            <a:r>
              <a:rPr lang="en-US" sz="1800" dirty="0" err="1" smtClean="0"/>
              <a:t>Johnstone</a:t>
            </a:r>
            <a:r>
              <a:rPr lang="en-US" sz="1800" dirty="0" smtClean="0"/>
              <a:t> </a:t>
            </a:r>
            <a:endParaRPr lang="en-US" sz="1800" dirty="0"/>
          </a:p>
        </p:txBody>
      </p:sp>
    </p:spTree>
    <p:extLst>
      <p:ext uri="{BB962C8B-B14F-4D97-AF65-F5344CB8AC3E}">
        <p14:creationId xmlns:p14="http://schemas.microsoft.com/office/powerpoint/2010/main" val="32818229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governance</a:t>
            </a:r>
            <a:endParaRPr lang="en-US" dirty="0"/>
          </a:p>
        </p:txBody>
      </p:sp>
      <p:sp>
        <p:nvSpPr>
          <p:cNvPr id="5" name="Content Placeholder 4"/>
          <p:cNvSpPr>
            <a:spLocks noGrp="1"/>
          </p:cNvSpPr>
          <p:nvPr>
            <p:ph sz="half" idx="1"/>
          </p:nvPr>
        </p:nvSpPr>
        <p:spPr>
          <a:xfrm>
            <a:off x="457200" y="1358900"/>
            <a:ext cx="4038600" cy="4525963"/>
          </a:xfrm>
        </p:spPr>
        <p:txBody>
          <a:bodyPr/>
          <a:lstStyle/>
          <a:p>
            <a:r>
              <a:rPr lang="en-US" dirty="0" smtClean="0"/>
              <a:t>Pre-existing data policies </a:t>
            </a:r>
          </a:p>
          <a:p>
            <a:pPr lvl="1"/>
            <a:r>
              <a:rPr lang="en-US" dirty="0"/>
              <a:t>t</a:t>
            </a:r>
            <a:r>
              <a:rPr lang="en-US" dirty="0" smtClean="0"/>
              <a:t>hat are not too restrictive!</a:t>
            </a:r>
          </a:p>
          <a:p>
            <a:r>
              <a:rPr lang="en-US" dirty="0"/>
              <a:t>Access rights and privileges</a:t>
            </a:r>
          </a:p>
          <a:p>
            <a:r>
              <a:rPr lang="en-US" dirty="0"/>
              <a:t>Highly sensitive – and  consequential – data</a:t>
            </a:r>
          </a:p>
          <a:p>
            <a:pPr lvl="1"/>
            <a:r>
              <a:rPr lang="en-US" dirty="0"/>
              <a:t>FERPA</a:t>
            </a:r>
          </a:p>
          <a:p>
            <a:pPr lvl="1"/>
            <a:r>
              <a:rPr lang="en-US" dirty="0"/>
              <a:t>Labor contracts</a:t>
            </a:r>
          </a:p>
          <a:p>
            <a:pPr lvl="1"/>
            <a:endParaRPr lang="en-US" dirty="0"/>
          </a:p>
        </p:txBody>
      </p:sp>
      <p:sp>
        <p:nvSpPr>
          <p:cNvPr id="7" name="Content Placeholder 4"/>
          <p:cNvSpPr txBox="1">
            <a:spLocks/>
          </p:cNvSpPr>
          <p:nvPr/>
        </p:nvSpPr>
        <p:spPr bwMode="auto">
          <a:xfrm>
            <a:off x="4800600" y="2311400"/>
            <a:ext cx="4038600" cy="2197099"/>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511175" indent="-222250" eaLnBrk="0" hangingPunct="0">
              <a:spcBef>
                <a:spcPct val="20000"/>
              </a:spcBef>
              <a:buClr>
                <a:srgbClr val="F3E570"/>
              </a:buClr>
              <a:buSzPct val="80000"/>
              <a:buFont typeface="Wingdings" pitchFamily="96" charset="2"/>
              <a:buChar char="§"/>
              <a:defRPr sz="2400">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r>
              <a:rPr lang="en-US" dirty="0"/>
              <a:t>“Can an engineering dean see what the college of business spends on </a:t>
            </a:r>
            <a:r>
              <a:rPr lang="en-US" dirty="0" smtClean="0"/>
              <a:t/>
            </a:r>
            <a:br>
              <a:rPr lang="en-US" dirty="0" smtClean="0"/>
            </a:br>
            <a:r>
              <a:rPr lang="en-US" dirty="0" smtClean="0"/>
              <a:t>out</a:t>
            </a:r>
            <a:r>
              <a:rPr lang="en-US" dirty="0"/>
              <a:t>-of-state travel?” </a:t>
            </a:r>
          </a:p>
          <a:p>
            <a:pPr algn="r"/>
            <a:r>
              <a:rPr lang="en-US" sz="1800" dirty="0"/>
              <a:t>-  John Rome </a:t>
            </a:r>
          </a:p>
        </p:txBody>
      </p:sp>
      <p:pic>
        <p:nvPicPr>
          <p:cNvPr id="8" name="Picture 7"/>
          <p:cNvPicPr>
            <a:picLocks noChangeAspect="1"/>
          </p:cNvPicPr>
          <p:nvPr/>
        </p:nvPicPr>
        <p:blipFill>
          <a:blip r:embed="rId3"/>
          <a:stretch>
            <a:fillRect/>
          </a:stretch>
        </p:blipFill>
        <p:spPr>
          <a:xfrm>
            <a:off x="6654800" y="155576"/>
            <a:ext cx="2286000" cy="1368425"/>
          </a:xfrm>
          <a:prstGeom prst="rect">
            <a:avLst/>
          </a:prstGeom>
        </p:spPr>
      </p:pic>
    </p:spTree>
    <p:extLst>
      <p:ext uri="{BB962C8B-B14F-4D97-AF65-F5344CB8AC3E}">
        <p14:creationId xmlns:p14="http://schemas.microsoft.com/office/powerpoint/2010/main" val="37145253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down)">
                                      <p:cBhvr>
                                        <p:cTn id="28" dur="500"/>
                                        <p:tgtEl>
                                          <p:spTgt spid="5">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down)">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culture</a:t>
            </a:r>
            <a:endParaRPr lang="en-US" dirty="0"/>
          </a:p>
        </p:txBody>
      </p:sp>
      <p:sp>
        <p:nvSpPr>
          <p:cNvPr id="5" name="Content Placeholder 4"/>
          <p:cNvSpPr>
            <a:spLocks noGrp="1"/>
          </p:cNvSpPr>
          <p:nvPr>
            <p:ph sz="half" idx="1"/>
          </p:nvPr>
        </p:nvSpPr>
        <p:spPr>
          <a:xfrm>
            <a:off x="88900" y="4699001"/>
            <a:ext cx="4038600" cy="1498600"/>
          </a:xfrm>
        </p:spPr>
        <p:txBody>
          <a:bodyPr/>
          <a:lstStyle/>
          <a:p>
            <a:r>
              <a:rPr lang="en-US" dirty="0" smtClean="0"/>
              <a:t>History of successful institutional </a:t>
            </a:r>
            <a:br>
              <a:rPr lang="en-US" dirty="0" smtClean="0"/>
            </a:br>
            <a:r>
              <a:rPr lang="en-US" dirty="0" smtClean="0"/>
              <a:t>change (or not)</a:t>
            </a:r>
          </a:p>
        </p:txBody>
      </p:sp>
      <p:sp>
        <p:nvSpPr>
          <p:cNvPr id="6" name="Content Placeholder 5"/>
          <p:cNvSpPr>
            <a:spLocks noGrp="1"/>
          </p:cNvSpPr>
          <p:nvPr>
            <p:ph sz="half" idx="2"/>
          </p:nvPr>
        </p:nvSpPr>
        <p:spPr>
          <a:xfrm>
            <a:off x="4648200" y="1263121"/>
            <a:ext cx="4038600" cy="4525963"/>
          </a:xfrm>
        </p:spPr>
        <p:txBody>
          <a:bodyPr/>
          <a:lstStyle/>
          <a:p>
            <a:pPr marL="0" indent="0">
              <a:buNone/>
            </a:pPr>
            <a:r>
              <a:rPr lang="en-US" dirty="0" smtClean="0"/>
              <a:t>Resistance</a:t>
            </a:r>
          </a:p>
          <a:p>
            <a:r>
              <a:rPr lang="en-US" dirty="0" smtClean="0"/>
              <a:t>Potential to lose</a:t>
            </a:r>
          </a:p>
          <a:p>
            <a:pPr lvl="1"/>
            <a:r>
              <a:rPr lang="en-US" dirty="0" smtClean="0"/>
              <a:t>Autonomy</a:t>
            </a:r>
          </a:p>
          <a:p>
            <a:pPr lvl="1"/>
            <a:r>
              <a:rPr lang="en-US" dirty="0" smtClean="0"/>
              <a:t>Sinecures</a:t>
            </a:r>
          </a:p>
          <a:p>
            <a:pPr lvl="1"/>
            <a:r>
              <a:rPr lang="en-US" dirty="0" smtClean="0"/>
              <a:t>Academic freedom</a:t>
            </a:r>
          </a:p>
          <a:p>
            <a:r>
              <a:rPr lang="en-US" dirty="0" smtClean="0"/>
              <a:t>No up-side</a:t>
            </a:r>
          </a:p>
          <a:p>
            <a:r>
              <a:rPr lang="en-US" dirty="0" smtClean="0"/>
              <a:t>Culture of debate and consensus</a:t>
            </a:r>
          </a:p>
          <a:p>
            <a:pPr lvl="1"/>
            <a:endParaRPr lang="en-US" dirty="0"/>
          </a:p>
        </p:txBody>
      </p:sp>
      <p:pic>
        <p:nvPicPr>
          <p:cNvPr id="7" name="Picture 6"/>
          <p:cNvPicPr>
            <a:picLocks noChangeAspect="1"/>
          </p:cNvPicPr>
          <p:nvPr/>
        </p:nvPicPr>
        <p:blipFill>
          <a:blip r:embed="rId3"/>
          <a:stretch>
            <a:fillRect/>
          </a:stretch>
        </p:blipFill>
        <p:spPr>
          <a:xfrm>
            <a:off x="6692900" y="231775"/>
            <a:ext cx="2286000" cy="1368425"/>
          </a:xfrm>
          <a:prstGeom prst="rect">
            <a:avLst/>
          </a:prstGeom>
        </p:spPr>
      </p:pic>
      <p:sp>
        <p:nvSpPr>
          <p:cNvPr id="8" name="Content Placeholder 4"/>
          <p:cNvSpPr txBox="1">
            <a:spLocks/>
          </p:cNvSpPr>
          <p:nvPr/>
        </p:nvSpPr>
        <p:spPr bwMode="auto">
          <a:xfrm>
            <a:off x="241300" y="991659"/>
            <a:ext cx="4254500" cy="3580342"/>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511175" indent="-222250" eaLnBrk="0" hangingPunct="0">
              <a:spcBef>
                <a:spcPct val="20000"/>
              </a:spcBef>
              <a:buClr>
                <a:srgbClr val="F3E570"/>
              </a:buClr>
              <a:buSzPct val="80000"/>
              <a:buFont typeface="Wingdings" pitchFamily="96" charset="2"/>
              <a:buChar char="§"/>
              <a:defRPr sz="2400">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r>
              <a:rPr lang="en-US" dirty="0"/>
              <a:t>“Campuses have refused to accept responsibility for whether students are learning or not. If in fact you're going to say that the students are responsible for their own learning, you don't need any analytics about it.”</a:t>
            </a:r>
          </a:p>
          <a:p>
            <a:pPr algn="r"/>
            <a:r>
              <a:rPr lang="en-US" sz="1800" dirty="0"/>
              <a:t>-Randy Swing</a:t>
            </a:r>
          </a:p>
        </p:txBody>
      </p:sp>
      <p:sp>
        <p:nvSpPr>
          <p:cNvPr id="9" name="Content Placeholder 5"/>
          <p:cNvSpPr txBox="1">
            <a:spLocks/>
          </p:cNvSpPr>
          <p:nvPr/>
        </p:nvSpPr>
        <p:spPr bwMode="auto">
          <a:xfrm>
            <a:off x="3251200" y="5187421"/>
            <a:ext cx="5892800" cy="1670579"/>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511175" indent="-222250" eaLnBrk="0" hangingPunct="0">
              <a:spcBef>
                <a:spcPct val="20000"/>
              </a:spcBef>
              <a:buClr>
                <a:srgbClr val="F3E570"/>
              </a:buClr>
              <a:buSzPct val="80000"/>
              <a:buFont typeface="Wingdings" pitchFamily="96" charset="2"/>
              <a:buChar char="§"/>
              <a:defRPr sz="2400">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pPr marL="288925" lvl="1" indent="0">
              <a:buNone/>
            </a:pPr>
            <a:r>
              <a:rPr lang="en-US" i="1" dirty="0" smtClean="0"/>
              <a:t>“Within </a:t>
            </a:r>
            <a:r>
              <a:rPr lang="en-US" i="1" dirty="0"/>
              <a:t>institutions that are really using data, there is no debate. I mean, the numbers are the numbers.” </a:t>
            </a:r>
            <a:endParaRPr lang="en-US" i="1" dirty="0" smtClean="0"/>
          </a:p>
          <a:p>
            <a:pPr marL="288925" lvl="1" indent="0" algn="r">
              <a:buNone/>
            </a:pPr>
            <a:r>
              <a:rPr lang="en-US" sz="1800" dirty="0" smtClean="0"/>
              <a:t>– </a:t>
            </a:r>
            <a:r>
              <a:rPr lang="en-US" sz="1800" dirty="0"/>
              <a:t>Phil Ice </a:t>
            </a:r>
          </a:p>
          <a:p>
            <a:pPr lvl="1"/>
            <a:endParaRPr lang="en-US" dirty="0"/>
          </a:p>
        </p:txBody>
      </p:sp>
    </p:spTree>
    <p:extLst>
      <p:ext uri="{BB962C8B-B14F-4D97-AF65-F5344CB8AC3E}">
        <p14:creationId xmlns:p14="http://schemas.microsoft.com/office/powerpoint/2010/main" val="33285124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down)">
                                      <p:cBhvr>
                                        <p:cTn id="33" dur="500"/>
                                        <p:tgtEl>
                                          <p:spTgt spid="6">
                                            <p:txEl>
                                              <p:pRg st="3" end="3"/>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down)">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down)">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down)">
                                      <p:cBhvr>
                                        <p:cTn id="4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a:t>
            </a:r>
            <a:endParaRPr lang="en-US" dirty="0"/>
          </a:p>
        </p:txBody>
      </p:sp>
      <p:sp>
        <p:nvSpPr>
          <p:cNvPr id="5" name="Content Placeholder 4"/>
          <p:cNvSpPr>
            <a:spLocks noGrp="1"/>
          </p:cNvSpPr>
          <p:nvPr>
            <p:ph sz="half" idx="1"/>
          </p:nvPr>
        </p:nvSpPr>
        <p:spPr>
          <a:xfrm>
            <a:off x="457200" y="1487488"/>
            <a:ext cx="4038600" cy="3403600"/>
          </a:xfrm>
        </p:spPr>
        <p:txBody>
          <a:bodyPr/>
          <a:lstStyle/>
          <a:p>
            <a:pPr marL="0" indent="0">
              <a:buNone/>
            </a:pPr>
            <a:r>
              <a:rPr lang="en-US" dirty="0" smtClean="0"/>
              <a:t>Effective design</a:t>
            </a:r>
          </a:p>
          <a:p>
            <a:r>
              <a:rPr lang="en-US" dirty="0" smtClean="0"/>
              <a:t>Help users interpret what they’re seeing</a:t>
            </a:r>
          </a:p>
          <a:p>
            <a:r>
              <a:rPr lang="en-US" dirty="0" smtClean="0"/>
              <a:t>Provide numbers and pictures</a:t>
            </a:r>
          </a:p>
          <a:p>
            <a:r>
              <a:rPr lang="en-US" dirty="0" smtClean="0"/>
              <a:t>Integrate into existing processes</a:t>
            </a:r>
          </a:p>
        </p:txBody>
      </p:sp>
      <p:sp>
        <p:nvSpPr>
          <p:cNvPr id="6" name="Content Placeholder 5"/>
          <p:cNvSpPr>
            <a:spLocks noGrp="1"/>
          </p:cNvSpPr>
          <p:nvPr>
            <p:ph sz="half" idx="2"/>
          </p:nvPr>
        </p:nvSpPr>
        <p:spPr>
          <a:xfrm>
            <a:off x="4648200" y="1487488"/>
            <a:ext cx="4356100" cy="3314700"/>
          </a:xfrm>
        </p:spPr>
        <p:txBody>
          <a:bodyPr/>
          <a:lstStyle/>
          <a:p>
            <a:pPr marL="0" indent="0">
              <a:buNone/>
            </a:pPr>
            <a:r>
              <a:rPr lang="en-US" dirty="0" smtClean="0"/>
              <a:t>Defining key outcomes</a:t>
            </a:r>
          </a:p>
          <a:p>
            <a:r>
              <a:rPr lang="en-US" dirty="0" smtClean="0"/>
              <a:t>What is the baseline outcome for a non-profit?</a:t>
            </a:r>
            <a:endParaRPr lang="en-US" dirty="0"/>
          </a:p>
          <a:p>
            <a:r>
              <a:rPr lang="en-US" i="1" dirty="0" smtClean="0"/>
              <a:t>Meaningful</a:t>
            </a:r>
            <a:r>
              <a:rPr lang="en-US" dirty="0" smtClean="0"/>
              <a:t> outcomes that are still measurable</a:t>
            </a:r>
            <a:endParaRPr lang="en-US" dirty="0"/>
          </a:p>
        </p:txBody>
      </p:sp>
      <p:sp>
        <p:nvSpPr>
          <p:cNvPr id="7" name="Content Placeholder 4"/>
          <p:cNvSpPr txBox="1">
            <a:spLocks/>
          </p:cNvSpPr>
          <p:nvPr/>
        </p:nvSpPr>
        <p:spPr bwMode="auto">
          <a:xfrm>
            <a:off x="127000" y="4802188"/>
            <a:ext cx="9042400" cy="2093117"/>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288925" lvl="1" indent="0" eaLnBrk="0" hangingPunct="0">
              <a:spcBef>
                <a:spcPct val="20000"/>
              </a:spcBef>
              <a:buClr>
                <a:srgbClr val="F3E570"/>
              </a:buClr>
              <a:buSzPct val="80000"/>
              <a:buFont typeface="Wingdings" pitchFamily="96" charset="2"/>
              <a:buNone/>
              <a:defRPr sz="2400" i="1">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r>
              <a:rPr lang="en-US" dirty="0"/>
              <a:t>“the things that need to happen for analytics to cement themselves: Easy to use, part of the natural experience, personalized, and then having the ability to close the loop -- you get an aha moment on data -- but then having it be actionable.” </a:t>
            </a:r>
          </a:p>
          <a:p>
            <a:pPr algn="r"/>
            <a:r>
              <a:rPr lang="en-US" sz="1800" dirty="0"/>
              <a:t>- John Rome</a:t>
            </a:r>
          </a:p>
        </p:txBody>
      </p:sp>
      <p:pic>
        <p:nvPicPr>
          <p:cNvPr id="8" name="Picture 7"/>
          <p:cNvPicPr>
            <a:picLocks noChangeAspect="1"/>
          </p:cNvPicPr>
          <p:nvPr/>
        </p:nvPicPr>
        <p:blipFill>
          <a:blip r:embed="rId3"/>
          <a:stretch>
            <a:fillRect/>
          </a:stretch>
        </p:blipFill>
        <p:spPr>
          <a:xfrm>
            <a:off x="6718300" y="120121"/>
            <a:ext cx="2286000" cy="1368425"/>
          </a:xfrm>
          <a:prstGeom prst="rect">
            <a:avLst/>
          </a:prstGeom>
        </p:spPr>
      </p:pic>
    </p:spTree>
    <p:extLst>
      <p:ext uri="{BB962C8B-B14F-4D97-AF65-F5344CB8AC3E}">
        <p14:creationId xmlns:p14="http://schemas.microsoft.com/office/powerpoint/2010/main" val="33170243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data</a:t>
            </a:r>
            <a:endParaRPr lang="en-US" dirty="0"/>
          </a:p>
        </p:txBody>
      </p:sp>
      <p:sp>
        <p:nvSpPr>
          <p:cNvPr id="5" name="Content Placeholder 4"/>
          <p:cNvSpPr>
            <a:spLocks noGrp="1"/>
          </p:cNvSpPr>
          <p:nvPr>
            <p:ph sz="half" idx="1"/>
          </p:nvPr>
        </p:nvSpPr>
        <p:spPr>
          <a:xfrm>
            <a:off x="355600" y="1212321"/>
            <a:ext cx="4038600" cy="2336800"/>
          </a:xfrm>
        </p:spPr>
        <p:txBody>
          <a:bodyPr/>
          <a:lstStyle/>
          <a:p>
            <a:r>
              <a:rPr lang="en-US" dirty="0" smtClean="0"/>
              <a:t>Standards</a:t>
            </a:r>
          </a:p>
          <a:p>
            <a:pPr lvl="1"/>
            <a:r>
              <a:rPr lang="en-US" dirty="0" smtClean="0"/>
              <a:t>Across siloes</a:t>
            </a:r>
          </a:p>
          <a:p>
            <a:pPr lvl="1"/>
            <a:r>
              <a:rPr lang="en-US" dirty="0" smtClean="0"/>
              <a:t>Across applications</a:t>
            </a:r>
          </a:p>
          <a:p>
            <a:pPr lvl="1"/>
            <a:r>
              <a:rPr lang="en-US" dirty="0" smtClean="0"/>
              <a:t>Hard trade-offs to make</a:t>
            </a:r>
          </a:p>
          <a:p>
            <a:r>
              <a:rPr lang="en-US" dirty="0" smtClean="0"/>
              <a:t>Volume</a:t>
            </a:r>
          </a:p>
        </p:txBody>
      </p:sp>
      <p:sp>
        <p:nvSpPr>
          <p:cNvPr id="6" name="Content Placeholder 5"/>
          <p:cNvSpPr>
            <a:spLocks noGrp="1"/>
          </p:cNvSpPr>
          <p:nvPr>
            <p:ph sz="half" idx="2"/>
          </p:nvPr>
        </p:nvSpPr>
        <p:spPr>
          <a:xfrm>
            <a:off x="4648200" y="1488546"/>
            <a:ext cx="4038600" cy="1536700"/>
          </a:xfrm>
        </p:spPr>
        <p:txBody>
          <a:bodyPr/>
          <a:lstStyle/>
          <a:p>
            <a:r>
              <a:rPr lang="en-US" dirty="0" smtClean="0"/>
              <a:t>Data quality</a:t>
            </a:r>
          </a:p>
          <a:p>
            <a:r>
              <a:rPr lang="en-US" dirty="0" smtClean="0"/>
              <a:t>Trending when you change the data</a:t>
            </a:r>
          </a:p>
        </p:txBody>
      </p:sp>
      <p:sp>
        <p:nvSpPr>
          <p:cNvPr id="7" name="Content Placeholder 4"/>
          <p:cNvSpPr txBox="1">
            <a:spLocks/>
          </p:cNvSpPr>
          <p:nvPr/>
        </p:nvSpPr>
        <p:spPr bwMode="auto">
          <a:xfrm>
            <a:off x="-127000" y="3403600"/>
            <a:ext cx="5080000" cy="3558645"/>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288925" lvl="1" indent="0" eaLnBrk="0" hangingPunct="0">
              <a:spcBef>
                <a:spcPct val="20000"/>
              </a:spcBef>
              <a:buClr>
                <a:srgbClr val="F3E570"/>
              </a:buClr>
              <a:buSzPct val="80000"/>
              <a:buFont typeface="Wingdings" pitchFamily="96" charset="2"/>
              <a:buNone/>
              <a:defRPr sz="2400" i="1">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r>
              <a:rPr lang="en-US" dirty="0"/>
              <a:t>“They'll figure out security. They'll figure out database. They'll figure out web access. But all of a sudden now we're looking at huge logs of data…. when you start talking 4.2 million records a day, how can you aggregate that data and also not lose the essence?” </a:t>
            </a:r>
          </a:p>
          <a:p>
            <a:pPr algn="r"/>
            <a:r>
              <a:rPr lang="en-US" sz="1800" dirty="0"/>
              <a:t>- John Rome</a:t>
            </a:r>
          </a:p>
          <a:p>
            <a:endParaRPr lang="en-US" dirty="0"/>
          </a:p>
        </p:txBody>
      </p:sp>
      <p:sp>
        <p:nvSpPr>
          <p:cNvPr id="8" name="Content Placeholder 5"/>
          <p:cNvSpPr txBox="1">
            <a:spLocks/>
          </p:cNvSpPr>
          <p:nvPr/>
        </p:nvSpPr>
        <p:spPr bwMode="auto">
          <a:xfrm>
            <a:off x="5194300" y="3015192"/>
            <a:ext cx="4038600" cy="3947054"/>
          </a:xfrm>
          <a:prstGeom prst="rect">
            <a:avLst/>
          </a:prstGeom>
          <a:solidFill>
            <a:schemeClr val="accent2">
              <a:lumMod val="20000"/>
              <a:lumOff val="80000"/>
              <a:alpha val="86364"/>
            </a:schemeClr>
          </a:solidFill>
          <a:ln>
            <a:noFill/>
          </a:ln>
          <a:effectLst>
            <a:outerShdw blurRad="50800" dist="38100" dir="2700000" algn="tl" rotWithShape="0">
              <a:schemeClr val="accent2">
                <a:lumMod val="75000"/>
                <a:alpha val="43000"/>
              </a:schemeClr>
            </a:outerShdw>
            <a:softEdge rad="139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82880" bIns="182880" numCol="1" anchor="t" anchorCtr="0" compatLnSpc="1">
            <a:prstTxWarp prst="textNoShape">
              <a:avLst/>
            </a:prstTxWarp>
          </a:bodyPr>
          <a:lstStyle>
            <a:defPPr>
              <a:defRPr lang="en-US"/>
            </a:defPPr>
            <a:lvl1pPr marL="0" indent="0" eaLnBrk="0" hangingPunct="0">
              <a:spcBef>
                <a:spcPct val="20000"/>
              </a:spcBef>
              <a:buClr>
                <a:srgbClr val="DA5919"/>
              </a:buClr>
              <a:buSzPct val="80000"/>
              <a:buFont typeface="Wingdings" pitchFamily="96" charset="2"/>
              <a:buNone/>
              <a:defRPr sz="2400" i="1">
                <a:solidFill>
                  <a:srgbClr val="4C4C4F"/>
                </a:solidFill>
                <a:latin typeface="Arial"/>
                <a:ea typeface="ＭＳ Ｐゴシック" pitchFamily="48" charset="-128"/>
                <a:cs typeface="Arial"/>
              </a:defRPr>
            </a:lvl1pPr>
            <a:lvl2pPr marL="288925" lvl="1" indent="0" eaLnBrk="0" hangingPunct="0">
              <a:spcBef>
                <a:spcPct val="20000"/>
              </a:spcBef>
              <a:buClr>
                <a:srgbClr val="F3E570"/>
              </a:buClr>
              <a:buSzPct val="80000"/>
              <a:buFont typeface="Wingdings" pitchFamily="96" charset="2"/>
              <a:buNone/>
              <a:defRPr sz="2400" i="1">
                <a:solidFill>
                  <a:srgbClr val="4C4C4F"/>
                </a:solidFill>
                <a:latin typeface="Arial"/>
                <a:ea typeface="ＭＳ Ｐゴシック" pitchFamily="48" charset="-128"/>
                <a:cs typeface="Arial"/>
              </a:defRPr>
            </a:lvl2pPr>
            <a:lvl3pPr marL="857250" indent="-230188" eaLnBrk="0" hangingPunct="0">
              <a:spcBef>
                <a:spcPct val="20000"/>
              </a:spcBef>
              <a:buClr>
                <a:srgbClr val="DA5919"/>
              </a:buClr>
              <a:buSzPct val="80000"/>
              <a:buFont typeface="Wingdings" pitchFamily="96" charset="2"/>
              <a:buChar char="§"/>
              <a:defRPr sz="2000">
                <a:solidFill>
                  <a:srgbClr val="4C4C4F"/>
                </a:solidFill>
                <a:latin typeface="Arial"/>
                <a:ea typeface="ＭＳ Ｐゴシック" pitchFamily="48" charset="-128"/>
                <a:cs typeface="Arial"/>
              </a:defRPr>
            </a:lvl3pPr>
            <a:lvl4pPr marL="1146175" indent="-173038" eaLnBrk="0" hangingPunct="0">
              <a:spcBef>
                <a:spcPct val="20000"/>
              </a:spcBef>
              <a:buClr>
                <a:srgbClr val="F3E570"/>
              </a:buClr>
              <a:buSzPct val="80000"/>
              <a:buFont typeface="Wingdings" pitchFamily="96" charset="2"/>
              <a:buChar char="§"/>
              <a:defRPr sz="1800">
                <a:solidFill>
                  <a:srgbClr val="4C4C4F"/>
                </a:solidFill>
                <a:latin typeface="Arial"/>
                <a:ea typeface="ＭＳ Ｐゴシック" pitchFamily="48" charset="-128"/>
                <a:cs typeface="Arial"/>
              </a:defRPr>
            </a:lvl4pPr>
            <a:lvl5pPr marL="1427163" indent="-173038" eaLnBrk="0" hangingPunct="0">
              <a:spcBef>
                <a:spcPct val="20000"/>
              </a:spcBef>
              <a:buClr>
                <a:srgbClr val="DA5919"/>
              </a:buClr>
              <a:buSzPct val="80000"/>
              <a:buFont typeface="Wingdings" pitchFamily="96" charset="2"/>
              <a:buChar char="§"/>
              <a:defRPr sz="1800">
                <a:solidFill>
                  <a:srgbClr val="4C4C4F"/>
                </a:solidFill>
                <a:latin typeface="Arial"/>
                <a:ea typeface="ＭＳ Ｐゴシック" pitchFamily="48" charset="-128"/>
                <a:cs typeface="Arial"/>
              </a:defRPr>
            </a:lvl5pPr>
            <a:lvl6pPr marL="2514600" indent="-228600" defTabSz="457200">
              <a:spcBef>
                <a:spcPct val="20000"/>
              </a:spcBef>
              <a:buFont typeface="Arial"/>
              <a:buChar char="•"/>
              <a:defRPr sz="1800">
                <a:latin typeface="+mn-lt"/>
                <a:ea typeface="+mn-ea"/>
              </a:defRPr>
            </a:lvl6pPr>
            <a:lvl7pPr marL="2971800" indent="-228600" defTabSz="457200">
              <a:spcBef>
                <a:spcPct val="20000"/>
              </a:spcBef>
              <a:buFont typeface="Arial"/>
              <a:buChar char="•"/>
              <a:defRPr sz="1800">
                <a:latin typeface="+mn-lt"/>
                <a:ea typeface="+mn-ea"/>
              </a:defRPr>
            </a:lvl7pPr>
            <a:lvl8pPr marL="3429000" indent="-228600" defTabSz="457200">
              <a:spcBef>
                <a:spcPct val="20000"/>
              </a:spcBef>
              <a:buFont typeface="Arial"/>
              <a:buChar char="•"/>
              <a:defRPr sz="1800">
                <a:latin typeface="+mn-lt"/>
                <a:ea typeface="+mn-ea"/>
              </a:defRPr>
            </a:lvl8pPr>
            <a:lvl9pPr marL="3886200" indent="-228600" defTabSz="457200">
              <a:spcBef>
                <a:spcPct val="20000"/>
              </a:spcBef>
              <a:buFont typeface="Arial"/>
              <a:buChar char="•"/>
              <a:defRPr sz="1800">
                <a:latin typeface="+mn-lt"/>
                <a:ea typeface="+mn-ea"/>
              </a:defRPr>
            </a:lvl9pPr>
          </a:lstStyle>
          <a:p>
            <a:r>
              <a:rPr lang="en-US" dirty="0"/>
              <a:t>“Just think of a chancellor saying, ‘I'm going to spend a million dollars just to clean up data because it's all a mess, and I'm not even going to get to the point of having actionable insights?’ That's going to be painful.” </a:t>
            </a:r>
          </a:p>
          <a:p>
            <a:pPr algn="r"/>
            <a:r>
              <a:rPr lang="en-US" sz="1800" i="0" dirty="0"/>
              <a:t>- Michael </a:t>
            </a:r>
            <a:r>
              <a:rPr lang="en-US" sz="1800" i="0" dirty="0" err="1"/>
              <a:t>Rappa</a:t>
            </a:r>
            <a:r>
              <a:rPr lang="en-US" sz="1800" i="0" dirty="0"/>
              <a:t> </a:t>
            </a:r>
          </a:p>
        </p:txBody>
      </p:sp>
      <p:pic>
        <p:nvPicPr>
          <p:cNvPr id="9" name="Picture 8"/>
          <p:cNvPicPr>
            <a:picLocks noChangeAspect="1"/>
          </p:cNvPicPr>
          <p:nvPr/>
        </p:nvPicPr>
        <p:blipFill>
          <a:blip r:embed="rId3"/>
          <a:stretch>
            <a:fillRect/>
          </a:stretch>
        </p:blipFill>
        <p:spPr>
          <a:xfrm>
            <a:off x="6642101" y="120121"/>
            <a:ext cx="2359025" cy="1368425"/>
          </a:xfrm>
          <a:prstGeom prst="rect">
            <a:avLst/>
          </a:prstGeom>
        </p:spPr>
      </p:pic>
    </p:spTree>
    <p:extLst>
      <p:ext uri="{BB962C8B-B14F-4D97-AF65-F5344CB8AC3E}">
        <p14:creationId xmlns:p14="http://schemas.microsoft.com/office/powerpoint/2010/main" val="1653327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down)">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2-04-11 at 9.22.01 AM.png"/>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2854" b="9879"/>
          <a:stretch/>
        </p:blipFill>
        <p:spPr>
          <a:xfrm>
            <a:off x="0" y="3080163"/>
            <a:ext cx="9144000" cy="3777837"/>
          </a:xfrm>
          <a:prstGeom prst="rect">
            <a:avLst/>
          </a:prstGeom>
        </p:spPr>
      </p:pic>
      <p:sp>
        <p:nvSpPr>
          <p:cNvPr id="2" name="Title 1"/>
          <p:cNvSpPr>
            <a:spLocks noGrp="1"/>
          </p:cNvSpPr>
          <p:nvPr>
            <p:ph type="title"/>
          </p:nvPr>
        </p:nvSpPr>
        <p:spPr/>
        <p:txBody>
          <a:bodyPr/>
          <a:lstStyle/>
          <a:p>
            <a:r>
              <a:rPr lang="en-US" dirty="0" smtClean="0"/>
              <a:t>WHAT DOES THIS MEAN FOR IT?</a:t>
            </a:r>
            <a:endParaRPr lang="en-US" dirty="0"/>
          </a:p>
        </p:txBody>
      </p:sp>
      <p:sp>
        <p:nvSpPr>
          <p:cNvPr id="4" name="TextBox 3"/>
          <p:cNvSpPr txBox="1"/>
          <p:nvPr/>
        </p:nvSpPr>
        <p:spPr>
          <a:xfrm>
            <a:off x="298841" y="1153570"/>
            <a:ext cx="4322521" cy="2585323"/>
          </a:xfrm>
          <a:prstGeom prst="rect">
            <a:avLst/>
          </a:prstGeom>
          <a:noFill/>
        </p:spPr>
        <p:txBody>
          <a:bodyPr wrap="square" rtlCol="0">
            <a:spAutoFit/>
          </a:bodyPr>
          <a:lstStyle/>
          <a:p>
            <a:r>
              <a:rPr lang="en-US" sz="2400" dirty="0"/>
              <a:t>“</a:t>
            </a:r>
            <a:r>
              <a:rPr lang="en-US" sz="2400" i="1" dirty="0"/>
              <a:t>There is accountability for the process that puts the data in and keeps it accurate, to avoid it's becoming misunderstood, changed or corrupted. And CIOs get that.</a:t>
            </a:r>
            <a:r>
              <a:rPr lang="en-US" sz="2400" dirty="0"/>
              <a:t>” </a:t>
            </a:r>
            <a:endParaRPr lang="en-US" sz="2400" dirty="0" smtClean="0"/>
          </a:p>
          <a:p>
            <a:r>
              <a:rPr lang="en-US" dirty="0" smtClean="0"/>
              <a:t>– Joel Hartman</a:t>
            </a:r>
            <a:endParaRPr lang="en-US" dirty="0"/>
          </a:p>
        </p:txBody>
      </p:sp>
      <p:sp>
        <p:nvSpPr>
          <p:cNvPr id="5" name="TextBox 4"/>
          <p:cNvSpPr txBox="1"/>
          <p:nvPr/>
        </p:nvSpPr>
        <p:spPr>
          <a:xfrm>
            <a:off x="5081542" y="1153570"/>
            <a:ext cx="3757658" cy="1846659"/>
          </a:xfrm>
          <a:prstGeom prst="rect">
            <a:avLst/>
          </a:prstGeom>
          <a:noFill/>
        </p:spPr>
        <p:txBody>
          <a:bodyPr wrap="square" rtlCol="0">
            <a:spAutoFit/>
          </a:bodyPr>
          <a:lstStyle/>
          <a:p>
            <a:r>
              <a:rPr lang="en-US" sz="2400" i="1" dirty="0" smtClean="0"/>
              <a:t>“The </a:t>
            </a:r>
            <a:r>
              <a:rPr lang="en-US" sz="2400" i="1" dirty="0"/>
              <a:t>CIO knows where all the data opportunities are. They know a lot of business processes.</a:t>
            </a:r>
            <a:r>
              <a:rPr lang="en-US" sz="2400" dirty="0" smtClean="0"/>
              <a:t>”</a:t>
            </a:r>
          </a:p>
          <a:p>
            <a:pPr algn="r"/>
            <a:r>
              <a:rPr lang="en-US" dirty="0" smtClean="0"/>
              <a:t> </a:t>
            </a:r>
            <a:r>
              <a:rPr lang="en-US" dirty="0"/>
              <a:t>– </a:t>
            </a:r>
            <a:r>
              <a:rPr lang="en-US" dirty="0" smtClean="0"/>
              <a:t>Keith Collins</a:t>
            </a:r>
            <a:endParaRPr lang="en-US" dirty="0"/>
          </a:p>
        </p:txBody>
      </p:sp>
    </p:spTree>
    <p:extLst>
      <p:ext uri="{BB962C8B-B14F-4D97-AF65-F5344CB8AC3E}">
        <p14:creationId xmlns:p14="http://schemas.microsoft.com/office/powerpoint/2010/main" val="20644058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p:cNvSpPr/>
          <p:nvPr/>
        </p:nvSpPr>
        <p:spPr>
          <a:xfrm>
            <a:off x="0" y="92002"/>
            <a:ext cx="9184189" cy="6858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3346132" y="2487061"/>
            <a:ext cx="4159843" cy="3061798"/>
            <a:chOff x="3346132" y="2487061"/>
            <a:chExt cx="4159843" cy="3061798"/>
          </a:xfrm>
        </p:grpSpPr>
        <p:sp>
          <p:nvSpPr>
            <p:cNvPr id="10" name="Oval 9"/>
            <p:cNvSpPr/>
            <p:nvPr/>
          </p:nvSpPr>
          <p:spPr>
            <a:xfrm rot="18548144">
              <a:off x="4002559" y="1830634"/>
              <a:ext cx="2846990" cy="4159843"/>
            </a:xfrm>
            <a:prstGeom prst="ellipse">
              <a:avLst/>
            </a:prstGeom>
            <a:solidFill>
              <a:srgbClr val="FFFF00">
                <a:alpha val="34000"/>
              </a:srgbClr>
            </a:solidFill>
            <a:ln w="190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051397" y="5179527"/>
              <a:ext cx="420487" cy="369332"/>
            </a:xfrm>
            <a:prstGeom prst="rect">
              <a:avLst/>
            </a:prstGeom>
            <a:noFill/>
          </p:spPr>
          <p:txBody>
            <a:bodyPr wrap="square" rtlCol="0">
              <a:spAutoFit/>
            </a:bodyPr>
            <a:lstStyle/>
            <a:p>
              <a:r>
                <a:rPr lang="en-US" b="1" i="1" dirty="0" smtClean="0">
                  <a:latin typeface="Cambria"/>
                  <a:cs typeface="Cambria"/>
                </a:rPr>
                <a:t>IT</a:t>
              </a:r>
              <a:endParaRPr lang="en-US" b="1" i="1" dirty="0">
                <a:latin typeface="Cambria"/>
                <a:cs typeface="Cambria"/>
              </a:endParaRPr>
            </a:p>
          </p:txBody>
        </p:sp>
        <p:sp>
          <p:nvSpPr>
            <p:cNvPr id="29" name="TextBox 28"/>
            <p:cNvSpPr txBox="1"/>
            <p:nvPr/>
          </p:nvSpPr>
          <p:spPr>
            <a:xfrm>
              <a:off x="5693186" y="4236589"/>
              <a:ext cx="1731146" cy="923330"/>
            </a:xfrm>
            <a:prstGeom prst="rect">
              <a:avLst/>
            </a:prstGeom>
            <a:noFill/>
          </p:spPr>
          <p:txBody>
            <a:bodyPr wrap="square" rtlCol="0">
              <a:spAutoFit/>
            </a:bodyPr>
            <a:lstStyle/>
            <a:p>
              <a:pPr marL="128016" indent="-128016">
                <a:buFont typeface="Arial"/>
                <a:buChar char="•"/>
              </a:pPr>
              <a:r>
                <a:rPr lang="en-US" dirty="0"/>
                <a:t>i</a:t>
              </a:r>
              <a:r>
                <a:rPr lang="en-US" dirty="0" smtClean="0"/>
                <a:t>nfrastructure</a:t>
              </a:r>
              <a:endParaRPr lang="en-US" dirty="0"/>
            </a:p>
            <a:p>
              <a:pPr marL="128016" indent="-128016">
                <a:buFont typeface="Arial"/>
                <a:buChar char="•"/>
              </a:pPr>
              <a:r>
                <a:rPr lang="en-US" dirty="0"/>
                <a:t>p</a:t>
              </a:r>
              <a:r>
                <a:rPr lang="en-US" dirty="0" smtClean="0"/>
                <a:t>roject management</a:t>
              </a:r>
            </a:p>
          </p:txBody>
        </p:sp>
      </p:grpSp>
      <p:grpSp>
        <p:nvGrpSpPr>
          <p:cNvPr id="14" name="Group 13"/>
          <p:cNvGrpSpPr/>
          <p:nvPr/>
        </p:nvGrpSpPr>
        <p:grpSpPr>
          <a:xfrm>
            <a:off x="2337689" y="2890813"/>
            <a:ext cx="3363071" cy="4059190"/>
            <a:chOff x="2337689" y="2890813"/>
            <a:chExt cx="3363071" cy="4059190"/>
          </a:xfrm>
        </p:grpSpPr>
        <p:grpSp>
          <p:nvGrpSpPr>
            <p:cNvPr id="9" name="Group 8"/>
            <p:cNvGrpSpPr/>
            <p:nvPr/>
          </p:nvGrpSpPr>
          <p:grpSpPr>
            <a:xfrm>
              <a:off x="2337689" y="2890813"/>
              <a:ext cx="2917584" cy="4059190"/>
              <a:chOff x="2337689" y="2890813"/>
              <a:chExt cx="2917584" cy="4059190"/>
            </a:xfrm>
          </p:grpSpPr>
          <p:sp>
            <p:nvSpPr>
              <p:cNvPr id="6" name="Oval 5"/>
              <p:cNvSpPr/>
              <p:nvPr/>
            </p:nvSpPr>
            <p:spPr>
              <a:xfrm rot="2259282">
                <a:off x="2337689" y="2890813"/>
                <a:ext cx="2917584" cy="4059190"/>
              </a:xfrm>
              <a:prstGeom prst="ellipse">
                <a:avLst/>
              </a:prstGeom>
              <a:solidFill>
                <a:schemeClr val="tx2">
                  <a:lumMod val="60000"/>
                  <a:lumOff val="40000"/>
                  <a:alpha val="34000"/>
                </a:schemeClr>
              </a:solidFill>
              <a:ln w="190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032589" y="6142791"/>
                <a:ext cx="420487" cy="369332"/>
              </a:xfrm>
              <a:prstGeom prst="rect">
                <a:avLst/>
              </a:prstGeom>
              <a:noFill/>
            </p:spPr>
            <p:txBody>
              <a:bodyPr wrap="square" rtlCol="0">
                <a:spAutoFit/>
              </a:bodyPr>
              <a:lstStyle/>
              <a:p>
                <a:r>
                  <a:rPr lang="en-US" b="1" i="1" dirty="0" smtClean="0">
                    <a:latin typeface="Cambria"/>
                    <a:cs typeface="Cambria"/>
                  </a:rPr>
                  <a:t>IR</a:t>
                </a:r>
                <a:endParaRPr lang="en-US" b="1" i="1" dirty="0">
                  <a:latin typeface="Cambria"/>
                  <a:cs typeface="Cambria"/>
                </a:endParaRPr>
              </a:p>
            </p:txBody>
          </p:sp>
        </p:grpSp>
        <p:sp>
          <p:nvSpPr>
            <p:cNvPr id="22" name="TextBox 21"/>
            <p:cNvSpPr txBox="1"/>
            <p:nvPr/>
          </p:nvSpPr>
          <p:spPr>
            <a:xfrm>
              <a:off x="4252063" y="4332827"/>
              <a:ext cx="1448697" cy="646331"/>
            </a:xfrm>
            <a:prstGeom prst="rect">
              <a:avLst/>
            </a:prstGeom>
            <a:noFill/>
          </p:spPr>
          <p:txBody>
            <a:bodyPr wrap="square" rtlCol="0">
              <a:spAutoFit/>
            </a:bodyPr>
            <a:lstStyle/>
            <a:p>
              <a:pPr marL="128016" indent="-128016">
                <a:buFont typeface="Arial"/>
                <a:buChar char="•"/>
              </a:pPr>
              <a:r>
                <a:rPr lang="en-US" dirty="0"/>
                <a:t>talent</a:t>
              </a:r>
            </a:p>
            <a:p>
              <a:pPr marL="128016" indent="-128016">
                <a:buFont typeface="Arial"/>
                <a:buChar char="•"/>
              </a:pPr>
              <a:r>
                <a:rPr lang="en-US" dirty="0"/>
                <a:t>reporting</a:t>
              </a:r>
            </a:p>
          </p:txBody>
        </p:sp>
      </p:grpSp>
      <p:grpSp>
        <p:nvGrpSpPr>
          <p:cNvPr id="12" name="Group 11"/>
          <p:cNvGrpSpPr/>
          <p:nvPr/>
        </p:nvGrpSpPr>
        <p:grpSpPr>
          <a:xfrm>
            <a:off x="4422693" y="534862"/>
            <a:ext cx="2917584" cy="4054232"/>
            <a:chOff x="4422693" y="534862"/>
            <a:chExt cx="2917584" cy="4054232"/>
          </a:xfrm>
        </p:grpSpPr>
        <p:grpSp>
          <p:nvGrpSpPr>
            <p:cNvPr id="7" name="Group 6"/>
            <p:cNvGrpSpPr/>
            <p:nvPr/>
          </p:nvGrpSpPr>
          <p:grpSpPr>
            <a:xfrm>
              <a:off x="4422693" y="534862"/>
              <a:ext cx="2917584" cy="4054232"/>
              <a:chOff x="4422693" y="534862"/>
              <a:chExt cx="2917584" cy="4054232"/>
            </a:xfrm>
          </p:grpSpPr>
          <p:sp>
            <p:nvSpPr>
              <p:cNvPr id="5" name="Oval 4"/>
              <p:cNvSpPr/>
              <p:nvPr/>
            </p:nvSpPr>
            <p:spPr>
              <a:xfrm rot="18593077">
                <a:off x="3854369" y="1103186"/>
                <a:ext cx="4054232" cy="2917584"/>
              </a:xfrm>
              <a:prstGeom prst="ellipse">
                <a:avLst/>
              </a:prstGeom>
              <a:solidFill>
                <a:srgbClr val="FF0000">
                  <a:alpha val="34000"/>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50478" y="844867"/>
                <a:ext cx="840974" cy="369332"/>
              </a:xfrm>
              <a:prstGeom prst="rect">
                <a:avLst/>
              </a:prstGeom>
              <a:noFill/>
            </p:spPr>
            <p:txBody>
              <a:bodyPr wrap="square" rtlCol="0">
                <a:spAutoFit/>
              </a:bodyPr>
              <a:lstStyle/>
              <a:p>
                <a:r>
                  <a:rPr lang="en-US" b="1" i="1" dirty="0" smtClean="0">
                    <a:latin typeface="Cambria"/>
                    <a:cs typeface="Cambria"/>
                  </a:rPr>
                  <a:t>CBOs</a:t>
                </a:r>
                <a:endParaRPr lang="en-US" b="1" i="1" dirty="0">
                  <a:latin typeface="Cambria"/>
                  <a:cs typeface="Cambria"/>
                </a:endParaRPr>
              </a:p>
            </p:txBody>
          </p:sp>
        </p:grpSp>
        <p:sp>
          <p:nvSpPr>
            <p:cNvPr id="23" name="TextBox 22"/>
            <p:cNvSpPr txBox="1"/>
            <p:nvPr/>
          </p:nvSpPr>
          <p:spPr>
            <a:xfrm>
              <a:off x="5322755" y="2963548"/>
              <a:ext cx="1877772" cy="1200329"/>
            </a:xfrm>
            <a:prstGeom prst="rect">
              <a:avLst/>
            </a:prstGeom>
            <a:noFill/>
          </p:spPr>
          <p:txBody>
            <a:bodyPr wrap="square" rtlCol="0">
              <a:spAutoFit/>
            </a:bodyPr>
            <a:lstStyle/>
            <a:p>
              <a:pPr marL="128016" indent="-128016">
                <a:buFont typeface="Arial"/>
                <a:buChar char="•"/>
              </a:pPr>
              <a:r>
                <a:rPr lang="en-US" dirty="0" smtClean="0"/>
                <a:t>change management</a:t>
              </a:r>
            </a:p>
            <a:p>
              <a:pPr marL="128016" indent="-128016">
                <a:buFont typeface="Arial"/>
                <a:buChar char="•"/>
              </a:pPr>
              <a:r>
                <a:rPr lang="en-US" dirty="0" smtClean="0"/>
                <a:t>making the case</a:t>
              </a:r>
              <a:endParaRPr lang="en-US" dirty="0"/>
            </a:p>
          </p:txBody>
        </p:sp>
      </p:grpSp>
      <p:grpSp>
        <p:nvGrpSpPr>
          <p:cNvPr id="13" name="Group 12"/>
          <p:cNvGrpSpPr/>
          <p:nvPr/>
        </p:nvGrpSpPr>
        <p:grpSpPr>
          <a:xfrm>
            <a:off x="1492906" y="815083"/>
            <a:ext cx="4200280" cy="2886247"/>
            <a:chOff x="1492906" y="815083"/>
            <a:chExt cx="4200280" cy="2886247"/>
          </a:xfrm>
        </p:grpSpPr>
        <p:grpSp>
          <p:nvGrpSpPr>
            <p:cNvPr id="8" name="Group 7"/>
            <p:cNvGrpSpPr/>
            <p:nvPr/>
          </p:nvGrpSpPr>
          <p:grpSpPr>
            <a:xfrm>
              <a:off x="1492906" y="815083"/>
              <a:ext cx="4188310" cy="2867486"/>
              <a:chOff x="1492906" y="815083"/>
              <a:chExt cx="4188310" cy="2867486"/>
            </a:xfrm>
          </p:grpSpPr>
          <p:sp>
            <p:nvSpPr>
              <p:cNvPr id="4" name="Oval 3"/>
              <p:cNvSpPr/>
              <p:nvPr/>
            </p:nvSpPr>
            <p:spPr>
              <a:xfrm rot="18613166">
                <a:off x="2163566" y="164919"/>
                <a:ext cx="2846990" cy="4188310"/>
              </a:xfrm>
              <a:prstGeom prst="ellipse">
                <a:avLst/>
              </a:prstGeom>
              <a:solidFill>
                <a:srgbClr val="598C2C">
                  <a:alpha val="34000"/>
                </a:srgbClr>
              </a:solidFill>
              <a:ln w="19050">
                <a:solidFill>
                  <a:srgbClr val="598C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438956" y="815083"/>
                <a:ext cx="1448697" cy="646331"/>
              </a:xfrm>
              <a:prstGeom prst="rect">
                <a:avLst/>
              </a:prstGeom>
              <a:noFill/>
            </p:spPr>
            <p:txBody>
              <a:bodyPr wrap="square" rtlCol="0">
                <a:spAutoFit/>
              </a:bodyPr>
              <a:lstStyle/>
              <a:p>
                <a:r>
                  <a:rPr lang="en-US" b="1" i="1" dirty="0" smtClean="0">
                    <a:latin typeface="Cambria"/>
                    <a:cs typeface="Cambria"/>
                  </a:rPr>
                  <a:t>Presidents,</a:t>
                </a:r>
              </a:p>
              <a:p>
                <a:pPr algn="ctr"/>
                <a:r>
                  <a:rPr lang="en-US" b="1" i="1" dirty="0" smtClean="0">
                    <a:latin typeface="Cambria"/>
                    <a:cs typeface="Cambria"/>
                  </a:rPr>
                  <a:t>CAOs</a:t>
                </a:r>
                <a:endParaRPr lang="en-US" b="1" i="1" dirty="0">
                  <a:latin typeface="Cambria"/>
                  <a:cs typeface="Cambria"/>
                </a:endParaRPr>
              </a:p>
            </p:txBody>
          </p:sp>
        </p:grpSp>
        <p:sp>
          <p:nvSpPr>
            <p:cNvPr id="26" name="TextBox 25"/>
            <p:cNvSpPr txBox="1"/>
            <p:nvPr/>
          </p:nvSpPr>
          <p:spPr>
            <a:xfrm>
              <a:off x="4244489" y="2585457"/>
              <a:ext cx="1448697" cy="369332"/>
            </a:xfrm>
            <a:prstGeom prst="rect">
              <a:avLst/>
            </a:prstGeom>
            <a:noFill/>
          </p:spPr>
          <p:txBody>
            <a:bodyPr wrap="square" rtlCol="0">
              <a:spAutoFit/>
            </a:bodyPr>
            <a:lstStyle/>
            <a:p>
              <a:r>
                <a:rPr lang="en-US" dirty="0" smtClean="0"/>
                <a:t>leadership</a:t>
              </a:r>
              <a:endParaRPr lang="en-US" dirty="0"/>
            </a:p>
          </p:txBody>
        </p:sp>
        <p:sp>
          <p:nvSpPr>
            <p:cNvPr id="27" name="TextBox 26"/>
            <p:cNvSpPr txBox="1"/>
            <p:nvPr/>
          </p:nvSpPr>
          <p:spPr>
            <a:xfrm>
              <a:off x="4252063" y="3331998"/>
              <a:ext cx="837327" cy="369332"/>
            </a:xfrm>
            <a:prstGeom prst="rect">
              <a:avLst/>
            </a:prstGeom>
            <a:noFill/>
          </p:spPr>
          <p:txBody>
            <a:bodyPr wrap="square" rtlCol="0">
              <a:spAutoFit/>
            </a:bodyPr>
            <a:lstStyle/>
            <a:p>
              <a:r>
                <a:rPr lang="en-US" dirty="0" smtClean="0"/>
                <a:t>policy</a:t>
              </a:r>
              <a:endParaRPr lang="en-US" dirty="0"/>
            </a:p>
          </p:txBody>
        </p:sp>
      </p:grpSp>
      <p:sp>
        <p:nvSpPr>
          <p:cNvPr id="21" name="Title 1"/>
          <p:cNvSpPr txBox="1">
            <a:spLocks/>
          </p:cNvSpPr>
          <p:nvPr/>
        </p:nvSpPr>
        <p:spPr>
          <a:xfrm>
            <a:off x="460549" y="0"/>
            <a:ext cx="8418840" cy="1143000"/>
          </a:xfrm>
          <a:prstGeom prst="rect">
            <a:avLst/>
          </a:prstGeom>
        </p:spPr>
        <p:txBody>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What does this mean for IT?</a:t>
            </a:r>
            <a:endParaRPr lang="en-US" dirty="0"/>
          </a:p>
        </p:txBody>
      </p:sp>
      <p:grpSp>
        <p:nvGrpSpPr>
          <p:cNvPr id="32" name="Group 31"/>
          <p:cNvGrpSpPr/>
          <p:nvPr/>
        </p:nvGrpSpPr>
        <p:grpSpPr>
          <a:xfrm>
            <a:off x="6682128" y="-352902"/>
            <a:ext cx="2917584" cy="4054232"/>
            <a:chOff x="4422693" y="534862"/>
            <a:chExt cx="2917584" cy="4054232"/>
          </a:xfrm>
        </p:grpSpPr>
        <p:grpSp>
          <p:nvGrpSpPr>
            <p:cNvPr id="33" name="Group 32"/>
            <p:cNvGrpSpPr/>
            <p:nvPr/>
          </p:nvGrpSpPr>
          <p:grpSpPr>
            <a:xfrm>
              <a:off x="4422693" y="534862"/>
              <a:ext cx="2917584" cy="4054232"/>
              <a:chOff x="4422693" y="534862"/>
              <a:chExt cx="2917584" cy="4054232"/>
            </a:xfrm>
          </p:grpSpPr>
          <p:sp>
            <p:nvSpPr>
              <p:cNvPr id="35" name="Oval 34"/>
              <p:cNvSpPr/>
              <p:nvPr/>
            </p:nvSpPr>
            <p:spPr>
              <a:xfrm rot="18593077">
                <a:off x="3854369" y="1103186"/>
                <a:ext cx="4054232" cy="2917584"/>
              </a:xfrm>
              <a:prstGeom prst="ellipse">
                <a:avLst/>
              </a:prstGeom>
              <a:solidFill>
                <a:srgbClr val="FF0000">
                  <a:alpha val="34000"/>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050478" y="844867"/>
                <a:ext cx="840974" cy="369332"/>
              </a:xfrm>
              <a:prstGeom prst="rect">
                <a:avLst/>
              </a:prstGeom>
              <a:noFill/>
            </p:spPr>
            <p:txBody>
              <a:bodyPr wrap="square" rtlCol="0">
                <a:spAutoFit/>
              </a:bodyPr>
              <a:lstStyle/>
              <a:p>
                <a:r>
                  <a:rPr lang="en-US" b="1" i="1" dirty="0" smtClean="0">
                    <a:latin typeface="Cambria"/>
                    <a:cs typeface="Cambria"/>
                  </a:rPr>
                  <a:t>CBOs</a:t>
                </a:r>
                <a:endParaRPr lang="en-US" b="1" i="1" dirty="0">
                  <a:latin typeface="Cambria"/>
                  <a:cs typeface="Cambria"/>
                </a:endParaRPr>
              </a:p>
            </p:txBody>
          </p:sp>
        </p:grpSp>
        <p:sp>
          <p:nvSpPr>
            <p:cNvPr id="34" name="TextBox 33"/>
            <p:cNvSpPr txBox="1"/>
            <p:nvPr/>
          </p:nvSpPr>
          <p:spPr>
            <a:xfrm>
              <a:off x="5322755" y="2963548"/>
              <a:ext cx="1877772" cy="1200329"/>
            </a:xfrm>
            <a:prstGeom prst="rect">
              <a:avLst/>
            </a:prstGeom>
            <a:noFill/>
          </p:spPr>
          <p:txBody>
            <a:bodyPr wrap="square" rtlCol="0">
              <a:spAutoFit/>
            </a:bodyPr>
            <a:lstStyle/>
            <a:p>
              <a:pPr marL="128016" indent="-128016">
                <a:buFont typeface="Arial"/>
                <a:buChar char="•"/>
              </a:pPr>
              <a:r>
                <a:rPr lang="en-US" dirty="0" smtClean="0"/>
                <a:t>change management</a:t>
              </a:r>
            </a:p>
            <a:p>
              <a:pPr marL="128016" indent="-128016">
                <a:buFont typeface="Arial"/>
                <a:buChar char="•"/>
              </a:pPr>
              <a:r>
                <a:rPr lang="en-US" dirty="0" smtClean="0"/>
                <a:t>making the case</a:t>
              </a:r>
              <a:endParaRPr lang="en-US" dirty="0"/>
            </a:p>
          </p:txBody>
        </p:sp>
      </p:grpSp>
      <p:grpSp>
        <p:nvGrpSpPr>
          <p:cNvPr id="37" name="Group 36"/>
          <p:cNvGrpSpPr/>
          <p:nvPr/>
        </p:nvGrpSpPr>
        <p:grpSpPr>
          <a:xfrm>
            <a:off x="-15809" y="3371030"/>
            <a:ext cx="4200280" cy="2886247"/>
            <a:chOff x="1492906" y="815083"/>
            <a:chExt cx="4200280" cy="2886247"/>
          </a:xfrm>
        </p:grpSpPr>
        <p:grpSp>
          <p:nvGrpSpPr>
            <p:cNvPr id="38" name="Group 37"/>
            <p:cNvGrpSpPr/>
            <p:nvPr/>
          </p:nvGrpSpPr>
          <p:grpSpPr>
            <a:xfrm>
              <a:off x="1492906" y="815083"/>
              <a:ext cx="4188310" cy="2867486"/>
              <a:chOff x="1492906" y="815083"/>
              <a:chExt cx="4188310" cy="2867486"/>
            </a:xfrm>
          </p:grpSpPr>
          <p:sp>
            <p:nvSpPr>
              <p:cNvPr id="41" name="Oval 40"/>
              <p:cNvSpPr/>
              <p:nvPr/>
            </p:nvSpPr>
            <p:spPr>
              <a:xfrm rot="18613166">
                <a:off x="2163566" y="164919"/>
                <a:ext cx="2846990" cy="4188310"/>
              </a:xfrm>
              <a:prstGeom prst="ellipse">
                <a:avLst/>
              </a:prstGeom>
              <a:solidFill>
                <a:srgbClr val="598C2C">
                  <a:alpha val="34000"/>
                </a:srgbClr>
              </a:solidFill>
              <a:ln w="19050">
                <a:solidFill>
                  <a:srgbClr val="598C2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438956" y="815083"/>
                <a:ext cx="1448697" cy="646331"/>
              </a:xfrm>
              <a:prstGeom prst="rect">
                <a:avLst/>
              </a:prstGeom>
              <a:noFill/>
            </p:spPr>
            <p:txBody>
              <a:bodyPr wrap="square" rtlCol="0">
                <a:spAutoFit/>
              </a:bodyPr>
              <a:lstStyle/>
              <a:p>
                <a:r>
                  <a:rPr lang="en-US" b="1" i="1" dirty="0" smtClean="0">
                    <a:latin typeface="Cambria"/>
                    <a:cs typeface="Cambria"/>
                  </a:rPr>
                  <a:t>Presidents,</a:t>
                </a:r>
              </a:p>
              <a:p>
                <a:pPr algn="ctr"/>
                <a:r>
                  <a:rPr lang="en-US" b="1" i="1" dirty="0" smtClean="0">
                    <a:latin typeface="Cambria"/>
                    <a:cs typeface="Cambria"/>
                  </a:rPr>
                  <a:t>CAOs</a:t>
                </a:r>
                <a:endParaRPr lang="en-US" b="1" i="1" dirty="0">
                  <a:latin typeface="Cambria"/>
                  <a:cs typeface="Cambria"/>
                </a:endParaRPr>
              </a:p>
            </p:txBody>
          </p:sp>
        </p:grpSp>
        <p:sp>
          <p:nvSpPr>
            <p:cNvPr id="39" name="TextBox 38"/>
            <p:cNvSpPr txBox="1"/>
            <p:nvPr/>
          </p:nvSpPr>
          <p:spPr>
            <a:xfrm>
              <a:off x="4244489" y="2585457"/>
              <a:ext cx="1448697" cy="369332"/>
            </a:xfrm>
            <a:prstGeom prst="rect">
              <a:avLst/>
            </a:prstGeom>
            <a:noFill/>
          </p:spPr>
          <p:txBody>
            <a:bodyPr wrap="square" rtlCol="0">
              <a:spAutoFit/>
            </a:bodyPr>
            <a:lstStyle/>
            <a:p>
              <a:r>
                <a:rPr lang="en-US" dirty="0" smtClean="0"/>
                <a:t>leadership</a:t>
              </a:r>
              <a:endParaRPr lang="en-US" dirty="0"/>
            </a:p>
          </p:txBody>
        </p:sp>
        <p:sp>
          <p:nvSpPr>
            <p:cNvPr id="40" name="TextBox 39"/>
            <p:cNvSpPr txBox="1"/>
            <p:nvPr/>
          </p:nvSpPr>
          <p:spPr>
            <a:xfrm>
              <a:off x="4252063" y="3331998"/>
              <a:ext cx="837327" cy="369332"/>
            </a:xfrm>
            <a:prstGeom prst="rect">
              <a:avLst/>
            </a:prstGeom>
            <a:noFill/>
          </p:spPr>
          <p:txBody>
            <a:bodyPr wrap="square" rtlCol="0">
              <a:spAutoFit/>
            </a:bodyPr>
            <a:lstStyle/>
            <a:p>
              <a:r>
                <a:rPr lang="en-US" dirty="0" smtClean="0"/>
                <a:t>policy</a:t>
              </a:r>
              <a:endParaRPr lang="en-US" dirty="0"/>
            </a:p>
          </p:txBody>
        </p:sp>
      </p:grpSp>
      <p:grpSp>
        <p:nvGrpSpPr>
          <p:cNvPr id="43" name="Group 42"/>
          <p:cNvGrpSpPr/>
          <p:nvPr/>
        </p:nvGrpSpPr>
        <p:grpSpPr>
          <a:xfrm>
            <a:off x="99153" y="3111809"/>
            <a:ext cx="3363071" cy="4059190"/>
            <a:chOff x="2337689" y="2890813"/>
            <a:chExt cx="3363071" cy="4059190"/>
          </a:xfrm>
        </p:grpSpPr>
        <p:grpSp>
          <p:nvGrpSpPr>
            <p:cNvPr id="44" name="Group 43"/>
            <p:cNvGrpSpPr/>
            <p:nvPr/>
          </p:nvGrpSpPr>
          <p:grpSpPr>
            <a:xfrm>
              <a:off x="2337689" y="2890813"/>
              <a:ext cx="2917584" cy="4059190"/>
              <a:chOff x="2337689" y="2890813"/>
              <a:chExt cx="2917584" cy="4059190"/>
            </a:xfrm>
          </p:grpSpPr>
          <p:sp>
            <p:nvSpPr>
              <p:cNvPr id="46" name="Oval 45"/>
              <p:cNvSpPr/>
              <p:nvPr/>
            </p:nvSpPr>
            <p:spPr>
              <a:xfrm rot="2259282">
                <a:off x="2337689" y="2890813"/>
                <a:ext cx="2917584" cy="4059190"/>
              </a:xfrm>
              <a:prstGeom prst="ellipse">
                <a:avLst/>
              </a:prstGeom>
              <a:solidFill>
                <a:schemeClr val="tx2">
                  <a:lumMod val="60000"/>
                  <a:lumOff val="40000"/>
                  <a:alpha val="34000"/>
                </a:schemeClr>
              </a:solidFill>
              <a:ln w="1905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3032589" y="6142791"/>
                <a:ext cx="420487" cy="369332"/>
              </a:xfrm>
              <a:prstGeom prst="rect">
                <a:avLst/>
              </a:prstGeom>
              <a:noFill/>
            </p:spPr>
            <p:txBody>
              <a:bodyPr wrap="square" rtlCol="0">
                <a:spAutoFit/>
              </a:bodyPr>
              <a:lstStyle/>
              <a:p>
                <a:r>
                  <a:rPr lang="en-US" b="1" i="1" dirty="0" smtClean="0">
                    <a:latin typeface="Cambria"/>
                    <a:cs typeface="Cambria"/>
                  </a:rPr>
                  <a:t>IR</a:t>
                </a:r>
                <a:endParaRPr lang="en-US" b="1" i="1" dirty="0">
                  <a:latin typeface="Cambria"/>
                  <a:cs typeface="Cambria"/>
                </a:endParaRPr>
              </a:p>
            </p:txBody>
          </p:sp>
        </p:grpSp>
        <p:sp>
          <p:nvSpPr>
            <p:cNvPr id="45" name="TextBox 44"/>
            <p:cNvSpPr txBox="1"/>
            <p:nvPr/>
          </p:nvSpPr>
          <p:spPr>
            <a:xfrm>
              <a:off x="4252063" y="4332827"/>
              <a:ext cx="1448697" cy="646331"/>
            </a:xfrm>
            <a:prstGeom prst="rect">
              <a:avLst/>
            </a:prstGeom>
            <a:noFill/>
          </p:spPr>
          <p:txBody>
            <a:bodyPr wrap="square" rtlCol="0">
              <a:spAutoFit/>
            </a:bodyPr>
            <a:lstStyle/>
            <a:p>
              <a:pPr marL="128016" indent="-128016">
                <a:buFont typeface="Arial"/>
                <a:buChar char="•"/>
              </a:pPr>
              <a:r>
                <a:rPr lang="en-US" dirty="0"/>
                <a:t>talent</a:t>
              </a:r>
            </a:p>
            <a:p>
              <a:pPr marL="128016" indent="-128016">
                <a:buFont typeface="Arial"/>
                <a:buChar char="•"/>
              </a:pPr>
              <a:r>
                <a:rPr lang="en-US" dirty="0"/>
                <a:t>reporting</a:t>
              </a:r>
            </a:p>
          </p:txBody>
        </p:sp>
      </p:grpSp>
    </p:spTree>
    <p:extLst>
      <p:ext uri="{BB962C8B-B14F-4D97-AF65-F5344CB8AC3E}">
        <p14:creationId xmlns:p14="http://schemas.microsoft.com/office/powerpoint/2010/main" val="22528559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dissolv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90" y="58907"/>
            <a:ext cx="8382000" cy="1143000"/>
          </a:xfrm>
        </p:spPr>
        <p:txBody>
          <a:bodyPr/>
          <a:lstStyle/>
          <a:p>
            <a:r>
              <a:rPr lang="en-US" dirty="0" smtClean="0"/>
              <a:t>What is Analytics?</a:t>
            </a: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mtClean="0"/>
              <a:t>Presentation 1</a:t>
            </a:r>
            <a:endParaRPr lang="en-US"/>
          </a:p>
        </p:txBody>
      </p:sp>
      <p:pic>
        <p:nvPicPr>
          <p:cNvPr id="8" name="Picture 7" descr="Screen shot 2012-04-11 at 9.22.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9993"/>
            <a:ext cx="9144000" cy="4889283"/>
          </a:xfrm>
          <a:prstGeom prst="rect">
            <a:avLst/>
          </a:prstGeom>
        </p:spPr>
      </p:pic>
    </p:spTree>
    <p:extLst>
      <p:ext uri="{BB962C8B-B14F-4D97-AF65-F5344CB8AC3E}">
        <p14:creationId xmlns:p14="http://schemas.microsoft.com/office/powerpoint/2010/main" val="35227436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the value proposition for IT</a:t>
            </a:r>
            <a:endParaRPr lang="en-US" dirty="0"/>
          </a:p>
        </p:txBody>
      </p:sp>
      <p:sp>
        <p:nvSpPr>
          <p:cNvPr id="4" name="TextBox 3"/>
          <p:cNvSpPr txBox="1"/>
          <p:nvPr/>
        </p:nvSpPr>
        <p:spPr>
          <a:xfrm>
            <a:off x="298841" y="1153570"/>
            <a:ext cx="4322521" cy="3416320"/>
          </a:xfrm>
          <a:prstGeom prst="rect">
            <a:avLst/>
          </a:prstGeom>
          <a:noFill/>
        </p:spPr>
        <p:txBody>
          <a:bodyPr wrap="square" rtlCol="0">
            <a:spAutoFit/>
          </a:bodyPr>
          <a:lstStyle/>
          <a:p>
            <a:pPr>
              <a:buSzPts val="700"/>
            </a:pPr>
            <a:r>
              <a:rPr lang="en-US" sz="2400" i="1" dirty="0" smtClean="0"/>
              <a:t>“Do </a:t>
            </a:r>
            <a:r>
              <a:rPr lang="en-US" sz="2400" i="1" dirty="0"/>
              <a:t>the CIOs remain the collectors, and the custodians, and protectors of the data? Or do they bridge out and say, 'We're all that and more. We're also the people who help use that data to create and build dashboards</a:t>
            </a:r>
            <a:r>
              <a:rPr lang="en-US" sz="2400" i="1" dirty="0" smtClean="0"/>
              <a:t>.” </a:t>
            </a:r>
          </a:p>
          <a:p>
            <a:pPr algn="r">
              <a:buSzPts val="700"/>
            </a:pPr>
            <a:r>
              <a:rPr lang="en-US" dirty="0" smtClean="0">
                <a:latin typeface="Arial"/>
                <a:ea typeface="ＭＳ Ｐゴシック"/>
              </a:rPr>
              <a:t>– Michael </a:t>
            </a:r>
            <a:r>
              <a:rPr lang="en-US" dirty="0" err="1" smtClean="0">
                <a:latin typeface="Arial"/>
                <a:ea typeface="ＭＳ Ｐゴシック"/>
              </a:rPr>
              <a:t>Rappa</a:t>
            </a:r>
            <a:endParaRPr lang="en-US" dirty="0">
              <a:latin typeface="Arial"/>
              <a:ea typeface="ＭＳ Ｐゴシック"/>
            </a:endParaRPr>
          </a:p>
        </p:txBody>
      </p:sp>
      <p:sp>
        <p:nvSpPr>
          <p:cNvPr id="5" name="TextBox 4"/>
          <p:cNvSpPr txBox="1"/>
          <p:nvPr/>
        </p:nvSpPr>
        <p:spPr>
          <a:xfrm>
            <a:off x="5081542" y="1153570"/>
            <a:ext cx="3757658" cy="4431983"/>
          </a:xfrm>
          <a:prstGeom prst="rect">
            <a:avLst/>
          </a:prstGeom>
          <a:noFill/>
        </p:spPr>
        <p:txBody>
          <a:bodyPr wrap="square" rtlCol="0">
            <a:spAutoFit/>
          </a:bodyPr>
          <a:lstStyle/>
          <a:p>
            <a:r>
              <a:rPr lang="en-US" sz="2400" i="1" dirty="0" smtClean="0"/>
              <a:t>“How </a:t>
            </a:r>
            <a:r>
              <a:rPr lang="en-US" sz="2400" i="1" dirty="0"/>
              <a:t>do we get </a:t>
            </a:r>
            <a:r>
              <a:rPr lang="en-US" sz="2400" i="1" dirty="0" smtClean="0"/>
              <a:t>CIOs </a:t>
            </a:r>
            <a:r>
              <a:rPr lang="en-US" sz="2400" i="1" dirty="0"/>
              <a:t>to see this vision of their opportunity unlike anyone else other than finance, who is un-enabled with the technology? They can change the bottom line or the top line if they understand the possibilities with analytics</a:t>
            </a:r>
            <a:r>
              <a:rPr lang="en-US" sz="2400" dirty="0" smtClean="0"/>
              <a:t>.”</a:t>
            </a:r>
          </a:p>
          <a:p>
            <a:pPr algn="r"/>
            <a:r>
              <a:rPr lang="en-US" dirty="0" smtClean="0"/>
              <a:t> – Keith Collins</a:t>
            </a:r>
            <a:endParaRPr lang="en-US" dirty="0"/>
          </a:p>
        </p:txBody>
      </p:sp>
    </p:spTree>
    <p:extLst>
      <p:ext uri="{BB962C8B-B14F-4D97-AF65-F5344CB8AC3E}">
        <p14:creationId xmlns:p14="http://schemas.microsoft.com/office/powerpoint/2010/main" val="18346862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32000" y="1524000"/>
            <a:ext cx="5080000" cy="3810000"/>
          </a:xfrm>
          <a:prstGeom prst="rect">
            <a:avLst/>
          </a:prstGeom>
        </p:spPr>
      </p:pic>
      <p:pic>
        <p:nvPicPr>
          <p:cNvPr id="8" name="Picture 7"/>
          <p:cNvPicPr>
            <a:picLocks noChangeAspect="1"/>
          </p:cNvPicPr>
          <p:nvPr/>
        </p:nvPicPr>
        <p:blipFill>
          <a:blip r:embed="rId3"/>
          <a:stretch>
            <a:fillRect/>
          </a:stretch>
        </p:blipFill>
        <p:spPr>
          <a:xfrm>
            <a:off x="2032000" y="1524000"/>
            <a:ext cx="5080000" cy="3810000"/>
          </a:xfrm>
          <a:prstGeom prst="rect">
            <a:avLst/>
          </a:prstGeom>
        </p:spPr>
      </p:pic>
      <p:sp>
        <p:nvSpPr>
          <p:cNvPr id="10" name="Title 1"/>
          <p:cNvSpPr txBox="1">
            <a:spLocks/>
          </p:cNvSpPr>
          <p:nvPr/>
        </p:nvSpPr>
        <p:spPr>
          <a:xfrm>
            <a:off x="457200" y="344488"/>
            <a:ext cx="8382000" cy="671512"/>
          </a:xfrm>
          <a:prstGeom prst="rect">
            <a:avLst/>
          </a:prstGeom>
        </p:spPr>
        <p:txBody>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ARE WE ready?</a:t>
            </a:r>
            <a:endParaRPr lang="en-US" dirty="0"/>
          </a:p>
        </p:txBody>
      </p:sp>
    </p:spTree>
    <p:extLst>
      <p:ext uri="{BB962C8B-B14F-4D97-AF65-F5344CB8AC3E}">
        <p14:creationId xmlns:p14="http://schemas.microsoft.com/office/powerpoint/2010/main" val="18063562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382000" cy="1143000"/>
          </a:xfrm>
        </p:spPr>
        <p:txBody>
          <a:bodyPr/>
          <a:lstStyle/>
          <a:p>
            <a:r>
              <a:rPr lang="en-US" dirty="0" smtClean="0"/>
              <a:t>Is HIGHER EDUCATION ready?</a:t>
            </a:r>
            <a:endParaRPr lang="en-US" dirty="0"/>
          </a:p>
        </p:txBody>
      </p:sp>
      <p:sp>
        <p:nvSpPr>
          <p:cNvPr id="3" name="Content Placeholder 2"/>
          <p:cNvSpPr>
            <a:spLocks noGrp="1"/>
          </p:cNvSpPr>
          <p:nvPr>
            <p:ph idx="1"/>
          </p:nvPr>
        </p:nvSpPr>
        <p:spPr>
          <a:xfrm>
            <a:off x="355600" y="1079500"/>
            <a:ext cx="8686800" cy="5254625"/>
          </a:xfrm>
          <a:solidFill>
            <a:schemeClr val="bg1"/>
          </a:solidFill>
          <a:ln>
            <a:noFill/>
          </a:ln>
        </p:spPr>
        <p:txBody>
          <a:bodyPr/>
          <a:lstStyle/>
          <a:p>
            <a:pPr marL="0" indent="0">
              <a:buNone/>
            </a:pPr>
            <a:r>
              <a:rPr lang="en-US" dirty="0" smtClean="0"/>
              <a:t>Common strategic questions, common data, </a:t>
            </a:r>
            <a:br>
              <a:rPr lang="en-US" dirty="0" smtClean="0"/>
            </a:br>
            <a:r>
              <a:rPr lang="en-US" dirty="0" smtClean="0"/>
              <a:t>common models</a:t>
            </a:r>
          </a:p>
          <a:p>
            <a:r>
              <a:rPr lang="en-US" sz="2600" dirty="0" smtClean="0"/>
              <a:t>Are we working across institutions to define strategic questions and models and data to address them?</a:t>
            </a:r>
          </a:p>
          <a:p>
            <a:r>
              <a:rPr lang="en-US" sz="2600" dirty="0" smtClean="0"/>
              <a:t>Do we have policies and practices around strategic data?</a:t>
            </a:r>
          </a:p>
        </p:txBody>
      </p:sp>
    </p:spTree>
    <p:extLst>
      <p:ext uri="{BB962C8B-B14F-4D97-AF65-F5344CB8AC3E}">
        <p14:creationId xmlns:p14="http://schemas.microsoft.com/office/powerpoint/2010/main" val="32845365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382000" cy="1143000"/>
          </a:xfrm>
        </p:spPr>
        <p:txBody>
          <a:bodyPr/>
          <a:lstStyle/>
          <a:p>
            <a:r>
              <a:rPr lang="en-US" dirty="0" smtClean="0"/>
              <a:t>Is your institution ready?</a:t>
            </a:r>
            <a:endParaRPr lang="en-US" dirty="0"/>
          </a:p>
        </p:txBody>
      </p:sp>
      <p:sp>
        <p:nvSpPr>
          <p:cNvPr id="3" name="Content Placeholder 2"/>
          <p:cNvSpPr>
            <a:spLocks noGrp="1"/>
          </p:cNvSpPr>
          <p:nvPr>
            <p:ph idx="1"/>
          </p:nvPr>
        </p:nvSpPr>
        <p:spPr>
          <a:xfrm>
            <a:off x="355600" y="1079500"/>
            <a:ext cx="8686800" cy="5254625"/>
          </a:xfrm>
          <a:solidFill>
            <a:schemeClr val="bg1"/>
          </a:solidFill>
          <a:ln>
            <a:noFill/>
          </a:ln>
        </p:spPr>
        <p:txBody>
          <a:bodyPr/>
          <a:lstStyle/>
          <a:p>
            <a:r>
              <a:rPr lang="en-US" sz="2400" dirty="0" smtClean="0"/>
              <a:t>Leadership: </a:t>
            </a:r>
          </a:p>
          <a:p>
            <a:pPr lvl="1"/>
            <a:r>
              <a:rPr lang="en-US" sz="2200" dirty="0" smtClean="0"/>
              <a:t>Who is likely to champion at the leadership level?</a:t>
            </a:r>
          </a:p>
          <a:p>
            <a:r>
              <a:rPr lang="en-US" sz="2400" dirty="0" smtClean="0"/>
              <a:t>Data governance and policies</a:t>
            </a:r>
          </a:p>
          <a:p>
            <a:pPr lvl="1"/>
            <a:r>
              <a:rPr lang="en-US" sz="2200" dirty="0" smtClean="0"/>
              <a:t>Do you have policies? Will they help or hinder?</a:t>
            </a:r>
          </a:p>
          <a:p>
            <a:pPr lvl="1"/>
            <a:r>
              <a:rPr lang="en-US" sz="2200" dirty="0" smtClean="0"/>
              <a:t>Do you know where the data is? </a:t>
            </a:r>
            <a:endParaRPr lang="en-US" sz="2200" dirty="0"/>
          </a:p>
          <a:p>
            <a:pPr lvl="1"/>
            <a:r>
              <a:rPr lang="en-US" sz="2200" dirty="0" smtClean="0"/>
              <a:t>How useable is the data now?</a:t>
            </a:r>
          </a:p>
          <a:p>
            <a:r>
              <a:rPr lang="en-US" sz="2400" dirty="0" smtClean="0"/>
              <a:t>Funding</a:t>
            </a:r>
          </a:p>
          <a:p>
            <a:pPr lvl="1"/>
            <a:r>
              <a:rPr lang="en-US" sz="2200" dirty="0" smtClean="0"/>
              <a:t>Does your institution have processes to prioritize and invest in major initiatives?</a:t>
            </a:r>
          </a:p>
          <a:p>
            <a:r>
              <a:rPr lang="en-US" sz="2400" dirty="0" smtClean="0"/>
              <a:t>Management</a:t>
            </a:r>
          </a:p>
          <a:p>
            <a:pPr lvl="1"/>
            <a:r>
              <a:rPr lang="en-US" sz="2200" dirty="0" smtClean="0"/>
              <a:t>Are you already managing by fact? </a:t>
            </a:r>
          </a:p>
          <a:p>
            <a:pPr lvl="1"/>
            <a:r>
              <a:rPr lang="en-US" sz="2200" dirty="0" smtClean="0"/>
              <a:t>Are you already developing models? Identifying and operationalizing the outcomes and inputs?</a:t>
            </a:r>
          </a:p>
        </p:txBody>
      </p:sp>
    </p:spTree>
    <p:extLst>
      <p:ext uri="{BB962C8B-B14F-4D97-AF65-F5344CB8AC3E}">
        <p14:creationId xmlns:p14="http://schemas.microsoft.com/office/powerpoint/2010/main" val="4016279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16100" y="774700"/>
            <a:ext cx="5080000" cy="5080000"/>
          </a:xfrm>
          <a:prstGeom prst="rect">
            <a:avLst/>
          </a:prstGeom>
        </p:spPr>
      </p:pic>
    </p:spTree>
    <p:extLst>
      <p:ext uri="{BB962C8B-B14F-4D97-AF65-F5344CB8AC3E}">
        <p14:creationId xmlns:p14="http://schemas.microsoft.com/office/powerpoint/2010/main" val="20017576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0433" y="660400"/>
            <a:ext cx="6383867" cy="4787900"/>
          </a:xfrm>
          <a:prstGeom prst="rect">
            <a:avLst/>
          </a:prstGeom>
        </p:spPr>
      </p:pic>
    </p:spTree>
    <p:extLst>
      <p:ext uri="{BB962C8B-B14F-4D97-AF65-F5344CB8AC3E}">
        <p14:creationId xmlns:p14="http://schemas.microsoft.com/office/powerpoint/2010/main" val="24147296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382000" cy="1143000"/>
          </a:xfrm>
        </p:spPr>
        <p:txBody>
          <a:bodyPr/>
          <a:lstStyle/>
          <a:p>
            <a:r>
              <a:rPr lang="en-US" dirty="0" smtClean="0"/>
              <a:t>Is your IT Organization ready?</a:t>
            </a:r>
            <a:endParaRPr lang="en-US" dirty="0"/>
          </a:p>
        </p:txBody>
      </p:sp>
      <p:sp>
        <p:nvSpPr>
          <p:cNvPr id="3" name="Content Placeholder 2"/>
          <p:cNvSpPr>
            <a:spLocks noGrp="1"/>
          </p:cNvSpPr>
          <p:nvPr>
            <p:ph idx="1"/>
          </p:nvPr>
        </p:nvSpPr>
        <p:spPr>
          <a:xfrm>
            <a:off x="457200" y="1209675"/>
            <a:ext cx="8686800" cy="5549900"/>
          </a:xfrm>
        </p:spPr>
        <p:txBody>
          <a:bodyPr/>
          <a:lstStyle/>
          <a:p>
            <a:r>
              <a:rPr lang="en-US" sz="2200" dirty="0" smtClean="0"/>
              <a:t>Data and Tools: </a:t>
            </a:r>
          </a:p>
          <a:p>
            <a:pPr lvl="1"/>
            <a:r>
              <a:rPr lang="en-US" sz="1800" dirty="0" smtClean="0"/>
              <a:t>Do you already have a BI suite you can leverage? All the major players are investing (Oracle, IBM, SAS, </a:t>
            </a:r>
            <a:r>
              <a:rPr lang="en-US" sz="1800" dirty="0" err="1" smtClean="0"/>
              <a:t>etc</a:t>
            </a:r>
            <a:r>
              <a:rPr lang="en-US" sz="1800" dirty="0" smtClean="0"/>
              <a:t>) </a:t>
            </a:r>
          </a:p>
          <a:p>
            <a:pPr lvl="1"/>
            <a:r>
              <a:rPr lang="en-US" sz="1800" dirty="0"/>
              <a:t>D</a:t>
            </a:r>
            <a:r>
              <a:rPr lang="en-US" sz="1800" dirty="0" smtClean="0"/>
              <a:t>ata repository</a:t>
            </a:r>
          </a:p>
          <a:p>
            <a:pPr lvl="1"/>
            <a:r>
              <a:rPr lang="en-US" sz="1800" dirty="0" smtClean="0"/>
              <a:t>Do you know where the data is and how good it is? </a:t>
            </a:r>
            <a:endParaRPr lang="en-US" sz="1800" dirty="0"/>
          </a:p>
          <a:p>
            <a:r>
              <a:rPr lang="en-US" sz="2200" dirty="0" smtClean="0"/>
              <a:t>Skills: </a:t>
            </a:r>
            <a:endParaRPr lang="en-US" sz="1800" dirty="0" smtClean="0"/>
          </a:p>
          <a:p>
            <a:pPr lvl="1"/>
            <a:r>
              <a:rPr lang="en-US" sz="1800" dirty="0" smtClean="0"/>
              <a:t>Do you have BA talent in your shop to understand the reporting and analysis requirements, to design a positive user experience?</a:t>
            </a:r>
            <a:endParaRPr lang="en-US" sz="1800" dirty="0"/>
          </a:p>
          <a:p>
            <a:pPr lvl="1"/>
            <a:r>
              <a:rPr lang="en-US" sz="1800" dirty="0" smtClean="0"/>
              <a:t>Do you have analyst talent in your shop? What is your relationship with IR like?</a:t>
            </a:r>
          </a:p>
          <a:p>
            <a:pPr lvl="1"/>
            <a:r>
              <a:rPr lang="en-US" sz="1800" dirty="0" smtClean="0"/>
              <a:t>Can your BAs and DBAs acquire the new skills they will need?</a:t>
            </a:r>
          </a:p>
          <a:p>
            <a:pPr lvl="1"/>
            <a:r>
              <a:rPr lang="en-US" sz="1800" dirty="0" smtClean="0"/>
              <a:t>Are you already using data for continuous improvement? </a:t>
            </a:r>
          </a:p>
          <a:p>
            <a:r>
              <a:rPr lang="en-US" sz="2200" dirty="0" smtClean="0"/>
              <a:t>Major initiative leadership</a:t>
            </a:r>
          </a:p>
          <a:p>
            <a:pPr lvl="1"/>
            <a:r>
              <a:rPr lang="en-US" sz="1800" dirty="0"/>
              <a:t>What is IT’s track record making the case, getting funding for major initiatives, engaging stakeholders, leading successful change </a:t>
            </a:r>
            <a:r>
              <a:rPr lang="en-US" sz="1800" dirty="0" smtClean="0"/>
              <a:t>initiatives</a:t>
            </a:r>
            <a:endParaRPr lang="en-US" sz="1800" dirty="0"/>
          </a:p>
        </p:txBody>
      </p:sp>
    </p:spTree>
    <p:extLst>
      <p:ext uri="{BB962C8B-B14F-4D97-AF65-F5344CB8AC3E}">
        <p14:creationId xmlns:p14="http://schemas.microsoft.com/office/powerpoint/2010/main" val="24546431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28588"/>
            <a:ext cx="8382000" cy="1143000"/>
          </a:xfrm>
          <a:prstGeom prst="rect">
            <a:avLst/>
          </a:prstGeom>
        </p:spPr>
        <p:txBody>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Learn more…AND contribute your data</a:t>
            </a:r>
            <a:endParaRPr lang="en-US" dirty="0"/>
          </a:p>
        </p:txBody>
      </p:sp>
      <p:pic>
        <p:nvPicPr>
          <p:cNvPr id="7" name="Picture 6" descr="2012CDSSurvey_high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3570288"/>
            <a:ext cx="8331200" cy="2298700"/>
          </a:xfrm>
          <a:prstGeom prst="rect">
            <a:avLst/>
          </a:prstGeom>
        </p:spPr>
      </p:pic>
      <p:pic>
        <p:nvPicPr>
          <p:cNvPr id="8" name="Picture 7" descr="GameChangersHigh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271588"/>
            <a:ext cx="8331200" cy="2298700"/>
          </a:xfrm>
          <a:prstGeom prst="rect">
            <a:avLst/>
          </a:prstGeom>
        </p:spPr>
      </p:pic>
    </p:spTree>
    <p:extLst>
      <p:ext uri="{BB962C8B-B14F-4D97-AF65-F5344CB8AC3E}">
        <p14:creationId xmlns:p14="http://schemas.microsoft.com/office/powerpoint/2010/main" val="2565482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rot="5400000" flipH="1" flipV="1">
            <a:off x="1645824" y="1492737"/>
            <a:ext cx="2985471" cy="2"/>
          </a:xfrm>
          <a:prstGeom prst="line">
            <a:avLst/>
          </a:prstGeom>
          <a:ln w="254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2755414" y="1492738"/>
            <a:ext cx="2985471" cy="2"/>
          </a:xfrm>
          <a:prstGeom prst="line">
            <a:avLst/>
          </a:prstGeom>
          <a:ln w="254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3906732" y="1492738"/>
            <a:ext cx="2985471" cy="2"/>
          </a:xfrm>
          <a:prstGeom prst="line">
            <a:avLst/>
          </a:prstGeom>
          <a:ln w="254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87853" y="1554906"/>
            <a:ext cx="2985471" cy="2"/>
          </a:xfrm>
          <a:prstGeom prst="line">
            <a:avLst/>
          </a:prstGeom>
          <a:ln w="254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35"/>
          <p:cNvGrpSpPr/>
          <p:nvPr/>
        </p:nvGrpSpPr>
        <p:grpSpPr>
          <a:xfrm>
            <a:off x="2545319" y="2967669"/>
            <a:ext cx="1130454" cy="1130454"/>
            <a:chOff x="6096000" y="2667000"/>
            <a:chExt cx="2310888" cy="2310888"/>
          </a:xfrm>
        </p:grpSpPr>
        <p:sp>
          <p:nvSpPr>
            <p:cNvPr id="52" name="Oval 51"/>
            <p:cNvSpPr/>
            <p:nvPr/>
          </p:nvSpPr>
          <p:spPr>
            <a:xfrm>
              <a:off x="6096000" y="2667000"/>
              <a:ext cx="2310888" cy="2310888"/>
            </a:xfrm>
            <a:prstGeom prst="ellipse">
              <a:avLst/>
            </a:prstGeom>
            <a:gradFill flip="none" rotWithShape="1">
              <a:gsLst>
                <a:gs pos="0">
                  <a:srgbClr val="006600"/>
                </a:gs>
                <a:gs pos="50000">
                  <a:srgbClr val="01AF16"/>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54" name="Oval 53"/>
            <p:cNvSpPr/>
            <p:nvPr/>
          </p:nvSpPr>
          <p:spPr>
            <a:xfrm rot="690727">
              <a:off x="7028570" y="2696491"/>
              <a:ext cx="1007432" cy="416230"/>
            </a:xfrm>
            <a:prstGeom prst="ellipse">
              <a:avLst/>
            </a:prstGeom>
            <a:gradFill flip="none" rotWithShape="1">
              <a:gsLst>
                <a:gs pos="0">
                  <a:schemeClr val="bg1">
                    <a:alpha val="62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grpSp>
        <p:nvGrpSpPr>
          <p:cNvPr id="4" name="Group 35"/>
          <p:cNvGrpSpPr/>
          <p:nvPr/>
        </p:nvGrpSpPr>
        <p:grpSpPr>
          <a:xfrm>
            <a:off x="3675773" y="2967669"/>
            <a:ext cx="1130454" cy="1130454"/>
            <a:chOff x="6096000" y="2667000"/>
            <a:chExt cx="2310888" cy="2310888"/>
          </a:xfrm>
        </p:grpSpPr>
        <p:sp>
          <p:nvSpPr>
            <p:cNvPr id="57" name="Oval 56"/>
            <p:cNvSpPr/>
            <p:nvPr/>
          </p:nvSpPr>
          <p:spPr>
            <a:xfrm>
              <a:off x="6096000" y="2667000"/>
              <a:ext cx="2310888" cy="2310888"/>
            </a:xfrm>
            <a:prstGeom prst="ellipse">
              <a:avLst/>
            </a:prstGeom>
            <a:gradFill flip="none" rotWithShape="1">
              <a:gsLst>
                <a:gs pos="0">
                  <a:srgbClr val="006600"/>
                </a:gs>
                <a:gs pos="50000">
                  <a:srgbClr val="01AF16"/>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59" name="Oval 58"/>
            <p:cNvSpPr/>
            <p:nvPr/>
          </p:nvSpPr>
          <p:spPr>
            <a:xfrm rot="690727">
              <a:off x="7028570" y="2696491"/>
              <a:ext cx="1007432" cy="416230"/>
            </a:xfrm>
            <a:prstGeom prst="ellipse">
              <a:avLst/>
            </a:prstGeom>
            <a:gradFill flip="none" rotWithShape="1">
              <a:gsLst>
                <a:gs pos="0">
                  <a:schemeClr val="bg1">
                    <a:alpha val="62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grpSp>
        <p:nvGrpSpPr>
          <p:cNvPr id="5" name="Group 35"/>
          <p:cNvGrpSpPr/>
          <p:nvPr/>
        </p:nvGrpSpPr>
        <p:grpSpPr>
          <a:xfrm>
            <a:off x="4806227" y="2954334"/>
            <a:ext cx="1130454" cy="1130454"/>
            <a:chOff x="6096000" y="2667000"/>
            <a:chExt cx="2310888" cy="2310888"/>
          </a:xfrm>
        </p:grpSpPr>
        <p:sp>
          <p:nvSpPr>
            <p:cNvPr id="62" name="Oval 61"/>
            <p:cNvSpPr/>
            <p:nvPr/>
          </p:nvSpPr>
          <p:spPr>
            <a:xfrm>
              <a:off x="6096000" y="2667000"/>
              <a:ext cx="2310888" cy="2310888"/>
            </a:xfrm>
            <a:prstGeom prst="ellipse">
              <a:avLst/>
            </a:prstGeom>
            <a:gradFill flip="none" rotWithShape="1">
              <a:gsLst>
                <a:gs pos="0">
                  <a:srgbClr val="006600"/>
                </a:gs>
                <a:gs pos="50000">
                  <a:srgbClr val="01AF16"/>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64" name="Oval 63"/>
            <p:cNvSpPr/>
            <p:nvPr/>
          </p:nvSpPr>
          <p:spPr>
            <a:xfrm rot="690727">
              <a:off x="7028570" y="2696491"/>
              <a:ext cx="1007432" cy="416230"/>
            </a:xfrm>
            <a:prstGeom prst="ellipse">
              <a:avLst/>
            </a:prstGeom>
            <a:gradFill flip="none" rotWithShape="1">
              <a:gsLst>
                <a:gs pos="0">
                  <a:schemeClr val="bg1">
                    <a:alpha val="62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grpSp>
        <p:nvGrpSpPr>
          <p:cNvPr id="6" name="Group 35"/>
          <p:cNvGrpSpPr/>
          <p:nvPr/>
        </p:nvGrpSpPr>
        <p:grpSpPr>
          <a:xfrm>
            <a:off x="1414865" y="3012926"/>
            <a:ext cx="1130454" cy="1130454"/>
            <a:chOff x="6096000" y="2667000"/>
            <a:chExt cx="2310888" cy="2310888"/>
          </a:xfrm>
        </p:grpSpPr>
        <p:sp>
          <p:nvSpPr>
            <p:cNvPr id="72" name="Oval 71"/>
            <p:cNvSpPr/>
            <p:nvPr/>
          </p:nvSpPr>
          <p:spPr>
            <a:xfrm>
              <a:off x="6096000" y="2667000"/>
              <a:ext cx="2310888" cy="2310888"/>
            </a:xfrm>
            <a:prstGeom prst="ellipse">
              <a:avLst/>
            </a:prstGeom>
            <a:gradFill flip="none" rotWithShape="1">
              <a:gsLst>
                <a:gs pos="0">
                  <a:schemeClr val="tx1">
                    <a:lumMod val="85000"/>
                    <a:lumOff val="15000"/>
                  </a:schemeClr>
                </a:gs>
                <a:gs pos="50000">
                  <a:schemeClr val="tx1">
                    <a:lumMod val="75000"/>
                    <a:lumOff val="25000"/>
                  </a:schemeClr>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73" name="Oval 72"/>
            <p:cNvSpPr/>
            <p:nvPr/>
          </p:nvSpPr>
          <p:spPr>
            <a:xfrm rot="690727">
              <a:off x="7028570" y="2696491"/>
              <a:ext cx="1007432" cy="416230"/>
            </a:xfrm>
            <a:prstGeom prst="ellipse">
              <a:avLst/>
            </a:prstGeom>
            <a:gradFill flip="none" rotWithShape="1">
              <a:gsLst>
                <a:gs pos="0">
                  <a:schemeClr val="bg1">
                    <a:alpha val="62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cxnSp>
        <p:nvCxnSpPr>
          <p:cNvPr id="28" name="Straight Connector 27"/>
          <p:cNvCxnSpPr/>
          <p:nvPr/>
        </p:nvCxnSpPr>
        <p:spPr>
          <a:xfrm rot="16200000" flipV="1">
            <a:off x="5391202" y="1103535"/>
            <a:ext cx="2943149" cy="733424"/>
          </a:xfrm>
          <a:prstGeom prst="line">
            <a:avLst/>
          </a:prstGeom>
          <a:ln w="254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35"/>
          <p:cNvGrpSpPr/>
          <p:nvPr/>
        </p:nvGrpSpPr>
        <p:grpSpPr>
          <a:xfrm>
            <a:off x="6683242" y="2930900"/>
            <a:ext cx="1130454" cy="1130454"/>
            <a:chOff x="6096000" y="2667000"/>
            <a:chExt cx="2310888" cy="2310888"/>
          </a:xfrm>
        </p:grpSpPr>
        <p:sp>
          <p:nvSpPr>
            <p:cNvPr id="31" name="Oval 30"/>
            <p:cNvSpPr/>
            <p:nvPr/>
          </p:nvSpPr>
          <p:spPr>
            <a:xfrm>
              <a:off x="6096000" y="2667000"/>
              <a:ext cx="2310888" cy="2310888"/>
            </a:xfrm>
            <a:prstGeom prst="ellipse">
              <a:avLst/>
            </a:prstGeom>
            <a:gradFill flip="none" rotWithShape="1">
              <a:gsLst>
                <a:gs pos="0">
                  <a:schemeClr val="tx1">
                    <a:lumMod val="85000"/>
                    <a:lumOff val="15000"/>
                  </a:schemeClr>
                </a:gs>
                <a:gs pos="50000">
                  <a:schemeClr val="tx1">
                    <a:lumMod val="75000"/>
                    <a:lumOff val="25000"/>
                  </a:schemeClr>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32" name="Oval 31"/>
            <p:cNvSpPr/>
            <p:nvPr/>
          </p:nvSpPr>
          <p:spPr>
            <a:xfrm rot="690727">
              <a:off x="7028570" y="2696491"/>
              <a:ext cx="1007432" cy="416230"/>
            </a:xfrm>
            <a:prstGeom prst="ellipse">
              <a:avLst/>
            </a:prstGeom>
            <a:gradFill flip="none" rotWithShape="1">
              <a:gsLst>
                <a:gs pos="0">
                  <a:schemeClr val="bg1">
                    <a:alpha val="62000"/>
                  </a:schemeClr>
                </a:gs>
                <a:gs pos="100000">
                  <a:schemeClr val="accent1">
                    <a:tint val="50000"/>
                    <a:shade val="100000"/>
                    <a:satMod val="350000"/>
                    <a:alpha val="0"/>
                  </a:scheme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grpSp>
      <p:sp>
        <p:nvSpPr>
          <p:cNvPr id="93" name="Up Arrow 92"/>
          <p:cNvSpPr/>
          <p:nvPr/>
        </p:nvSpPr>
        <p:spPr>
          <a:xfrm rot="5400000">
            <a:off x="6014062" y="3090991"/>
            <a:ext cx="409274" cy="896175"/>
          </a:xfrm>
          <a:prstGeom prst="upArrow">
            <a:avLst/>
          </a:prstGeom>
          <a:gradFill>
            <a:gsLst>
              <a:gs pos="0">
                <a:schemeClr val="bg1">
                  <a:alpha val="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494359" y="3001181"/>
            <a:ext cx="972462" cy="1077218"/>
          </a:xfrm>
          <a:prstGeom prst="rect">
            <a:avLst/>
          </a:prstGeom>
        </p:spPr>
        <p:txBody>
          <a:bodyPr wrap="square">
            <a:spAutoFit/>
          </a:bodyPr>
          <a:lstStyle/>
          <a:p>
            <a:pPr algn="ctr"/>
            <a:r>
              <a:rPr lang="en-US" sz="1600" noProof="1" smtClean="0">
                <a:solidFill>
                  <a:schemeClr val="bg1"/>
                </a:solidFill>
                <a:latin typeface="Calibri" pitchFamily="-108" charset="0"/>
                <a:cs typeface="Arial" charset="0"/>
              </a:rPr>
              <a:t>Fact-based Manage-ment</a:t>
            </a:r>
            <a:endParaRPr lang="en-US" sz="1600" dirty="0">
              <a:solidFill>
                <a:schemeClr val="bg1"/>
              </a:solidFill>
            </a:endParaRPr>
          </a:p>
        </p:txBody>
      </p:sp>
      <p:sp>
        <p:nvSpPr>
          <p:cNvPr id="36" name="Rectangle 35"/>
          <p:cNvSpPr/>
          <p:nvPr/>
        </p:nvSpPr>
        <p:spPr>
          <a:xfrm>
            <a:off x="6691173" y="3047643"/>
            <a:ext cx="1122523" cy="830997"/>
          </a:xfrm>
          <a:prstGeom prst="rect">
            <a:avLst/>
          </a:prstGeom>
        </p:spPr>
        <p:txBody>
          <a:bodyPr wrap="square">
            <a:spAutoFit/>
          </a:bodyPr>
          <a:lstStyle/>
          <a:p>
            <a:pPr algn="ctr"/>
            <a:r>
              <a:rPr lang="en-US" sz="1600" noProof="1" smtClean="0">
                <a:solidFill>
                  <a:schemeClr val="bg1"/>
                </a:solidFill>
                <a:latin typeface="Calibri" pitchFamily="-108" charset="0"/>
                <a:cs typeface="Arial" charset="0"/>
              </a:rPr>
              <a:t>Decisions and Actions</a:t>
            </a:r>
            <a:endParaRPr lang="en-US" sz="1600" dirty="0">
              <a:solidFill>
                <a:schemeClr val="bg1"/>
              </a:solidFill>
            </a:endParaRPr>
          </a:p>
        </p:txBody>
      </p:sp>
      <p:sp>
        <p:nvSpPr>
          <p:cNvPr id="39" name="Rectangle 38"/>
          <p:cNvSpPr/>
          <p:nvPr/>
        </p:nvSpPr>
        <p:spPr>
          <a:xfrm>
            <a:off x="6209681" y="4857760"/>
            <a:ext cx="2656996" cy="830997"/>
          </a:xfrm>
          <a:prstGeom prst="rect">
            <a:avLst/>
          </a:prstGeom>
        </p:spPr>
        <p:txBody>
          <a:bodyPr wrap="square">
            <a:spAutoFit/>
          </a:bodyPr>
          <a:lstStyle/>
          <a:p>
            <a:r>
              <a:rPr lang="en-US" sz="1200" i="1" dirty="0"/>
              <a:t>Analytics is the use of data, statistical analysis, and explanatory and predictive models to gain insights and act on complex issues.</a:t>
            </a:r>
            <a:endParaRPr lang="en-US" sz="1200" i="1" dirty="0" smtClean="0"/>
          </a:p>
        </p:txBody>
      </p:sp>
      <p:cxnSp>
        <p:nvCxnSpPr>
          <p:cNvPr id="40" name="Straight Connector 39"/>
          <p:cNvCxnSpPr/>
          <p:nvPr/>
        </p:nvCxnSpPr>
        <p:spPr>
          <a:xfrm rot="5400000" flipH="1" flipV="1">
            <a:off x="5375769" y="4598080"/>
            <a:ext cx="1667825" cy="0"/>
          </a:xfrm>
          <a:prstGeom prst="line">
            <a:avLst/>
          </a:prstGeom>
          <a:ln w="1270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TextBox 12"/>
          <p:cNvSpPr txBox="1">
            <a:spLocks noChangeArrowheads="1"/>
          </p:cNvSpPr>
          <p:nvPr/>
        </p:nvSpPr>
        <p:spPr bwMode="auto">
          <a:xfrm>
            <a:off x="6215074" y="4559866"/>
            <a:ext cx="1534662" cy="369332"/>
          </a:xfrm>
          <a:prstGeom prst="rect">
            <a:avLst/>
          </a:prstGeom>
          <a:noFill/>
          <a:ln w="9525">
            <a:noFill/>
            <a:miter lim="800000"/>
            <a:headEnd/>
            <a:tailEnd/>
          </a:ln>
        </p:spPr>
        <p:txBody>
          <a:bodyPr wrap="square">
            <a:spAutoFit/>
          </a:bodyPr>
          <a:lstStyle/>
          <a:p>
            <a:r>
              <a:rPr lang="en-US" dirty="0" smtClean="0">
                <a:solidFill>
                  <a:schemeClr val="tx1">
                    <a:lumMod val="85000"/>
                    <a:lumOff val="15000"/>
                  </a:schemeClr>
                </a:solidFill>
                <a:latin typeface="Calibri" pitchFamily="-65" charset="0"/>
              </a:rPr>
              <a:t>Analytics is</a:t>
            </a:r>
            <a:endParaRPr lang="en-US" dirty="0">
              <a:solidFill>
                <a:schemeClr val="tx1">
                  <a:lumMod val="85000"/>
                  <a:lumOff val="15000"/>
                </a:schemeClr>
              </a:solidFill>
              <a:latin typeface="Calibri" pitchFamily="-65" charset="0"/>
            </a:endParaRPr>
          </a:p>
        </p:txBody>
      </p:sp>
      <p:sp>
        <p:nvSpPr>
          <p:cNvPr id="47" name="Rectangle 46"/>
          <p:cNvSpPr/>
          <p:nvPr/>
        </p:nvSpPr>
        <p:spPr>
          <a:xfrm>
            <a:off x="2735793" y="3336906"/>
            <a:ext cx="805529" cy="338554"/>
          </a:xfrm>
          <a:prstGeom prst="rect">
            <a:avLst/>
          </a:prstGeom>
        </p:spPr>
        <p:txBody>
          <a:bodyPr wrap="none">
            <a:spAutoFit/>
          </a:bodyPr>
          <a:lstStyle/>
          <a:p>
            <a:r>
              <a:rPr lang="en-US" sz="1600" noProof="1" smtClean="0">
                <a:solidFill>
                  <a:schemeClr val="bg1"/>
                </a:solidFill>
                <a:latin typeface="Calibri" pitchFamily="-108" charset="0"/>
                <a:cs typeface="Arial" charset="0"/>
              </a:rPr>
              <a:t>Models</a:t>
            </a:r>
            <a:endParaRPr lang="en-US" sz="1600" dirty="0">
              <a:solidFill>
                <a:schemeClr val="bg1"/>
              </a:solidFill>
            </a:endParaRPr>
          </a:p>
        </p:txBody>
      </p:sp>
      <p:sp>
        <p:nvSpPr>
          <p:cNvPr id="48" name="Rectangle 47"/>
          <p:cNvSpPr/>
          <p:nvPr/>
        </p:nvSpPr>
        <p:spPr>
          <a:xfrm>
            <a:off x="3960051" y="3336906"/>
            <a:ext cx="576199" cy="338554"/>
          </a:xfrm>
          <a:prstGeom prst="rect">
            <a:avLst/>
          </a:prstGeom>
        </p:spPr>
        <p:txBody>
          <a:bodyPr wrap="none">
            <a:spAutoFit/>
          </a:bodyPr>
          <a:lstStyle/>
          <a:p>
            <a:r>
              <a:rPr lang="en-US" sz="1600" noProof="1" smtClean="0">
                <a:solidFill>
                  <a:schemeClr val="bg1"/>
                </a:solidFill>
                <a:latin typeface="Calibri" pitchFamily="-108" charset="0"/>
                <a:cs typeface="Arial" charset="0"/>
              </a:rPr>
              <a:t>Data</a:t>
            </a:r>
            <a:endParaRPr lang="en-US" sz="1600" dirty="0">
              <a:solidFill>
                <a:schemeClr val="bg1"/>
              </a:solidFill>
            </a:endParaRPr>
          </a:p>
        </p:txBody>
      </p:sp>
      <p:sp>
        <p:nvSpPr>
          <p:cNvPr id="49" name="Rectangle 48"/>
          <p:cNvSpPr/>
          <p:nvPr/>
        </p:nvSpPr>
        <p:spPr>
          <a:xfrm>
            <a:off x="4970956" y="3334990"/>
            <a:ext cx="857025" cy="338554"/>
          </a:xfrm>
          <a:prstGeom prst="rect">
            <a:avLst/>
          </a:prstGeom>
        </p:spPr>
        <p:txBody>
          <a:bodyPr wrap="none">
            <a:spAutoFit/>
          </a:bodyPr>
          <a:lstStyle/>
          <a:p>
            <a:r>
              <a:rPr lang="en-US" sz="1600" noProof="1" smtClean="0">
                <a:solidFill>
                  <a:schemeClr val="bg1"/>
                </a:solidFill>
                <a:latin typeface="Calibri" pitchFamily="-108" charset="0"/>
                <a:cs typeface="Arial" charset="0"/>
              </a:rPr>
              <a:t>Analysis</a:t>
            </a:r>
            <a:endParaRPr lang="en-US" sz="1600" dirty="0">
              <a:solidFill>
                <a:schemeClr val="bg1"/>
              </a:solidFill>
            </a:endParaRPr>
          </a:p>
        </p:txBody>
      </p:sp>
      <p:sp>
        <p:nvSpPr>
          <p:cNvPr id="50" name="Title 1"/>
          <p:cNvSpPr txBox="1">
            <a:spLocks/>
          </p:cNvSpPr>
          <p:nvPr/>
        </p:nvSpPr>
        <p:spPr>
          <a:xfrm>
            <a:off x="246630" y="4682279"/>
            <a:ext cx="5152836" cy="1143000"/>
          </a:xfrm>
          <a:prstGeom prst="rect">
            <a:avLst/>
          </a:prstGeom>
        </p:spPr>
        <p:txBody>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What is Analytics?</a:t>
            </a:r>
            <a:endParaRPr lang="en-US" dirty="0"/>
          </a:p>
        </p:txBody>
      </p:sp>
    </p:spTree>
    <p:extLst>
      <p:ext uri="{BB962C8B-B14F-4D97-AF65-F5344CB8AC3E}">
        <p14:creationId xmlns:p14="http://schemas.microsoft.com/office/powerpoint/2010/main" val="2514183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6811" b="6811"/>
          <a:stretch>
            <a:fillRect/>
          </a:stretch>
        </p:blipFill>
        <p:spPr>
          <a:xfrm>
            <a:off x="-1994559" y="0"/>
            <a:ext cx="12700890" cy="6858000"/>
          </a:xfrm>
        </p:spPr>
      </p:pic>
      <p:sp>
        <p:nvSpPr>
          <p:cNvPr id="5" name="Subtitle 2"/>
          <p:cNvSpPr txBox="1">
            <a:spLocks/>
          </p:cNvSpPr>
          <p:nvPr/>
        </p:nvSpPr>
        <p:spPr bwMode="auto">
          <a:xfrm>
            <a:off x="769953" y="1956085"/>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a:solidFill>
                  <a:schemeClr val="tx1"/>
                </a:solidFill>
                <a:latin typeface="+mn-lt"/>
                <a:ea typeface="+mn-ea"/>
                <a:cs typeface="+mn-cs"/>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a:solidFill>
                  <a:schemeClr val="tx1"/>
                </a:solidFill>
                <a:latin typeface="+mn-lt"/>
                <a:ea typeface="+mn-ea"/>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a:solidFill>
                  <a:schemeClr val="tx1"/>
                </a:solidFill>
                <a:latin typeface="+mn-lt"/>
                <a:ea typeface="+mn-ea"/>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a:solidFill>
                  <a:schemeClr val="tx1"/>
                </a:solidFill>
                <a:latin typeface="+mn-lt"/>
                <a:ea typeface="+mn-ea"/>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a:solidFill>
                  <a:schemeClr val="tx1"/>
                </a:solidFill>
                <a:latin typeface="+mn-lt"/>
                <a:ea typeface="+mn-ea"/>
              </a:defRPr>
            </a:lvl5pPr>
            <a:lvl6pPr marL="18843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6pPr>
            <a:lvl7pPr marL="23415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7pPr>
            <a:lvl8pPr marL="27987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8pPr>
            <a:lvl9pPr marL="3255963" indent="-173038" algn="l" defTabSz="457200" rtl="0" eaLnBrk="0" fontAlgn="base" hangingPunct="0">
              <a:spcBef>
                <a:spcPct val="20000"/>
              </a:spcBef>
              <a:spcAft>
                <a:spcPct val="0"/>
              </a:spcAft>
              <a:buClr>
                <a:srgbClr val="FFD861"/>
              </a:buClr>
              <a:buSzPct val="80000"/>
              <a:buFont typeface="Wingdings" pitchFamily="-111" charset="2"/>
              <a:buChar char="§"/>
              <a:defRPr sz="1600">
                <a:solidFill>
                  <a:srgbClr val="4C4C4F"/>
                </a:solidFill>
                <a:latin typeface="+mn-lt"/>
                <a:ea typeface="+mn-ea"/>
              </a:defRPr>
            </a:lvl9pPr>
          </a:lstStyle>
          <a:p>
            <a:pPr marL="0" indent="0">
              <a:buNone/>
            </a:pPr>
            <a:r>
              <a:rPr lang="en-US" sz="1800" b="1" i="1" dirty="0" smtClean="0"/>
              <a:t>The most exciting thing about analytics is that </a:t>
            </a:r>
          </a:p>
          <a:p>
            <a:pPr marL="0" indent="0" algn="ctr">
              <a:buNone/>
            </a:pPr>
            <a:r>
              <a:rPr lang="en-US" sz="2400" b="1" i="1" dirty="0" smtClean="0"/>
              <a:t>the possibilities are endless. </a:t>
            </a:r>
          </a:p>
          <a:p>
            <a:pPr marL="0" indent="0">
              <a:buNone/>
            </a:pPr>
            <a:r>
              <a:rPr lang="en-US" sz="1800" b="1" i="1" dirty="0" smtClean="0"/>
              <a:t>When you develop leadership and a culture around using data, then all of a sudden all kinds of interesting questions begin to emerge: ‘Why do we do this?”’ and ‘Let's start to model that,’ and ‘Let's look at the data,’ and ‘Let's see if we can make better decisions around what we do.’ </a:t>
            </a:r>
          </a:p>
          <a:p>
            <a:pPr marL="0" indent="0" algn="r">
              <a:buNone/>
            </a:pPr>
            <a:r>
              <a:rPr lang="en-US" sz="1800" b="1" dirty="0" smtClean="0"/>
              <a:t>– Michael </a:t>
            </a:r>
            <a:r>
              <a:rPr lang="en-US" sz="1800" b="1" dirty="0" err="1" smtClean="0"/>
              <a:t>Rappa</a:t>
            </a:r>
            <a:endParaRPr lang="en-US" sz="1800" b="1" dirty="0"/>
          </a:p>
        </p:txBody>
      </p:sp>
      <p:sp>
        <p:nvSpPr>
          <p:cNvPr id="6" name="Title 1"/>
          <p:cNvSpPr txBox="1">
            <a:spLocks/>
          </p:cNvSpPr>
          <p:nvPr/>
        </p:nvSpPr>
        <p:spPr>
          <a:xfrm>
            <a:off x="457200" y="14288"/>
            <a:ext cx="8382000" cy="1143000"/>
          </a:xfrm>
          <a:prstGeom prst="rect">
            <a:avLst/>
          </a:prstGeom>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dirty="0" smtClean="0"/>
              <a:t>Some possibilities</a:t>
            </a:r>
            <a:endParaRPr lang="en-US" dirty="0"/>
          </a:p>
        </p:txBody>
      </p:sp>
    </p:spTree>
    <p:extLst>
      <p:ext uri="{BB962C8B-B14F-4D97-AF65-F5344CB8AC3E}">
        <p14:creationId xmlns:p14="http://schemas.microsoft.com/office/powerpoint/2010/main" val="29607445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9625"/>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increasing student retention</a:t>
            </a:r>
            <a:endParaRPr lang="en-US" sz="2900" dirty="0"/>
          </a:p>
        </p:txBody>
      </p:sp>
      <p:sp>
        <p:nvSpPr>
          <p:cNvPr id="6" name="Content Placeholder 2"/>
          <p:cNvSpPr txBox="1">
            <a:spLocks/>
          </p:cNvSpPr>
          <p:nvPr/>
        </p:nvSpPr>
        <p:spPr>
          <a:xfrm>
            <a:off x="4191000" y="1079500"/>
            <a:ext cx="4953000" cy="4525963"/>
          </a:xfrm>
          <a:prstGeom prst="rect">
            <a:avLst/>
          </a:prstGeom>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At the </a:t>
            </a:r>
            <a:r>
              <a:rPr lang="en-US" b="1" dirty="0"/>
              <a:t>American Public University System</a:t>
            </a:r>
            <a:r>
              <a:rPr lang="en-US" dirty="0"/>
              <a:t>, retention analysis helps </a:t>
            </a:r>
            <a:r>
              <a:rPr lang="en-US" dirty="0" smtClean="0"/>
              <a:t>identify which </a:t>
            </a:r>
            <a:r>
              <a:rPr lang="en-US" dirty="0"/>
              <a:t>students are likely to drop within the next five days, the coefficient of likelihood and pinpoint the reasons they are likely to </a:t>
            </a:r>
            <a:r>
              <a:rPr lang="en-US" dirty="0" err="1"/>
              <a:t>unenroll</a:t>
            </a:r>
            <a:r>
              <a:rPr lang="en-US" dirty="0"/>
              <a:t>, allowing for timely </a:t>
            </a:r>
            <a:r>
              <a:rPr lang="en-US" dirty="0" smtClean="0"/>
              <a:t>interventions. </a:t>
            </a:r>
            <a:endParaRPr lang="en-US" dirty="0"/>
          </a:p>
        </p:txBody>
      </p:sp>
      <p:pic>
        <p:nvPicPr>
          <p:cNvPr id="7" name="Picture 6" descr="mortarboa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54100"/>
            <a:ext cx="3962400" cy="4419600"/>
          </a:xfrm>
          <a:prstGeom prst="rect">
            <a:avLst/>
          </a:prstGeom>
        </p:spPr>
      </p:pic>
    </p:spTree>
    <p:extLst>
      <p:ext uri="{BB962C8B-B14F-4D97-AF65-F5344CB8AC3E}">
        <p14:creationId xmlns:p14="http://schemas.microsoft.com/office/powerpoint/2010/main" val="726269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9500"/>
            <a:ext cx="9347200" cy="5778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87680" y="0"/>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making learning more affordable and effective</a:t>
            </a:r>
            <a:endParaRPr lang="en-US" sz="2900" dirty="0"/>
          </a:p>
        </p:txBody>
      </p:sp>
      <p:sp>
        <p:nvSpPr>
          <p:cNvPr id="6" name="Content Placeholder 2"/>
          <p:cNvSpPr txBox="1">
            <a:spLocks/>
          </p:cNvSpPr>
          <p:nvPr/>
        </p:nvSpPr>
        <p:spPr>
          <a:xfrm>
            <a:off x="50966" y="1079500"/>
            <a:ext cx="9144000" cy="2324100"/>
          </a:xfrm>
          <a:prstGeom prst="rect">
            <a:avLst/>
          </a:prstGeom>
          <a:solidFill>
            <a:schemeClr val="bg1"/>
          </a:solidFill>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At </a:t>
            </a:r>
            <a:r>
              <a:rPr lang="en-US" b="1" dirty="0" smtClean="0"/>
              <a:t>Carnegie Mellon University</a:t>
            </a:r>
            <a:r>
              <a:rPr lang="en-US" dirty="0" smtClean="0"/>
              <a:t>, the Open Learning Initiative collects </a:t>
            </a:r>
            <a:r>
              <a:rPr lang="en-US" dirty="0"/>
              <a:t>analytics </a:t>
            </a:r>
            <a:r>
              <a:rPr lang="en-US" dirty="0" smtClean="0"/>
              <a:t>data from the OLI environment </a:t>
            </a:r>
            <a:r>
              <a:rPr lang="en-US" dirty="0"/>
              <a:t>and </a:t>
            </a:r>
            <a:r>
              <a:rPr lang="en-US" dirty="0" smtClean="0"/>
              <a:t>uses those data to drive feedback </a:t>
            </a:r>
            <a:r>
              <a:rPr lang="en-US" dirty="0"/>
              <a:t>loops </a:t>
            </a:r>
            <a:r>
              <a:rPr lang="en-US" dirty="0" smtClean="0"/>
              <a:t>to help students, instructors, course designers, and learning science researchers.</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66750" y="3771900"/>
            <a:ext cx="3086100" cy="2845435"/>
          </a:xfrm>
          <a:prstGeom prst="rect">
            <a:avLst/>
          </a:prstGeom>
          <a:noFill/>
          <a:ln>
            <a:noFill/>
          </a:ln>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678680" y="3302635"/>
            <a:ext cx="3817620" cy="3314700"/>
          </a:xfrm>
          <a:prstGeom prst="rect">
            <a:avLst/>
          </a:prstGeom>
          <a:noFill/>
          <a:ln>
            <a:noFill/>
          </a:ln>
        </p:spPr>
      </p:pic>
      <p:sp>
        <p:nvSpPr>
          <p:cNvPr id="11" name="Rectangle 10"/>
          <p:cNvSpPr/>
          <p:nvPr/>
        </p:nvSpPr>
        <p:spPr>
          <a:xfrm>
            <a:off x="2203450" y="6602511"/>
            <a:ext cx="4515016" cy="307777"/>
          </a:xfrm>
          <a:prstGeom prst="rect">
            <a:avLst/>
          </a:prstGeom>
        </p:spPr>
        <p:txBody>
          <a:bodyPr wrap="none">
            <a:spAutoFit/>
          </a:bodyPr>
          <a:lstStyle/>
          <a:p>
            <a:r>
              <a:rPr lang="en-US" sz="1400" dirty="0"/>
              <a:t>© 2012 Ross </a:t>
            </a:r>
            <a:r>
              <a:rPr lang="en-US" sz="1400" dirty="0" err="1"/>
              <a:t>Strader</a:t>
            </a:r>
            <a:r>
              <a:rPr lang="en-US" sz="1400" dirty="0"/>
              <a:t> and Candace </a:t>
            </a:r>
            <a:r>
              <a:rPr lang="en-US" sz="1400" dirty="0" err="1" smtClean="0"/>
              <a:t>Thille</a:t>
            </a:r>
            <a:r>
              <a:rPr lang="en-US" sz="1400" dirty="0" smtClean="0"/>
              <a:t> CC by-</a:t>
            </a:r>
            <a:r>
              <a:rPr lang="en-US" sz="1400" dirty="0" err="1" smtClean="0"/>
              <a:t>nc</a:t>
            </a:r>
            <a:r>
              <a:rPr lang="en-US" sz="1400" dirty="0" smtClean="0"/>
              <a:t>-</a:t>
            </a:r>
            <a:r>
              <a:rPr lang="en-US" sz="1400" dirty="0" err="1" smtClean="0"/>
              <a:t>nd</a:t>
            </a:r>
            <a:endParaRPr lang="en-US" sz="1400" dirty="0"/>
          </a:p>
        </p:txBody>
      </p:sp>
    </p:spTree>
    <p:extLst>
      <p:ext uri="{BB962C8B-B14F-4D97-AF65-F5344CB8AC3E}">
        <p14:creationId xmlns:p14="http://schemas.microsoft.com/office/powerpoint/2010/main" val="23802448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9625"/>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Improving student success</a:t>
            </a:r>
            <a:endParaRPr lang="en-US" sz="2900" dirty="0"/>
          </a:p>
        </p:txBody>
      </p:sp>
      <p:pic>
        <p:nvPicPr>
          <p:cNvPr id="5" name="Picture 4"/>
          <p:cNvPicPr>
            <a:picLocks noChangeAspect="1"/>
          </p:cNvPicPr>
          <p:nvPr/>
        </p:nvPicPr>
        <p:blipFill rotWithShape="1">
          <a:blip r:embed="rId2"/>
          <a:srcRect r="71940"/>
          <a:stretch/>
        </p:blipFill>
        <p:spPr>
          <a:xfrm>
            <a:off x="317500" y="889000"/>
            <a:ext cx="2387600" cy="5080000"/>
          </a:xfrm>
          <a:prstGeom prst="rect">
            <a:avLst/>
          </a:prstGeom>
        </p:spPr>
      </p:pic>
      <p:sp>
        <p:nvSpPr>
          <p:cNvPr id="6" name="Content Placeholder 2"/>
          <p:cNvSpPr txBox="1">
            <a:spLocks/>
          </p:cNvSpPr>
          <p:nvPr/>
        </p:nvSpPr>
        <p:spPr>
          <a:xfrm>
            <a:off x="3429000" y="889000"/>
            <a:ext cx="5410200" cy="4525963"/>
          </a:xfrm>
          <a:prstGeom prst="rect">
            <a:avLst/>
          </a:prstGeom>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At </a:t>
            </a:r>
            <a:r>
              <a:rPr lang="en-US" b="1" dirty="0"/>
              <a:t>Central Piedmont Community </a:t>
            </a:r>
            <a:r>
              <a:rPr lang="en-US" b="1" dirty="0" smtClean="0"/>
              <a:t>College</a:t>
            </a:r>
            <a:r>
              <a:rPr lang="en-US" dirty="0" smtClean="0"/>
              <a:t>, </a:t>
            </a:r>
            <a:r>
              <a:rPr lang="en-US" dirty="0"/>
              <a:t>the Online Student Profile </a:t>
            </a:r>
            <a:r>
              <a:rPr lang="en-US" dirty="0" smtClean="0"/>
              <a:t>includes </a:t>
            </a:r>
            <a:r>
              <a:rPr lang="en-US" dirty="0"/>
              <a:t>an online portal that enables students, faculty, and counselors to access real-time student data that </a:t>
            </a:r>
            <a:r>
              <a:rPr lang="en-US" dirty="0" smtClean="0"/>
              <a:t>facilitates </a:t>
            </a:r>
            <a:r>
              <a:rPr lang="en-US" dirty="0"/>
              <a:t>enhanced delivery of instruction and advising and enables timely and effective interventions for at-risk or underperforming students</a:t>
            </a:r>
            <a:r>
              <a:rPr lang="en-US" dirty="0" smtClean="0"/>
              <a:t>.</a:t>
            </a:r>
            <a:endParaRPr lang="en-US" dirty="0"/>
          </a:p>
        </p:txBody>
      </p:sp>
    </p:spTree>
    <p:extLst>
      <p:ext uri="{BB962C8B-B14F-4D97-AF65-F5344CB8AC3E}">
        <p14:creationId xmlns:p14="http://schemas.microsoft.com/office/powerpoint/2010/main" val="9535347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9625"/>
            <a:ext cx="8382000" cy="1143000"/>
          </a:xfrm>
          <a:prstGeom prst="rect">
            <a:avLst/>
          </a:prstGeom>
        </p:spPr>
        <p:txBody>
          <a:bodyP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z="2900" dirty="0" smtClean="0"/>
              <a:t>Analytics in research</a:t>
            </a:r>
            <a:endParaRPr lang="en-US" sz="2900" dirty="0"/>
          </a:p>
        </p:txBody>
      </p:sp>
      <p:sp>
        <p:nvSpPr>
          <p:cNvPr id="6" name="Content Placeholder 2"/>
          <p:cNvSpPr txBox="1">
            <a:spLocks/>
          </p:cNvSpPr>
          <p:nvPr/>
        </p:nvSpPr>
        <p:spPr>
          <a:xfrm>
            <a:off x="4076700" y="889000"/>
            <a:ext cx="4762500" cy="4525963"/>
          </a:xfrm>
          <a:prstGeom prst="rect">
            <a:avLst/>
          </a:prstGeom>
        </p:spPr>
        <p:txBody>
          <a:bodyPr/>
          <a:lstStyle>
            <a:lvl1pPr marL="230188" indent="-230188" algn="l" defTabSz="457200" rtl="0" eaLnBrk="0" fontAlgn="base" hangingPunct="0">
              <a:spcBef>
                <a:spcPct val="20000"/>
              </a:spcBef>
              <a:spcAft>
                <a:spcPct val="0"/>
              </a:spcAft>
              <a:buClr>
                <a:srgbClr val="DA5919"/>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The </a:t>
            </a:r>
            <a:r>
              <a:rPr lang="en-US" b="1" dirty="0" smtClean="0"/>
              <a:t>Palo Alto Medical Foundation </a:t>
            </a:r>
            <a:r>
              <a:rPr lang="en-US" dirty="0" smtClean="0"/>
              <a:t>uses analytics to identify </a:t>
            </a:r>
            <a:r>
              <a:rPr lang="en-US" dirty="0"/>
              <a:t>specific </a:t>
            </a:r>
            <a:r>
              <a:rPr lang="en-US" dirty="0" smtClean="0"/>
              <a:t>populations </a:t>
            </a:r>
            <a:r>
              <a:rPr lang="en-US" dirty="0"/>
              <a:t>at a higher </a:t>
            </a:r>
            <a:r>
              <a:rPr lang="en-US" dirty="0" smtClean="0"/>
              <a:t>risk for cardiovascular disease and to design specific intervention or screening methods that target that group, as well as design communication methods to reach the at-risk population.”</a:t>
            </a:r>
            <a:endParaRPr lang="en-US" dirty="0"/>
          </a:p>
        </p:txBody>
      </p:sp>
      <p:pic>
        <p:nvPicPr>
          <p:cNvPr id="7" name="Picture 6"/>
          <p:cNvPicPr>
            <a:picLocks noChangeAspect="1"/>
          </p:cNvPicPr>
          <p:nvPr/>
        </p:nvPicPr>
        <p:blipFill rotWithShape="1">
          <a:blip r:embed="rId2"/>
          <a:srcRect r="4000"/>
          <a:stretch/>
        </p:blipFill>
        <p:spPr>
          <a:xfrm>
            <a:off x="-1447800" y="920530"/>
            <a:ext cx="4876800" cy="3390900"/>
          </a:xfrm>
          <a:prstGeom prst="rect">
            <a:avLst/>
          </a:prstGeom>
        </p:spPr>
      </p:pic>
    </p:spTree>
    <p:extLst>
      <p:ext uri="{BB962C8B-B14F-4D97-AF65-F5344CB8AC3E}">
        <p14:creationId xmlns:p14="http://schemas.microsoft.com/office/powerpoint/2010/main" val="21896692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25129</TotalTime>
  <Words>3938</Words>
  <Application>Microsoft Macintosh PowerPoint</Application>
  <PresentationFormat>On-screen Show (4:3)</PresentationFormat>
  <Paragraphs>339</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WHAT HIGHER EDUCATION IT LEADERSHIP NEEDS TO KNOW ABOUT ANALYTICS AND WHY IT MATTERS SO MUCH</vt:lpstr>
      <vt:lpstr>What is Analytics?</vt:lpstr>
      <vt:lpstr>What is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We’ve been doing this for years. How is anything different? </vt:lpstr>
      <vt:lpstr>PowerPoint Presentation</vt:lpstr>
      <vt:lpstr>How is Analytics Different from Reporting?</vt:lpstr>
      <vt:lpstr>Starting out</vt:lpstr>
      <vt:lpstr>DRIVERS: THE AHA! Moment</vt:lpstr>
      <vt:lpstr>Drivers: ACCOUNTABILTY, AFFORDABILITY, PERFORMANCE</vt:lpstr>
      <vt:lpstr>PowerPoint Presentation</vt:lpstr>
      <vt:lpstr>PowerPoint Presentation</vt:lpstr>
      <vt:lpstr>FUNDING</vt:lpstr>
      <vt:lpstr>people</vt:lpstr>
      <vt:lpstr>Data governance</vt:lpstr>
      <vt:lpstr>culture</vt:lpstr>
      <vt:lpstr>design</vt:lpstr>
      <vt:lpstr>data</vt:lpstr>
      <vt:lpstr>WHAT DOES THIS MEAN FOR IT?</vt:lpstr>
      <vt:lpstr>PowerPoint Presentation</vt:lpstr>
      <vt:lpstr>Change the value proposition for IT</vt:lpstr>
      <vt:lpstr>PowerPoint Presentation</vt:lpstr>
      <vt:lpstr>Is HIGHER EDUCATION ready?</vt:lpstr>
      <vt:lpstr>Is your institution ready?</vt:lpstr>
      <vt:lpstr>PowerPoint Presentation</vt:lpstr>
      <vt:lpstr>PowerPoint Presentation</vt:lpstr>
      <vt:lpstr>Is your IT Organization ready?</vt:lpstr>
      <vt:lpstr>PowerPoint Presentation</vt:lpstr>
      <vt:lpstr>THANK YOU</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Susan Grajek</cp:lastModifiedBy>
  <cp:revision>139</cp:revision>
  <dcterms:created xsi:type="dcterms:W3CDTF">2009-07-28T17:41:50Z</dcterms:created>
  <dcterms:modified xsi:type="dcterms:W3CDTF">2012-05-21T13:42:16Z</dcterms:modified>
</cp:coreProperties>
</file>