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829" r:id="rId2"/>
  </p:sldMasterIdLst>
  <p:notesMasterIdLst>
    <p:notesMasterId r:id="rId67"/>
  </p:notesMasterIdLst>
  <p:handoutMasterIdLst>
    <p:handoutMasterId r:id="rId68"/>
  </p:handoutMasterIdLst>
  <p:sldIdLst>
    <p:sldId id="851" r:id="rId3"/>
    <p:sldId id="782" r:id="rId4"/>
    <p:sldId id="780" r:id="rId5"/>
    <p:sldId id="937" r:id="rId6"/>
    <p:sldId id="925" r:id="rId7"/>
    <p:sldId id="910" r:id="rId8"/>
    <p:sldId id="911" r:id="rId9"/>
    <p:sldId id="852" r:id="rId10"/>
    <p:sldId id="783" r:id="rId11"/>
    <p:sldId id="784" r:id="rId12"/>
    <p:sldId id="785" r:id="rId13"/>
    <p:sldId id="786" r:id="rId14"/>
    <p:sldId id="787" r:id="rId15"/>
    <p:sldId id="788" r:id="rId16"/>
    <p:sldId id="789" r:id="rId17"/>
    <p:sldId id="790" r:id="rId18"/>
    <p:sldId id="792" r:id="rId19"/>
    <p:sldId id="793" r:id="rId20"/>
    <p:sldId id="796" r:id="rId21"/>
    <p:sldId id="854" r:id="rId22"/>
    <p:sldId id="855" r:id="rId23"/>
    <p:sldId id="853" r:id="rId24"/>
    <p:sldId id="794" r:id="rId25"/>
    <p:sldId id="795" r:id="rId26"/>
    <p:sldId id="928" r:id="rId27"/>
    <p:sldId id="932" r:id="rId28"/>
    <p:sldId id="933" r:id="rId29"/>
    <p:sldId id="934" r:id="rId30"/>
    <p:sldId id="935" r:id="rId31"/>
    <p:sldId id="864" r:id="rId32"/>
    <p:sldId id="870" r:id="rId33"/>
    <p:sldId id="872" r:id="rId34"/>
    <p:sldId id="890" r:id="rId35"/>
    <p:sldId id="889" r:id="rId36"/>
    <p:sldId id="926" r:id="rId37"/>
    <p:sldId id="887" r:id="rId38"/>
    <p:sldId id="888" r:id="rId39"/>
    <p:sldId id="927" r:id="rId40"/>
    <p:sldId id="891" r:id="rId41"/>
    <p:sldId id="936" r:id="rId42"/>
    <p:sldId id="913" r:id="rId43"/>
    <p:sldId id="914" r:id="rId44"/>
    <p:sldId id="915" r:id="rId45"/>
    <p:sldId id="916" r:id="rId46"/>
    <p:sldId id="917" r:id="rId47"/>
    <p:sldId id="918" r:id="rId48"/>
    <p:sldId id="924" r:id="rId49"/>
    <p:sldId id="919" r:id="rId50"/>
    <p:sldId id="920" r:id="rId51"/>
    <p:sldId id="921" r:id="rId52"/>
    <p:sldId id="922" r:id="rId53"/>
    <p:sldId id="871" r:id="rId54"/>
    <p:sldId id="873" r:id="rId55"/>
    <p:sldId id="868" r:id="rId56"/>
    <p:sldId id="929" r:id="rId57"/>
    <p:sldId id="869" r:id="rId58"/>
    <p:sldId id="865" r:id="rId59"/>
    <p:sldId id="886" r:id="rId60"/>
    <p:sldId id="878" r:id="rId61"/>
    <p:sldId id="884" r:id="rId62"/>
    <p:sldId id="907" r:id="rId63"/>
    <p:sldId id="908" r:id="rId64"/>
    <p:sldId id="909" r:id="rId65"/>
    <p:sldId id="835" r:id="rId66"/>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05B"/>
    <a:srgbClr val="E5D329"/>
    <a:srgbClr val="990000"/>
    <a:srgbClr val="006600"/>
    <a:srgbClr val="003300"/>
    <a:srgbClr val="9900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2" autoAdjust="0"/>
    <p:restoredTop sz="64892" autoAdjust="0"/>
  </p:normalViewPr>
  <p:slideViewPr>
    <p:cSldViewPr>
      <p:cViewPr>
        <p:scale>
          <a:sx n="70" d="100"/>
          <a:sy n="70" d="100"/>
        </p:scale>
        <p:origin x="-1758" y="144"/>
      </p:cViewPr>
      <p:guideLst>
        <p:guide orient="horz" pos="2016"/>
        <p:guide pos="2880"/>
      </p:guideLst>
    </p:cSldViewPr>
  </p:slideViewPr>
  <p:outlineViewPr>
    <p:cViewPr>
      <p:scale>
        <a:sx n="33" d="100"/>
        <a:sy n="33" d="100"/>
      </p:scale>
      <p:origin x="0" y="69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832" y="-8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566B6-F982-49F3-AC94-6B7152AC794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B59A96FC-39A1-4B8C-84B6-B3AA71221883}">
      <dgm:prSet phldrT="[Text]"/>
      <dgm:spPr>
        <a:solidFill>
          <a:schemeClr val="accent6"/>
        </a:solidFill>
      </dgm:spPr>
      <dgm:t>
        <a:bodyPr/>
        <a:lstStyle/>
        <a:p>
          <a:r>
            <a:rPr lang="en-US" dirty="0" smtClean="0"/>
            <a:t>Application  Management</a:t>
          </a:r>
          <a:endParaRPr lang="en-US" dirty="0"/>
        </a:p>
      </dgm:t>
    </dgm:pt>
    <dgm:pt modelId="{A3C68416-3D7C-4632-BEEF-99BBC0D36DDE}" type="parTrans" cxnId="{0C93D7C4-B7DA-4A74-8ED5-80813C306AF1}">
      <dgm:prSet/>
      <dgm:spPr/>
      <dgm:t>
        <a:bodyPr/>
        <a:lstStyle/>
        <a:p>
          <a:endParaRPr lang="en-US"/>
        </a:p>
      </dgm:t>
    </dgm:pt>
    <dgm:pt modelId="{DE639E43-593A-4E33-B6A0-29D161615C80}" type="sibTrans" cxnId="{0C93D7C4-B7DA-4A74-8ED5-80813C306AF1}">
      <dgm:prSet/>
      <dgm:spPr/>
      <dgm:t>
        <a:bodyPr/>
        <a:lstStyle/>
        <a:p>
          <a:endParaRPr lang="en-US"/>
        </a:p>
      </dgm:t>
    </dgm:pt>
    <dgm:pt modelId="{1643DAED-BB32-42D9-9E64-262406670BEC}">
      <dgm:prSet phldrT="[Text]"/>
      <dgm:spPr>
        <a:solidFill>
          <a:schemeClr val="accent1">
            <a:lumMod val="25000"/>
          </a:schemeClr>
        </a:solidFill>
      </dgm:spPr>
      <dgm:t>
        <a:bodyPr/>
        <a:lstStyle/>
        <a:p>
          <a:r>
            <a:rPr lang="en-US" dirty="0" smtClean="0"/>
            <a:t>Learning Management System (LMS)</a:t>
          </a:r>
          <a:endParaRPr lang="en-US" dirty="0"/>
        </a:p>
      </dgm:t>
    </dgm:pt>
    <dgm:pt modelId="{BE6D65D3-4140-4A32-877F-0FB4B63C8BF3}" type="parTrans" cxnId="{CF601CA6-D087-46D8-8823-451AF4BE0143}">
      <dgm:prSet/>
      <dgm:spPr/>
      <dgm:t>
        <a:bodyPr/>
        <a:lstStyle/>
        <a:p>
          <a:endParaRPr lang="en-US"/>
        </a:p>
      </dgm:t>
    </dgm:pt>
    <dgm:pt modelId="{8836BBE7-1DF9-434B-BA9C-87E6C5CCF3BE}" type="sibTrans" cxnId="{CF601CA6-D087-46D8-8823-451AF4BE0143}">
      <dgm:prSet/>
      <dgm:spPr/>
      <dgm:t>
        <a:bodyPr/>
        <a:lstStyle/>
        <a:p>
          <a:endParaRPr lang="en-US"/>
        </a:p>
      </dgm:t>
    </dgm:pt>
    <dgm:pt modelId="{73CC1BDB-5711-4238-AC44-89E4F8BCEE07}">
      <dgm:prSet phldrT="[Text]"/>
      <dgm:spPr>
        <a:solidFill>
          <a:schemeClr val="accent1">
            <a:lumMod val="25000"/>
          </a:schemeClr>
        </a:solidFill>
      </dgm:spPr>
      <dgm:t>
        <a:bodyPr/>
        <a:lstStyle/>
        <a:p>
          <a:r>
            <a:rPr lang="en-US" dirty="0" smtClean="0"/>
            <a:t>Student Information System (SIS)</a:t>
          </a:r>
          <a:endParaRPr lang="en-US" dirty="0"/>
        </a:p>
      </dgm:t>
    </dgm:pt>
    <dgm:pt modelId="{79161264-E7E9-4ABB-87CD-5627C490D040}" type="parTrans" cxnId="{52E2CD7D-245A-4D72-89C6-4B3FDC4C250A}">
      <dgm:prSet/>
      <dgm:spPr/>
      <dgm:t>
        <a:bodyPr/>
        <a:lstStyle/>
        <a:p>
          <a:endParaRPr lang="en-US"/>
        </a:p>
      </dgm:t>
    </dgm:pt>
    <dgm:pt modelId="{464D7B8A-88AC-462B-8EFB-A35B9CBE7C32}" type="sibTrans" cxnId="{52E2CD7D-245A-4D72-89C6-4B3FDC4C250A}">
      <dgm:prSet/>
      <dgm:spPr/>
      <dgm:t>
        <a:bodyPr/>
        <a:lstStyle/>
        <a:p>
          <a:endParaRPr lang="en-US"/>
        </a:p>
      </dgm:t>
    </dgm:pt>
    <dgm:pt modelId="{387CCB02-8F1B-426A-8441-345E155E5D23}">
      <dgm:prSet phldrT="[Text]"/>
      <dgm:spPr>
        <a:solidFill>
          <a:srgbClr val="16AE24"/>
        </a:solidFill>
      </dgm:spPr>
      <dgm:t>
        <a:bodyPr/>
        <a:lstStyle/>
        <a:p>
          <a:r>
            <a:rPr lang="en-US" dirty="0" smtClean="0"/>
            <a:t>Infrastructure Management</a:t>
          </a:r>
          <a:endParaRPr lang="en-US" dirty="0"/>
        </a:p>
      </dgm:t>
    </dgm:pt>
    <dgm:pt modelId="{F646F735-A158-4486-BF37-D598CD2CC576}" type="parTrans" cxnId="{B65B3E4D-58CB-4721-9BC2-6888E8E6E266}">
      <dgm:prSet/>
      <dgm:spPr/>
      <dgm:t>
        <a:bodyPr/>
        <a:lstStyle/>
        <a:p>
          <a:endParaRPr lang="en-US"/>
        </a:p>
      </dgm:t>
    </dgm:pt>
    <dgm:pt modelId="{6D5063B1-796D-46E5-9A33-3E4FB7E12685}" type="sibTrans" cxnId="{B65B3E4D-58CB-4721-9BC2-6888E8E6E266}">
      <dgm:prSet/>
      <dgm:spPr/>
      <dgm:t>
        <a:bodyPr/>
        <a:lstStyle/>
        <a:p>
          <a:endParaRPr lang="en-US"/>
        </a:p>
      </dgm:t>
    </dgm:pt>
    <dgm:pt modelId="{90B9C6D5-027A-42D7-A39E-6A3EC0935654}">
      <dgm:prSet phldrT="[Text]"/>
      <dgm:spPr>
        <a:solidFill>
          <a:srgbClr val="16AE24"/>
        </a:solidFill>
      </dgm:spPr>
      <dgm:t>
        <a:bodyPr/>
        <a:lstStyle/>
        <a:p>
          <a:r>
            <a:rPr lang="en-US" dirty="0" smtClean="0"/>
            <a:t>Servers</a:t>
          </a:r>
          <a:endParaRPr lang="en-US" dirty="0"/>
        </a:p>
      </dgm:t>
    </dgm:pt>
    <dgm:pt modelId="{2BF9D66A-995D-42C0-BCD8-6E503FBE4624}" type="parTrans" cxnId="{93CFB43E-1E97-4486-A286-D9E01D2675F3}">
      <dgm:prSet/>
      <dgm:spPr/>
      <dgm:t>
        <a:bodyPr/>
        <a:lstStyle/>
        <a:p>
          <a:endParaRPr lang="en-US"/>
        </a:p>
      </dgm:t>
    </dgm:pt>
    <dgm:pt modelId="{ECC35212-876C-4164-AF12-0C147B67BB54}" type="sibTrans" cxnId="{93CFB43E-1E97-4486-A286-D9E01D2675F3}">
      <dgm:prSet/>
      <dgm:spPr/>
      <dgm:t>
        <a:bodyPr/>
        <a:lstStyle/>
        <a:p>
          <a:endParaRPr lang="en-US"/>
        </a:p>
      </dgm:t>
    </dgm:pt>
    <dgm:pt modelId="{0CB579F3-CC01-4548-80A0-1EEEEB0CCB13}">
      <dgm:prSet phldrT="[Text]"/>
      <dgm:spPr>
        <a:solidFill>
          <a:schemeClr val="accent1">
            <a:lumMod val="25000"/>
          </a:schemeClr>
        </a:solidFill>
      </dgm:spPr>
      <dgm:t>
        <a:bodyPr/>
        <a:lstStyle/>
        <a:p>
          <a:r>
            <a:rPr lang="en-US" dirty="0" smtClean="0"/>
            <a:t>Content Management System (CMS)</a:t>
          </a:r>
          <a:endParaRPr lang="en-US" dirty="0"/>
        </a:p>
      </dgm:t>
    </dgm:pt>
    <dgm:pt modelId="{74B1E1EA-3031-4EF5-A472-1A1127CCE70A}" type="parTrans" cxnId="{04B1E8CF-09C1-4B53-8AF2-973EB0FCB134}">
      <dgm:prSet/>
      <dgm:spPr/>
      <dgm:t>
        <a:bodyPr/>
        <a:lstStyle/>
        <a:p>
          <a:endParaRPr lang="en-US"/>
        </a:p>
      </dgm:t>
    </dgm:pt>
    <dgm:pt modelId="{2C6DC0F3-0E54-442E-82C7-ECF798196777}" type="sibTrans" cxnId="{04B1E8CF-09C1-4B53-8AF2-973EB0FCB134}">
      <dgm:prSet/>
      <dgm:spPr/>
      <dgm:t>
        <a:bodyPr/>
        <a:lstStyle/>
        <a:p>
          <a:endParaRPr lang="en-US"/>
        </a:p>
      </dgm:t>
    </dgm:pt>
    <dgm:pt modelId="{B6F17E7A-99D6-4D4A-BC75-FBD2F116244E}">
      <dgm:prSet phldrT="[Text]"/>
      <dgm:spPr>
        <a:solidFill>
          <a:schemeClr val="accent1">
            <a:lumMod val="25000"/>
          </a:schemeClr>
        </a:solidFill>
      </dgm:spPr>
      <dgm:t>
        <a:bodyPr/>
        <a:lstStyle/>
        <a:p>
          <a:r>
            <a:rPr lang="en-US" dirty="0" smtClean="0"/>
            <a:t>Facilities Management System</a:t>
          </a:r>
          <a:endParaRPr lang="en-US" dirty="0"/>
        </a:p>
      </dgm:t>
    </dgm:pt>
    <dgm:pt modelId="{7F0B6458-B999-430B-856C-F1DA62F13D17}" type="parTrans" cxnId="{6DEF3CB0-E6FD-439F-874F-95C6FB9BDC42}">
      <dgm:prSet/>
      <dgm:spPr/>
      <dgm:t>
        <a:bodyPr/>
        <a:lstStyle/>
        <a:p>
          <a:endParaRPr lang="en-US"/>
        </a:p>
      </dgm:t>
    </dgm:pt>
    <dgm:pt modelId="{CDA86BC8-0E77-4083-99CD-63318920583B}" type="sibTrans" cxnId="{6DEF3CB0-E6FD-439F-874F-95C6FB9BDC42}">
      <dgm:prSet/>
      <dgm:spPr/>
      <dgm:t>
        <a:bodyPr/>
        <a:lstStyle/>
        <a:p>
          <a:endParaRPr lang="en-US"/>
        </a:p>
      </dgm:t>
    </dgm:pt>
    <dgm:pt modelId="{D4BC91A5-B161-46E9-A019-412D9298B9D9}">
      <dgm:prSet phldrT="[Text]"/>
      <dgm:spPr>
        <a:solidFill>
          <a:schemeClr val="accent1">
            <a:lumMod val="25000"/>
          </a:schemeClr>
        </a:solidFill>
      </dgm:spPr>
      <dgm:t>
        <a:bodyPr/>
        <a:lstStyle/>
        <a:p>
          <a:r>
            <a:rPr lang="en-US" dirty="0" smtClean="0"/>
            <a:t>Custom Development</a:t>
          </a:r>
          <a:endParaRPr lang="en-US" dirty="0"/>
        </a:p>
      </dgm:t>
    </dgm:pt>
    <dgm:pt modelId="{3008C501-134A-4BF6-89AC-D5C21ED15631}" type="parTrans" cxnId="{58AA310C-C596-4F3D-84EC-0DCCCDD9D825}">
      <dgm:prSet/>
      <dgm:spPr/>
      <dgm:t>
        <a:bodyPr/>
        <a:lstStyle/>
        <a:p>
          <a:endParaRPr lang="en-US"/>
        </a:p>
      </dgm:t>
    </dgm:pt>
    <dgm:pt modelId="{DDD89641-2FBC-496E-9397-D8B8517D9A4D}" type="sibTrans" cxnId="{58AA310C-C596-4F3D-84EC-0DCCCDD9D825}">
      <dgm:prSet/>
      <dgm:spPr/>
      <dgm:t>
        <a:bodyPr/>
        <a:lstStyle/>
        <a:p>
          <a:endParaRPr lang="en-US"/>
        </a:p>
      </dgm:t>
    </dgm:pt>
    <dgm:pt modelId="{5E2578D7-5E9F-4F1C-941C-221D01511B43}">
      <dgm:prSet phldrT="[Text]"/>
      <dgm:spPr>
        <a:solidFill>
          <a:srgbClr val="16AE24"/>
        </a:solidFill>
      </dgm:spPr>
      <dgm:t>
        <a:bodyPr/>
        <a:lstStyle/>
        <a:p>
          <a:r>
            <a:rPr lang="en-US" dirty="0" smtClean="0"/>
            <a:t>Networks</a:t>
          </a:r>
          <a:endParaRPr lang="en-US" dirty="0"/>
        </a:p>
      </dgm:t>
    </dgm:pt>
    <dgm:pt modelId="{AEB77BB0-12B8-4ECF-BCF1-66C4A445BF13}" type="parTrans" cxnId="{5E89D8EE-1096-4BB3-BD6D-A25EA13EBFE9}">
      <dgm:prSet/>
      <dgm:spPr/>
      <dgm:t>
        <a:bodyPr/>
        <a:lstStyle/>
        <a:p>
          <a:endParaRPr lang="en-US"/>
        </a:p>
      </dgm:t>
    </dgm:pt>
    <dgm:pt modelId="{AF8F5C6C-1132-4B58-B68D-3F43C23C2EFB}" type="sibTrans" cxnId="{5E89D8EE-1096-4BB3-BD6D-A25EA13EBFE9}">
      <dgm:prSet/>
      <dgm:spPr/>
      <dgm:t>
        <a:bodyPr/>
        <a:lstStyle/>
        <a:p>
          <a:endParaRPr lang="en-US"/>
        </a:p>
      </dgm:t>
    </dgm:pt>
    <dgm:pt modelId="{98BF172D-6FDB-49A6-BE53-F5E91BAE37F3}">
      <dgm:prSet phldrT="[Text]"/>
      <dgm:spPr>
        <a:solidFill>
          <a:srgbClr val="16AE24"/>
        </a:solidFill>
      </dgm:spPr>
      <dgm:t>
        <a:bodyPr/>
        <a:lstStyle/>
        <a:p>
          <a:r>
            <a:rPr lang="en-US" dirty="0" smtClean="0"/>
            <a:t>Security</a:t>
          </a:r>
          <a:endParaRPr lang="en-US" dirty="0"/>
        </a:p>
      </dgm:t>
    </dgm:pt>
    <dgm:pt modelId="{A666A585-10F5-4375-9CEF-FF1AB1DDA548}" type="parTrans" cxnId="{24C2957E-C364-4D8E-B0C5-7B2CDCFC48E1}">
      <dgm:prSet/>
      <dgm:spPr/>
      <dgm:t>
        <a:bodyPr/>
        <a:lstStyle/>
        <a:p>
          <a:endParaRPr lang="en-US"/>
        </a:p>
      </dgm:t>
    </dgm:pt>
    <dgm:pt modelId="{BB47FBD5-B609-48E0-A957-337D2A747EA7}" type="sibTrans" cxnId="{24C2957E-C364-4D8E-B0C5-7B2CDCFC48E1}">
      <dgm:prSet/>
      <dgm:spPr/>
      <dgm:t>
        <a:bodyPr/>
        <a:lstStyle/>
        <a:p>
          <a:endParaRPr lang="en-US"/>
        </a:p>
      </dgm:t>
    </dgm:pt>
    <dgm:pt modelId="{07684511-448C-4630-9980-C9DC0D48A53C}">
      <dgm:prSet phldrT="[Text]"/>
      <dgm:spPr>
        <a:solidFill>
          <a:srgbClr val="7030A0"/>
        </a:solidFill>
      </dgm:spPr>
      <dgm:t>
        <a:bodyPr/>
        <a:lstStyle/>
        <a:p>
          <a:r>
            <a:rPr lang="en-US" dirty="0" smtClean="0"/>
            <a:t>Support Services</a:t>
          </a:r>
          <a:endParaRPr lang="en-US" dirty="0"/>
        </a:p>
      </dgm:t>
    </dgm:pt>
    <dgm:pt modelId="{688B5855-E9FF-419F-8DAA-A7E4ACA617A0}" type="parTrans" cxnId="{663D2F3A-61B8-4BE7-B3FB-7249A16C65F9}">
      <dgm:prSet/>
      <dgm:spPr/>
      <dgm:t>
        <a:bodyPr/>
        <a:lstStyle/>
        <a:p>
          <a:endParaRPr lang="en-US"/>
        </a:p>
      </dgm:t>
    </dgm:pt>
    <dgm:pt modelId="{ED494F23-1EA0-4382-86A9-6B6D95BF0F95}" type="sibTrans" cxnId="{663D2F3A-61B8-4BE7-B3FB-7249A16C65F9}">
      <dgm:prSet/>
      <dgm:spPr/>
      <dgm:t>
        <a:bodyPr/>
        <a:lstStyle/>
        <a:p>
          <a:endParaRPr lang="en-US"/>
        </a:p>
      </dgm:t>
    </dgm:pt>
    <dgm:pt modelId="{C11CEB9F-0797-455A-B87C-A9D684429FF9}">
      <dgm:prSet phldrT="[Text]"/>
      <dgm:spPr>
        <a:solidFill>
          <a:srgbClr val="7A34AE"/>
        </a:solidFill>
      </dgm:spPr>
      <dgm:t>
        <a:bodyPr/>
        <a:lstStyle/>
        <a:p>
          <a:r>
            <a:rPr lang="en-US" dirty="0" smtClean="0"/>
            <a:t>Student Help desk</a:t>
          </a:r>
          <a:endParaRPr lang="en-US" dirty="0"/>
        </a:p>
      </dgm:t>
    </dgm:pt>
    <dgm:pt modelId="{204501B6-A37E-4537-9A88-41999EB17DA2}" type="parTrans" cxnId="{CC711D2F-1147-4BDC-94C8-756D19CF339D}">
      <dgm:prSet/>
      <dgm:spPr/>
      <dgm:t>
        <a:bodyPr/>
        <a:lstStyle/>
        <a:p>
          <a:endParaRPr lang="en-US"/>
        </a:p>
      </dgm:t>
    </dgm:pt>
    <dgm:pt modelId="{4FD9806F-3841-414B-8354-6413C0A17D36}" type="sibTrans" cxnId="{CC711D2F-1147-4BDC-94C8-756D19CF339D}">
      <dgm:prSet/>
      <dgm:spPr/>
      <dgm:t>
        <a:bodyPr/>
        <a:lstStyle/>
        <a:p>
          <a:endParaRPr lang="en-US"/>
        </a:p>
      </dgm:t>
    </dgm:pt>
    <dgm:pt modelId="{1214E8F6-F081-444F-805B-4FD1BD04632B}">
      <dgm:prSet phldrT="[Text]"/>
      <dgm:spPr>
        <a:solidFill>
          <a:srgbClr val="7A34AE"/>
        </a:solidFill>
      </dgm:spPr>
      <dgm:t>
        <a:bodyPr/>
        <a:lstStyle/>
        <a:p>
          <a:r>
            <a:rPr lang="en-US" dirty="0" smtClean="0"/>
            <a:t>Faculty Help Desk</a:t>
          </a:r>
          <a:endParaRPr lang="en-US" dirty="0"/>
        </a:p>
      </dgm:t>
    </dgm:pt>
    <dgm:pt modelId="{3C3D0B86-D85E-4095-AC45-EF9CF3CC025B}" type="parTrans" cxnId="{E9F730B5-174D-4529-A90E-A13EAE242697}">
      <dgm:prSet/>
      <dgm:spPr/>
      <dgm:t>
        <a:bodyPr/>
        <a:lstStyle/>
        <a:p>
          <a:endParaRPr lang="en-US"/>
        </a:p>
      </dgm:t>
    </dgm:pt>
    <dgm:pt modelId="{25317DE6-8ED6-4C2C-876D-75F636971B53}" type="sibTrans" cxnId="{E9F730B5-174D-4529-A90E-A13EAE242697}">
      <dgm:prSet/>
      <dgm:spPr/>
      <dgm:t>
        <a:bodyPr/>
        <a:lstStyle/>
        <a:p>
          <a:endParaRPr lang="en-US"/>
        </a:p>
      </dgm:t>
    </dgm:pt>
    <dgm:pt modelId="{42801771-B49D-406B-8DE2-81D3E3E9435B}">
      <dgm:prSet phldrT="[Text]"/>
      <dgm:spPr>
        <a:solidFill>
          <a:srgbClr val="7A34AE"/>
        </a:solidFill>
      </dgm:spPr>
      <dgm:t>
        <a:bodyPr/>
        <a:lstStyle/>
        <a:p>
          <a:r>
            <a:rPr lang="en-US" dirty="0" smtClean="0"/>
            <a:t>PC/Phone Mgmt.</a:t>
          </a:r>
          <a:endParaRPr lang="en-US" dirty="0"/>
        </a:p>
      </dgm:t>
    </dgm:pt>
    <dgm:pt modelId="{F647D06A-9B31-4C9C-AAB3-949696BD0098}" type="parTrans" cxnId="{D330D074-1B75-43D8-A2C7-35FC22A8694B}">
      <dgm:prSet/>
      <dgm:spPr/>
      <dgm:t>
        <a:bodyPr/>
        <a:lstStyle/>
        <a:p>
          <a:endParaRPr lang="en-US"/>
        </a:p>
      </dgm:t>
    </dgm:pt>
    <dgm:pt modelId="{C3086983-EED3-4513-A98F-80A256411475}" type="sibTrans" cxnId="{D330D074-1B75-43D8-A2C7-35FC22A8694B}">
      <dgm:prSet/>
      <dgm:spPr/>
      <dgm:t>
        <a:bodyPr/>
        <a:lstStyle/>
        <a:p>
          <a:endParaRPr lang="en-US"/>
        </a:p>
      </dgm:t>
    </dgm:pt>
    <dgm:pt modelId="{29DEADA4-1FB6-4CDC-9986-E63C854B0612}">
      <dgm:prSet phldrT="[Text]"/>
      <dgm:spPr>
        <a:solidFill>
          <a:srgbClr val="16AE24"/>
        </a:solidFill>
      </dgm:spPr>
      <dgm:t>
        <a:bodyPr/>
        <a:lstStyle/>
        <a:p>
          <a:r>
            <a:rPr lang="en-US" dirty="0" smtClean="0"/>
            <a:t>Telephony</a:t>
          </a:r>
          <a:endParaRPr lang="en-US" dirty="0"/>
        </a:p>
      </dgm:t>
    </dgm:pt>
    <dgm:pt modelId="{8B90B58D-8C46-4491-A61B-56CDB5844F82}" type="parTrans" cxnId="{4F20CD1E-2CBE-4EB7-B7BF-8C0EDAFB7A25}">
      <dgm:prSet/>
      <dgm:spPr/>
      <dgm:t>
        <a:bodyPr/>
        <a:lstStyle/>
        <a:p>
          <a:endParaRPr lang="en-US"/>
        </a:p>
      </dgm:t>
    </dgm:pt>
    <dgm:pt modelId="{28AB480E-B577-46F8-A6C0-93F113A94D79}" type="sibTrans" cxnId="{4F20CD1E-2CBE-4EB7-B7BF-8C0EDAFB7A25}">
      <dgm:prSet/>
      <dgm:spPr/>
      <dgm:t>
        <a:bodyPr/>
        <a:lstStyle/>
        <a:p>
          <a:endParaRPr lang="en-US"/>
        </a:p>
      </dgm:t>
    </dgm:pt>
    <dgm:pt modelId="{3EB18453-ECED-43FF-BDC4-1C676BB49A1B}">
      <dgm:prSet phldrT="[Text]"/>
      <dgm:spPr>
        <a:solidFill>
          <a:srgbClr val="FFC000"/>
        </a:solidFill>
      </dgm:spPr>
      <dgm:t>
        <a:bodyPr/>
        <a:lstStyle/>
        <a:p>
          <a:r>
            <a:rPr lang="en-US" dirty="0" smtClean="0"/>
            <a:t>Admin Services</a:t>
          </a:r>
          <a:endParaRPr lang="en-US" dirty="0"/>
        </a:p>
      </dgm:t>
    </dgm:pt>
    <dgm:pt modelId="{6652332B-E564-4917-99FE-757EFC00CBD2}" type="parTrans" cxnId="{9EAECF64-F814-408C-BC45-2963EEFEF39A}">
      <dgm:prSet/>
      <dgm:spPr/>
      <dgm:t>
        <a:bodyPr/>
        <a:lstStyle/>
        <a:p>
          <a:endParaRPr lang="en-US"/>
        </a:p>
      </dgm:t>
    </dgm:pt>
    <dgm:pt modelId="{AB86C86A-3E04-4F24-A5E0-DCA170E7C905}" type="sibTrans" cxnId="{9EAECF64-F814-408C-BC45-2963EEFEF39A}">
      <dgm:prSet/>
      <dgm:spPr/>
      <dgm:t>
        <a:bodyPr/>
        <a:lstStyle/>
        <a:p>
          <a:endParaRPr lang="en-US"/>
        </a:p>
      </dgm:t>
    </dgm:pt>
    <dgm:pt modelId="{755131CB-8460-4646-931D-7E05254384AB}">
      <dgm:prSet phldrT="[Text]"/>
      <dgm:spPr>
        <a:solidFill>
          <a:srgbClr val="16AE24"/>
        </a:solidFill>
      </dgm:spPr>
      <dgm:t>
        <a:bodyPr/>
        <a:lstStyle/>
        <a:p>
          <a:r>
            <a:rPr lang="en-US" dirty="0" smtClean="0"/>
            <a:t>Application Hosting</a:t>
          </a:r>
          <a:endParaRPr lang="en-US" dirty="0"/>
        </a:p>
      </dgm:t>
    </dgm:pt>
    <dgm:pt modelId="{82F041C1-3656-42D4-810C-7935E4715AFD}" type="parTrans" cxnId="{8E0E607A-7D4F-42E9-B0D0-6522FC76D411}">
      <dgm:prSet/>
      <dgm:spPr/>
      <dgm:t>
        <a:bodyPr/>
        <a:lstStyle/>
        <a:p>
          <a:endParaRPr lang="en-US"/>
        </a:p>
      </dgm:t>
    </dgm:pt>
    <dgm:pt modelId="{CD189465-DC08-4FE0-BCCF-4A93BCCBF9AB}" type="sibTrans" cxnId="{8E0E607A-7D4F-42E9-B0D0-6522FC76D411}">
      <dgm:prSet/>
      <dgm:spPr/>
      <dgm:t>
        <a:bodyPr/>
        <a:lstStyle/>
        <a:p>
          <a:endParaRPr lang="en-US"/>
        </a:p>
      </dgm:t>
    </dgm:pt>
    <dgm:pt modelId="{CFBE0E7F-DE3A-4A9C-AE04-8133EA907416}">
      <dgm:prSet phldrT="[Text]"/>
      <dgm:spPr>
        <a:solidFill>
          <a:srgbClr val="BC8F00"/>
        </a:solidFill>
      </dgm:spPr>
      <dgm:t>
        <a:bodyPr/>
        <a:lstStyle/>
        <a:p>
          <a:r>
            <a:rPr lang="en-US" dirty="0" smtClean="0"/>
            <a:t>Compliance</a:t>
          </a:r>
          <a:endParaRPr lang="en-US" dirty="0"/>
        </a:p>
      </dgm:t>
    </dgm:pt>
    <dgm:pt modelId="{03CA65BB-BD08-4B2D-8FAE-02541BE61634}" type="parTrans" cxnId="{31C3D4FE-A7A2-4912-BD72-46054497820F}">
      <dgm:prSet/>
      <dgm:spPr/>
      <dgm:t>
        <a:bodyPr/>
        <a:lstStyle/>
        <a:p>
          <a:endParaRPr lang="en-US"/>
        </a:p>
      </dgm:t>
    </dgm:pt>
    <dgm:pt modelId="{D443B714-6E6F-4226-A57D-3EBC23A2D5D3}" type="sibTrans" cxnId="{31C3D4FE-A7A2-4912-BD72-46054497820F}">
      <dgm:prSet/>
      <dgm:spPr/>
      <dgm:t>
        <a:bodyPr/>
        <a:lstStyle/>
        <a:p>
          <a:endParaRPr lang="en-US"/>
        </a:p>
      </dgm:t>
    </dgm:pt>
    <dgm:pt modelId="{8EB5DF5B-4C1B-4923-A23F-84CE084896F6}">
      <dgm:prSet phldrT="[Text]"/>
      <dgm:spPr>
        <a:solidFill>
          <a:srgbClr val="BC8F00"/>
        </a:solidFill>
      </dgm:spPr>
      <dgm:t>
        <a:bodyPr/>
        <a:lstStyle/>
        <a:p>
          <a:r>
            <a:rPr lang="en-US" dirty="0" smtClean="0"/>
            <a:t>Project Services (PMO)</a:t>
          </a:r>
          <a:endParaRPr lang="en-US" dirty="0"/>
        </a:p>
      </dgm:t>
    </dgm:pt>
    <dgm:pt modelId="{2978F697-8D17-42CC-B028-008B4077CA08}" type="parTrans" cxnId="{14368823-16C1-4213-A6A8-231CB22330FF}">
      <dgm:prSet/>
      <dgm:spPr/>
      <dgm:t>
        <a:bodyPr/>
        <a:lstStyle/>
        <a:p>
          <a:endParaRPr lang="en-US"/>
        </a:p>
      </dgm:t>
    </dgm:pt>
    <dgm:pt modelId="{9655E2BF-4B68-4F77-8CF5-380D127197F9}" type="sibTrans" cxnId="{14368823-16C1-4213-A6A8-231CB22330FF}">
      <dgm:prSet/>
      <dgm:spPr/>
      <dgm:t>
        <a:bodyPr/>
        <a:lstStyle/>
        <a:p>
          <a:endParaRPr lang="en-US"/>
        </a:p>
      </dgm:t>
    </dgm:pt>
    <dgm:pt modelId="{41B618D6-EBB1-4145-BB8A-A2EC6474C3C9}">
      <dgm:prSet phldrT="[Text]"/>
      <dgm:spPr>
        <a:solidFill>
          <a:schemeClr val="accent1">
            <a:lumMod val="25000"/>
          </a:schemeClr>
        </a:solidFill>
      </dgm:spPr>
      <dgm:t>
        <a:bodyPr/>
        <a:lstStyle/>
        <a:p>
          <a:r>
            <a:rPr lang="en-US" dirty="0" smtClean="0"/>
            <a:t>Email</a:t>
          </a:r>
          <a:endParaRPr lang="en-US" dirty="0"/>
        </a:p>
      </dgm:t>
    </dgm:pt>
    <dgm:pt modelId="{BE86C0C7-F30C-4534-89F4-C687DAC32D3C}" type="parTrans" cxnId="{D59D44B9-BC49-4F2F-8313-2A3898E9EF74}">
      <dgm:prSet/>
      <dgm:spPr/>
      <dgm:t>
        <a:bodyPr/>
        <a:lstStyle/>
        <a:p>
          <a:endParaRPr lang="en-US"/>
        </a:p>
      </dgm:t>
    </dgm:pt>
    <dgm:pt modelId="{DA8D9755-FA80-4EE0-A5AF-728F02FB073E}" type="sibTrans" cxnId="{D59D44B9-BC49-4F2F-8313-2A3898E9EF74}">
      <dgm:prSet/>
      <dgm:spPr/>
      <dgm:t>
        <a:bodyPr/>
        <a:lstStyle/>
        <a:p>
          <a:endParaRPr lang="en-US"/>
        </a:p>
      </dgm:t>
    </dgm:pt>
    <dgm:pt modelId="{576F1D89-7723-47F0-A66D-A71EC9F87FC9}">
      <dgm:prSet phldrT="[Text]"/>
      <dgm:spPr>
        <a:solidFill>
          <a:srgbClr val="16AE24"/>
        </a:solidFill>
      </dgm:spPr>
      <dgm:t>
        <a:bodyPr/>
        <a:lstStyle/>
        <a:p>
          <a:r>
            <a:rPr lang="en-US" dirty="0" smtClean="0"/>
            <a:t>A/V Equipment</a:t>
          </a:r>
          <a:endParaRPr lang="en-US" dirty="0"/>
        </a:p>
      </dgm:t>
    </dgm:pt>
    <dgm:pt modelId="{3B2B8D37-8CDB-4753-A2A6-EA53C82C11A8}" type="parTrans" cxnId="{08AB200F-F845-475D-81C5-7303A5ED7C30}">
      <dgm:prSet/>
      <dgm:spPr/>
      <dgm:t>
        <a:bodyPr/>
        <a:lstStyle/>
        <a:p>
          <a:endParaRPr lang="en-US"/>
        </a:p>
      </dgm:t>
    </dgm:pt>
    <dgm:pt modelId="{5DCCD479-FC6F-475F-93E1-877BC337D3CA}" type="sibTrans" cxnId="{08AB200F-F845-475D-81C5-7303A5ED7C30}">
      <dgm:prSet/>
      <dgm:spPr/>
      <dgm:t>
        <a:bodyPr/>
        <a:lstStyle/>
        <a:p>
          <a:endParaRPr lang="en-US"/>
        </a:p>
      </dgm:t>
    </dgm:pt>
    <dgm:pt modelId="{F085DFEA-89D1-4AA8-ACAE-BDA6741FE1E3}">
      <dgm:prSet phldrT="[Text]"/>
      <dgm:spPr>
        <a:solidFill>
          <a:srgbClr val="BC8F00"/>
        </a:solidFill>
      </dgm:spPr>
      <dgm:t>
        <a:bodyPr/>
        <a:lstStyle/>
        <a:p>
          <a:r>
            <a:rPr lang="en-US" dirty="0" smtClean="0"/>
            <a:t>Security</a:t>
          </a:r>
          <a:endParaRPr lang="en-US" dirty="0"/>
        </a:p>
      </dgm:t>
    </dgm:pt>
    <dgm:pt modelId="{718F864B-E124-45A3-9DFD-5B800B428189}" type="parTrans" cxnId="{465F2611-E6C9-41CF-9A5E-CDEA0DC33FAF}">
      <dgm:prSet/>
      <dgm:spPr/>
      <dgm:t>
        <a:bodyPr/>
        <a:lstStyle/>
        <a:p>
          <a:endParaRPr lang="en-US"/>
        </a:p>
      </dgm:t>
    </dgm:pt>
    <dgm:pt modelId="{9A49C2EB-AA9E-4815-9644-0F725E6D1DD2}" type="sibTrans" cxnId="{465F2611-E6C9-41CF-9A5E-CDEA0DC33FAF}">
      <dgm:prSet/>
      <dgm:spPr/>
      <dgm:t>
        <a:bodyPr/>
        <a:lstStyle/>
        <a:p>
          <a:endParaRPr lang="en-US"/>
        </a:p>
      </dgm:t>
    </dgm:pt>
    <dgm:pt modelId="{1299ED3D-3563-441D-BD23-3BCDABD5B2D1}" type="pres">
      <dgm:prSet presAssocID="{5EF566B6-F982-49F3-AC94-6B7152AC7940}" presName="Name0" presStyleCnt="0">
        <dgm:presLayoutVars>
          <dgm:chPref val="1"/>
          <dgm:dir/>
          <dgm:animOne val="branch"/>
          <dgm:animLvl val="lvl"/>
          <dgm:resizeHandles/>
        </dgm:presLayoutVars>
      </dgm:prSet>
      <dgm:spPr/>
      <dgm:t>
        <a:bodyPr/>
        <a:lstStyle/>
        <a:p>
          <a:endParaRPr lang="en-US"/>
        </a:p>
      </dgm:t>
    </dgm:pt>
    <dgm:pt modelId="{97ED6338-52B6-438F-AD9E-A264050837E6}" type="pres">
      <dgm:prSet presAssocID="{B59A96FC-39A1-4B8C-84B6-B3AA71221883}" presName="vertOne" presStyleCnt="0"/>
      <dgm:spPr/>
    </dgm:pt>
    <dgm:pt modelId="{9CF46F1E-5B8B-4BC2-B510-974C9D172591}" type="pres">
      <dgm:prSet presAssocID="{B59A96FC-39A1-4B8C-84B6-B3AA71221883}" presName="txOne" presStyleLbl="node0" presStyleIdx="0" presStyleCnt="4" custScaleY="21663">
        <dgm:presLayoutVars>
          <dgm:chPref val="3"/>
        </dgm:presLayoutVars>
      </dgm:prSet>
      <dgm:spPr/>
      <dgm:t>
        <a:bodyPr/>
        <a:lstStyle/>
        <a:p>
          <a:endParaRPr lang="en-US"/>
        </a:p>
      </dgm:t>
    </dgm:pt>
    <dgm:pt modelId="{A8B8BA01-2671-468B-A6A1-409383080FC8}" type="pres">
      <dgm:prSet presAssocID="{B59A96FC-39A1-4B8C-84B6-B3AA71221883}" presName="parTransOne" presStyleCnt="0"/>
      <dgm:spPr/>
    </dgm:pt>
    <dgm:pt modelId="{BF3187EF-1088-4903-B99B-55DC7016585B}" type="pres">
      <dgm:prSet presAssocID="{B59A96FC-39A1-4B8C-84B6-B3AA71221883}" presName="horzOne" presStyleCnt="0"/>
      <dgm:spPr/>
    </dgm:pt>
    <dgm:pt modelId="{39A871DC-2D0F-44F8-A12F-49C8B2804D87}" type="pres">
      <dgm:prSet presAssocID="{1643DAED-BB32-42D9-9E64-262406670BEC}" presName="vertTwo" presStyleCnt="0"/>
      <dgm:spPr/>
    </dgm:pt>
    <dgm:pt modelId="{084EF75D-D8AD-4146-AE5B-6230EA883803}" type="pres">
      <dgm:prSet presAssocID="{1643DAED-BB32-42D9-9E64-262406670BEC}" presName="txTwo" presStyleLbl="node2" presStyleIdx="0" presStyleCnt="18">
        <dgm:presLayoutVars>
          <dgm:chPref val="3"/>
        </dgm:presLayoutVars>
      </dgm:prSet>
      <dgm:spPr/>
      <dgm:t>
        <a:bodyPr/>
        <a:lstStyle/>
        <a:p>
          <a:endParaRPr lang="en-US"/>
        </a:p>
      </dgm:t>
    </dgm:pt>
    <dgm:pt modelId="{F7DF8996-52BF-4CD7-BC67-17D7EDB68339}" type="pres">
      <dgm:prSet presAssocID="{1643DAED-BB32-42D9-9E64-262406670BEC}" presName="horzTwo" presStyleCnt="0"/>
      <dgm:spPr/>
    </dgm:pt>
    <dgm:pt modelId="{8E50D585-719E-45CD-AEF2-C7204B13A715}" type="pres">
      <dgm:prSet presAssocID="{8836BBE7-1DF9-434B-BA9C-87E6C5CCF3BE}" presName="sibSpaceTwo" presStyleCnt="0"/>
      <dgm:spPr/>
    </dgm:pt>
    <dgm:pt modelId="{F032AA9F-AA85-4B47-B5DF-809BADE8E7C6}" type="pres">
      <dgm:prSet presAssocID="{73CC1BDB-5711-4238-AC44-89E4F8BCEE07}" presName="vertTwo" presStyleCnt="0"/>
      <dgm:spPr/>
    </dgm:pt>
    <dgm:pt modelId="{10AA573E-CFCA-4A48-B7C8-319C56B5AEDF}" type="pres">
      <dgm:prSet presAssocID="{73CC1BDB-5711-4238-AC44-89E4F8BCEE07}" presName="txTwo" presStyleLbl="node2" presStyleIdx="1" presStyleCnt="18">
        <dgm:presLayoutVars>
          <dgm:chPref val="3"/>
        </dgm:presLayoutVars>
      </dgm:prSet>
      <dgm:spPr/>
      <dgm:t>
        <a:bodyPr/>
        <a:lstStyle/>
        <a:p>
          <a:endParaRPr lang="en-US"/>
        </a:p>
      </dgm:t>
    </dgm:pt>
    <dgm:pt modelId="{F1B07091-C9EE-4E14-913E-0F423F951F7E}" type="pres">
      <dgm:prSet presAssocID="{73CC1BDB-5711-4238-AC44-89E4F8BCEE07}" presName="horzTwo" presStyleCnt="0"/>
      <dgm:spPr/>
    </dgm:pt>
    <dgm:pt modelId="{CFD59036-0F50-4AFC-8022-EFEBAA8BB2A0}" type="pres">
      <dgm:prSet presAssocID="{464D7B8A-88AC-462B-8EFB-A35B9CBE7C32}" presName="sibSpaceTwo" presStyleCnt="0"/>
      <dgm:spPr/>
    </dgm:pt>
    <dgm:pt modelId="{8C4610B1-B0A5-4A61-BEB3-E9F9D5E2A76F}" type="pres">
      <dgm:prSet presAssocID="{0CB579F3-CC01-4548-80A0-1EEEEB0CCB13}" presName="vertTwo" presStyleCnt="0"/>
      <dgm:spPr/>
    </dgm:pt>
    <dgm:pt modelId="{592A5641-F6A0-40F5-B937-B556953C855A}" type="pres">
      <dgm:prSet presAssocID="{0CB579F3-CC01-4548-80A0-1EEEEB0CCB13}" presName="txTwo" presStyleLbl="node2" presStyleIdx="2" presStyleCnt="18">
        <dgm:presLayoutVars>
          <dgm:chPref val="3"/>
        </dgm:presLayoutVars>
      </dgm:prSet>
      <dgm:spPr/>
      <dgm:t>
        <a:bodyPr/>
        <a:lstStyle/>
        <a:p>
          <a:endParaRPr lang="en-US"/>
        </a:p>
      </dgm:t>
    </dgm:pt>
    <dgm:pt modelId="{C05121DB-EAEB-4517-9A68-FEEE0E250725}" type="pres">
      <dgm:prSet presAssocID="{0CB579F3-CC01-4548-80A0-1EEEEB0CCB13}" presName="horzTwo" presStyleCnt="0"/>
      <dgm:spPr/>
    </dgm:pt>
    <dgm:pt modelId="{3E5F0F68-02C6-4654-B4CF-9E15F8CC5A5E}" type="pres">
      <dgm:prSet presAssocID="{2C6DC0F3-0E54-442E-82C7-ECF798196777}" presName="sibSpaceTwo" presStyleCnt="0"/>
      <dgm:spPr/>
    </dgm:pt>
    <dgm:pt modelId="{D498EE60-2F92-4B11-86F6-10B73600F89E}" type="pres">
      <dgm:prSet presAssocID="{B6F17E7A-99D6-4D4A-BC75-FBD2F116244E}" presName="vertTwo" presStyleCnt="0"/>
      <dgm:spPr/>
    </dgm:pt>
    <dgm:pt modelId="{2673FE5D-17AD-4C7E-8F84-C5CA6384F33D}" type="pres">
      <dgm:prSet presAssocID="{B6F17E7A-99D6-4D4A-BC75-FBD2F116244E}" presName="txTwo" presStyleLbl="node2" presStyleIdx="3" presStyleCnt="18">
        <dgm:presLayoutVars>
          <dgm:chPref val="3"/>
        </dgm:presLayoutVars>
      </dgm:prSet>
      <dgm:spPr/>
      <dgm:t>
        <a:bodyPr/>
        <a:lstStyle/>
        <a:p>
          <a:endParaRPr lang="en-US"/>
        </a:p>
      </dgm:t>
    </dgm:pt>
    <dgm:pt modelId="{AC6AC338-7F8A-4EFB-907F-3ED9F77832F1}" type="pres">
      <dgm:prSet presAssocID="{B6F17E7A-99D6-4D4A-BC75-FBD2F116244E}" presName="horzTwo" presStyleCnt="0"/>
      <dgm:spPr/>
    </dgm:pt>
    <dgm:pt modelId="{479EF136-5E21-4548-B3E3-05780B31EBAD}" type="pres">
      <dgm:prSet presAssocID="{CDA86BC8-0E77-4083-99CD-63318920583B}" presName="sibSpaceTwo" presStyleCnt="0"/>
      <dgm:spPr/>
    </dgm:pt>
    <dgm:pt modelId="{0CC80CF4-B56D-4A01-9196-B9FDC7DC9C8C}" type="pres">
      <dgm:prSet presAssocID="{41B618D6-EBB1-4145-BB8A-A2EC6474C3C9}" presName="vertTwo" presStyleCnt="0"/>
      <dgm:spPr/>
    </dgm:pt>
    <dgm:pt modelId="{5413A8F1-F43D-4700-A434-3D775E50C35D}" type="pres">
      <dgm:prSet presAssocID="{41B618D6-EBB1-4145-BB8A-A2EC6474C3C9}" presName="txTwo" presStyleLbl="node2" presStyleIdx="4" presStyleCnt="18">
        <dgm:presLayoutVars>
          <dgm:chPref val="3"/>
        </dgm:presLayoutVars>
      </dgm:prSet>
      <dgm:spPr/>
      <dgm:t>
        <a:bodyPr/>
        <a:lstStyle/>
        <a:p>
          <a:endParaRPr lang="en-US"/>
        </a:p>
      </dgm:t>
    </dgm:pt>
    <dgm:pt modelId="{3D7A905B-73F2-488C-B029-5E65005C24F8}" type="pres">
      <dgm:prSet presAssocID="{41B618D6-EBB1-4145-BB8A-A2EC6474C3C9}" presName="horzTwo" presStyleCnt="0"/>
      <dgm:spPr/>
    </dgm:pt>
    <dgm:pt modelId="{D8EE0AA9-AA12-4D2B-8B6B-2651B1D79386}" type="pres">
      <dgm:prSet presAssocID="{DA8D9755-FA80-4EE0-A5AF-728F02FB073E}" presName="sibSpaceTwo" presStyleCnt="0"/>
      <dgm:spPr/>
    </dgm:pt>
    <dgm:pt modelId="{5DCD1082-80DC-43D7-B7B5-30D0C44A3494}" type="pres">
      <dgm:prSet presAssocID="{D4BC91A5-B161-46E9-A019-412D9298B9D9}" presName="vertTwo" presStyleCnt="0"/>
      <dgm:spPr/>
    </dgm:pt>
    <dgm:pt modelId="{E3BF3771-70D7-4BBE-8B37-E58030F30DC0}" type="pres">
      <dgm:prSet presAssocID="{D4BC91A5-B161-46E9-A019-412D9298B9D9}" presName="txTwo" presStyleLbl="node2" presStyleIdx="5" presStyleCnt="18">
        <dgm:presLayoutVars>
          <dgm:chPref val="3"/>
        </dgm:presLayoutVars>
      </dgm:prSet>
      <dgm:spPr/>
      <dgm:t>
        <a:bodyPr/>
        <a:lstStyle/>
        <a:p>
          <a:endParaRPr lang="en-US"/>
        </a:p>
      </dgm:t>
    </dgm:pt>
    <dgm:pt modelId="{D4813559-95CE-46A1-83D7-BD4D6F3B6EB2}" type="pres">
      <dgm:prSet presAssocID="{D4BC91A5-B161-46E9-A019-412D9298B9D9}" presName="horzTwo" presStyleCnt="0"/>
      <dgm:spPr/>
    </dgm:pt>
    <dgm:pt modelId="{18DB75A0-3093-4990-B9E8-CFEC4C1A14AA}" type="pres">
      <dgm:prSet presAssocID="{DE639E43-593A-4E33-B6A0-29D161615C80}" presName="sibSpaceOne" presStyleCnt="0"/>
      <dgm:spPr/>
    </dgm:pt>
    <dgm:pt modelId="{68212316-0E5B-4767-888F-6142C5A2B380}" type="pres">
      <dgm:prSet presAssocID="{387CCB02-8F1B-426A-8441-345E155E5D23}" presName="vertOne" presStyleCnt="0"/>
      <dgm:spPr/>
    </dgm:pt>
    <dgm:pt modelId="{73E6B115-AD6C-4088-8751-3BFAC70FF9C0}" type="pres">
      <dgm:prSet presAssocID="{387CCB02-8F1B-426A-8441-345E155E5D23}" presName="txOne" presStyleLbl="node0" presStyleIdx="1" presStyleCnt="4" custScaleY="21554">
        <dgm:presLayoutVars>
          <dgm:chPref val="3"/>
        </dgm:presLayoutVars>
      </dgm:prSet>
      <dgm:spPr/>
      <dgm:t>
        <a:bodyPr/>
        <a:lstStyle/>
        <a:p>
          <a:endParaRPr lang="en-US"/>
        </a:p>
      </dgm:t>
    </dgm:pt>
    <dgm:pt modelId="{0BB2464D-D831-45D7-B3A5-7CE35BFA0B73}" type="pres">
      <dgm:prSet presAssocID="{387CCB02-8F1B-426A-8441-345E155E5D23}" presName="parTransOne" presStyleCnt="0"/>
      <dgm:spPr/>
    </dgm:pt>
    <dgm:pt modelId="{4DDBAC5D-403B-4A5D-A967-E6A3D80FD517}" type="pres">
      <dgm:prSet presAssocID="{387CCB02-8F1B-426A-8441-345E155E5D23}" presName="horzOne" presStyleCnt="0"/>
      <dgm:spPr/>
    </dgm:pt>
    <dgm:pt modelId="{14AB7EE6-1C82-4C1D-A74B-AC261777F02F}" type="pres">
      <dgm:prSet presAssocID="{90B9C6D5-027A-42D7-A39E-6A3EC0935654}" presName="vertTwo" presStyleCnt="0"/>
      <dgm:spPr/>
    </dgm:pt>
    <dgm:pt modelId="{943EC18C-052C-4562-BD7D-9D750AF6A057}" type="pres">
      <dgm:prSet presAssocID="{90B9C6D5-027A-42D7-A39E-6A3EC0935654}" presName="txTwo" presStyleLbl="node2" presStyleIdx="6" presStyleCnt="18">
        <dgm:presLayoutVars>
          <dgm:chPref val="3"/>
        </dgm:presLayoutVars>
      </dgm:prSet>
      <dgm:spPr/>
      <dgm:t>
        <a:bodyPr/>
        <a:lstStyle/>
        <a:p>
          <a:endParaRPr lang="en-US"/>
        </a:p>
      </dgm:t>
    </dgm:pt>
    <dgm:pt modelId="{E002F43D-3BA8-4658-9D0D-5FF433837D9A}" type="pres">
      <dgm:prSet presAssocID="{90B9C6D5-027A-42D7-A39E-6A3EC0935654}" presName="horzTwo" presStyleCnt="0"/>
      <dgm:spPr/>
    </dgm:pt>
    <dgm:pt modelId="{ED4C8B35-54EB-4249-BFB0-771204519A40}" type="pres">
      <dgm:prSet presAssocID="{ECC35212-876C-4164-AF12-0C147B67BB54}" presName="sibSpaceTwo" presStyleCnt="0"/>
      <dgm:spPr/>
    </dgm:pt>
    <dgm:pt modelId="{6317715E-2648-40A0-A0AE-968CC66DF344}" type="pres">
      <dgm:prSet presAssocID="{5E2578D7-5E9F-4F1C-941C-221D01511B43}" presName="vertTwo" presStyleCnt="0"/>
      <dgm:spPr/>
    </dgm:pt>
    <dgm:pt modelId="{335A5DA6-F652-4400-BDCD-B9081E9D34E1}" type="pres">
      <dgm:prSet presAssocID="{5E2578D7-5E9F-4F1C-941C-221D01511B43}" presName="txTwo" presStyleLbl="node2" presStyleIdx="7" presStyleCnt="18">
        <dgm:presLayoutVars>
          <dgm:chPref val="3"/>
        </dgm:presLayoutVars>
      </dgm:prSet>
      <dgm:spPr/>
      <dgm:t>
        <a:bodyPr/>
        <a:lstStyle/>
        <a:p>
          <a:endParaRPr lang="en-US"/>
        </a:p>
      </dgm:t>
    </dgm:pt>
    <dgm:pt modelId="{F0BCDD6F-498C-450F-97C5-1524ACC7EDB1}" type="pres">
      <dgm:prSet presAssocID="{5E2578D7-5E9F-4F1C-941C-221D01511B43}" presName="horzTwo" presStyleCnt="0"/>
      <dgm:spPr/>
    </dgm:pt>
    <dgm:pt modelId="{D6DC3023-9F4D-4AB5-9B36-E0481A5932FF}" type="pres">
      <dgm:prSet presAssocID="{AF8F5C6C-1132-4B58-B68D-3F43C23C2EFB}" presName="sibSpaceTwo" presStyleCnt="0"/>
      <dgm:spPr/>
    </dgm:pt>
    <dgm:pt modelId="{52A72364-2653-4AF0-9FB8-948447621146}" type="pres">
      <dgm:prSet presAssocID="{98BF172D-6FDB-49A6-BE53-F5E91BAE37F3}" presName="vertTwo" presStyleCnt="0"/>
      <dgm:spPr/>
    </dgm:pt>
    <dgm:pt modelId="{F6D117A3-BE16-4C7F-848C-FDEE0BEFF42A}" type="pres">
      <dgm:prSet presAssocID="{98BF172D-6FDB-49A6-BE53-F5E91BAE37F3}" presName="txTwo" presStyleLbl="node2" presStyleIdx="8" presStyleCnt="18">
        <dgm:presLayoutVars>
          <dgm:chPref val="3"/>
        </dgm:presLayoutVars>
      </dgm:prSet>
      <dgm:spPr/>
      <dgm:t>
        <a:bodyPr/>
        <a:lstStyle/>
        <a:p>
          <a:endParaRPr lang="en-US"/>
        </a:p>
      </dgm:t>
    </dgm:pt>
    <dgm:pt modelId="{8A4D29CC-0F8F-468A-A3DE-4F77053F5148}" type="pres">
      <dgm:prSet presAssocID="{98BF172D-6FDB-49A6-BE53-F5E91BAE37F3}" presName="horzTwo" presStyleCnt="0"/>
      <dgm:spPr/>
    </dgm:pt>
    <dgm:pt modelId="{00E3E74A-8164-4660-8415-6B899B77FD50}" type="pres">
      <dgm:prSet presAssocID="{BB47FBD5-B609-48E0-A957-337D2A747EA7}" presName="sibSpaceTwo" presStyleCnt="0"/>
      <dgm:spPr/>
    </dgm:pt>
    <dgm:pt modelId="{C4E60BD1-8E04-4019-B52C-6BB34C434062}" type="pres">
      <dgm:prSet presAssocID="{29DEADA4-1FB6-4CDC-9986-E63C854B0612}" presName="vertTwo" presStyleCnt="0"/>
      <dgm:spPr/>
    </dgm:pt>
    <dgm:pt modelId="{CD0A170F-509E-4FBF-9800-66ADBFFB26D7}" type="pres">
      <dgm:prSet presAssocID="{29DEADA4-1FB6-4CDC-9986-E63C854B0612}" presName="txTwo" presStyleLbl="node2" presStyleIdx="9" presStyleCnt="18">
        <dgm:presLayoutVars>
          <dgm:chPref val="3"/>
        </dgm:presLayoutVars>
      </dgm:prSet>
      <dgm:spPr/>
      <dgm:t>
        <a:bodyPr/>
        <a:lstStyle/>
        <a:p>
          <a:endParaRPr lang="en-US"/>
        </a:p>
      </dgm:t>
    </dgm:pt>
    <dgm:pt modelId="{315174A5-6158-4939-86B6-A09D063827F0}" type="pres">
      <dgm:prSet presAssocID="{29DEADA4-1FB6-4CDC-9986-E63C854B0612}" presName="horzTwo" presStyleCnt="0"/>
      <dgm:spPr/>
    </dgm:pt>
    <dgm:pt modelId="{3DF15C01-45D3-41E2-802A-6F89B9EFCE3F}" type="pres">
      <dgm:prSet presAssocID="{28AB480E-B577-46F8-A6C0-93F113A94D79}" presName="sibSpaceTwo" presStyleCnt="0"/>
      <dgm:spPr/>
    </dgm:pt>
    <dgm:pt modelId="{B01BC4E6-EC0B-4C5B-8BC7-FA877CF82B8C}" type="pres">
      <dgm:prSet presAssocID="{755131CB-8460-4646-931D-7E05254384AB}" presName="vertTwo" presStyleCnt="0"/>
      <dgm:spPr/>
    </dgm:pt>
    <dgm:pt modelId="{A85F80C9-919F-442A-BF6D-F56D633B86D1}" type="pres">
      <dgm:prSet presAssocID="{755131CB-8460-4646-931D-7E05254384AB}" presName="txTwo" presStyleLbl="node2" presStyleIdx="10" presStyleCnt="18">
        <dgm:presLayoutVars>
          <dgm:chPref val="3"/>
        </dgm:presLayoutVars>
      </dgm:prSet>
      <dgm:spPr/>
      <dgm:t>
        <a:bodyPr/>
        <a:lstStyle/>
        <a:p>
          <a:endParaRPr lang="en-US"/>
        </a:p>
      </dgm:t>
    </dgm:pt>
    <dgm:pt modelId="{88899960-223A-451B-A416-A20F23B316BE}" type="pres">
      <dgm:prSet presAssocID="{755131CB-8460-4646-931D-7E05254384AB}" presName="horzTwo" presStyleCnt="0"/>
      <dgm:spPr/>
    </dgm:pt>
    <dgm:pt modelId="{BEBEC9A2-7674-4482-B45E-3AAA729BE778}" type="pres">
      <dgm:prSet presAssocID="{CD189465-DC08-4FE0-BCCF-4A93BCCBF9AB}" presName="sibSpaceTwo" presStyleCnt="0"/>
      <dgm:spPr/>
    </dgm:pt>
    <dgm:pt modelId="{4E6C4900-4A90-47F8-9767-1F8D783EC3C2}" type="pres">
      <dgm:prSet presAssocID="{576F1D89-7723-47F0-A66D-A71EC9F87FC9}" presName="vertTwo" presStyleCnt="0"/>
      <dgm:spPr/>
    </dgm:pt>
    <dgm:pt modelId="{5CCD6323-9377-4402-A5AB-5BA6A62329C2}" type="pres">
      <dgm:prSet presAssocID="{576F1D89-7723-47F0-A66D-A71EC9F87FC9}" presName="txTwo" presStyleLbl="node2" presStyleIdx="11" presStyleCnt="18">
        <dgm:presLayoutVars>
          <dgm:chPref val="3"/>
        </dgm:presLayoutVars>
      </dgm:prSet>
      <dgm:spPr/>
      <dgm:t>
        <a:bodyPr/>
        <a:lstStyle/>
        <a:p>
          <a:endParaRPr lang="en-US"/>
        </a:p>
      </dgm:t>
    </dgm:pt>
    <dgm:pt modelId="{78423D1F-DC4E-4B6D-ABDB-99B5107DFD6D}" type="pres">
      <dgm:prSet presAssocID="{576F1D89-7723-47F0-A66D-A71EC9F87FC9}" presName="horzTwo" presStyleCnt="0"/>
      <dgm:spPr/>
    </dgm:pt>
    <dgm:pt modelId="{41A1260F-4B31-4715-8E34-3F7EE6CF8941}" type="pres">
      <dgm:prSet presAssocID="{6D5063B1-796D-46E5-9A33-3E4FB7E12685}" presName="sibSpaceOne" presStyleCnt="0"/>
      <dgm:spPr/>
    </dgm:pt>
    <dgm:pt modelId="{4F5084E9-F21A-4E98-8F7D-4047FF20CA3D}" type="pres">
      <dgm:prSet presAssocID="{07684511-448C-4630-9980-C9DC0D48A53C}" presName="vertOne" presStyleCnt="0"/>
      <dgm:spPr/>
    </dgm:pt>
    <dgm:pt modelId="{02E4D57B-5207-4401-A760-4E578F78A58E}" type="pres">
      <dgm:prSet presAssocID="{07684511-448C-4630-9980-C9DC0D48A53C}" presName="txOne" presStyleLbl="node0" presStyleIdx="2" presStyleCnt="4" custScaleY="21378">
        <dgm:presLayoutVars>
          <dgm:chPref val="3"/>
        </dgm:presLayoutVars>
      </dgm:prSet>
      <dgm:spPr/>
      <dgm:t>
        <a:bodyPr/>
        <a:lstStyle/>
        <a:p>
          <a:endParaRPr lang="en-US"/>
        </a:p>
      </dgm:t>
    </dgm:pt>
    <dgm:pt modelId="{E5AD8F67-3AFC-4DF6-9B08-925B44DCCEAC}" type="pres">
      <dgm:prSet presAssocID="{07684511-448C-4630-9980-C9DC0D48A53C}" presName="parTransOne" presStyleCnt="0"/>
      <dgm:spPr/>
    </dgm:pt>
    <dgm:pt modelId="{7A670CD6-6CBD-4C00-AA1D-C93F790B94A8}" type="pres">
      <dgm:prSet presAssocID="{07684511-448C-4630-9980-C9DC0D48A53C}" presName="horzOne" presStyleCnt="0"/>
      <dgm:spPr/>
    </dgm:pt>
    <dgm:pt modelId="{B20E251D-CCA3-471D-AA12-8CA7DDDFB504}" type="pres">
      <dgm:prSet presAssocID="{C11CEB9F-0797-455A-B87C-A9D684429FF9}" presName="vertTwo" presStyleCnt="0"/>
      <dgm:spPr/>
    </dgm:pt>
    <dgm:pt modelId="{6A9BBCAF-23EF-4B0E-BD52-AC2082F6774B}" type="pres">
      <dgm:prSet presAssocID="{C11CEB9F-0797-455A-B87C-A9D684429FF9}" presName="txTwo" presStyleLbl="node2" presStyleIdx="12" presStyleCnt="18">
        <dgm:presLayoutVars>
          <dgm:chPref val="3"/>
        </dgm:presLayoutVars>
      </dgm:prSet>
      <dgm:spPr/>
      <dgm:t>
        <a:bodyPr/>
        <a:lstStyle/>
        <a:p>
          <a:endParaRPr lang="en-US"/>
        </a:p>
      </dgm:t>
    </dgm:pt>
    <dgm:pt modelId="{851CA2B8-A2A6-4B08-AE91-1AAE873FD669}" type="pres">
      <dgm:prSet presAssocID="{C11CEB9F-0797-455A-B87C-A9D684429FF9}" presName="horzTwo" presStyleCnt="0"/>
      <dgm:spPr/>
    </dgm:pt>
    <dgm:pt modelId="{C997325A-927C-4A0F-8DD5-9B500AB64472}" type="pres">
      <dgm:prSet presAssocID="{4FD9806F-3841-414B-8354-6413C0A17D36}" presName="sibSpaceTwo" presStyleCnt="0"/>
      <dgm:spPr/>
    </dgm:pt>
    <dgm:pt modelId="{664E7F52-5E9E-4B08-B18F-B8DBE7E83CF7}" type="pres">
      <dgm:prSet presAssocID="{1214E8F6-F081-444F-805B-4FD1BD04632B}" presName="vertTwo" presStyleCnt="0"/>
      <dgm:spPr/>
    </dgm:pt>
    <dgm:pt modelId="{DF4422C2-A3DD-40E6-88F2-0B4E77909C1B}" type="pres">
      <dgm:prSet presAssocID="{1214E8F6-F081-444F-805B-4FD1BD04632B}" presName="txTwo" presStyleLbl="node2" presStyleIdx="13" presStyleCnt="18">
        <dgm:presLayoutVars>
          <dgm:chPref val="3"/>
        </dgm:presLayoutVars>
      </dgm:prSet>
      <dgm:spPr/>
      <dgm:t>
        <a:bodyPr/>
        <a:lstStyle/>
        <a:p>
          <a:endParaRPr lang="en-US"/>
        </a:p>
      </dgm:t>
    </dgm:pt>
    <dgm:pt modelId="{809922B9-E7A4-43CD-85C6-BEE77FD8AF7E}" type="pres">
      <dgm:prSet presAssocID="{1214E8F6-F081-444F-805B-4FD1BD04632B}" presName="horzTwo" presStyleCnt="0"/>
      <dgm:spPr/>
    </dgm:pt>
    <dgm:pt modelId="{0617D973-5A0A-48E9-81DF-7532F38A51D3}" type="pres">
      <dgm:prSet presAssocID="{25317DE6-8ED6-4C2C-876D-75F636971B53}" presName="sibSpaceTwo" presStyleCnt="0"/>
      <dgm:spPr/>
    </dgm:pt>
    <dgm:pt modelId="{C5F2D01C-6CDB-4F66-8AC5-16313C996A0D}" type="pres">
      <dgm:prSet presAssocID="{42801771-B49D-406B-8DE2-81D3E3E9435B}" presName="vertTwo" presStyleCnt="0"/>
      <dgm:spPr/>
    </dgm:pt>
    <dgm:pt modelId="{3A343D9E-E5F2-4C68-8B2A-FB170425FC9D}" type="pres">
      <dgm:prSet presAssocID="{42801771-B49D-406B-8DE2-81D3E3E9435B}" presName="txTwo" presStyleLbl="node2" presStyleIdx="14" presStyleCnt="18">
        <dgm:presLayoutVars>
          <dgm:chPref val="3"/>
        </dgm:presLayoutVars>
      </dgm:prSet>
      <dgm:spPr/>
      <dgm:t>
        <a:bodyPr/>
        <a:lstStyle/>
        <a:p>
          <a:endParaRPr lang="en-US"/>
        </a:p>
      </dgm:t>
    </dgm:pt>
    <dgm:pt modelId="{BA9123D5-3125-4AA8-AA44-B70042307E9D}" type="pres">
      <dgm:prSet presAssocID="{42801771-B49D-406B-8DE2-81D3E3E9435B}" presName="horzTwo" presStyleCnt="0"/>
      <dgm:spPr/>
    </dgm:pt>
    <dgm:pt modelId="{E180F62F-9C46-4DDF-AD83-DF44471DF835}" type="pres">
      <dgm:prSet presAssocID="{ED494F23-1EA0-4382-86A9-6B6D95BF0F95}" presName="sibSpaceOne" presStyleCnt="0"/>
      <dgm:spPr/>
    </dgm:pt>
    <dgm:pt modelId="{3A66C14B-8939-4718-AC36-D6200B71EEB4}" type="pres">
      <dgm:prSet presAssocID="{3EB18453-ECED-43FF-BDC4-1C676BB49A1B}" presName="vertOne" presStyleCnt="0"/>
      <dgm:spPr/>
    </dgm:pt>
    <dgm:pt modelId="{2100349F-A90C-4B17-912F-67083DE546A6}" type="pres">
      <dgm:prSet presAssocID="{3EB18453-ECED-43FF-BDC4-1C676BB49A1B}" presName="txOne" presStyleLbl="node0" presStyleIdx="3" presStyleCnt="4" custScaleY="20813" custLinFactNeighborY="-775">
        <dgm:presLayoutVars>
          <dgm:chPref val="3"/>
        </dgm:presLayoutVars>
      </dgm:prSet>
      <dgm:spPr/>
      <dgm:t>
        <a:bodyPr/>
        <a:lstStyle/>
        <a:p>
          <a:endParaRPr lang="en-US"/>
        </a:p>
      </dgm:t>
    </dgm:pt>
    <dgm:pt modelId="{5F2736B3-049C-4E23-B46C-E9E95B4BAA52}" type="pres">
      <dgm:prSet presAssocID="{3EB18453-ECED-43FF-BDC4-1C676BB49A1B}" presName="parTransOne" presStyleCnt="0"/>
      <dgm:spPr/>
    </dgm:pt>
    <dgm:pt modelId="{9D6F1725-36FF-4A04-BE1C-F228E88EECCA}" type="pres">
      <dgm:prSet presAssocID="{3EB18453-ECED-43FF-BDC4-1C676BB49A1B}" presName="horzOne" presStyleCnt="0"/>
      <dgm:spPr/>
    </dgm:pt>
    <dgm:pt modelId="{F3D3AAC8-5630-4F7F-B23D-EF56E2BA9607}" type="pres">
      <dgm:prSet presAssocID="{CFBE0E7F-DE3A-4A9C-AE04-8133EA907416}" presName="vertTwo" presStyleCnt="0"/>
      <dgm:spPr/>
    </dgm:pt>
    <dgm:pt modelId="{E8BBEC09-5AEF-48AB-90C2-0D93D9B324D9}" type="pres">
      <dgm:prSet presAssocID="{CFBE0E7F-DE3A-4A9C-AE04-8133EA907416}" presName="txTwo" presStyleLbl="node2" presStyleIdx="15" presStyleCnt="18" custLinFactNeighborY="1583">
        <dgm:presLayoutVars>
          <dgm:chPref val="3"/>
        </dgm:presLayoutVars>
      </dgm:prSet>
      <dgm:spPr/>
      <dgm:t>
        <a:bodyPr/>
        <a:lstStyle/>
        <a:p>
          <a:endParaRPr lang="en-US"/>
        </a:p>
      </dgm:t>
    </dgm:pt>
    <dgm:pt modelId="{8B064DFD-25E0-4FFF-B5A5-26B6AF30B4FD}" type="pres">
      <dgm:prSet presAssocID="{CFBE0E7F-DE3A-4A9C-AE04-8133EA907416}" presName="horzTwo" presStyleCnt="0"/>
      <dgm:spPr/>
    </dgm:pt>
    <dgm:pt modelId="{35FB1FE4-09A1-4DF6-8C72-4DEEBF9D80E7}" type="pres">
      <dgm:prSet presAssocID="{D443B714-6E6F-4226-A57D-3EBC23A2D5D3}" presName="sibSpaceTwo" presStyleCnt="0"/>
      <dgm:spPr/>
    </dgm:pt>
    <dgm:pt modelId="{25AE5D10-5C60-4226-BD43-C6DA7ABCBEA7}" type="pres">
      <dgm:prSet presAssocID="{8EB5DF5B-4C1B-4923-A23F-84CE084896F6}" presName="vertTwo" presStyleCnt="0"/>
      <dgm:spPr/>
    </dgm:pt>
    <dgm:pt modelId="{E4AA3C2F-C4FA-4BA0-8D93-A0DFF7080E55}" type="pres">
      <dgm:prSet presAssocID="{8EB5DF5B-4C1B-4923-A23F-84CE084896F6}" presName="txTwo" presStyleLbl="node2" presStyleIdx="16" presStyleCnt="18" custLinFactNeighborY="1583">
        <dgm:presLayoutVars>
          <dgm:chPref val="3"/>
        </dgm:presLayoutVars>
      </dgm:prSet>
      <dgm:spPr/>
      <dgm:t>
        <a:bodyPr/>
        <a:lstStyle/>
        <a:p>
          <a:endParaRPr lang="en-US"/>
        </a:p>
      </dgm:t>
    </dgm:pt>
    <dgm:pt modelId="{C2946BB9-6031-4261-83BF-F9443228C461}" type="pres">
      <dgm:prSet presAssocID="{8EB5DF5B-4C1B-4923-A23F-84CE084896F6}" presName="horzTwo" presStyleCnt="0"/>
      <dgm:spPr/>
    </dgm:pt>
    <dgm:pt modelId="{04835622-6E42-4491-BDDA-E1A9F06EB34F}" type="pres">
      <dgm:prSet presAssocID="{9655E2BF-4B68-4F77-8CF5-380D127197F9}" presName="sibSpaceTwo" presStyleCnt="0"/>
      <dgm:spPr/>
    </dgm:pt>
    <dgm:pt modelId="{918D01AA-F1EB-497C-A625-AB9F113FB0EE}" type="pres">
      <dgm:prSet presAssocID="{F085DFEA-89D1-4AA8-ACAE-BDA6741FE1E3}" presName="vertTwo" presStyleCnt="0"/>
      <dgm:spPr/>
    </dgm:pt>
    <dgm:pt modelId="{2C5914F4-2910-4103-901C-5DE1C24AFBDA}" type="pres">
      <dgm:prSet presAssocID="{F085DFEA-89D1-4AA8-ACAE-BDA6741FE1E3}" presName="txTwo" presStyleLbl="node2" presStyleIdx="17" presStyleCnt="18" custLinFactNeighborY="1583">
        <dgm:presLayoutVars>
          <dgm:chPref val="3"/>
        </dgm:presLayoutVars>
      </dgm:prSet>
      <dgm:spPr/>
      <dgm:t>
        <a:bodyPr/>
        <a:lstStyle/>
        <a:p>
          <a:endParaRPr lang="en-US"/>
        </a:p>
      </dgm:t>
    </dgm:pt>
    <dgm:pt modelId="{191B89A7-0FE9-4BEF-AF15-B8DD9C5082FF}" type="pres">
      <dgm:prSet presAssocID="{F085DFEA-89D1-4AA8-ACAE-BDA6741FE1E3}" presName="horzTwo" presStyleCnt="0"/>
      <dgm:spPr/>
    </dgm:pt>
  </dgm:ptLst>
  <dgm:cxnLst>
    <dgm:cxn modelId="{FA67CA4D-5E4B-47BF-AB4D-ADDEA9D2C1EB}" type="presOf" srcId="{98BF172D-6FDB-49A6-BE53-F5E91BAE37F3}" destId="{F6D117A3-BE16-4C7F-848C-FDEE0BEFF42A}" srcOrd="0" destOrd="0" presId="urn:microsoft.com/office/officeart/2005/8/layout/hierarchy4"/>
    <dgm:cxn modelId="{DD9D9176-7C12-4350-9E6E-152BF80E27E2}" type="presOf" srcId="{B59A96FC-39A1-4B8C-84B6-B3AA71221883}" destId="{9CF46F1E-5B8B-4BC2-B510-974C9D172591}" srcOrd="0" destOrd="0" presId="urn:microsoft.com/office/officeart/2005/8/layout/hierarchy4"/>
    <dgm:cxn modelId="{4F20CD1E-2CBE-4EB7-B7BF-8C0EDAFB7A25}" srcId="{387CCB02-8F1B-426A-8441-345E155E5D23}" destId="{29DEADA4-1FB6-4CDC-9986-E63C854B0612}" srcOrd="3" destOrd="0" parTransId="{8B90B58D-8C46-4491-A61B-56CDB5844F82}" sibTransId="{28AB480E-B577-46F8-A6C0-93F113A94D79}"/>
    <dgm:cxn modelId="{4DAD051E-8C97-4ED4-AB5A-48D5E3B05C7A}" type="presOf" srcId="{07684511-448C-4630-9980-C9DC0D48A53C}" destId="{02E4D57B-5207-4401-A760-4E578F78A58E}" srcOrd="0" destOrd="0" presId="urn:microsoft.com/office/officeart/2005/8/layout/hierarchy4"/>
    <dgm:cxn modelId="{24C2957E-C364-4D8E-B0C5-7B2CDCFC48E1}" srcId="{387CCB02-8F1B-426A-8441-345E155E5D23}" destId="{98BF172D-6FDB-49A6-BE53-F5E91BAE37F3}" srcOrd="2" destOrd="0" parTransId="{A666A585-10F5-4375-9CEF-FF1AB1DDA548}" sibTransId="{BB47FBD5-B609-48E0-A957-337D2A747EA7}"/>
    <dgm:cxn modelId="{BEC48902-AFBF-4CE8-819E-D8A50F691E46}" type="presOf" srcId="{387CCB02-8F1B-426A-8441-345E155E5D23}" destId="{73E6B115-AD6C-4088-8751-3BFAC70FF9C0}" srcOrd="0" destOrd="0" presId="urn:microsoft.com/office/officeart/2005/8/layout/hierarchy4"/>
    <dgm:cxn modelId="{465F2611-E6C9-41CF-9A5E-CDEA0DC33FAF}" srcId="{3EB18453-ECED-43FF-BDC4-1C676BB49A1B}" destId="{F085DFEA-89D1-4AA8-ACAE-BDA6741FE1E3}" srcOrd="2" destOrd="0" parTransId="{718F864B-E124-45A3-9DFD-5B800B428189}" sibTransId="{9A49C2EB-AA9E-4815-9644-0F725E6D1DD2}"/>
    <dgm:cxn modelId="{8E0E607A-7D4F-42E9-B0D0-6522FC76D411}" srcId="{387CCB02-8F1B-426A-8441-345E155E5D23}" destId="{755131CB-8460-4646-931D-7E05254384AB}" srcOrd="4" destOrd="0" parTransId="{82F041C1-3656-42D4-810C-7935E4715AFD}" sibTransId="{CD189465-DC08-4FE0-BCCF-4A93BCCBF9AB}"/>
    <dgm:cxn modelId="{DE6DD9B1-CF91-423E-BEE5-0A15A4FAE583}" type="presOf" srcId="{C11CEB9F-0797-455A-B87C-A9D684429FF9}" destId="{6A9BBCAF-23EF-4B0E-BD52-AC2082F6774B}" srcOrd="0" destOrd="0" presId="urn:microsoft.com/office/officeart/2005/8/layout/hierarchy4"/>
    <dgm:cxn modelId="{56AEAECC-11EB-442C-8716-69352E184B0E}" type="presOf" srcId="{1214E8F6-F081-444F-805B-4FD1BD04632B}" destId="{DF4422C2-A3DD-40E6-88F2-0B4E77909C1B}" srcOrd="0" destOrd="0" presId="urn:microsoft.com/office/officeart/2005/8/layout/hierarchy4"/>
    <dgm:cxn modelId="{1986F49F-6670-4CC9-B3BA-E2D0F9197E7A}" type="presOf" srcId="{5EF566B6-F982-49F3-AC94-6B7152AC7940}" destId="{1299ED3D-3563-441D-BD23-3BCDABD5B2D1}" srcOrd="0" destOrd="0" presId="urn:microsoft.com/office/officeart/2005/8/layout/hierarchy4"/>
    <dgm:cxn modelId="{4A149BCC-5320-4EE3-9F4B-F300CAAEB29C}" type="presOf" srcId="{576F1D89-7723-47F0-A66D-A71EC9F87FC9}" destId="{5CCD6323-9377-4402-A5AB-5BA6A62329C2}" srcOrd="0" destOrd="0" presId="urn:microsoft.com/office/officeart/2005/8/layout/hierarchy4"/>
    <dgm:cxn modelId="{5E89D8EE-1096-4BB3-BD6D-A25EA13EBFE9}" srcId="{387CCB02-8F1B-426A-8441-345E155E5D23}" destId="{5E2578D7-5E9F-4F1C-941C-221D01511B43}" srcOrd="1" destOrd="0" parTransId="{AEB77BB0-12B8-4ECF-BCF1-66C4A445BF13}" sibTransId="{AF8F5C6C-1132-4B58-B68D-3F43C23C2EFB}"/>
    <dgm:cxn modelId="{312B6FD6-8163-4B41-80F1-D6CB41CCCB4D}" type="presOf" srcId="{5E2578D7-5E9F-4F1C-941C-221D01511B43}" destId="{335A5DA6-F652-4400-BDCD-B9081E9D34E1}" srcOrd="0" destOrd="0" presId="urn:microsoft.com/office/officeart/2005/8/layout/hierarchy4"/>
    <dgm:cxn modelId="{14368823-16C1-4213-A6A8-231CB22330FF}" srcId="{3EB18453-ECED-43FF-BDC4-1C676BB49A1B}" destId="{8EB5DF5B-4C1B-4923-A23F-84CE084896F6}" srcOrd="1" destOrd="0" parTransId="{2978F697-8D17-42CC-B028-008B4077CA08}" sibTransId="{9655E2BF-4B68-4F77-8CF5-380D127197F9}"/>
    <dgm:cxn modelId="{6BF38A39-3D1D-4FBF-8192-F4D8444AAD62}" type="presOf" srcId="{B6F17E7A-99D6-4D4A-BC75-FBD2F116244E}" destId="{2673FE5D-17AD-4C7E-8F84-C5CA6384F33D}" srcOrd="0" destOrd="0" presId="urn:microsoft.com/office/officeart/2005/8/layout/hierarchy4"/>
    <dgm:cxn modelId="{04F42D30-361B-4A66-8C2E-9055B32A9E8A}" type="presOf" srcId="{29DEADA4-1FB6-4CDC-9986-E63C854B0612}" destId="{CD0A170F-509E-4FBF-9800-66ADBFFB26D7}" srcOrd="0" destOrd="0" presId="urn:microsoft.com/office/officeart/2005/8/layout/hierarchy4"/>
    <dgm:cxn modelId="{40424FF0-C21C-4EC9-B22A-E1603D6AA359}" type="presOf" srcId="{F085DFEA-89D1-4AA8-ACAE-BDA6741FE1E3}" destId="{2C5914F4-2910-4103-901C-5DE1C24AFBDA}" srcOrd="0" destOrd="0" presId="urn:microsoft.com/office/officeart/2005/8/layout/hierarchy4"/>
    <dgm:cxn modelId="{52E2CD7D-245A-4D72-89C6-4B3FDC4C250A}" srcId="{B59A96FC-39A1-4B8C-84B6-B3AA71221883}" destId="{73CC1BDB-5711-4238-AC44-89E4F8BCEE07}" srcOrd="1" destOrd="0" parTransId="{79161264-E7E9-4ABB-87CD-5627C490D040}" sibTransId="{464D7B8A-88AC-462B-8EFB-A35B9CBE7C32}"/>
    <dgm:cxn modelId="{18B02F9C-A5AA-4678-8F33-61FAD58DA86B}" type="presOf" srcId="{CFBE0E7F-DE3A-4A9C-AE04-8133EA907416}" destId="{E8BBEC09-5AEF-48AB-90C2-0D93D9B324D9}" srcOrd="0" destOrd="0" presId="urn:microsoft.com/office/officeart/2005/8/layout/hierarchy4"/>
    <dgm:cxn modelId="{0C93D7C4-B7DA-4A74-8ED5-80813C306AF1}" srcId="{5EF566B6-F982-49F3-AC94-6B7152AC7940}" destId="{B59A96FC-39A1-4B8C-84B6-B3AA71221883}" srcOrd="0" destOrd="0" parTransId="{A3C68416-3D7C-4632-BEEF-99BBC0D36DDE}" sibTransId="{DE639E43-593A-4E33-B6A0-29D161615C80}"/>
    <dgm:cxn modelId="{D330D074-1B75-43D8-A2C7-35FC22A8694B}" srcId="{07684511-448C-4630-9980-C9DC0D48A53C}" destId="{42801771-B49D-406B-8DE2-81D3E3E9435B}" srcOrd="2" destOrd="0" parTransId="{F647D06A-9B31-4C9C-AAB3-949696BD0098}" sibTransId="{C3086983-EED3-4513-A98F-80A256411475}"/>
    <dgm:cxn modelId="{9B9FB2A1-DF9C-417F-81CB-EB02E78732EC}" type="presOf" srcId="{D4BC91A5-B161-46E9-A019-412D9298B9D9}" destId="{E3BF3771-70D7-4BBE-8B37-E58030F30DC0}" srcOrd="0" destOrd="0" presId="urn:microsoft.com/office/officeart/2005/8/layout/hierarchy4"/>
    <dgm:cxn modelId="{DA915F37-8FA1-4FC1-B378-3BB1E7FF8BE4}" type="presOf" srcId="{73CC1BDB-5711-4238-AC44-89E4F8BCEE07}" destId="{10AA573E-CFCA-4A48-B7C8-319C56B5AEDF}" srcOrd="0" destOrd="0" presId="urn:microsoft.com/office/officeart/2005/8/layout/hierarchy4"/>
    <dgm:cxn modelId="{EF8B2C6D-1226-4B08-8724-8ADDC66DBEFD}" type="presOf" srcId="{42801771-B49D-406B-8DE2-81D3E3E9435B}" destId="{3A343D9E-E5F2-4C68-8B2A-FB170425FC9D}" srcOrd="0" destOrd="0" presId="urn:microsoft.com/office/officeart/2005/8/layout/hierarchy4"/>
    <dgm:cxn modelId="{04B1E8CF-09C1-4B53-8AF2-973EB0FCB134}" srcId="{B59A96FC-39A1-4B8C-84B6-B3AA71221883}" destId="{0CB579F3-CC01-4548-80A0-1EEEEB0CCB13}" srcOrd="2" destOrd="0" parTransId="{74B1E1EA-3031-4EF5-A472-1A1127CCE70A}" sibTransId="{2C6DC0F3-0E54-442E-82C7-ECF798196777}"/>
    <dgm:cxn modelId="{8CDD9B23-BE71-447B-8B33-45AC7D3FCA4A}" type="presOf" srcId="{8EB5DF5B-4C1B-4923-A23F-84CE084896F6}" destId="{E4AA3C2F-C4FA-4BA0-8D93-A0DFF7080E55}" srcOrd="0" destOrd="0" presId="urn:microsoft.com/office/officeart/2005/8/layout/hierarchy4"/>
    <dgm:cxn modelId="{9EAECF64-F814-408C-BC45-2963EEFEF39A}" srcId="{5EF566B6-F982-49F3-AC94-6B7152AC7940}" destId="{3EB18453-ECED-43FF-BDC4-1C676BB49A1B}" srcOrd="3" destOrd="0" parTransId="{6652332B-E564-4917-99FE-757EFC00CBD2}" sibTransId="{AB86C86A-3E04-4F24-A5E0-DCA170E7C905}"/>
    <dgm:cxn modelId="{6DEF3CB0-E6FD-439F-874F-95C6FB9BDC42}" srcId="{B59A96FC-39A1-4B8C-84B6-B3AA71221883}" destId="{B6F17E7A-99D6-4D4A-BC75-FBD2F116244E}" srcOrd="3" destOrd="0" parTransId="{7F0B6458-B999-430B-856C-F1DA62F13D17}" sibTransId="{CDA86BC8-0E77-4083-99CD-63318920583B}"/>
    <dgm:cxn modelId="{87CF0988-43CC-49C1-85F7-D6C27AAFB5D2}" type="presOf" srcId="{1643DAED-BB32-42D9-9E64-262406670BEC}" destId="{084EF75D-D8AD-4146-AE5B-6230EA883803}" srcOrd="0" destOrd="0" presId="urn:microsoft.com/office/officeart/2005/8/layout/hierarchy4"/>
    <dgm:cxn modelId="{CC711D2F-1147-4BDC-94C8-756D19CF339D}" srcId="{07684511-448C-4630-9980-C9DC0D48A53C}" destId="{C11CEB9F-0797-455A-B87C-A9D684429FF9}" srcOrd="0" destOrd="0" parTransId="{204501B6-A37E-4537-9A88-41999EB17DA2}" sibTransId="{4FD9806F-3841-414B-8354-6413C0A17D36}"/>
    <dgm:cxn modelId="{CF601CA6-D087-46D8-8823-451AF4BE0143}" srcId="{B59A96FC-39A1-4B8C-84B6-B3AA71221883}" destId="{1643DAED-BB32-42D9-9E64-262406670BEC}" srcOrd="0" destOrd="0" parTransId="{BE6D65D3-4140-4A32-877F-0FB4B63C8BF3}" sibTransId="{8836BBE7-1DF9-434B-BA9C-87E6C5CCF3BE}"/>
    <dgm:cxn modelId="{663D2F3A-61B8-4BE7-B3FB-7249A16C65F9}" srcId="{5EF566B6-F982-49F3-AC94-6B7152AC7940}" destId="{07684511-448C-4630-9980-C9DC0D48A53C}" srcOrd="2" destOrd="0" parTransId="{688B5855-E9FF-419F-8DAA-A7E4ACA617A0}" sibTransId="{ED494F23-1EA0-4382-86A9-6B6D95BF0F95}"/>
    <dgm:cxn modelId="{08AB200F-F845-475D-81C5-7303A5ED7C30}" srcId="{387CCB02-8F1B-426A-8441-345E155E5D23}" destId="{576F1D89-7723-47F0-A66D-A71EC9F87FC9}" srcOrd="5" destOrd="0" parTransId="{3B2B8D37-8CDB-4753-A2A6-EA53C82C11A8}" sibTransId="{5DCCD479-FC6F-475F-93E1-877BC337D3CA}"/>
    <dgm:cxn modelId="{93CFB43E-1E97-4486-A286-D9E01D2675F3}" srcId="{387CCB02-8F1B-426A-8441-345E155E5D23}" destId="{90B9C6D5-027A-42D7-A39E-6A3EC0935654}" srcOrd="0" destOrd="0" parTransId="{2BF9D66A-995D-42C0-BCD8-6E503FBE4624}" sibTransId="{ECC35212-876C-4164-AF12-0C147B67BB54}"/>
    <dgm:cxn modelId="{451C8628-A7A1-4FB9-8887-12F7A39DEAC4}" type="presOf" srcId="{41B618D6-EBB1-4145-BB8A-A2EC6474C3C9}" destId="{5413A8F1-F43D-4700-A434-3D775E50C35D}" srcOrd="0" destOrd="0" presId="urn:microsoft.com/office/officeart/2005/8/layout/hierarchy4"/>
    <dgm:cxn modelId="{58AA310C-C596-4F3D-84EC-0DCCCDD9D825}" srcId="{B59A96FC-39A1-4B8C-84B6-B3AA71221883}" destId="{D4BC91A5-B161-46E9-A019-412D9298B9D9}" srcOrd="5" destOrd="0" parTransId="{3008C501-134A-4BF6-89AC-D5C21ED15631}" sibTransId="{DDD89641-2FBC-496E-9397-D8B8517D9A4D}"/>
    <dgm:cxn modelId="{D59D44B9-BC49-4F2F-8313-2A3898E9EF74}" srcId="{B59A96FC-39A1-4B8C-84B6-B3AA71221883}" destId="{41B618D6-EBB1-4145-BB8A-A2EC6474C3C9}" srcOrd="4" destOrd="0" parTransId="{BE86C0C7-F30C-4534-89F4-C687DAC32D3C}" sibTransId="{DA8D9755-FA80-4EE0-A5AF-728F02FB073E}"/>
    <dgm:cxn modelId="{31C3D4FE-A7A2-4912-BD72-46054497820F}" srcId="{3EB18453-ECED-43FF-BDC4-1C676BB49A1B}" destId="{CFBE0E7F-DE3A-4A9C-AE04-8133EA907416}" srcOrd="0" destOrd="0" parTransId="{03CA65BB-BD08-4B2D-8FAE-02541BE61634}" sibTransId="{D443B714-6E6F-4226-A57D-3EBC23A2D5D3}"/>
    <dgm:cxn modelId="{9BB3ACCC-DB02-4471-BE81-7959A68CD1CA}" type="presOf" srcId="{755131CB-8460-4646-931D-7E05254384AB}" destId="{A85F80C9-919F-442A-BF6D-F56D633B86D1}" srcOrd="0" destOrd="0" presId="urn:microsoft.com/office/officeart/2005/8/layout/hierarchy4"/>
    <dgm:cxn modelId="{E9F730B5-174D-4529-A90E-A13EAE242697}" srcId="{07684511-448C-4630-9980-C9DC0D48A53C}" destId="{1214E8F6-F081-444F-805B-4FD1BD04632B}" srcOrd="1" destOrd="0" parTransId="{3C3D0B86-D85E-4095-AC45-EF9CF3CC025B}" sibTransId="{25317DE6-8ED6-4C2C-876D-75F636971B53}"/>
    <dgm:cxn modelId="{915E98C8-E380-4C0D-8D0F-67B3C5D41A53}" type="presOf" srcId="{3EB18453-ECED-43FF-BDC4-1C676BB49A1B}" destId="{2100349F-A90C-4B17-912F-67083DE546A6}" srcOrd="0" destOrd="0" presId="urn:microsoft.com/office/officeart/2005/8/layout/hierarchy4"/>
    <dgm:cxn modelId="{F8AB081E-ABDB-4298-9A83-DCE271B57BE3}" type="presOf" srcId="{0CB579F3-CC01-4548-80A0-1EEEEB0CCB13}" destId="{592A5641-F6A0-40F5-B937-B556953C855A}" srcOrd="0" destOrd="0" presId="urn:microsoft.com/office/officeart/2005/8/layout/hierarchy4"/>
    <dgm:cxn modelId="{B65B3E4D-58CB-4721-9BC2-6888E8E6E266}" srcId="{5EF566B6-F982-49F3-AC94-6B7152AC7940}" destId="{387CCB02-8F1B-426A-8441-345E155E5D23}" srcOrd="1" destOrd="0" parTransId="{F646F735-A158-4486-BF37-D598CD2CC576}" sibTransId="{6D5063B1-796D-46E5-9A33-3E4FB7E12685}"/>
    <dgm:cxn modelId="{E3AB94A7-438C-438C-89FF-4A4D04162223}" type="presOf" srcId="{90B9C6D5-027A-42D7-A39E-6A3EC0935654}" destId="{943EC18C-052C-4562-BD7D-9D750AF6A057}" srcOrd="0" destOrd="0" presId="urn:microsoft.com/office/officeart/2005/8/layout/hierarchy4"/>
    <dgm:cxn modelId="{2819835C-2C1E-4F86-9D69-23CB04844CA4}" type="presParOf" srcId="{1299ED3D-3563-441D-BD23-3BCDABD5B2D1}" destId="{97ED6338-52B6-438F-AD9E-A264050837E6}" srcOrd="0" destOrd="0" presId="urn:microsoft.com/office/officeart/2005/8/layout/hierarchy4"/>
    <dgm:cxn modelId="{7D7A8B58-1EE4-41CB-87F6-9220EE023E66}" type="presParOf" srcId="{97ED6338-52B6-438F-AD9E-A264050837E6}" destId="{9CF46F1E-5B8B-4BC2-B510-974C9D172591}" srcOrd="0" destOrd="0" presId="urn:microsoft.com/office/officeart/2005/8/layout/hierarchy4"/>
    <dgm:cxn modelId="{5619319B-EDFA-47A9-9DCD-372153210305}" type="presParOf" srcId="{97ED6338-52B6-438F-AD9E-A264050837E6}" destId="{A8B8BA01-2671-468B-A6A1-409383080FC8}" srcOrd="1" destOrd="0" presId="urn:microsoft.com/office/officeart/2005/8/layout/hierarchy4"/>
    <dgm:cxn modelId="{B566C689-4898-4B40-BA91-23633FC29802}" type="presParOf" srcId="{97ED6338-52B6-438F-AD9E-A264050837E6}" destId="{BF3187EF-1088-4903-B99B-55DC7016585B}" srcOrd="2" destOrd="0" presId="urn:microsoft.com/office/officeart/2005/8/layout/hierarchy4"/>
    <dgm:cxn modelId="{8FCC6B0C-9A4F-4A4C-B06D-658EF7BACF77}" type="presParOf" srcId="{BF3187EF-1088-4903-B99B-55DC7016585B}" destId="{39A871DC-2D0F-44F8-A12F-49C8B2804D87}" srcOrd="0" destOrd="0" presId="urn:microsoft.com/office/officeart/2005/8/layout/hierarchy4"/>
    <dgm:cxn modelId="{2D204076-6731-402D-8EE8-F74CFE7C2CB0}" type="presParOf" srcId="{39A871DC-2D0F-44F8-A12F-49C8B2804D87}" destId="{084EF75D-D8AD-4146-AE5B-6230EA883803}" srcOrd="0" destOrd="0" presId="urn:microsoft.com/office/officeart/2005/8/layout/hierarchy4"/>
    <dgm:cxn modelId="{B9C1B0F5-C11B-4E8A-9455-A1FE05E4E85A}" type="presParOf" srcId="{39A871DC-2D0F-44F8-A12F-49C8B2804D87}" destId="{F7DF8996-52BF-4CD7-BC67-17D7EDB68339}" srcOrd="1" destOrd="0" presId="urn:microsoft.com/office/officeart/2005/8/layout/hierarchy4"/>
    <dgm:cxn modelId="{1CE1ACDE-EFEB-4BF0-BA5B-B4B7C69694CE}" type="presParOf" srcId="{BF3187EF-1088-4903-B99B-55DC7016585B}" destId="{8E50D585-719E-45CD-AEF2-C7204B13A715}" srcOrd="1" destOrd="0" presId="urn:microsoft.com/office/officeart/2005/8/layout/hierarchy4"/>
    <dgm:cxn modelId="{BCD5A6BC-75A4-4AC3-AB14-4BF03E26E45C}" type="presParOf" srcId="{BF3187EF-1088-4903-B99B-55DC7016585B}" destId="{F032AA9F-AA85-4B47-B5DF-809BADE8E7C6}" srcOrd="2" destOrd="0" presId="urn:microsoft.com/office/officeart/2005/8/layout/hierarchy4"/>
    <dgm:cxn modelId="{C6B37545-F5FA-4C36-8CB8-370DC2EB535C}" type="presParOf" srcId="{F032AA9F-AA85-4B47-B5DF-809BADE8E7C6}" destId="{10AA573E-CFCA-4A48-B7C8-319C56B5AEDF}" srcOrd="0" destOrd="0" presId="urn:microsoft.com/office/officeart/2005/8/layout/hierarchy4"/>
    <dgm:cxn modelId="{CFB9A595-C383-43AC-A0D6-D81E2577733F}" type="presParOf" srcId="{F032AA9F-AA85-4B47-B5DF-809BADE8E7C6}" destId="{F1B07091-C9EE-4E14-913E-0F423F951F7E}" srcOrd="1" destOrd="0" presId="urn:microsoft.com/office/officeart/2005/8/layout/hierarchy4"/>
    <dgm:cxn modelId="{4CE6FE94-65D1-4799-B7B4-6A44F3741028}" type="presParOf" srcId="{BF3187EF-1088-4903-B99B-55DC7016585B}" destId="{CFD59036-0F50-4AFC-8022-EFEBAA8BB2A0}" srcOrd="3" destOrd="0" presId="urn:microsoft.com/office/officeart/2005/8/layout/hierarchy4"/>
    <dgm:cxn modelId="{52967C0A-FA4A-4864-B181-A2A1A2FA0F7B}" type="presParOf" srcId="{BF3187EF-1088-4903-B99B-55DC7016585B}" destId="{8C4610B1-B0A5-4A61-BEB3-E9F9D5E2A76F}" srcOrd="4" destOrd="0" presId="urn:microsoft.com/office/officeart/2005/8/layout/hierarchy4"/>
    <dgm:cxn modelId="{F5C303D5-8716-4860-A106-B9BB2C05BAD4}" type="presParOf" srcId="{8C4610B1-B0A5-4A61-BEB3-E9F9D5E2A76F}" destId="{592A5641-F6A0-40F5-B937-B556953C855A}" srcOrd="0" destOrd="0" presId="urn:microsoft.com/office/officeart/2005/8/layout/hierarchy4"/>
    <dgm:cxn modelId="{F9F5E629-3972-41B0-BF24-8C32AF96A628}" type="presParOf" srcId="{8C4610B1-B0A5-4A61-BEB3-E9F9D5E2A76F}" destId="{C05121DB-EAEB-4517-9A68-FEEE0E250725}" srcOrd="1" destOrd="0" presId="urn:microsoft.com/office/officeart/2005/8/layout/hierarchy4"/>
    <dgm:cxn modelId="{2A0AACE8-5FAE-4CD2-980F-9D28908D1C99}" type="presParOf" srcId="{BF3187EF-1088-4903-B99B-55DC7016585B}" destId="{3E5F0F68-02C6-4654-B4CF-9E15F8CC5A5E}" srcOrd="5" destOrd="0" presId="urn:microsoft.com/office/officeart/2005/8/layout/hierarchy4"/>
    <dgm:cxn modelId="{39F12909-7768-4079-AFE6-DEE2289041EE}" type="presParOf" srcId="{BF3187EF-1088-4903-B99B-55DC7016585B}" destId="{D498EE60-2F92-4B11-86F6-10B73600F89E}" srcOrd="6" destOrd="0" presId="urn:microsoft.com/office/officeart/2005/8/layout/hierarchy4"/>
    <dgm:cxn modelId="{84A5812B-4032-42FC-9187-70980D33397C}" type="presParOf" srcId="{D498EE60-2F92-4B11-86F6-10B73600F89E}" destId="{2673FE5D-17AD-4C7E-8F84-C5CA6384F33D}" srcOrd="0" destOrd="0" presId="urn:microsoft.com/office/officeart/2005/8/layout/hierarchy4"/>
    <dgm:cxn modelId="{BDBE8A8F-2365-431B-A0CA-E1E4AACF5279}" type="presParOf" srcId="{D498EE60-2F92-4B11-86F6-10B73600F89E}" destId="{AC6AC338-7F8A-4EFB-907F-3ED9F77832F1}" srcOrd="1" destOrd="0" presId="urn:microsoft.com/office/officeart/2005/8/layout/hierarchy4"/>
    <dgm:cxn modelId="{FE87D02F-E97F-4A87-920E-07B50F248C15}" type="presParOf" srcId="{BF3187EF-1088-4903-B99B-55DC7016585B}" destId="{479EF136-5E21-4548-B3E3-05780B31EBAD}" srcOrd="7" destOrd="0" presId="urn:microsoft.com/office/officeart/2005/8/layout/hierarchy4"/>
    <dgm:cxn modelId="{613BA868-FC7D-4BC4-9DB3-0B150BCAC828}" type="presParOf" srcId="{BF3187EF-1088-4903-B99B-55DC7016585B}" destId="{0CC80CF4-B56D-4A01-9196-B9FDC7DC9C8C}" srcOrd="8" destOrd="0" presId="urn:microsoft.com/office/officeart/2005/8/layout/hierarchy4"/>
    <dgm:cxn modelId="{B3677064-13D2-4C18-A606-FFD9FAADBA30}" type="presParOf" srcId="{0CC80CF4-B56D-4A01-9196-B9FDC7DC9C8C}" destId="{5413A8F1-F43D-4700-A434-3D775E50C35D}" srcOrd="0" destOrd="0" presId="urn:microsoft.com/office/officeart/2005/8/layout/hierarchy4"/>
    <dgm:cxn modelId="{99004ABC-0550-4DD3-B08E-620E86A0E937}" type="presParOf" srcId="{0CC80CF4-B56D-4A01-9196-B9FDC7DC9C8C}" destId="{3D7A905B-73F2-488C-B029-5E65005C24F8}" srcOrd="1" destOrd="0" presId="urn:microsoft.com/office/officeart/2005/8/layout/hierarchy4"/>
    <dgm:cxn modelId="{4819E790-DFAB-4B83-A77E-9D68F0649C34}" type="presParOf" srcId="{BF3187EF-1088-4903-B99B-55DC7016585B}" destId="{D8EE0AA9-AA12-4D2B-8B6B-2651B1D79386}" srcOrd="9" destOrd="0" presId="urn:microsoft.com/office/officeart/2005/8/layout/hierarchy4"/>
    <dgm:cxn modelId="{C25A08FB-6C68-4FAA-81B1-4C05550138F4}" type="presParOf" srcId="{BF3187EF-1088-4903-B99B-55DC7016585B}" destId="{5DCD1082-80DC-43D7-B7B5-30D0C44A3494}" srcOrd="10" destOrd="0" presId="urn:microsoft.com/office/officeart/2005/8/layout/hierarchy4"/>
    <dgm:cxn modelId="{FE93975F-3627-43B2-B466-29B322EAED93}" type="presParOf" srcId="{5DCD1082-80DC-43D7-B7B5-30D0C44A3494}" destId="{E3BF3771-70D7-4BBE-8B37-E58030F30DC0}" srcOrd="0" destOrd="0" presId="urn:microsoft.com/office/officeart/2005/8/layout/hierarchy4"/>
    <dgm:cxn modelId="{CD106F1E-0244-4A12-9980-BDC2B0936969}" type="presParOf" srcId="{5DCD1082-80DC-43D7-B7B5-30D0C44A3494}" destId="{D4813559-95CE-46A1-83D7-BD4D6F3B6EB2}" srcOrd="1" destOrd="0" presId="urn:microsoft.com/office/officeart/2005/8/layout/hierarchy4"/>
    <dgm:cxn modelId="{5FC439ED-746E-45B3-8147-246F7232B389}" type="presParOf" srcId="{1299ED3D-3563-441D-BD23-3BCDABD5B2D1}" destId="{18DB75A0-3093-4990-B9E8-CFEC4C1A14AA}" srcOrd="1" destOrd="0" presId="urn:microsoft.com/office/officeart/2005/8/layout/hierarchy4"/>
    <dgm:cxn modelId="{ECC7FB64-B5B8-42E0-A999-4E3DC516A6BA}" type="presParOf" srcId="{1299ED3D-3563-441D-BD23-3BCDABD5B2D1}" destId="{68212316-0E5B-4767-888F-6142C5A2B380}" srcOrd="2" destOrd="0" presId="urn:microsoft.com/office/officeart/2005/8/layout/hierarchy4"/>
    <dgm:cxn modelId="{62325BF5-FCF1-40BB-B7B8-1075703E4EDE}" type="presParOf" srcId="{68212316-0E5B-4767-888F-6142C5A2B380}" destId="{73E6B115-AD6C-4088-8751-3BFAC70FF9C0}" srcOrd="0" destOrd="0" presId="urn:microsoft.com/office/officeart/2005/8/layout/hierarchy4"/>
    <dgm:cxn modelId="{BF530E87-F7A5-467E-B15F-826CBB7AB10E}" type="presParOf" srcId="{68212316-0E5B-4767-888F-6142C5A2B380}" destId="{0BB2464D-D831-45D7-B3A5-7CE35BFA0B73}" srcOrd="1" destOrd="0" presId="urn:microsoft.com/office/officeart/2005/8/layout/hierarchy4"/>
    <dgm:cxn modelId="{AE755F25-3859-4F7F-A81A-85E1B645F67E}" type="presParOf" srcId="{68212316-0E5B-4767-888F-6142C5A2B380}" destId="{4DDBAC5D-403B-4A5D-A967-E6A3D80FD517}" srcOrd="2" destOrd="0" presId="urn:microsoft.com/office/officeart/2005/8/layout/hierarchy4"/>
    <dgm:cxn modelId="{3EF676EB-26AD-45EF-8940-C1CFF33B7D6C}" type="presParOf" srcId="{4DDBAC5D-403B-4A5D-A967-E6A3D80FD517}" destId="{14AB7EE6-1C82-4C1D-A74B-AC261777F02F}" srcOrd="0" destOrd="0" presId="urn:microsoft.com/office/officeart/2005/8/layout/hierarchy4"/>
    <dgm:cxn modelId="{3F3A9A9D-91F1-42BE-A1A9-0CBCE0E90A25}" type="presParOf" srcId="{14AB7EE6-1C82-4C1D-A74B-AC261777F02F}" destId="{943EC18C-052C-4562-BD7D-9D750AF6A057}" srcOrd="0" destOrd="0" presId="urn:microsoft.com/office/officeart/2005/8/layout/hierarchy4"/>
    <dgm:cxn modelId="{1F0FEA1B-FA59-4E2B-A2B7-A183B97A3B11}" type="presParOf" srcId="{14AB7EE6-1C82-4C1D-A74B-AC261777F02F}" destId="{E002F43D-3BA8-4658-9D0D-5FF433837D9A}" srcOrd="1" destOrd="0" presId="urn:microsoft.com/office/officeart/2005/8/layout/hierarchy4"/>
    <dgm:cxn modelId="{5521C7ED-13B3-4B0F-8030-689875A8E937}" type="presParOf" srcId="{4DDBAC5D-403B-4A5D-A967-E6A3D80FD517}" destId="{ED4C8B35-54EB-4249-BFB0-771204519A40}" srcOrd="1" destOrd="0" presId="urn:microsoft.com/office/officeart/2005/8/layout/hierarchy4"/>
    <dgm:cxn modelId="{DD36674A-5EEF-45AD-8D0B-8DCD96D5A7F0}" type="presParOf" srcId="{4DDBAC5D-403B-4A5D-A967-E6A3D80FD517}" destId="{6317715E-2648-40A0-A0AE-968CC66DF344}" srcOrd="2" destOrd="0" presId="urn:microsoft.com/office/officeart/2005/8/layout/hierarchy4"/>
    <dgm:cxn modelId="{710BB24D-7E09-4BA3-A558-A886D9D29C06}" type="presParOf" srcId="{6317715E-2648-40A0-A0AE-968CC66DF344}" destId="{335A5DA6-F652-4400-BDCD-B9081E9D34E1}" srcOrd="0" destOrd="0" presId="urn:microsoft.com/office/officeart/2005/8/layout/hierarchy4"/>
    <dgm:cxn modelId="{062CBA3D-FB81-4171-86C0-433A1F766F2D}" type="presParOf" srcId="{6317715E-2648-40A0-A0AE-968CC66DF344}" destId="{F0BCDD6F-498C-450F-97C5-1524ACC7EDB1}" srcOrd="1" destOrd="0" presId="urn:microsoft.com/office/officeart/2005/8/layout/hierarchy4"/>
    <dgm:cxn modelId="{FD4D5B31-5769-4735-B296-CC7FA7BF80E2}" type="presParOf" srcId="{4DDBAC5D-403B-4A5D-A967-E6A3D80FD517}" destId="{D6DC3023-9F4D-4AB5-9B36-E0481A5932FF}" srcOrd="3" destOrd="0" presId="urn:microsoft.com/office/officeart/2005/8/layout/hierarchy4"/>
    <dgm:cxn modelId="{61FC40B6-3C0B-46C2-9546-3DDBD7182552}" type="presParOf" srcId="{4DDBAC5D-403B-4A5D-A967-E6A3D80FD517}" destId="{52A72364-2653-4AF0-9FB8-948447621146}" srcOrd="4" destOrd="0" presId="urn:microsoft.com/office/officeart/2005/8/layout/hierarchy4"/>
    <dgm:cxn modelId="{22C8B1C5-F8A8-4967-BC78-95017AD4F71B}" type="presParOf" srcId="{52A72364-2653-4AF0-9FB8-948447621146}" destId="{F6D117A3-BE16-4C7F-848C-FDEE0BEFF42A}" srcOrd="0" destOrd="0" presId="urn:microsoft.com/office/officeart/2005/8/layout/hierarchy4"/>
    <dgm:cxn modelId="{AD5A6962-4958-4826-99FF-5A1F8E9671C1}" type="presParOf" srcId="{52A72364-2653-4AF0-9FB8-948447621146}" destId="{8A4D29CC-0F8F-468A-A3DE-4F77053F5148}" srcOrd="1" destOrd="0" presId="urn:microsoft.com/office/officeart/2005/8/layout/hierarchy4"/>
    <dgm:cxn modelId="{C89D55F3-057C-4865-B750-46C6D2F08B50}" type="presParOf" srcId="{4DDBAC5D-403B-4A5D-A967-E6A3D80FD517}" destId="{00E3E74A-8164-4660-8415-6B899B77FD50}" srcOrd="5" destOrd="0" presId="urn:microsoft.com/office/officeart/2005/8/layout/hierarchy4"/>
    <dgm:cxn modelId="{E13A637B-FED4-4FA3-A772-1AAC7FA2787D}" type="presParOf" srcId="{4DDBAC5D-403B-4A5D-A967-E6A3D80FD517}" destId="{C4E60BD1-8E04-4019-B52C-6BB34C434062}" srcOrd="6" destOrd="0" presId="urn:microsoft.com/office/officeart/2005/8/layout/hierarchy4"/>
    <dgm:cxn modelId="{1B3262D3-CF08-487E-9EE9-39E3D695908F}" type="presParOf" srcId="{C4E60BD1-8E04-4019-B52C-6BB34C434062}" destId="{CD0A170F-509E-4FBF-9800-66ADBFFB26D7}" srcOrd="0" destOrd="0" presId="urn:microsoft.com/office/officeart/2005/8/layout/hierarchy4"/>
    <dgm:cxn modelId="{8CD6280C-2CC9-43FD-979F-E6C57E466125}" type="presParOf" srcId="{C4E60BD1-8E04-4019-B52C-6BB34C434062}" destId="{315174A5-6158-4939-86B6-A09D063827F0}" srcOrd="1" destOrd="0" presId="urn:microsoft.com/office/officeart/2005/8/layout/hierarchy4"/>
    <dgm:cxn modelId="{B160C95E-72E8-4D49-A649-1963DF79EC23}" type="presParOf" srcId="{4DDBAC5D-403B-4A5D-A967-E6A3D80FD517}" destId="{3DF15C01-45D3-41E2-802A-6F89B9EFCE3F}" srcOrd="7" destOrd="0" presId="urn:microsoft.com/office/officeart/2005/8/layout/hierarchy4"/>
    <dgm:cxn modelId="{505165BC-3566-4997-A549-CD5BFFF5D8A8}" type="presParOf" srcId="{4DDBAC5D-403B-4A5D-A967-E6A3D80FD517}" destId="{B01BC4E6-EC0B-4C5B-8BC7-FA877CF82B8C}" srcOrd="8" destOrd="0" presId="urn:microsoft.com/office/officeart/2005/8/layout/hierarchy4"/>
    <dgm:cxn modelId="{7554E695-9705-4A98-8BC5-95303AE27EA1}" type="presParOf" srcId="{B01BC4E6-EC0B-4C5B-8BC7-FA877CF82B8C}" destId="{A85F80C9-919F-442A-BF6D-F56D633B86D1}" srcOrd="0" destOrd="0" presId="urn:microsoft.com/office/officeart/2005/8/layout/hierarchy4"/>
    <dgm:cxn modelId="{C347B2D3-F5FE-41D9-A6C8-C0FA5D60B3C1}" type="presParOf" srcId="{B01BC4E6-EC0B-4C5B-8BC7-FA877CF82B8C}" destId="{88899960-223A-451B-A416-A20F23B316BE}" srcOrd="1" destOrd="0" presId="urn:microsoft.com/office/officeart/2005/8/layout/hierarchy4"/>
    <dgm:cxn modelId="{956EDCA6-8960-4C26-8DBE-109A2A164FD7}" type="presParOf" srcId="{4DDBAC5D-403B-4A5D-A967-E6A3D80FD517}" destId="{BEBEC9A2-7674-4482-B45E-3AAA729BE778}" srcOrd="9" destOrd="0" presId="urn:microsoft.com/office/officeart/2005/8/layout/hierarchy4"/>
    <dgm:cxn modelId="{B4039C76-148D-46F4-9F31-0B5A84A74AAA}" type="presParOf" srcId="{4DDBAC5D-403B-4A5D-A967-E6A3D80FD517}" destId="{4E6C4900-4A90-47F8-9767-1F8D783EC3C2}" srcOrd="10" destOrd="0" presId="urn:microsoft.com/office/officeart/2005/8/layout/hierarchy4"/>
    <dgm:cxn modelId="{BA938620-6DED-45D5-AB60-EDC32F6682D9}" type="presParOf" srcId="{4E6C4900-4A90-47F8-9767-1F8D783EC3C2}" destId="{5CCD6323-9377-4402-A5AB-5BA6A62329C2}" srcOrd="0" destOrd="0" presId="urn:microsoft.com/office/officeart/2005/8/layout/hierarchy4"/>
    <dgm:cxn modelId="{0DFB9583-1317-4E0E-94C4-437DD6276EDE}" type="presParOf" srcId="{4E6C4900-4A90-47F8-9767-1F8D783EC3C2}" destId="{78423D1F-DC4E-4B6D-ABDB-99B5107DFD6D}" srcOrd="1" destOrd="0" presId="urn:microsoft.com/office/officeart/2005/8/layout/hierarchy4"/>
    <dgm:cxn modelId="{AF29CE76-5C76-4851-9F3B-6BC51C558D3B}" type="presParOf" srcId="{1299ED3D-3563-441D-BD23-3BCDABD5B2D1}" destId="{41A1260F-4B31-4715-8E34-3F7EE6CF8941}" srcOrd="3" destOrd="0" presId="urn:microsoft.com/office/officeart/2005/8/layout/hierarchy4"/>
    <dgm:cxn modelId="{1934C842-858B-4CB2-BEF4-B23E33BE08B7}" type="presParOf" srcId="{1299ED3D-3563-441D-BD23-3BCDABD5B2D1}" destId="{4F5084E9-F21A-4E98-8F7D-4047FF20CA3D}" srcOrd="4" destOrd="0" presId="urn:microsoft.com/office/officeart/2005/8/layout/hierarchy4"/>
    <dgm:cxn modelId="{9873987E-DF32-4643-9BBA-81131CBD8AFC}" type="presParOf" srcId="{4F5084E9-F21A-4E98-8F7D-4047FF20CA3D}" destId="{02E4D57B-5207-4401-A760-4E578F78A58E}" srcOrd="0" destOrd="0" presId="urn:microsoft.com/office/officeart/2005/8/layout/hierarchy4"/>
    <dgm:cxn modelId="{A2F7F49D-4F34-484E-8B54-5633C021C1C0}" type="presParOf" srcId="{4F5084E9-F21A-4E98-8F7D-4047FF20CA3D}" destId="{E5AD8F67-3AFC-4DF6-9B08-925B44DCCEAC}" srcOrd="1" destOrd="0" presId="urn:microsoft.com/office/officeart/2005/8/layout/hierarchy4"/>
    <dgm:cxn modelId="{4EFD8301-0E29-4AB6-982B-298AB7D984E5}" type="presParOf" srcId="{4F5084E9-F21A-4E98-8F7D-4047FF20CA3D}" destId="{7A670CD6-6CBD-4C00-AA1D-C93F790B94A8}" srcOrd="2" destOrd="0" presId="urn:microsoft.com/office/officeart/2005/8/layout/hierarchy4"/>
    <dgm:cxn modelId="{E1327F47-A861-4573-8B79-9D532E5E6F5B}" type="presParOf" srcId="{7A670CD6-6CBD-4C00-AA1D-C93F790B94A8}" destId="{B20E251D-CCA3-471D-AA12-8CA7DDDFB504}" srcOrd="0" destOrd="0" presId="urn:microsoft.com/office/officeart/2005/8/layout/hierarchy4"/>
    <dgm:cxn modelId="{B0C58B8C-C86A-4DBD-921F-51FF0C6574FE}" type="presParOf" srcId="{B20E251D-CCA3-471D-AA12-8CA7DDDFB504}" destId="{6A9BBCAF-23EF-4B0E-BD52-AC2082F6774B}" srcOrd="0" destOrd="0" presId="urn:microsoft.com/office/officeart/2005/8/layout/hierarchy4"/>
    <dgm:cxn modelId="{E50695FA-4C26-425C-8712-FAF828ECB9BD}" type="presParOf" srcId="{B20E251D-CCA3-471D-AA12-8CA7DDDFB504}" destId="{851CA2B8-A2A6-4B08-AE91-1AAE873FD669}" srcOrd="1" destOrd="0" presId="urn:microsoft.com/office/officeart/2005/8/layout/hierarchy4"/>
    <dgm:cxn modelId="{26A0CB8F-993B-4522-AFC5-18C759224F7F}" type="presParOf" srcId="{7A670CD6-6CBD-4C00-AA1D-C93F790B94A8}" destId="{C997325A-927C-4A0F-8DD5-9B500AB64472}" srcOrd="1" destOrd="0" presId="urn:microsoft.com/office/officeart/2005/8/layout/hierarchy4"/>
    <dgm:cxn modelId="{D22FC740-A044-46E2-9B8F-086945433073}" type="presParOf" srcId="{7A670CD6-6CBD-4C00-AA1D-C93F790B94A8}" destId="{664E7F52-5E9E-4B08-B18F-B8DBE7E83CF7}" srcOrd="2" destOrd="0" presId="urn:microsoft.com/office/officeart/2005/8/layout/hierarchy4"/>
    <dgm:cxn modelId="{4F001A72-850E-4F9A-A043-CF34562FF726}" type="presParOf" srcId="{664E7F52-5E9E-4B08-B18F-B8DBE7E83CF7}" destId="{DF4422C2-A3DD-40E6-88F2-0B4E77909C1B}" srcOrd="0" destOrd="0" presId="urn:microsoft.com/office/officeart/2005/8/layout/hierarchy4"/>
    <dgm:cxn modelId="{4D5E8D48-1CA2-4973-B6D3-4C6E613F866C}" type="presParOf" srcId="{664E7F52-5E9E-4B08-B18F-B8DBE7E83CF7}" destId="{809922B9-E7A4-43CD-85C6-BEE77FD8AF7E}" srcOrd="1" destOrd="0" presId="urn:microsoft.com/office/officeart/2005/8/layout/hierarchy4"/>
    <dgm:cxn modelId="{03843D45-4877-4E8D-A86A-42561DBAF8A1}" type="presParOf" srcId="{7A670CD6-6CBD-4C00-AA1D-C93F790B94A8}" destId="{0617D973-5A0A-48E9-81DF-7532F38A51D3}" srcOrd="3" destOrd="0" presId="urn:microsoft.com/office/officeart/2005/8/layout/hierarchy4"/>
    <dgm:cxn modelId="{8032BCE4-3F0C-407E-BC08-642767E12AC1}" type="presParOf" srcId="{7A670CD6-6CBD-4C00-AA1D-C93F790B94A8}" destId="{C5F2D01C-6CDB-4F66-8AC5-16313C996A0D}" srcOrd="4" destOrd="0" presId="urn:microsoft.com/office/officeart/2005/8/layout/hierarchy4"/>
    <dgm:cxn modelId="{E7A914D1-82CA-49E3-8E5F-563321B01E5F}" type="presParOf" srcId="{C5F2D01C-6CDB-4F66-8AC5-16313C996A0D}" destId="{3A343D9E-E5F2-4C68-8B2A-FB170425FC9D}" srcOrd="0" destOrd="0" presId="urn:microsoft.com/office/officeart/2005/8/layout/hierarchy4"/>
    <dgm:cxn modelId="{EE0A33C2-A283-445C-B476-A3A57D6C888B}" type="presParOf" srcId="{C5F2D01C-6CDB-4F66-8AC5-16313C996A0D}" destId="{BA9123D5-3125-4AA8-AA44-B70042307E9D}" srcOrd="1" destOrd="0" presId="urn:microsoft.com/office/officeart/2005/8/layout/hierarchy4"/>
    <dgm:cxn modelId="{B1A6104E-E484-438F-B88E-4BFD0A03797F}" type="presParOf" srcId="{1299ED3D-3563-441D-BD23-3BCDABD5B2D1}" destId="{E180F62F-9C46-4DDF-AD83-DF44471DF835}" srcOrd="5" destOrd="0" presId="urn:microsoft.com/office/officeart/2005/8/layout/hierarchy4"/>
    <dgm:cxn modelId="{DC8E098B-FDA1-49FD-8233-5B16840B81E3}" type="presParOf" srcId="{1299ED3D-3563-441D-BD23-3BCDABD5B2D1}" destId="{3A66C14B-8939-4718-AC36-D6200B71EEB4}" srcOrd="6" destOrd="0" presId="urn:microsoft.com/office/officeart/2005/8/layout/hierarchy4"/>
    <dgm:cxn modelId="{9AC30B7F-008C-494C-9FAD-F5673CE7C0C3}" type="presParOf" srcId="{3A66C14B-8939-4718-AC36-D6200B71EEB4}" destId="{2100349F-A90C-4B17-912F-67083DE546A6}" srcOrd="0" destOrd="0" presId="urn:microsoft.com/office/officeart/2005/8/layout/hierarchy4"/>
    <dgm:cxn modelId="{5E1752FD-234D-445A-B1B6-08694E051C9F}" type="presParOf" srcId="{3A66C14B-8939-4718-AC36-D6200B71EEB4}" destId="{5F2736B3-049C-4E23-B46C-E9E95B4BAA52}" srcOrd="1" destOrd="0" presId="urn:microsoft.com/office/officeart/2005/8/layout/hierarchy4"/>
    <dgm:cxn modelId="{951C574F-2635-4FED-B488-E321BDC0B381}" type="presParOf" srcId="{3A66C14B-8939-4718-AC36-D6200B71EEB4}" destId="{9D6F1725-36FF-4A04-BE1C-F228E88EECCA}" srcOrd="2" destOrd="0" presId="urn:microsoft.com/office/officeart/2005/8/layout/hierarchy4"/>
    <dgm:cxn modelId="{6C7B8CE1-AEC3-422A-809B-A003BF5D63D9}" type="presParOf" srcId="{9D6F1725-36FF-4A04-BE1C-F228E88EECCA}" destId="{F3D3AAC8-5630-4F7F-B23D-EF56E2BA9607}" srcOrd="0" destOrd="0" presId="urn:microsoft.com/office/officeart/2005/8/layout/hierarchy4"/>
    <dgm:cxn modelId="{ECA5FDB0-EDBD-48C0-8135-8B237F7CEF9E}" type="presParOf" srcId="{F3D3AAC8-5630-4F7F-B23D-EF56E2BA9607}" destId="{E8BBEC09-5AEF-48AB-90C2-0D93D9B324D9}" srcOrd="0" destOrd="0" presId="urn:microsoft.com/office/officeart/2005/8/layout/hierarchy4"/>
    <dgm:cxn modelId="{896C1906-1FBB-43E1-8391-FC2D6A7D843B}" type="presParOf" srcId="{F3D3AAC8-5630-4F7F-B23D-EF56E2BA9607}" destId="{8B064DFD-25E0-4FFF-B5A5-26B6AF30B4FD}" srcOrd="1" destOrd="0" presId="urn:microsoft.com/office/officeart/2005/8/layout/hierarchy4"/>
    <dgm:cxn modelId="{812ED428-500A-4C65-B0F9-7C83DF3DD117}" type="presParOf" srcId="{9D6F1725-36FF-4A04-BE1C-F228E88EECCA}" destId="{35FB1FE4-09A1-4DF6-8C72-4DEEBF9D80E7}" srcOrd="1" destOrd="0" presId="urn:microsoft.com/office/officeart/2005/8/layout/hierarchy4"/>
    <dgm:cxn modelId="{F4CD98FF-9268-4DD4-AF9A-CB337333F4F3}" type="presParOf" srcId="{9D6F1725-36FF-4A04-BE1C-F228E88EECCA}" destId="{25AE5D10-5C60-4226-BD43-C6DA7ABCBEA7}" srcOrd="2" destOrd="0" presId="urn:microsoft.com/office/officeart/2005/8/layout/hierarchy4"/>
    <dgm:cxn modelId="{DA56D6F7-B009-499A-B97F-8B08818602D0}" type="presParOf" srcId="{25AE5D10-5C60-4226-BD43-C6DA7ABCBEA7}" destId="{E4AA3C2F-C4FA-4BA0-8D93-A0DFF7080E55}" srcOrd="0" destOrd="0" presId="urn:microsoft.com/office/officeart/2005/8/layout/hierarchy4"/>
    <dgm:cxn modelId="{9E162832-3E59-43BA-982B-8C4C36689F14}" type="presParOf" srcId="{25AE5D10-5C60-4226-BD43-C6DA7ABCBEA7}" destId="{C2946BB9-6031-4261-83BF-F9443228C461}" srcOrd="1" destOrd="0" presId="urn:microsoft.com/office/officeart/2005/8/layout/hierarchy4"/>
    <dgm:cxn modelId="{7282349A-F701-4EFA-A6AB-7222CC03C8CB}" type="presParOf" srcId="{9D6F1725-36FF-4A04-BE1C-F228E88EECCA}" destId="{04835622-6E42-4491-BDDA-E1A9F06EB34F}" srcOrd="3" destOrd="0" presId="urn:microsoft.com/office/officeart/2005/8/layout/hierarchy4"/>
    <dgm:cxn modelId="{0C291C3E-40C5-4FC1-9022-12DBDF0C1F77}" type="presParOf" srcId="{9D6F1725-36FF-4A04-BE1C-F228E88EECCA}" destId="{918D01AA-F1EB-497C-A625-AB9F113FB0EE}" srcOrd="4" destOrd="0" presId="urn:microsoft.com/office/officeart/2005/8/layout/hierarchy4"/>
    <dgm:cxn modelId="{AE867D77-6397-45CE-B629-1CA3B515D345}" type="presParOf" srcId="{918D01AA-F1EB-497C-A625-AB9F113FB0EE}" destId="{2C5914F4-2910-4103-901C-5DE1C24AFBDA}" srcOrd="0" destOrd="0" presId="urn:microsoft.com/office/officeart/2005/8/layout/hierarchy4"/>
    <dgm:cxn modelId="{832479C3-5333-4845-9F8B-B1470E356393}" type="presParOf" srcId="{918D01AA-F1EB-497C-A625-AB9F113FB0EE}" destId="{191B89A7-0FE9-4BEF-AF15-B8DD9C5082F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46F1E-5B8B-4BC2-B510-974C9D172591}">
      <dsp:nvSpPr>
        <dsp:cNvPr id="0" name=""/>
        <dsp:cNvSpPr/>
      </dsp:nvSpPr>
      <dsp:spPr>
        <a:xfrm>
          <a:off x="1142" y="1238"/>
          <a:ext cx="1192434" cy="52742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Application  Management</a:t>
          </a:r>
          <a:endParaRPr lang="en-US" sz="1100" kern="1200" dirty="0"/>
        </a:p>
      </dsp:txBody>
      <dsp:txXfrm>
        <a:off x="16590" y="16686"/>
        <a:ext cx="1161538" cy="496528"/>
      </dsp:txXfrm>
    </dsp:sp>
    <dsp:sp modelId="{084EF75D-D8AD-4146-AE5B-6230EA883803}">
      <dsp:nvSpPr>
        <dsp:cNvPr id="0" name=""/>
        <dsp:cNvSpPr/>
      </dsp:nvSpPr>
      <dsp:spPr>
        <a:xfrm>
          <a:off x="1142"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Learning Management System (LMS)</a:t>
          </a:r>
          <a:endParaRPr lang="en-US" sz="500" kern="1200" dirty="0"/>
        </a:p>
      </dsp:txBody>
      <dsp:txXfrm>
        <a:off x="6582" y="693722"/>
        <a:ext cx="174857" cy="2423799"/>
      </dsp:txXfrm>
    </dsp:sp>
    <dsp:sp modelId="{10AA573E-CFCA-4A48-B7C8-319C56B5AEDF}">
      <dsp:nvSpPr>
        <dsp:cNvPr id="0" name=""/>
        <dsp:cNvSpPr/>
      </dsp:nvSpPr>
      <dsp:spPr>
        <a:xfrm>
          <a:off x="202482"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Student Information System (SIS)</a:t>
          </a:r>
          <a:endParaRPr lang="en-US" sz="500" kern="1200" dirty="0"/>
        </a:p>
      </dsp:txBody>
      <dsp:txXfrm>
        <a:off x="207922" y="693722"/>
        <a:ext cx="174857" cy="2423799"/>
      </dsp:txXfrm>
    </dsp:sp>
    <dsp:sp modelId="{592A5641-F6A0-40F5-B937-B556953C855A}">
      <dsp:nvSpPr>
        <dsp:cNvPr id="0" name=""/>
        <dsp:cNvSpPr/>
      </dsp:nvSpPr>
      <dsp:spPr>
        <a:xfrm>
          <a:off x="403821"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Content Management System (CMS)</a:t>
          </a:r>
          <a:endParaRPr lang="en-US" sz="500" kern="1200" dirty="0"/>
        </a:p>
      </dsp:txBody>
      <dsp:txXfrm>
        <a:off x="409261" y="693722"/>
        <a:ext cx="174857" cy="2423799"/>
      </dsp:txXfrm>
    </dsp:sp>
    <dsp:sp modelId="{2673FE5D-17AD-4C7E-8F84-C5CA6384F33D}">
      <dsp:nvSpPr>
        <dsp:cNvPr id="0" name=""/>
        <dsp:cNvSpPr/>
      </dsp:nvSpPr>
      <dsp:spPr>
        <a:xfrm>
          <a:off x="605161"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Facilities Management System</a:t>
          </a:r>
          <a:endParaRPr lang="en-US" sz="500" kern="1200" dirty="0"/>
        </a:p>
      </dsp:txBody>
      <dsp:txXfrm>
        <a:off x="610601" y="693722"/>
        <a:ext cx="174857" cy="2423799"/>
      </dsp:txXfrm>
    </dsp:sp>
    <dsp:sp modelId="{5413A8F1-F43D-4700-A434-3D775E50C35D}">
      <dsp:nvSpPr>
        <dsp:cNvPr id="0" name=""/>
        <dsp:cNvSpPr/>
      </dsp:nvSpPr>
      <dsp:spPr>
        <a:xfrm>
          <a:off x="806500"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Email</a:t>
          </a:r>
          <a:endParaRPr lang="en-US" sz="500" kern="1200" dirty="0"/>
        </a:p>
      </dsp:txBody>
      <dsp:txXfrm>
        <a:off x="811940" y="693722"/>
        <a:ext cx="174857" cy="2423799"/>
      </dsp:txXfrm>
    </dsp:sp>
    <dsp:sp modelId="{E3BF3771-70D7-4BBE-8B37-E58030F30DC0}">
      <dsp:nvSpPr>
        <dsp:cNvPr id="0" name=""/>
        <dsp:cNvSpPr/>
      </dsp:nvSpPr>
      <dsp:spPr>
        <a:xfrm>
          <a:off x="1007840" y="688282"/>
          <a:ext cx="185737" cy="2434679"/>
        </a:xfrm>
        <a:prstGeom prst="roundRect">
          <a:avLst>
            <a:gd name="adj" fmla="val 10000"/>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Custom Development</a:t>
          </a:r>
          <a:endParaRPr lang="en-US" sz="500" kern="1200" dirty="0"/>
        </a:p>
      </dsp:txBody>
      <dsp:txXfrm>
        <a:off x="1013280" y="693722"/>
        <a:ext cx="174857" cy="2423799"/>
      </dsp:txXfrm>
    </dsp:sp>
    <dsp:sp modelId="{73E6B115-AD6C-4088-8751-3BFAC70FF9C0}">
      <dsp:nvSpPr>
        <dsp:cNvPr id="0" name=""/>
        <dsp:cNvSpPr/>
      </dsp:nvSpPr>
      <dsp:spPr>
        <a:xfrm>
          <a:off x="1224781" y="1238"/>
          <a:ext cx="1192434" cy="524770"/>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Infrastructure Management</a:t>
          </a:r>
          <a:endParaRPr lang="en-US" sz="1100" kern="1200" dirty="0"/>
        </a:p>
      </dsp:txBody>
      <dsp:txXfrm>
        <a:off x="1240151" y="16608"/>
        <a:ext cx="1161694" cy="494030"/>
      </dsp:txXfrm>
    </dsp:sp>
    <dsp:sp modelId="{943EC18C-052C-4562-BD7D-9D750AF6A057}">
      <dsp:nvSpPr>
        <dsp:cNvPr id="0" name=""/>
        <dsp:cNvSpPr/>
      </dsp:nvSpPr>
      <dsp:spPr>
        <a:xfrm>
          <a:off x="1224781"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Servers</a:t>
          </a:r>
          <a:endParaRPr lang="en-US" sz="500" kern="1200" dirty="0"/>
        </a:p>
      </dsp:txBody>
      <dsp:txXfrm>
        <a:off x="1230221" y="691068"/>
        <a:ext cx="174857" cy="2423799"/>
      </dsp:txXfrm>
    </dsp:sp>
    <dsp:sp modelId="{335A5DA6-F652-4400-BDCD-B9081E9D34E1}">
      <dsp:nvSpPr>
        <dsp:cNvPr id="0" name=""/>
        <dsp:cNvSpPr/>
      </dsp:nvSpPr>
      <dsp:spPr>
        <a:xfrm>
          <a:off x="1426121"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Networks</a:t>
          </a:r>
          <a:endParaRPr lang="en-US" sz="500" kern="1200" dirty="0"/>
        </a:p>
      </dsp:txBody>
      <dsp:txXfrm>
        <a:off x="1431561" y="691068"/>
        <a:ext cx="174857" cy="2423799"/>
      </dsp:txXfrm>
    </dsp:sp>
    <dsp:sp modelId="{F6D117A3-BE16-4C7F-848C-FDEE0BEFF42A}">
      <dsp:nvSpPr>
        <dsp:cNvPr id="0" name=""/>
        <dsp:cNvSpPr/>
      </dsp:nvSpPr>
      <dsp:spPr>
        <a:xfrm>
          <a:off x="1627460"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Security</a:t>
          </a:r>
          <a:endParaRPr lang="en-US" sz="500" kern="1200" dirty="0"/>
        </a:p>
      </dsp:txBody>
      <dsp:txXfrm>
        <a:off x="1632900" y="691068"/>
        <a:ext cx="174857" cy="2423799"/>
      </dsp:txXfrm>
    </dsp:sp>
    <dsp:sp modelId="{CD0A170F-509E-4FBF-9800-66ADBFFB26D7}">
      <dsp:nvSpPr>
        <dsp:cNvPr id="0" name=""/>
        <dsp:cNvSpPr/>
      </dsp:nvSpPr>
      <dsp:spPr>
        <a:xfrm>
          <a:off x="1828799"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Telephony</a:t>
          </a:r>
          <a:endParaRPr lang="en-US" sz="500" kern="1200" dirty="0"/>
        </a:p>
      </dsp:txBody>
      <dsp:txXfrm>
        <a:off x="1834239" y="691068"/>
        <a:ext cx="174857" cy="2423799"/>
      </dsp:txXfrm>
    </dsp:sp>
    <dsp:sp modelId="{A85F80C9-919F-442A-BF6D-F56D633B86D1}">
      <dsp:nvSpPr>
        <dsp:cNvPr id="0" name=""/>
        <dsp:cNvSpPr/>
      </dsp:nvSpPr>
      <dsp:spPr>
        <a:xfrm>
          <a:off x="2030139"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Application Hosting</a:t>
          </a:r>
          <a:endParaRPr lang="en-US" sz="500" kern="1200" dirty="0"/>
        </a:p>
      </dsp:txBody>
      <dsp:txXfrm>
        <a:off x="2035579" y="691068"/>
        <a:ext cx="174857" cy="2423799"/>
      </dsp:txXfrm>
    </dsp:sp>
    <dsp:sp modelId="{5CCD6323-9377-4402-A5AB-5BA6A62329C2}">
      <dsp:nvSpPr>
        <dsp:cNvPr id="0" name=""/>
        <dsp:cNvSpPr/>
      </dsp:nvSpPr>
      <dsp:spPr>
        <a:xfrm>
          <a:off x="2231478" y="685628"/>
          <a:ext cx="185737" cy="2434679"/>
        </a:xfrm>
        <a:prstGeom prst="roundRect">
          <a:avLst>
            <a:gd name="adj" fmla="val 10000"/>
          </a:avLst>
        </a:prstGeom>
        <a:solidFill>
          <a:srgbClr val="16AE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A/V Equipment</a:t>
          </a:r>
          <a:endParaRPr lang="en-US" sz="500" kern="1200" dirty="0"/>
        </a:p>
      </dsp:txBody>
      <dsp:txXfrm>
        <a:off x="2236918" y="691068"/>
        <a:ext cx="174857" cy="2423799"/>
      </dsp:txXfrm>
    </dsp:sp>
    <dsp:sp modelId="{02E4D57B-5207-4401-A760-4E578F78A58E}">
      <dsp:nvSpPr>
        <dsp:cNvPr id="0" name=""/>
        <dsp:cNvSpPr/>
      </dsp:nvSpPr>
      <dsp:spPr>
        <a:xfrm>
          <a:off x="2448420" y="1238"/>
          <a:ext cx="588416" cy="520485"/>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Support Services</a:t>
          </a:r>
          <a:endParaRPr lang="en-US" sz="1100" kern="1200" dirty="0"/>
        </a:p>
      </dsp:txBody>
      <dsp:txXfrm>
        <a:off x="2463664" y="16482"/>
        <a:ext cx="557928" cy="489997"/>
      </dsp:txXfrm>
    </dsp:sp>
    <dsp:sp modelId="{6A9BBCAF-23EF-4B0E-BD52-AC2082F6774B}">
      <dsp:nvSpPr>
        <dsp:cNvPr id="0" name=""/>
        <dsp:cNvSpPr/>
      </dsp:nvSpPr>
      <dsp:spPr>
        <a:xfrm>
          <a:off x="2448420" y="681343"/>
          <a:ext cx="185737" cy="2434679"/>
        </a:xfrm>
        <a:prstGeom prst="roundRect">
          <a:avLst>
            <a:gd name="adj" fmla="val 10000"/>
          </a:avLst>
        </a:prstGeom>
        <a:solidFill>
          <a:srgbClr val="7A3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Student Help desk</a:t>
          </a:r>
          <a:endParaRPr lang="en-US" sz="500" kern="1200" dirty="0"/>
        </a:p>
      </dsp:txBody>
      <dsp:txXfrm>
        <a:off x="2453860" y="686783"/>
        <a:ext cx="174857" cy="2423799"/>
      </dsp:txXfrm>
    </dsp:sp>
    <dsp:sp modelId="{DF4422C2-A3DD-40E6-88F2-0B4E77909C1B}">
      <dsp:nvSpPr>
        <dsp:cNvPr id="0" name=""/>
        <dsp:cNvSpPr/>
      </dsp:nvSpPr>
      <dsp:spPr>
        <a:xfrm>
          <a:off x="2649759" y="681343"/>
          <a:ext cx="185737" cy="2434679"/>
        </a:xfrm>
        <a:prstGeom prst="roundRect">
          <a:avLst>
            <a:gd name="adj" fmla="val 10000"/>
          </a:avLst>
        </a:prstGeom>
        <a:solidFill>
          <a:srgbClr val="7A3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Faculty Help Desk</a:t>
          </a:r>
          <a:endParaRPr lang="en-US" sz="500" kern="1200" dirty="0"/>
        </a:p>
      </dsp:txBody>
      <dsp:txXfrm>
        <a:off x="2655199" y="686783"/>
        <a:ext cx="174857" cy="2423799"/>
      </dsp:txXfrm>
    </dsp:sp>
    <dsp:sp modelId="{3A343D9E-E5F2-4C68-8B2A-FB170425FC9D}">
      <dsp:nvSpPr>
        <dsp:cNvPr id="0" name=""/>
        <dsp:cNvSpPr/>
      </dsp:nvSpPr>
      <dsp:spPr>
        <a:xfrm>
          <a:off x="2851099" y="681343"/>
          <a:ext cx="185737" cy="2434679"/>
        </a:xfrm>
        <a:prstGeom prst="roundRect">
          <a:avLst>
            <a:gd name="adj" fmla="val 10000"/>
          </a:avLst>
        </a:prstGeom>
        <a:solidFill>
          <a:srgbClr val="7A34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PC/Phone Mgmt.</a:t>
          </a:r>
          <a:endParaRPr lang="en-US" sz="500" kern="1200" dirty="0"/>
        </a:p>
      </dsp:txBody>
      <dsp:txXfrm>
        <a:off x="2856539" y="686783"/>
        <a:ext cx="174857" cy="2423799"/>
      </dsp:txXfrm>
    </dsp:sp>
    <dsp:sp modelId="{2100349F-A90C-4B17-912F-67083DE546A6}">
      <dsp:nvSpPr>
        <dsp:cNvPr id="0" name=""/>
        <dsp:cNvSpPr/>
      </dsp:nvSpPr>
      <dsp:spPr>
        <a:xfrm>
          <a:off x="3068040" y="1"/>
          <a:ext cx="588416" cy="50672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Admin Services</a:t>
          </a:r>
          <a:endParaRPr lang="en-US" sz="1100" kern="1200" dirty="0"/>
        </a:p>
      </dsp:txBody>
      <dsp:txXfrm>
        <a:off x="3082882" y="14843"/>
        <a:ext cx="558732" cy="477045"/>
      </dsp:txXfrm>
    </dsp:sp>
    <dsp:sp modelId="{E8BBEC09-5AEF-48AB-90C2-0D93D9B324D9}">
      <dsp:nvSpPr>
        <dsp:cNvPr id="0" name=""/>
        <dsp:cNvSpPr/>
      </dsp:nvSpPr>
      <dsp:spPr>
        <a:xfrm>
          <a:off x="3068040" y="689520"/>
          <a:ext cx="185737" cy="2434679"/>
        </a:xfrm>
        <a:prstGeom prst="roundRect">
          <a:avLst>
            <a:gd name="adj" fmla="val 10000"/>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Compliance</a:t>
          </a:r>
          <a:endParaRPr lang="en-US" sz="500" kern="1200" dirty="0"/>
        </a:p>
      </dsp:txBody>
      <dsp:txXfrm>
        <a:off x="3073480" y="694960"/>
        <a:ext cx="174857" cy="2423799"/>
      </dsp:txXfrm>
    </dsp:sp>
    <dsp:sp modelId="{E4AA3C2F-C4FA-4BA0-8D93-A0DFF7080E55}">
      <dsp:nvSpPr>
        <dsp:cNvPr id="0" name=""/>
        <dsp:cNvSpPr/>
      </dsp:nvSpPr>
      <dsp:spPr>
        <a:xfrm>
          <a:off x="3269380" y="689520"/>
          <a:ext cx="185737" cy="2434679"/>
        </a:xfrm>
        <a:prstGeom prst="roundRect">
          <a:avLst>
            <a:gd name="adj" fmla="val 10000"/>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Project Services (PMO)</a:t>
          </a:r>
          <a:endParaRPr lang="en-US" sz="500" kern="1200" dirty="0"/>
        </a:p>
      </dsp:txBody>
      <dsp:txXfrm>
        <a:off x="3274820" y="694960"/>
        <a:ext cx="174857" cy="2423799"/>
      </dsp:txXfrm>
    </dsp:sp>
    <dsp:sp modelId="{2C5914F4-2910-4103-901C-5DE1C24AFBDA}">
      <dsp:nvSpPr>
        <dsp:cNvPr id="0" name=""/>
        <dsp:cNvSpPr/>
      </dsp:nvSpPr>
      <dsp:spPr>
        <a:xfrm>
          <a:off x="3470719" y="689520"/>
          <a:ext cx="185737" cy="2434679"/>
        </a:xfrm>
        <a:prstGeom prst="roundRect">
          <a:avLst>
            <a:gd name="adj" fmla="val 10000"/>
          </a:avLst>
        </a:prstGeom>
        <a:solidFill>
          <a:srgbClr val="BC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Security</a:t>
          </a:r>
          <a:endParaRPr lang="en-US" sz="500" kern="1200" dirty="0"/>
        </a:p>
      </dsp:txBody>
      <dsp:txXfrm>
        <a:off x="3476159" y="694960"/>
        <a:ext cx="174857" cy="24237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2130" name="Rectangle 2"/>
          <p:cNvSpPr>
            <a:spLocks noGrp="1" noChangeArrowheads="1"/>
          </p:cNvSpPr>
          <p:nvPr>
            <p:ph type="hdr" sz="quarter"/>
          </p:nvPr>
        </p:nvSpPr>
        <p:spPr bwMode="auto">
          <a:xfrm>
            <a:off x="0" y="0"/>
            <a:ext cx="3042273" cy="464681"/>
          </a:xfrm>
          <a:prstGeom prst="rect">
            <a:avLst/>
          </a:prstGeom>
          <a:noFill/>
          <a:ln w="9525">
            <a:noFill/>
            <a:miter lim="800000"/>
            <a:headEnd/>
            <a:tailEnd/>
          </a:ln>
          <a:effectLst/>
        </p:spPr>
        <p:txBody>
          <a:bodyPr vert="horz" wrap="square" lIns="93276" tIns="46638" rIns="93276" bIns="46638" numCol="1" anchor="t" anchorCtr="0" compatLnSpc="1">
            <a:prstTxWarp prst="textNoShape">
              <a:avLst/>
            </a:prstTxWarp>
          </a:bodyPr>
          <a:lstStyle>
            <a:lvl1pPr algn="l" defTabSz="932816">
              <a:defRPr sz="1200"/>
            </a:lvl1pPr>
          </a:lstStyle>
          <a:p>
            <a:pPr>
              <a:defRPr/>
            </a:pPr>
            <a:endParaRPr lang="en-US" dirty="0"/>
          </a:p>
        </p:txBody>
      </p:sp>
      <p:sp>
        <p:nvSpPr>
          <p:cNvPr id="432131" name="Rectangle 3"/>
          <p:cNvSpPr>
            <a:spLocks noGrp="1" noChangeArrowheads="1"/>
          </p:cNvSpPr>
          <p:nvPr>
            <p:ph type="dt" sz="quarter" idx="1"/>
          </p:nvPr>
        </p:nvSpPr>
        <p:spPr bwMode="auto">
          <a:xfrm>
            <a:off x="3977654" y="0"/>
            <a:ext cx="3042272" cy="464681"/>
          </a:xfrm>
          <a:prstGeom prst="rect">
            <a:avLst/>
          </a:prstGeom>
          <a:noFill/>
          <a:ln w="9525">
            <a:noFill/>
            <a:miter lim="800000"/>
            <a:headEnd/>
            <a:tailEnd/>
          </a:ln>
          <a:effectLst/>
        </p:spPr>
        <p:txBody>
          <a:bodyPr vert="horz" wrap="square" lIns="93276" tIns="46638" rIns="93276" bIns="46638" numCol="1" anchor="t" anchorCtr="0" compatLnSpc="1">
            <a:prstTxWarp prst="textNoShape">
              <a:avLst/>
            </a:prstTxWarp>
          </a:bodyPr>
          <a:lstStyle>
            <a:lvl1pPr algn="r" defTabSz="932816">
              <a:defRPr sz="1200"/>
            </a:lvl1pPr>
          </a:lstStyle>
          <a:p>
            <a:pPr>
              <a:defRPr/>
            </a:pPr>
            <a:endParaRPr lang="en-US" dirty="0"/>
          </a:p>
        </p:txBody>
      </p:sp>
      <p:sp>
        <p:nvSpPr>
          <p:cNvPr id="432132" name="Rectangle 4"/>
          <p:cNvSpPr>
            <a:spLocks noGrp="1" noChangeArrowheads="1"/>
          </p:cNvSpPr>
          <p:nvPr>
            <p:ph type="ftr" sz="quarter" idx="2"/>
          </p:nvPr>
        </p:nvSpPr>
        <p:spPr bwMode="auto">
          <a:xfrm>
            <a:off x="0" y="8841245"/>
            <a:ext cx="3042273" cy="464681"/>
          </a:xfrm>
          <a:prstGeom prst="rect">
            <a:avLst/>
          </a:prstGeom>
          <a:noFill/>
          <a:ln w="9525">
            <a:noFill/>
            <a:miter lim="800000"/>
            <a:headEnd/>
            <a:tailEnd/>
          </a:ln>
          <a:effectLst/>
        </p:spPr>
        <p:txBody>
          <a:bodyPr vert="horz" wrap="square" lIns="93276" tIns="46638" rIns="93276" bIns="46638" numCol="1" anchor="b" anchorCtr="0" compatLnSpc="1">
            <a:prstTxWarp prst="textNoShape">
              <a:avLst/>
            </a:prstTxWarp>
          </a:bodyPr>
          <a:lstStyle>
            <a:lvl1pPr algn="l" defTabSz="932816">
              <a:defRPr sz="1200"/>
            </a:lvl1pPr>
          </a:lstStyle>
          <a:p>
            <a:pPr>
              <a:defRPr/>
            </a:pPr>
            <a:endParaRPr lang="en-US" dirty="0"/>
          </a:p>
        </p:txBody>
      </p:sp>
      <p:sp>
        <p:nvSpPr>
          <p:cNvPr id="432133" name="Rectangle 5"/>
          <p:cNvSpPr>
            <a:spLocks noGrp="1" noChangeArrowheads="1"/>
          </p:cNvSpPr>
          <p:nvPr>
            <p:ph type="sldNum" sz="quarter" idx="3"/>
          </p:nvPr>
        </p:nvSpPr>
        <p:spPr bwMode="auto">
          <a:xfrm>
            <a:off x="3977654" y="8841245"/>
            <a:ext cx="3042272" cy="464681"/>
          </a:xfrm>
          <a:prstGeom prst="rect">
            <a:avLst/>
          </a:prstGeom>
          <a:noFill/>
          <a:ln w="9525">
            <a:noFill/>
            <a:miter lim="800000"/>
            <a:headEnd/>
            <a:tailEnd/>
          </a:ln>
          <a:effectLst/>
        </p:spPr>
        <p:txBody>
          <a:bodyPr vert="horz" wrap="square" lIns="93276" tIns="46638" rIns="93276" bIns="46638" numCol="1" anchor="b" anchorCtr="0" compatLnSpc="1">
            <a:prstTxWarp prst="textNoShape">
              <a:avLst/>
            </a:prstTxWarp>
          </a:bodyPr>
          <a:lstStyle>
            <a:lvl1pPr algn="r" defTabSz="932816">
              <a:defRPr sz="1200"/>
            </a:lvl1pPr>
          </a:lstStyle>
          <a:p>
            <a:pPr>
              <a:defRPr/>
            </a:pPr>
            <a:fld id="{DCB8CB35-0B75-4E1D-BD99-CD1C780273D5}" type="slidenum">
              <a:rPr lang="en-US"/>
              <a:pPr>
                <a:defRPr/>
              </a:pPr>
              <a:t>‹#›</a:t>
            </a:fld>
            <a:endParaRPr lang="en-US" dirty="0"/>
          </a:p>
        </p:txBody>
      </p:sp>
    </p:spTree>
    <p:extLst>
      <p:ext uri="{BB962C8B-B14F-4D97-AF65-F5344CB8AC3E}">
        <p14:creationId xmlns:p14="http://schemas.microsoft.com/office/powerpoint/2010/main" val="4109410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2273" cy="464681"/>
          </a:xfrm>
          <a:prstGeom prst="rect">
            <a:avLst/>
          </a:prstGeom>
          <a:noFill/>
          <a:ln w="9525">
            <a:noFill/>
            <a:miter lim="800000"/>
            <a:headEnd/>
            <a:tailEnd/>
          </a:ln>
          <a:effectLst/>
        </p:spPr>
        <p:txBody>
          <a:bodyPr vert="horz" wrap="square" lIns="93276" tIns="46638" rIns="93276" bIns="46638" numCol="1" anchor="t" anchorCtr="0" compatLnSpc="1">
            <a:prstTxWarp prst="textNoShape">
              <a:avLst/>
            </a:prstTxWarp>
          </a:bodyPr>
          <a:lstStyle>
            <a:lvl1pPr algn="l" defTabSz="932816">
              <a:defRPr sz="1200"/>
            </a:lvl1pPr>
          </a:lstStyle>
          <a:p>
            <a:pPr>
              <a:defRPr/>
            </a:pPr>
            <a:endParaRPr lang="en-US" dirty="0"/>
          </a:p>
        </p:txBody>
      </p:sp>
      <p:sp>
        <p:nvSpPr>
          <p:cNvPr id="11267" name="Rectangle 3"/>
          <p:cNvSpPr>
            <a:spLocks noGrp="1" noChangeArrowheads="1"/>
          </p:cNvSpPr>
          <p:nvPr>
            <p:ph type="dt" idx="1"/>
          </p:nvPr>
        </p:nvSpPr>
        <p:spPr bwMode="auto">
          <a:xfrm>
            <a:off x="3977654" y="0"/>
            <a:ext cx="3042272" cy="464681"/>
          </a:xfrm>
          <a:prstGeom prst="rect">
            <a:avLst/>
          </a:prstGeom>
          <a:noFill/>
          <a:ln w="9525">
            <a:noFill/>
            <a:miter lim="800000"/>
            <a:headEnd/>
            <a:tailEnd/>
          </a:ln>
          <a:effectLst/>
        </p:spPr>
        <p:txBody>
          <a:bodyPr vert="horz" wrap="square" lIns="93276" tIns="46638" rIns="93276" bIns="46638" numCol="1" anchor="t" anchorCtr="0" compatLnSpc="1">
            <a:prstTxWarp prst="textNoShape">
              <a:avLst/>
            </a:prstTxWarp>
          </a:bodyPr>
          <a:lstStyle>
            <a:lvl1pPr algn="r" defTabSz="932816">
              <a:defRPr sz="1200"/>
            </a:lvl1pPr>
          </a:lstStyle>
          <a:p>
            <a:pPr>
              <a:defRPr/>
            </a:pPr>
            <a:endParaRPr lang="en-US" dirty="0"/>
          </a:p>
        </p:txBody>
      </p:sp>
      <p:sp>
        <p:nvSpPr>
          <p:cNvPr id="98308" name="Rectangle 4"/>
          <p:cNvSpPr>
            <a:spLocks noGrp="1" noRot="1" noChangeAspect="1" noChangeArrowheads="1" noTextEdit="1"/>
          </p:cNvSpPr>
          <p:nvPr>
            <p:ph type="sldImg" idx="2"/>
          </p:nvPr>
        </p:nvSpPr>
        <p:spPr bwMode="auto">
          <a:xfrm>
            <a:off x="1185863" y="698500"/>
            <a:ext cx="4648200"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36905" y="4419084"/>
            <a:ext cx="5146117" cy="4188282"/>
          </a:xfrm>
          <a:prstGeom prst="rect">
            <a:avLst/>
          </a:prstGeom>
          <a:noFill/>
          <a:ln w="9525">
            <a:noFill/>
            <a:miter lim="800000"/>
            <a:headEnd/>
            <a:tailEnd/>
          </a:ln>
          <a:effectLst/>
        </p:spPr>
        <p:txBody>
          <a:bodyPr vert="horz" wrap="square" lIns="93276" tIns="46638" rIns="93276" bIns="466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41245"/>
            <a:ext cx="3042273" cy="464681"/>
          </a:xfrm>
          <a:prstGeom prst="rect">
            <a:avLst/>
          </a:prstGeom>
          <a:noFill/>
          <a:ln w="9525">
            <a:noFill/>
            <a:miter lim="800000"/>
            <a:headEnd/>
            <a:tailEnd/>
          </a:ln>
          <a:effectLst/>
        </p:spPr>
        <p:txBody>
          <a:bodyPr vert="horz" wrap="square" lIns="93276" tIns="46638" rIns="93276" bIns="46638" numCol="1" anchor="b" anchorCtr="0" compatLnSpc="1">
            <a:prstTxWarp prst="textNoShape">
              <a:avLst/>
            </a:prstTxWarp>
          </a:bodyPr>
          <a:lstStyle>
            <a:lvl1pPr algn="l" defTabSz="932816">
              <a:defRPr sz="1200"/>
            </a:lvl1pPr>
          </a:lstStyle>
          <a:p>
            <a:pPr>
              <a:defRPr/>
            </a:pPr>
            <a:endParaRPr lang="en-US" dirty="0"/>
          </a:p>
        </p:txBody>
      </p:sp>
      <p:sp>
        <p:nvSpPr>
          <p:cNvPr id="11271" name="Rectangle 7"/>
          <p:cNvSpPr>
            <a:spLocks noGrp="1" noChangeArrowheads="1"/>
          </p:cNvSpPr>
          <p:nvPr>
            <p:ph type="sldNum" sz="quarter" idx="5"/>
          </p:nvPr>
        </p:nvSpPr>
        <p:spPr bwMode="auto">
          <a:xfrm>
            <a:off x="3977654" y="8841245"/>
            <a:ext cx="3042272" cy="464681"/>
          </a:xfrm>
          <a:prstGeom prst="rect">
            <a:avLst/>
          </a:prstGeom>
          <a:noFill/>
          <a:ln w="9525">
            <a:noFill/>
            <a:miter lim="800000"/>
            <a:headEnd/>
            <a:tailEnd/>
          </a:ln>
          <a:effectLst/>
        </p:spPr>
        <p:txBody>
          <a:bodyPr vert="horz" wrap="square" lIns="93276" tIns="46638" rIns="93276" bIns="46638" numCol="1" anchor="b" anchorCtr="0" compatLnSpc="1">
            <a:prstTxWarp prst="textNoShape">
              <a:avLst/>
            </a:prstTxWarp>
          </a:bodyPr>
          <a:lstStyle>
            <a:lvl1pPr algn="r" defTabSz="932816">
              <a:defRPr sz="1200"/>
            </a:lvl1pPr>
          </a:lstStyle>
          <a:p>
            <a:pPr>
              <a:defRPr/>
            </a:pPr>
            <a:fld id="{6DFCD8A8-646F-4089-9F8F-B16C0D46996B}" type="slidenum">
              <a:rPr lang="en-US"/>
              <a:pPr>
                <a:defRPr/>
              </a:pPr>
              <a:t>‹#›</a:t>
            </a:fld>
            <a:endParaRPr lang="en-US" dirty="0"/>
          </a:p>
        </p:txBody>
      </p:sp>
    </p:spTree>
    <p:extLst>
      <p:ext uri="{BB962C8B-B14F-4D97-AF65-F5344CB8AC3E}">
        <p14:creationId xmlns:p14="http://schemas.microsoft.com/office/powerpoint/2010/main" val="1451741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goal of this presentation is to leave you with a few take </a:t>
            </a:r>
            <a:r>
              <a:rPr lang="en-US" baseline="0" dirty="0" err="1" smtClean="0"/>
              <a:t>aways</a:t>
            </a:r>
            <a:r>
              <a:rPr lang="en-US" baseline="0" dirty="0" smtClean="0"/>
              <a:t> to help your institution improve. We are going to cover a lot of ground here but this is meant to be an overview of our experiences with IT leader across higher ed. This will also be recorded.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very difficult</a:t>
            </a:r>
            <a:r>
              <a:rPr lang="en-US" baseline="0" dirty="0" smtClean="0"/>
              <a:t> to affect change when the organization is constantly understaffed, fighting fires and jumping from priority to priority.</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13</a:t>
            </a:fld>
            <a:endParaRPr lang="en-US" dirty="0"/>
          </a:p>
        </p:txBody>
      </p:sp>
    </p:spTree>
    <p:extLst>
      <p:ext uri="{BB962C8B-B14F-4D97-AF65-F5344CB8AC3E}">
        <p14:creationId xmlns:p14="http://schemas.microsoft.com/office/powerpoint/2010/main" val="130510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expectations</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15</a:t>
            </a:fld>
            <a:endParaRPr lang="en-US" dirty="0"/>
          </a:p>
        </p:txBody>
      </p:sp>
    </p:spTree>
    <p:extLst>
      <p:ext uri="{BB962C8B-B14F-4D97-AF65-F5344CB8AC3E}">
        <p14:creationId xmlns:p14="http://schemas.microsoft.com/office/powerpoint/2010/main" val="171057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institutions</a:t>
            </a:r>
            <a:r>
              <a:rPr lang="en-US" baseline="0" dirty="0" smtClean="0"/>
              <a:t> do not have a solid foundation to do so.</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17</a:t>
            </a:fld>
            <a:endParaRPr lang="en-US" dirty="0"/>
          </a:p>
        </p:txBody>
      </p:sp>
    </p:spTree>
    <p:extLst>
      <p:ext uri="{BB962C8B-B14F-4D97-AF65-F5344CB8AC3E}">
        <p14:creationId xmlns:p14="http://schemas.microsoft.com/office/powerpoint/2010/main" val="32618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very difficult to manage outcomes for customers when multiple</a:t>
            </a:r>
            <a:r>
              <a:rPr lang="en-US" baseline="0" dirty="0" smtClean="0"/>
              <a:t> departments with varying goals need to contribute.</a:t>
            </a:r>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24</a:t>
            </a:fld>
            <a:endParaRPr lang="en-US" dirty="0"/>
          </a:p>
        </p:txBody>
      </p:sp>
    </p:spTree>
    <p:extLst>
      <p:ext uri="{BB962C8B-B14F-4D97-AF65-F5344CB8AC3E}">
        <p14:creationId xmlns:p14="http://schemas.microsoft.com/office/powerpoint/2010/main" val="62655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25</a:t>
            </a:fld>
            <a:endParaRPr lang="en-US" dirty="0"/>
          </a:p>
        </p:txBody>
      </p:sp>
    </p:spTree>
    <p:extLst>
      <p:ext uri="{BB962C8B-B14F-4D97-AF65-F5344CB8AC3E}">
        <p14:creationId xmlns:p14="http://schemas.microsoft.com/office/powerpoint/2010/main" val="6265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27</a:t>
            </a:fld>
            <a:endParaRPr lang="en-US" dirty="0"/>
          </a:p>
        </p:txBody>
      </p:sp>
    </p:spTree>
    <p:extLst>
      <p:ext uri="{BB962C8B-B14F-4D97-AF65-F5344CB8AC3E}">
        <p14:creationId xmlns:p14="http://schemas.microsoft.com/office/powerpoint/2010/main" val="2602864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a:t>
            </a:r>
            <a:r>
              <a:rPr lang="en-US" baseline="0" dirty="0" smtClean="0"/>
              <a:t> going to shift gears and look at approaches that we have consistently seen work. Not that there aren’t other approaches.   Additionally, most organizations don’t approach everything at once. We will go through the information in that fashion but, for example, when we engage with a client we pick the approaches and solutions that will address the biggest pains. We build an evolution path.</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28</a:t>
            </a:fld>
            <a:endParaRPr lang="en-US" dirty="0"/>
          </a:p>
        </p:txBody>
      </p:sp>
    </p:spTree>
    <p:extLst>
      <p:ext uri="{BB962C8B-B14F-4D97-AF65-F5344CB8AC3E}">
        <p14:creationId xmlns:p14="http://schemas.microsoft.com/office/powerpoint/2010/main" val="1409936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mindset. </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29</a:t>
            </a:fld>
            <a:endParaRPr lang="en-US" dirty="0"/>
          </a:p>
        </p:txBody>
      </p:sp>
    </p:spTree>
    <p:extLst>
      <p:ext uri="{BB962C8B-B14F-4D97-AF65-F5344CB8AC3E}">
        <p14:creationId xmlns:p14="http://schemas.microsoft.com/office/powerpoint/2010/main" val="1638386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Making</a:t>
            </a:r>
            <a:r>
              <a:rPr lang="en-US" baseline="0" dirty="0" smtClean="0"/>
              <a:t> confident decisions relies on understanding the activities and constraints within the organization. Involves both process and tools. </a:t>
            </a:r>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2</a:t>
            </a:fld>
            <a:endParaRPr lang="en-US" dirty="0"/>
          </a:p>
        </p:txBody>
      </p:sp>
    </p:spTree>
    <p:extLst>
      <p:ext uri="{BB962C8B-B14F-4D97-AF65-F5344CB8AC3E}">
        <p14:creationId xmlns:p14="http://schemas.microsoft.com/office/powerpoint/2010/main" val="2411344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a:t>
            </a:r>
            <a:r>
              <a:rPr lang="en-US" baseline="0" dirty="0" smtClean="0"/>
              <a:t> on how to collect and maintain data, reporting can be very valuable with this basic information.</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32</a:t>
            </a:fld>
            <a:endParaRPr lang="en-US" dirty="0"/>
          </a:p>
        </p:txBody>
      </p:sp>
    </p:spTree>
    <p:extLst>
      <p:ext uri="{BB962C8B-B14F-4D97-AF65-F5344CB8AC3E}">
        <p14:creationId xmlns:p14="http://schemas.microsoft.com/office/powerpoint/2010/main" val="761824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Minimum information:</a:t>
            </a:r>
            <a:endParaRPr lang="en-US" dirty="0" smtClean="0">
              <a:latin typeface="Times"/>
            </a:endParaRPr>
          </a:p>
          <a:p>
            <a:r>
              <a:rPr lang="en-US" dirty="0" smtClean="0">
                <a:latin typeface="Times"/>
              </a:rPr>
              <a:t>Name</a:t>
            </a:r>
          </a:p>
          <a:p>
            <a:r>
              <a:rPr lang="en-US" dirty="0" smtClean="0">
                <a:latin typeface="Times"/>
              </a:rPr>
              <a:t>Start</a:t>
            </a:r>
            <a:r>
              <a:rPr lang="en-US" baseline="0" dirty="0" smtClean="0">
                <a:latin typeface="Times"/>
              </a:rPr>
              <a:t> end</a:t>
            </a:r>
          </a:p>
          <a:p>
            <a:r>
              <a:rPr lang="en-US" baseline="0" dirty="0" smtClean="0">
                <a:latin typeface="Times"/>
              </a:rPr>
              <a:t>Type of work</a:t>
            </a:r>
          </a:p>
          <a:p>
            <a:r>
              <a:rPr lang="en-US" baseline="0" dirty="0" smtClean="0">
                <a:latin typeface="Times"/>
              </a:rPr>
              <a:t>Who’s working on it for about how much time</a:t>
            </a:r>
          </a:p>
          <a:p>
            <a:r>
              <a:rPr lang="en-US" baseline="0" dirty="0" smtClean="0">
                <a:latin typeface="Times"/>
              </a:rPr>
              <a:t>Basic status</a:t>
            </a:r>
          </a:p>
          <a:p>
            <a:r>
              <a:rPr lang="en-US" baseline="0" dirty="0" smtClean="0">
                <a:latin typeface="Times"/>
              </a:rPr>
              <a:t>How the work support objectives</a:t>
            </a:r>
          </a:p>
          <a:p>
            <a:endParaRPr lang="en-US" dirty="0" smtClean="0">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Minimum:</a:t>
            </a:r>
          </a:p>
          <a:p>
            <a:r>
              <a:rPr lang="en-US" dirty="0" smtClean="0">
                <a:latin typeface="Times"/>
              </a:rPr>
              <a:t>Name</a:t>
            </a:r>
          </a:p>
          <a:p>
            <a:r>
              <a:rPr lang="en-US" dirty="0" smtClean="0">
                <a:latin typeface="Times"/>
              </a:rPr>
              <a:t>Start</a:t>
            </a:r>
            <a:r>
              <a:rPr lang="en-US" baseline="0" dirty="0" smtClean="0">
                <a:latin typeface="Times"/>
              </a:rPr>
              <a:t> end</a:t>
            </a:r>
          </a:p>
          <a:p>
            <a:r>
              <a:rPr lang="en-US" baseline="0" dirty="0" smtClean="0">
                <a:latin typeface="Times"/>
              </a:rPr>
              <a:t>Type of work</a:t>
            </a:r>
          </a:p>
          <a:p>
            <a:r>
              <a:rPr lang="en-US" baseline="0" dirty="0" smtClean="0">
                <a:latin typeface="Times"/>
              </a:rPr>
              <a:t>Who’s working on it for about how much time</a:t>
            </a:r>
          </a:p>
          <a:p>
            <a:r>
              <a:rPr lang="en-US" baseline="0" dirty="0" smtClean="0">
                <a:latin typeface="Times"/>
              </a:rPr>
              <a:t>Basic status</a:t>
            </a:r>
          </a:p>
          <a:p>
            <a:r>
              <a:rPr lang="en-US" baseline="0" dirty="0" smtClean="0">
                <a:latin typeface="Times"/>
              </a:rPr>
              <a:t>How the work support objectives</a:t>
            </a:r>
          </a:p>
          <a:p>
            <a:endParaRPr lang="en-US" dirty="0"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You</a:t>
            </a:r>
            <a:r>
              <a:rPr lang="en-US" baseline="0" dirty="0" smtClean="0">
                <a:latin typeface="Times"/>
              </a:rPr>
              <a:t> have the basics that drive what people work on. ITIL aligned processes.</a:t>
            </a:r>
          </a:p>
          <a:p>
            <a:r>
              <a:rPr lang="en-US" baseline="0" dirty="0" smtClean="0">
                <a:latin typeface="Times"/>
              </a:rPr>
              <a:t>-Institutions that </a:t>
            </a:r>
            <a:r>
              <a:rPr lang="en-US" baseline="0" dirty="0" smtClean="0">
                <a:latin typeface="Times"/>
              </a:rPr>
              <a:t>do well </a:t>
            </a:r>
            <a:r>
              <a:rPr lang="en-US" baseline="0" dirty="0" smtClean="0">
                <a:latin typeface="Times"/>
              </a:rPr>
              <a:t>in this area think about how much time their resources spend in these areas.</a:t>
            </a:r>
          </a:p>
          <a:p>
            <a:pPr defTabSz="882396">
              <a:defRPr/>
            </a:pPr>
            <a:r>
              <a:rPr lang="en-US" baseline="0" dirty="0" smtClean="0"/>
              <a:t>-how much time does it consume for resources? Estimate as a retainer. Gather some basics for analytics.</a:t>
            </a:r>
            <a:endParaRPr lang="en-US" dirty="0" smtClean="0"/>
          </a:p>
          <a:p>
            <a:endParaRPr lang="en-US" dirty="0" smtClean="0">
              <a:latin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We have found an understanding of Assets and CIs</a:t>
            </a:r>
            <a:r>
              <a:rPr lang="en-US" baseline="0" dirty="0" smtClean="0">
                <a:latin typeface="Times"/>
              </a:rPr>
              <a:t> to be valuable for planning and the management of support and change.</a:t>
            </a:r>
            <a:endParaRPr lang="en-US" dirty="0" smtClean="0"/>
          </a:p>
          <a:p>
            <a:endParaRPr lang="en-US" dirty="0" smtClean="0">
              <a:latin typeface="Time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work that isn’t break/fix but isn’t big enough to be a project. Consumes huge amounts of time and energy but is seldom recorded well enough to help make improvements to the organizations ability to operate.  This is were a lot of IT’s work is done.</a:t>
            </a:r>
          </a:p>
          <a:p>
            <a:r>
              <a:rPr lang="en-US" baseline="0" dirty="0" smtClean="0"/>
              <a:t>-how much time does it consume for resources? Estimate it.</a:t>
            </a:r>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39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40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Institutions that get</a:t>
            </a:r>
            <a:r>
              <a:rPr lang="en-US" baseline="0" dirty="0" smtClean="0"/>
              <a:t> this far have built a basic foundation for improving communication, ability to manage the department and navigate.</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41</a:t>
            </a:fld>
            <a:endParaRPr lang="en-US" dirty="0"/>
          </a:p>
        </p:txBody>
      </p:sp>
    </p:spTree>
    <p:extLst>
      <p:ext uri="{BB962C8B-B14F-4D97-AF65-F5344CB8AC3E}">
        <p14:creationId xmlns:p14="http://schemas.microsoft.com/office/powerpoint/2010/main" val="1918015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it easier to work with IT</a:t>
            </a:r>
            <a:r>
              <a:rPr lang="en-US" baseline="0" dirty="0" smtClean="0"/>
              <a:t> and visibility and communication</a:t>
            </a:r>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lvl="1"/>
            <a:r>
              <a:rPr lang="en-US" dirty="0" smtClean="0">
                <a:latin typeface="Times" pitchFamily="-108" charset="0"/>
                <a:ea typeface="MS PGothic" pitchFamily="34" charset="-128"/>
                <a:cs typeface="MS PGothic"/>
              </a:rPr>
              <a:t>Ties to the frustration of how to better work with IT. How to make it easier.</a:t>
            </a:r>
          </a:p>
          <a:p>
            <a:pPr lvl="1"/>
            <a:r>
              <a:rPr lang="en-US" dirty="0" smtClean="0">
                <a:latin typeface="Times" pitchFamily="-108" charset="0"/>
                <a:ea typeface="MS PGothic" pitchFamily="34" charset="-128"/>
                <a:cs typeface="MS PGothic"/>
              </a:rPr>
              <a:t>One place. </a:t>
            </a:r>
          </a:p>
          <a:p>
            <a:pPr lvl="1"/>
            <a:r>
              <a:rPr lang="en-US" dirty="0" smtClean="0">
                <a:latin typeface="Times" pitchFamily="-108" charset="0"/>
                <a:ea typeface="MS PGothic" pitchFamily="34" charset="-128"/>
                <a:cs typeface="MS PGothic"/>
              </a:rPr>
              <a:t>Clearly articulate what is available</a:t>
            </a:r>
          </a:p>
          <a:p>
            <a:pPr lvl="1"/>
            <a:r>
              <a:rPr lang="en-US" dirty="0" smtClean="0">
                <a:latin typeface="Times" pitchFamily="-108" charset="0"/>
                <a:ea typeface="MS PGothic" pitchFamily="34" charset="-128"/>
                <a:cs typeface="MS PGothic"/>
              </a:rPr>
              <a:t>Envision how you could manage any institutional requests.</a:t>
            </a:r>
          </a:p>
          <a:p>
            <a:pPr lvl="1"/>
            <a:r>
              <a:rPr lang="en-US" dirty="0" smtClean="0">
                <a:latin typeface="Times" pitchFamily="-108" charset="0"/>
                <a:ea typeface="MS PGothic" pitchFamily="34" charset="-128"/>
                <a:cs typeface="MS PGothic"/>
              </a:rPr>
              <a:t>Specific information gathered.</a:t>
            </a:r>
          </a:p>
          <a:p>
            <a:pPr lvl="2"/>
            <a:r>
              <a:rPr lang="en-US" dirty="0" smtClean="0">
                <a:latin typeface="Times" pitchFamily="-108" charset="0"/>
                <a:ea typeface="MS PGothic" pitchFamily="34" charset="-128"/>
                <a:cs typeface="MS PGothic"/>
              </a:rPr>
              <a:t>ITSM/ITIL</a:t>
            </a:r>
          </a:p>
          <a:p>
            <a:pPr lvl="2"/>
            <a:r>
              <a:rPr lang="en-US" dirty="0" smtClean="0">
                <a:latin typeface="Times" pitchFamily="-108" charset="0"/>
                <a:ea typeface="MS PGothic" pitchFamily="34" charset="-128"/>
                <a:cs typeface="MS PGothic"/>
              </a:rPr>
              <a:t>Expectations</a:t>
            </a:r>
          </a:p>
          <a:p>
            <a:endParaRPr lang="en-US" dirty="0"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Focused on the betterment of higher education operations and helping teams increase the value they</a:t>
            </a:r>
            <a:r>
              <a:rPr lang="en-US" baseline="0" dirty="0" smtClean="0"/>
              <a:t> add</a:t>
            </a:r>
          </a:p>
          <a:p>
            <a:r>
              <a:rPr lang="en-US" baseline="0" dirty="0" smtClean="0"/>
              <a:t>Analsysts are constantly engaged in assessing HE challenges and monitoring trends Gartner, EDUCAUSE, Campus Tech, etc</a:t>
            </a:r>
            <a:r>
              <a:rPr lang="en-US" baseline="0" dirty="0" smtClean="0"/>
              <a:t>..</a:t>
            </a:r>
            <a:endParaRPr lang="en-US" dirty="0" smtClean="0">
              <a:latin typeface="Times" pitchFamily="-108" charset="0"/>
              <a:ea typeface="MS PGothic" pitchFamily="34" charset="-128"/>
              <a:cs typeface="MS PGothic"/>
            </a:endParaRPr>
          </a:p>
          <a:p>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Communicate expectations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best regularly communicate the basics and over time understanding builds. This is an example.</a:t>
            </a:r>
          </a:p>
          <a:p>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47</a:t>
            </a:fld>
            <a:endParaRPr lang="en-US" dirty="0"/>
          </a:p>
        </p:txBody>
      </p:sp>
    </p:spTree>
    <p:extLst>
      <p:ext uri="{BB962C8B-B14F-4D97-AF65-F5344CB8AC3E}">
        <p14:creationId xmlns:p14="http://schemas.microsoft.com/office/powerpoint/2010/main" val="424018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Enable action to be taken</a:t>
            </a:r>
            <a:r>
              <a:rPr lang="en-US" baseline="0" dirty="0" smtClean="0">
                <a:latin typeface="Times"/>
              </a:rPr>
              <a:t> quickly and show the whole picture</a:t>
            </a:r>
          </a:p>
          <a:p>
            <a:endParaRPr lang="en-US" baseline="0" dirty="0" smtClean="0">
              <a:latin typeface="Times"/>
            </a:endParaRPr>
          </a:p>
          <a:p>
            <a:pPr lvl="1"/>
            <a:r>
              <a:rPr lang="en-US" dirty="0" smtClean="0">
                <a:latin typeface="Times" pitchFamily="-108" charset="0"/>
                <a:ea typeface="MS PGothic" pitchFamily="34" charset="-128"/>
                <a:cs typeface="MS PGothic"/>
              </a:rPr>
              <a:t>-CONFIDENTLY MAKE Decisions</a:t>
            </a:r>
          </a:p>
          <a:p>
            <a:pPr lvl="1"/>
            <a:r>
              <a:rPr lang="en-US" dirty="0" smtClean="0">
                <a:latin typeface="Times" pitchFamily="-108" charset="0"/>
                <a:ea typeface="MS PGothic" pitchFamily="34" charset="-128"/>
                <a:cs typeface="MS PGothic"/>
              </a:rPr>
              <a:t>-See resources across all work streams (full disclosure)</a:t>
            </a:r>
          </a:p>
          <a:p>
            <a:endParaRPr lang="en-US" dirty="0" smtClean="0">
              <a:latin typeface="Time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Allows us to truly understand</a:t>
            </a:r>
            <a:r>
              <a:rPr lang="en-US" baseline="0" dirty="0" smtClean="0">
                <a:latin typeface="Times"/>
              </a:rPr>
              <a:t> our capacity</a:t>
            </a:r>
            <a:endParaRPr lang="en-US" dirty="0" smtClean="0">
              <a:latin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done at a high level</a:t>
            </a:r>
            <a:r>
              <a:rPr lang="en-US" baseline="0" dirty="0" smtClean="0"/>
              <a:t> additionally this approach is especially appropriate for tools if your environment is complex.</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53</a:t>
            </a:fld>
            <a:endParaRPr lang="en-US" dirty="0"/>
          </a:p>
        </p:txBody>
      </p:sp>
    </p:spTree>
    <p:extLst>
      <p:ext uri="{BB962C8B-B14F-4D97-AF65-F5344CB8AC3E}">
        <p14:creationId xmlns:p14="http://schemas.microsoft.com/office/powerpoint/2010/main" val="52553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lvl="2"/>
            <a:r>
              <a:rPr lang="en-US" dirty="0" smtClean="0">
                <a:latin typeface="Times" pitchFamily="-108" charset="0"/>
                <a:ea typeface="MS PGothic" pitchFamily="34" charset="-128"/>
                <a:cs typeface="MS PGothic"/>
              </a:rPr>
              <a:t>Simple indicators to compare value to drive decisions</a:t>
            </a:r>
          </a:p>
          <a:p>
            <a:pPr lvl="2"/>
            <a:r>
              <a:rPr lang="en-US" dirty="0" smtClean="0">
                <a:latin typeface="Times" pitchFamily="-108" charset="0"/>
                <a:ea typeface="MS PGothic" pitchFamily="34" charset="-128"/>
                <a:cs typeface="MS PGothic"/>
              </a:rPr>
              <a:t>Combat pet projects</a:t>
            </a:r>
          </a:p>
          <a:p>
            <a:pPr lvl="2"/>
            <a:r>
              <a:rPr lang="en-US" dirty="0" smtClean="0">
                <a:latin typeface="Times" pitchFamily="-108" charset="0"/>
                <a:ea typeface="MS PGothic" pitchFamily="34" charset="-128"/>
                <a:cs typeface="MS PGothic"/>
              </a:rPr>
              <a:t>When can we fit the work in. Anything you eval should have this capability.</a:t>
            </a:r>
            <a:endParaRPr lang="en-US" dirty="0">
              <a:latin typeface="Times" pitchFamily="-108" charset="0"/>
              <a:ea typeface="MS PGothic" pitchFamily="34" charset="-128"/>
              <a:cs typeface="MS PGothic"/>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lvl="2"/>
            <a:endParaRPr lang="en-US" dirty="0">
              <a:latin typeface="Times" pitchFamily="-108" charset="0"/>
              <a:ea typeface="MS PGothic" pitchFamily="34" charset="-128"/>
              <a:cs typeface="MS PGothic"/>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Should support</a:t>
            </a:r>
            <a:r>
              <a:rPr lang="en-US" baseline="0" dirty="0" smtClean="0">
                <a:latin typeface="Times"/>
              </a:rPr>
              <a:t> simple models</a:t>
            </a:r>
            <a:endParaRPr lang="en-US" dirty="0" smtClean="0">
              <a:latin typeface="Time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pull</a:t>
            </a:r>
            <a:r>
              <a:rPr lang="en-US" baseline="0" dirty="0" smtClean="0"/>
              <a:t> this all together to simplify the team members life?</a:t>
            </a:r>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58</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r>
              <a:rPr lang="en-US" baseline="0" dirty="0" smtClean="0"/>
              <a:t> </a:t>
            </a:r>
            <a:r>
              <a:rPr lang="en-US" dirty="0" smtClean="0"/>
              <a:t>What does it do to</a:t>
            </a:r>
            <a:r>
              <a:rPr lang="en-US" baseline="0" dirty="0" smtClean="0"/>
              <a:t> me and for me?</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59</a:t>
            </a:fld>
            <a:endParaRPr lang="en-US" dirty="0"/>
          </a:p>
        </p:txBody>
      </p:sp>
    </p:spTree>
    <p:extLst>
      <p:ext uri="{BB962C8B-B14F-4D97-AF65-F5344CB8AC3E}">
        <p14:creationId xmlns:p14="http://schemas.microsoft.com/office/powerpoint/2010/main" val="2892328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pitchFamily="18" charset="0"/>
                <a:ea typeface="MS PGothic"/>
              </a:rPr>
              <a:t>Key</a:t>
            </a:r>
            <a:r>
              <a:rPr lang="en-US" baseline="0" dirty="0" smtClean="0">
                <a:latin typeface="Times" pitchFamily="18" charset="0"/>
                <a:ea typeface="MS PGothic"/>
              </a:rPr>
              <a:t> for success going forward</a:t>
            </a:r>
            <a:endParaRPr lang="en-US" dirty="0" smtClean="0">
              <a:latin typeface="Times" pitchFamily="18" charset="0"/>
              <a:ea typeface="MS PGothic"/>
            </a:endParaRPr>
          </a:p>
          <a:p>
            <a:r>
              <a:rPr lang="en-US" dirty="0" smtClean="0">
                <a:latin typeface="Times" pitchFamily="18" charset="0"/>
                <a:ea typeface="MS PGothic"/>
              </a:rPr>
              <a:t>Makes it easier for resources adding</a:t>
            </a:r>
            <a:r>
              <a:rPr lang="en-US" baseline="0" dirty="0" smtClean="0">
                <a:latin typeface="Times" pitchFamily="18" charset="0"/>
                <a:ea typeface="MS PGothic"/>
              </a:rPr>
              <a:t> value</a:t>
            </a:r>
            <a:endParaRPr lang="en-US" dirty="0" smtClean="0">
              <a:latin typeface="Times" pitchFamily="18" charset="0"/>
              <a:ea typeface="MS PGothic"/>
            </a:endParaRPr>
          </a:p>
          <a:p>
            <a:r>
              <a:rPr lang="en-US" dirty="0" smtClean="0">
                <a:latin typeface="Times" pitchFamily="18" charset="0"/>
                <a:ea typeface="MS PGothic"/>
              </a:rPr>
              <a:t>Increases</a:t>
            </a:r>
            <a:r>
              <a:rPr lang="en-US" baseline="0" dirty="0" smtClean="0">
                <a:latin typeface="Times" pitchFamily="18" charset="0"/>
                <a:ea typeface="MS PGothic"/>
              </a:rPr>
              <a:t> adoption</a:t>
            </a:r>
          </a:p>
          <a:p>
            <a:endParaRPr lang="en-US" dirty="0" smtClean="0">
              <a:latin typeface="Times" pitchFamily="18" charset="0"/>
              <a:ea typeface="MS PGothic"/>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n-US" dirty="0" smtClean="0">
                <a:latin typeface="Times"/>
              </a:rPr>
              <a:t>Notice</a:t>
            </a:r>
            <a:r>
              <a:rPr lang="en-US" baseline="0" dirty="0" smtClean="0">
                <a:latin typeface="Times"/>
              </a:rPr>
              <a:t> the OLAs. Key for investigating issues</a:t>
            </a:r>
          </a:p>
          <a:p>
            <a:endParaRPr lang="en-US" baseline="0" dirty="0" smtClean="0">
              <a:latin typeface="Times"/>
            </a:endParaRPr>
          </a:p>
          <a:p>
            <a:r>
              <a:rPr lang="en-US" baseline="0" dirty="0" smtClean="0">
                <a:latin typeface="Times"/>
              </a:rPr>
              <a:t>An example of a report modification.</a:t>
            </a:r>
          </a:p>
          <a:p>
            <a:endParaRPr lang="en-US" baseline="0" dirty="0" smtClean="0">
              <a:latin typeface="Times"/>
            </a:endParaRPr>
          </a:p>
          <a:p>
            <a:r>
              <a:rPr lang="en-US" baseline="0" dirty="0" smtClean="0">
                <a:latin typeface="Times"/>
              </a:rPr>
              <a:t>Shepherd the process automatically</a:t>
            </a:r>
            <a:endParaRPr lang="en-US" dirty="0" smtClean="0">
              <a:latin typeface="Time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latin typeface="Time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most institutions don’t attempt</a:t>
            </a:r>
            <a:r>
              <a:rPr lang="en-US" baseline="0" dirty="0" smtClean="0"/>
              <a:t> to tackle all of what we talked about at once. We work with clients to help them prioritize their pains and apply the appropriate solution and then build a phased road map to help leadership continually improve results, efficiency and reputation.</a:t>
            </a:r>
          </a:p>
          <a:p>
            <a:endParaRPr lang="en-US" baseline="0" dirty="0" smtClean="0"/>
          </a:p>
          <a:p>
            <a:r>
              <a:rPr lang="en-US" baseline="0" dirty="0" smtClean="0"/>
              <a:t>HAPPY HOUR</a:t>
            </a:r>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64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are seeing a transition from </a:t>
            </a:r>
            <a:r>
              <a:rPr lang="en-US" baseline="0" dirty="0" err="1" smtClean="0"/>
              <a:t>silo’d</a:t>
            </a:r>
            <a:r>
              <a:rPr lang="en-US" baseline="0" dirty="0" smtClean="0"/>
              <a:t> solutions to cross silo solutions </a:t>
            </a:r>
            <a:r>
              <a:rPr lang="en-US" baseline="0" dirty="0" smtClean="0"/>
              <a:t>focusing on coordinating project </a:t>
            </a:r>
            <a:r>
              <a:rPr lang="en-US" baseline="0" dirty="0" smtClean="0"/>
              <a:t>portfolio, change and service mgmt solution. Think of this as a conceptual diagram for solutions, whatever they may be to these problems.  </a:t>
            </a:r>
            <a:r>
              <a:rPr lang="en-US" baseline="0" dirty="0" smtClean="0"/>
              <a:t>This </a:t>
            </a:r>
            <a:r>
              <a:rPr lang="en-US" baseline="0" dirty="0" smtClean="0"/>
              <a:t>is a depiction of our product road map which is essentially designed to support the moving parts of IT.  This will also guide a walk through of process and tool concepts. </a:t>
            </a:r>
          </a:p>
          <a:p>
            <a:endParaRPr lang="en-US" baseline="0" dirty="0" smtClean="0"/>
          </a:p>
          <a:p>
            <a:r>
              <a:rPr lang="en-US" baseline="0" dirty="0" smtClean="0"/>
              <a:t>You may only be concerned with a limited list.</a:t>
            </a:r>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a:t>
            </a:r>
            <a:r>
              <a:rPr lang="en-US" baseline="0" dirty="0" smtClean="0"/>
              <a:t> to walk through these challenges will and present approaches that we have seen to be successful within other institutions.  I should also say that I am </a:t>
            </a:r>
          </a:p>
          <a:p>
            <a:r>
              <a:rPr lang="en-US" baseline="0" dirty="0" smtClean="0"/>
              <a:t>not suggesting that </a:t>
            </a:r>
            <a:endParaRPr lang="en-US" baseline="0" dirty="0" smtClean="0"/>
          </a:p>
          <a:p>
            <a:r>
              <a:rPr lang="en-US" baseline="0" dirty="0" smtClean="0"/>
              <a:t>1. this </a:t>
            </a:r>
            <a:r>
              <a:rPr lang="en-US" baseline="0" dirty="0" smtClean="0"/>
              <a:t>list is comprehensive</a:t>
            </a:r>
          </a:p>
          <a:p>
            <a:r>
              <a:rPr lang="en-US" baseline="0" dirty="0" smtClean="0"/>
              <a:t>2. that </a:t>
            </a:r>
            <a:r>
              <a:rPr lang="en-US" baseline="0" dirty="0" smtClean="0"/>
              <a:t>we know the challenges of your individual institution</a:t>
            </a:r>
          </a:p>
          <a:p>
            <a:r>
              <a:rPr lang="en-US" baseline="0" dirty="0" smtClean="0"/>
              <a:t>3. I’m </a:t>
            </a:r>
            <a:r>
              <a:rPr lang="en-US" baseline="0" dirty="0" smtClean="0"/>
              <a:t>not suggesting that you face any of these challenges</a:t>
            </a:r>
          </a:p>
          <a:p>
            <a:endParaRPr lang="en-US" baseline="0" dirty="0" smtClean="0"/>
          </a:p>
          <a:p>
            <a:r>
              <a:rPr lang="en-US" baseline="0" dirty="0" smtClean="0"/>
              <a:t>I will say that the content in this presentation has been built and tested for over a decade through observation, interview and hands on work with excellent colleges and universities addressing these challenges. </a:t>
            </a:r>
            <a:endParaRPr lang="en-US" baseline="0" dirty="0" smtClean="0"/>
          </a:p>
          <a:p>
            <a:endParaRPr lang="en-US" baseline="0" dirty="0" smtClean="0"/>
          </a:p>
          <a:p>
            <a:r>
              <a:rPr lang="en-US" baseline="0" dirty="0" smtClean="0"/>
              <a:t>The goal is to give you ideas around how to improve.  And by the way I’m not going to </a:t>
            </a:r>
            <a:r>
              <a:rPr lang="en-US" baseline="0" dirty="0" smtClean="0"/>
              <a:t>suggest any </a:t>
            </a:r>
            <a:r>
              <a:rPr lang="en-US" baseline="0" dirty="0" smtClean="0"/>
              <a:t>concepts that absolutely require TeamDynamix software or services. You may have the tools and skills you need in house.  I will use our product from time to time as an example but you may have existing tools or the lack of need for tools given the complexity of the organization.</a:t>
            </a:r>
            <a:endParaRPr lang="en-US" dirty="0"/>
          </a:p>
        </p:txBody>
      </p:sp>
      <p:sp>
        <p:nvSpPr>
          <p:cNvPr id="4" name="Slide Number Placeholder 3"/>
          <p:cNvSpPr>
            <a:spLocks noGrp="1"/>
          </p:cNvSpPr>
          <p:nvPr>
            <p:ph type="sldNum" sz="quarter" idx="10"/>
          </p:nvPr>
        </p:nvSpPr>
        <p:spPr/>
        <p:txBody>
          <a:bodyPr/>
          <a:lstStyle/>
          <a:p>
            <a:pPr>
              <a:defRPr/>
            </a:pPr>
            <a:fld id="{6DFCD8A8-646F-4089-9F8F-B16C0D46996B}" type="slidenum">
              <a:rPr lang="en-US" smtClean="0"/>
              <a:pPr>
                <a:defRPr/>
              </a:pPr>
              <a:t>8</a:t>
            </a:fld>
            <a:endParaRPr lang="en-US" dirty="0"/>
          </a:p>
        </p:txBody>
      </p:sp>
    </p:spTree>
    <p:extLst>
      <p:ext uri="{BB962C8B-B14F-4D97-AF65-F5344CB8AC3E}">
        <p14:creationId xmlns:p14="http://schemas.microsoft.com/office/powerpoint/2010/main" val="413466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3D754F-A8F1-46E1-A297-B84F446375A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A9FB9-0606-4A5E-920D-AFF87C973A43}" type="datetimeFigureOut">
              <a:rPr lang="en-US">
                <a:solidFill>
                  <a:prstClr val="black">
                    <a:tint val="75000"/>
                  </a:prstClr>
                </a:solidFill>
              </a:rPr>
              <a:pPr>
                <a:defRPr/>
              </a:pPr>
              <a:t>4/18/2013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9D348F3-CC69-486B-9555-8A1991481E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442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8A9FB9-0606-4A5E-920D-AFF87C973A43}" type="datetimeFigureOut">
              <a:rPr lang="en-US">
                <a:solidFill>
                  <a:prstClr val="black">
                    <a:tint val="75000"/>
                  </a:prstClr>
                </a:solidFill>
              </a:rPr>
              <a:pPr>
                <a:defRPr/>
              </a:pPr>
              <a:t>4/18/2013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9D348F3-CC69-486B-9555-8A1991481E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44219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B3D954-E8D7-40AE-9C7E-AED126C6ACCE}" type="datetimeFigureOut">
              <a:rPr lang="en-US">
                <a:solidFill>
                  <a:prstClr val="black">
                    <a:tint val="75000"/>
                  </a:prstClr>
                </a:solidFill>
              </a:rPr>
              <a:pPr>
                <a:defRPr/>
              </a:pPr>
              <a:t>4/18/2013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4E7A97-5C20-47C5-B539-DBC63541EA4C}"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B3D954-E8D7-40AE-9C7E-AED126C6ACCE}" type="datetimeFigureOut">
              <a:rPr lang="en-US">
                <a:solidFill>
                  <a:prstClr val="black">
                    <a:tint val="75000"/>
                  </a:prstClr>
                </a:solidFill>
              </a:rPr>
              <a:pPr>
                <a:defRPr/>
              </a:pPr>
              <a:t>4/18/2013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4E7A97-5C20-47C5-B539-DBC63541EA4C}"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3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5.jpeg"/><Relationship Id="rId7" Type="http://schemas.openxmlformats.org/officeDocument/2006/relationships/image" Target="../media/image30.jpeg"/><Relationship Id="rId12"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43.png"/><Relationship Id="rId5" Type="http://schemas.openxmlformats.org/officeDocument/2006/relationships/image" Target="../media/image29.jpeg"/><Relationship Id="rId10" Type="http://schemas.openxmlformats.org/officeDocument/2006/relationships/image" Target="../media/image42.png"/><Relationship Id="rId4" Type="http://schemas.openxmlformats.org/officeDocument/2006/relationships/image" Target="../media/image45.jpe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29.jpeg"/><Relationship Id="rId7"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30.jpeg"/><Relationship Id="rId10" Type="http://schemas.openxmlformats.org/officeDocument/2006/relationships/image" Target="../media/image51.jpeg"/><Relationship Id="rId4" Type="http://schemas.openxmlformats.org/officeDocument/2006/relationships/image" Target="../media/image46.jpeg"/><Relationship Id="rId9" Type="http://schemas.openxmlformats.org/officeDocument/2006/relationships/image" Target="../media/image50.jpeg"/></Relationships>
</file>

<file path=ppt/slides/_rels/slide1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9.jpeg"/><Relationship Id="rId7"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8.jpeg"/><Relationship Id="rId11" Type="http://schemas.openxmlformats.org/officeDocument/2006/relationships/image" Target="../media/image35.jpeg"/><Relationship Id="rId5" Type="http://schemas.openxmlformats.org/officeDocument/2006/relationships/image" Target="../media/image47.jpeg"/><Relationship Id="rId10" Type="http://schemas.openxmlformats.org/officeDocument/2006/relationships/image" Target="../media/image54.jpeg"/><Relationship Id="rId4" Type="http://schemas.openxmlformats.org/officeDocument/2006/relationships/image" Target="../media/image52.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pn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8.jpeg"/><Relationship Id="rId11" Type="http://schemas.openxmlformats.org/officeDocument/2006/relationships/image" Target="../media/image56.png"/><Relationship Id="rId5" Type="http://schemas.openxmlformats.org/officeDocument/2006/relationships/image" Target="../media/image47.jpeg"/><Relationship Id="rId10" Type="http://schemas.openxmlformats.org/officeDocument/2006/relationships/image" Target="../media/image58.jpeg"/><Relationship Id="rId4" Type="http://schemas.openxmlformats.org/officeDocument/2006/relationships/image" Target="../media/image46.jpeg"/><Relationship Id="rId9"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gif"/><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gif"/><Relationship Id="rId5" Type="http://schemas.openxmlformats.org/officeDocument/2006/relationships/image" Target="../media/image26.jpeg"/><Relationship Id="rId10" Type="http://schemas.openxmlformats.org/officeDocument/2006/relationships/image" Target="../media/image31.gif"/><Relationship Id="rId4" Type="http://schemas.openxmlformats.org/officeDocument/2006/relationships/image" Target="../media/image25.jpeg"/><Relationship Id="rId9"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gif"/><Relationship Id="rId5" Type="http://schemas.openxmlformats.org/officeDocument/2006/relationships/image" Target="../media/image26.jpeg"/><Relationship Id="rId10" Type="http://schemas.openxmlformats.org/officeDocument/2006/relationships/image" Target="../media/image31.gif"/><Relationship Id="rId4" Type="http://schemas.openxmlformats.org/officeDocument/2006/relationships/image" Target="../media/image25.jpeg"/><Relationship Id="rId9"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gif"/><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gif"/><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gif"/><Relationship Id="rId5" Type="http://schemas.openxmlformats.org/officeDocument/2006/relationships/image" Target="../media/image4.gif"/><Relationship Id="rId15" Type="http://schemas.openxmlformats.org/officeDocument/2006/relationships/image" Target="../media/image14.gif"/><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gif"/><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gif"/><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77.png"/><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79.png"/><Relationship Id="rId4" Type="http://schemas.openxmlformats.org/officeDocument/2006/relationships/image" Target="../media/image78.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81.png"/><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hyperlink" Target="mailto:agraf@teamdynami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27.jpeg"/><Relationship Id="rId12"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gif"/><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3810000"/>
            <a:ext cx="8077200" cy="2062103"/>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Coordinating Project, Portfolio, and Service Management: Overcoming Obstacles to Operational Excellence</a:t>
            </a:r>
          </a:p>
          <a:p>
            <a:pPr algn="ctr"/>
            <a:endParaRPr lang="en-US" sz="3200" dirty="0" smtClean="0">
              <a:solidFill>
                <a:srgbClr val="0079C1"/>
              </a:solidFill>
              <a:latin typeface="HelveticaNeueLT Std" pitchFamily="34" charset="0"/>
            </a:endParaRP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72390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The CIO’s Environment: 1999-2012</a:t>
            </a:r>
          </a:p>
        </p:txBody>
      </p:sp>
      <p:sp>
        <p:nvSpPr>
          <p:cNvPr id="9" name="TextBox 8"/>
          <p:cNvSpPr txBox="1"/>
          <p:nvPr/>
        </p:nvSpPr>
        <p:spPr>
          <a:xfrm>
            <a:off x="1752600" y="2362201"/>
            <a:ext cx="1219200" cy="646331"/>
          </a:xfrm>
          <a:prstGeom prst="rect">
            <a:avLst/>
          </a:prstGeom>
          <a:noFill/>
        </p:spPr>
        <p:txBody>
          <a:bodyPr wrap="square" rtlCol="0">
            <a:spAutoFit/>
          </a:bodyPr>
          <a:lstStyle/>
          <a:p>
            <a:r>
              <a:rPr lang="en-US" sz="1200" dirty="0" smtClean="0">
                <a:latin typeface="Segoe UI" pitchFamily="34" charset="0"/>
                <a:cs typeface="Segoe UI" pitchFamily="34" charset="0"/>
              </a:rPr>
              <a:t>Innovation Budget (Projects)</a:t>
            </a:r>
            <a:endParaRPr lang="en-US" sz="1200" dirty="0">
              <a:latin typeface="Segoe UI" pitchFamily="34" charset="0"/>
              <a:cs typeface="Segoe UI" pitchFamily="34" charset="0"/>
            </a:endParaRPr>
          </a:p>
        </p:txBody>
      </p:sp>
      <p:pic>
        <p:nvPicPr>
          <p:cNvPr id="10" name="Picture 16" descr="http://t3.gstatic.com/images?q=tbn:ANd9GcTIokchS-NsY3am_ls1b-3Q5ycSxYOy-vhyIsgPFHB_bRxwJ6WcYA"/>
          <p:cNvPicPr>
            <a:picLocks noChangeAspect="1" noChangeArrowheads="1"/>
          </p:cNvPicPr>
          <p:nvPr/>
        </p:nvPicPr>
        <p:blipFill>
          <a:blip r:embed="rId4" cstate="print"/>
          <a:srcRect b="15686"/>
          <a:stretch>
            <a:fillRect/>
          </a:stretch>
        </p:blipFill>
        <p:spPr bwMode="auto">
          <a:xfrm rot="5400000">
            <a:off x="1752600" y="1447798"/>
            <a:ext cx="971550" cy="819152"/>
          </a:xfrm>
          <a:prstGeom prst="rect">
            <a:avLst/>
          </a:prstGeom>
          <a:noFill/>
        </p:spPr>
      </p:pic>
      <p:pic>
        <p:nvPicPr>
          <p:cNvPr id="11" name="Picture 16" descr="http://t3.gstatic.com/images?q=tbn:ANd9GcTIokchS-NsY3am_ls1b-3Q5ycSxYOy-vhyIsgPFHB_bRxwJ6WcYA"/>
          <p:cNvPicPr>
            <a:picLocks noChangeAspect="1" noChangeArrowheads="1"/>
          </p:cNvPicPr>
          <p:nvPr/>
        </p:nvPicPr>
        <p:blipFill>
          <a:blip r:embed="rId4" cstate="print"/>
          <a:srcRect t="-1960" b="15686"/>
          <a:stretch>
            <a:fillRect/>
          </a:stretch>
        </p:blipFill>
        <p:spPr bwMode="auto">
          <a:xfrm rot="16200000">
            <a:off x="1609726" y="3209925"/>
            <a:ext cx="971550" cy="838198"/>
          </a:xfrm>
          <a:prstGeom prst="rect">
            <a:avLst/>
          </a:prstGeom>
          <a:noFill/>
        </p:spPr>
      </p:pic>
      <p:sp>
        <p:nvSpPr>
          <p:cNvPr id="12" name="TextBox 11"/>
          <p:cNvSpPr txBox="1"/>
          <p:nvPr/>
        </p:nvSpPr>
        <p:spPr>
          <a:xfrm>
            <a:off x="1524000" y="42672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Project Demand</a:t>
            </a:r>
            <a:endParaRPr lang="en-US" sz="1200" dirty="0">
              <a:latin typeface="Segoe UI" pitchFamily="34" charset="0"/>
              <a:cs typeface="Segoe UI" pitchFamily="34" charset="0"/>
            </a:endParaRPr>
          </a:p>
        </p:txBody>
      </p:sp>
      <p:pic>
        <p:nvPicPr>
          <p:cNvPr id="13" name="Picture 2"/>
          <p:cNvPicPr>
            <a:picLocks noChangeAspect="1" noChangeArrowheads="1"/>
          </p:cNvPicPr>
          <p:nvPr/>
        </p:nvPicPr>
        <p:blipFill>
          <a:blip r:embed="rId5" cstate="print"/>
          <a:srcRect/>
          <a:stretch>
            <a:fillRect/>
          </a:stretch>
        </p:blipFill>
        <p:spPr bwMode="auto">
          <a:xfrm>
            <a:off x="2971800" y="1066800"/>
            <a:ext cx="5638800" cy="4024014"/>
          </a:xfrm>
          <a:prstGeom prst="rect">
            <a:avLst/>
          </a:prstGeom>
          <a:noFill/>
          <a:ln w="9525">
            <a:noFill/>
            <a:miter lim="800000"/>
            <a:headEnd/>
            <a:tailEnd/>
          </a:ln>
        </p:spPr>
      </p:pic>
      <p:grpSp>
        <p:nvGrpSpPr>
          <p:cNvPr id="2" name="Group 17"/>
          <p:cNvGrpSpPr/>
          <p:nvPr/>
        </p:nvGrpSpPr>
        <p:grpSpPr>
          <a:xfrm>
            <a:off x="481013" y="1790700"/>
            <a:ext cx="942975" cy="1488877"/>
            <a:chOff x="633413" y="2324100"/>
            <a:chExt cx="942975" cy="1488877"/>
          </a:xfrm>
        </p:grpSpPr>
        <p:pic>
          <p:nvPicPr>
            <p:cNvPr id="15" name="Picture 2"/>
            <p:cNvPicPr>
              <a:picLocks noChangeAspect="1" noChangeArrowheads="1"/>
            </p:cNvPicPr>
            <p:nvPr/>
          </p:nvPicPr>
          <p:blipFill>
            <a:blip r:embed="rId6" cstate="print"/>
            <a:srcRect/>
            <a:stretch>
              <a:fillRect/>
            </a:stretch>
          </p:blipFill>
          <p:spPr bwMode="auto">
            <a:xfrm>
              <a:off x="633413" y="2324100"/>
              <a:ext cx="942975" cy="1219200"/>
            </a:xfrm>
            <a:prstGeom prst="rect">
              <a:avLst/>
            </a:prstGeom>
            <a:noFill/>
            <a:ln w="9525">
              <a:noFill/>
              <a:miter lim="800000"/>
              <a:headEnd/>
              <a:tailEnd/>
            </a:ln>
          </p:spPr>
        </p:pic>
        <p:sp>
          <p:nvSpPr>
            <p:cNvPr id="16" name="TextBox 15"/>
            <p:cNvSpPr txBox="1"/>
            <p:nvPr/>
          </p:nvSpPr>
          <p:spPr>
            <a:xfrm>
              <a:off x="809625" y="3505200"/>
              <a:ext cx="752475" cy="307777"/>
            </a:xfrm>
            <a:prstGeom prst="rect">
              <a:avLst/>
            </a:prstGeom>
            <a:noFill/>
          </p:spPr>
          <p:txBody>
            <a:bodyPr wrap="square" rtlCol="0">
              <a:spAutoFit/>
            </a:bodyPr>
            <a:lstStyle/>
            <a:p>
              <a:r>
                <a:rPr lang="en-US" sz="1400" dirty="0" smtClean="0">
                  <a:latin typeface="Arial" pitchFamily="34" charset="0"/>
                  <a:cs typeface="Arial" pitchFamily="34" charset="0"/>
                </a:rPr>
                <a:t>CIO</a:t>
              </a:r>
              <a:endParaRPr lang="en-US" sz="14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47244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Business Overview</a:t>
            </a:r>
          </a:p>
        </p:txBody>
      </p:sp>
      <p:sp>
        <p:nvSpPr>
          <p:cNvPr id="17" name="Rectangle 2"/>
          <p:cNvSpPr>
            <a:spLocks noChangeArrowheads="1"/>
          </p:cNvSpPr>
          <p:nvPr/>
        </p:nvSpPr>
        <p:spPr bwMode="auto">
          <a:xfrm>
            <a:off x="581025" y="3209925"/>
            <a:ext cx="914400" cy="714527"/>
          </a:xfrm>
          <a:prstGeom prst="rect">
            <a:avLst/>
          </a:prstGeom>
          <a:noFill/>
          <a:ln w="9525">
            <a:noFill/>
            <a:miter lim="800000"/>
            <a:headEnd/>
            <a:tailEnd/>
          </a:ln>
        </p:spPr>
        <p:txBody>
          <a:bodyPr anchor="ctr"/>
          <a:lstStyle/>
          <a:p>
            <a:r>
              <a:rPr lang="en-US" sz="1600" b="1" dirty="0" smtClean="0">
                <a:effectLst>
                  <a:outerShdw blurRad="38100" dist="38100" dir="2700000" algn="ctr" rotWithShape="0">
                    <a:schemeClr val="bg1">
                      <a:lumMod val="85000"/>
                    </a:schemeClr>
                  </a:outerShdw>
                </a:effectLst>
                <a:latin typeface="Arial" charset="0"/>
              </a:rPr>
              <a:t>Budget</a:t>
            </a:r>
            <a:endParaRPr lang="en-US" sz="1600" b="1" dirty="0">
              <a:effectLst>
                <a:outerShdw blurRad="38100" dist="38100" dir="2700000" algn="ctr" rotWithShape="0">
                  <a:schemeClr val="bg1">
                    <a:lumMod val="85000"/>
                  </a:schemeClr>
                </a:outerShdw>
              </a:effectLst>
              <a:latin typeface="TriplexBold"/>
            </a:endParaRPr>
          </a:p>
        </p:txBody>
      </p:sp>
      <p:sp>
        <p:nvSpPr>
          <p:cNvPr id="18" name="Rectangle 2"/>
          <p:cNvSpPr>
            <a:spLocks noChangeArrowheads="1"/>
          </p:cNvSpPr>
          <p:nvPr/>
        </p:nvSpPr>
        <p:spPr bwMode="auto">
          <a:xfrm>
            <a:off x="2057400" y="3152927"/>
            <a:ext cx="2209800" cy="1066800"/>
          </a:xfrm>
          <a:prstGeom prst="rect">
            <a:avLst/>
          </a:prstGeom>
          <a:noFill/>
          <a:ln w="9525">
            <a:noFill/>
            <a:miter lim="800000"/>
            <a:headEnd/>
            <a:tailEnd/>
          </a:ln>
        </p:spPr>
        <p:txBody>
          <a:bodyPr anchor="ctr"/>
          <a:lstStyle/>
          <a:p>
            <a:pPr algn="ctr"/>
            <a:r>
              <a:rPr lang="en-US" sz="1600" b="1" dirty="0" smtClean="0">
                <a:effectLst>
                  <a:outerShdw blurRad="38100" dist="38100" dir="2700000" algn="ctr" rotWithShape="0">
                    <a:schemeClr val="bg1">
                      <a:lumMod val="85000"/>
                    </a:schemeClr>
                  </a:outerShdw>
                </a:effectLst>
                <a:latin typeface="Arial" charset="0"/>
              </a:rPr>
              <a:t>Budget needed to meet demands</a:t>
            </a:r>
            <a:endParaRPr lang="en-US" sz="1600" b="1" dirty="0">
              <a:effectLst>
                <a:outerShdw blurRad="38100" dist="38100" dir="2700000" algn="ctr" rotWithShape="0">
                  <a:schemeClr val="bg1">
                    <a:lumMod val="85000"/>
                  </a:schemeClr>
                </a:outerShdw>
              </a:effectLst>
              <a:latin typeface="TriplexBold"/>
            </a:endParaRPr>
          </a:p>
        </p:txBody>
      </p:sp>
      <p:pic>
        <p:nvPicPr>
          <p:cNvPr id="19" name="Picture 18" descr="dollarsign.jpg"/>
          <p:cNvPicPr>
            <a:picLocks noChangeAspect="1"/>
          </p:cNvPicPr>
          <p:nvPr/>
        </p:nvPicPr>
        <p:blipFill>
          <a:blip r:embed="rId3" cstate="print"/>
          <a:stretch>
            <a:fillRect/>
          </a:stretch>
        </p:blipFill>
        <p:spPr>
          <a:xfrm>
            <a:off x="2209800" y="2314727"/>
            <a:ext cx="952500" cy="952500"/>
          </a:xfrm>
          <a:prstGeom prst="rect">
            <a:avLst/>
          </a:prstGeom>
        </p:spPr>
      </p:pic>
      <p:pic>
        <p:nvPicPr>
          <p:cNvPr id="20" name="Picture 19" descr="equal sign icon.jpg"/>
          <p:cNvPicPr>
            <a:picLocks noChangeAspect="1"/>
          </p:cNvPicPr>
          <p:nvPr/>
        </p:nvPicPr>
        <p:blipFill>
          <a:blip r:embed="rId4" cstate="print"/>
          <a:stretch>
            <a:fillRect/>
          </a:stretch>
        </p:blipFill>
        <p:spPr>
          <a:xfrm>
            <a:off x="4114800" y="2152802"/>
            <a:ext cx="847725" cy="1457325"/>
          </a:xfrm>
          <a:prstGeom prst="rect">
            <a:avLst/>
          </a:prstGeom>
        </p:spPr>
      </p:pic>
      <p:sp>
        <p:nvSpPr>
          <p:cNvPr id="21" name="Rectangle 2"/>
          <p:cNvSpPr>
            <a:spLocks noChangeArrowheads="1"/>
          </p:cNvSpPr>
          <p:nvPr/>
        </p:nvSpPr>
        <p:spPr bwMode="auto">
          <a:xfrm>
            <a:off x="1447800" y="2390927"/>
            <a:ext cx="685800" cy="838200"/>
          </a:xfrm>
          <a:prstGeom prst="rect">
            <a:avLst/>
          </a:prstGeom>
          <a:noFill/>
          <a:ln w="9525">
            <a:noFill/>
            <a:miter lim="800000"/>
            <a:headEnd/>
            <a:tailEnd/>
          </a:ln>
        </p:spPr>
        <p:txBody>
          <a:bodyPr anchor="ctr"/>
          <a:lstStyle/>
          <a:p>
            <a:r>
              <a:rPr lang="en-US" sz="6600" b="1" dirty="0" smtClean="0">
                <a:effectLst>
                  <a:outerShdw blurRad="38100" dist="38100" dir="2700000" algn="ctr" rotWithShape="0">
                    <a:schemeClr val="bg1">
                      <a:lumMod val="85000"/>
                    </a:schemeClr>
                  </a:outerShdw>
                </a:effectLst>
                <a:latin typeface="Arial" charset="0"/>
              </a:rPr>
              <a:t>&lt;</a:t>
            </a:r>
            <a:endParaRPr lang="en-US" sz="6600" b="1" dirty="0">
              <a:effectLst>
                <a:outerShdw blurRad="38100" dist="38100" dir="2700000" algn="ctr" rotWithShape="0">
                  <a:schemeClr val="bg1">
                    <a:lumMod val="85000"/>
                  </a:schemeClr>
                </a:outerShdw>
              </a:effectLst>
              <a:latin typeface="TriplexBold"/>
            </a:endParaRPr>
          </a:p>
        </p:txBody>
      </p:sp>
      <p:pic>
        <p:nvPicPr>
          <p:cNvPr id="22" name="Picture 21" descr="donkeyandcart.jpg"/>
          <p:cNvPicPr>
            <a:picLocks noChangeAspect="1"/>
          </p:cNvPicPr>
          <p:nvPr/>
        </p:nvPicPr>
        <p:blipFill>
          <a:blip r:embed="rId5" cstate="print"/>
          <a:stretch>
            <a:fillRect/>
          </a:stretch>
        </p:blipFill>
        <p:spPr>
          <a:xfrm>
            <a:off x="4953000" y="1295400"/>
            <a:ext cx="3448558" cy="3305327"/>
          </a:xfrm>
          <a:prstGeom prst="rect">
            <a:avLst/>
          </a:prstGeom>
          <a:ln>
            <a:solidFill>
              <a:schemeClr val="accent1">
                <a:lumMod val="90000"/>
              </a:schemeClr>
            </a:solidFill>
          </a:ln>
        </p:spPr>
      </p:pic>
      <p:pic>
        <p:nvPicPr>
          <p:cNvPr id="23" name="Picture 22" descr="dollarsign.jpg"/>
          <p:cNvPicPr>
            <a:picLocks noChangeAspect="1"/>
          </p:cNvPicPr>
          <p:nvPr/>
        </p:nvPicPr>
        <p:blipFill>
          <a:blip r:embed="rId3" cstate="print"/>
          <a:stretch>
            <a:fillRect/>
          </a:stretch>
        </p:blipFill>
        <p:spPr>
          <a:xfrm>
            <a:off x="3048000" y="2314727"/>
            <a:ext cx="952500" cy="952500"/>
          </a:xfrm>
          <a:prstGeom prst="rect">
            <a:avLst/>
          </a:prstGeom>
        </p:spPr>
      </p:pic>
      <p:pic>
        <p:nvPicPr>
          <p:cNvPr id="24" name="Picture 23" descr="dollarsign.jpg"/>
          <p:cNvPicPr>
            <a:picLocks noChangeAspect="1"/>
          </p:cNvPicPr>
          <p:nvPr/>
        </p:nvPicPr>
        <p:blipFill>
          <a:blip r:embed="rId3" cstate="print"/>
          <a:stretch>
            <a:fillRect/>
          </a:stretch>
        </p:blipFill>
        <p:spPr>
          <a:xfrm>
            <a:off x="533400" y="2314727"/>
            <a:ext cx="952500" cy="9525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47244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Business Overview</a:t>
            </a:r>
          </a:p>
        </p:txBody>
      </p:sp>
      <p:sp>
        <p:nvSpPr>
          <p:cNvPr id="9" name="TextBox 8"/>
          <p:cNvSpPr txBox="1"/>
          <p:nvPr/>
        </p:nvSpPr>
        <p:spPr>
          <a:xfrm>
            <a:off x="2643187" y="2052637"/>
            <a:ext cx="2590800" cy="1815882"/>
          </a:xfrm>
          <a:prstGeom prst="rect">
            <a:avLst/>
          </a:prstGeom>
          <a:noFill/>
        </p:spPr>
        <p:txBody>
          <a:bodyPr wrap="square" rtlCol="0">
            <a:spAutoFit/>
          </a:bodyPr>
          <a:lstStyle/>
          <a:p>
            <a:r>
              <a:rPr lang="en-US" sz="1600" b="1" dirty="0" smtClean="0">
                <a:solidFill>
                  <a:srgbClr val="006600"/>
                </a:solidFill>
                <a:latin typeface="Segoe UI" pitchFamily="34" charset="0"/>
                <a:cs typeface="Segoe UI" pitchFamily="34" charset="0"/>
              </a:rPr>
              <a:t>“I don’t have the resources to complete all of the work being asked of me between projects, support and required operations work to keep the  lights on.”</a:t>
            </a:r>
            <a:endParaRPr lang="en-US" sz="1600" b="1" dirty="0">
              <a:solidFill>
                <a:srgbClr val="006600"/>
              </a:solidFill>
              <a:latin typeface="Segoe UI" pitchFamily="34" charset="0"/>
              <a:cs typeface="Segoe UI" pitchFamily="34" charset="0"/>
            </a:endParaRPr>
          </a:p>
        </p:txBody>
      </p:sp>
      <p:grpSp>
        <p:nvGrpSpPr>
          <p:cNvPr id="2" name="Group 25"/>
          <p:cNvGrpSpPr/>
          <p:nvPr/>
        </p:nvGrpSpPr>
        <p:grpSpPr>
          <a:xfrm>
            <a:off x="1447800" y="2119312"/>
            <a:ext cx="942975" cy="1488877"/>
            <a:chOff x="633413" y="2324100"/>
            <a:chExt cx="942975" cy="1488877"/>
          </a:xfrm>
        </p:grpSpPr>
        <p:pic>
          <p:nvPicPr>
            <p:cNvPr id="11" name="Picture 2"/>
            <p:cNvPicPr>
              <a:picLocks noChangeAspect="1" noChangeArrowheads="1"/>
            </p:cNvPicPr>
            <p:nvPr/>
          </p:nvPicPr>
          <p:blipFill>
            <a:blip r:embed="rId3" cstate="print"/>
            <a:srcRect/>
            <a:stretch>
              <a:fillRect/>
            </a:stretch>
          </p:blipFill>
          <p:spPr bwMode="auto">
            <a:xfrm>
              <a:off x="633413" y="2324100"/>
              <a:ext cx="942975" cy="1219200"/>
            </a:xfrm>
            <a:prstGeom prst="rect">
              <a:avLst/>
            </a:prstGeom>
            <a:noFill/>
            <a:ln w="9525">
              <a:noFill/>
              <a:miter lim="800000"/>
              <a:headEnd/>
              <a:tailEnd/>
            </a:ln>
          </p:spPr>
        </p:pic>
        <p:sp>
          <p:nvSpPr>
            <p:cNvPr id="12" name="TextBox 11"/>
            <p:cNvSpPr txBox="1"/>
            <p:nvPr/>
          </p:nvSpPr>
          <p:spPr>
            <a:xfrm>
              <a:off x="809625" y="3505200"/>
              <a:ext cx="752475" cy="307777"/>
            </a:xfrm>
            <a:prstGeom prst="rect">
              <a:avLst/>
            </a:prstGeom>
            <a:noFill/>
          </p:spPr>
          <p:txBody>
            <a:bodyPr wrap="square" rtlCol="0">
              <a:spAutoFit/>
            </a:bodyPr>
            <a:lstStyle/>
            <a:p>
              <a:r>
                <a:rPr lang="en-US" sz="1400" dirty="0" smtClean="0">
                  <a:latin typeface="Arial" pitchFamily="34" charset="0"/>
                  <a:cs typeface="Arial" pitchFamily="34" charset="0"/>
                </a:rPr>
                <a:t>CIO</a:t>
              </a:r>
              <a:endParaRPr lang="en-US" sz="1400" dirty="0">
                <a:latin typeface="Arial" pitchFamily="34" charset="0"/>
                <a:cs typeface="Arial" pitchFamily="34" charset="0"/>
              </a:endParaRPr>
            </a:p>
          </p:txBody>
        </p:sp>
      </p:grpSp>
      <p:sp>
        <p:nvSpPr>
          <p:cNvPr id="16" name="TextBox 15"/>
          <p:cNvSpPr txBox="1"/>
          <p:nvPr/>
        </p:nvSpPr>
        <p:spPr>
          <a:xfrm>
            <a:off x="7119937" y="2947987"/>
            <a:ext cx="857251" cy="307777"/>
          </a:xfrm>
          <a:prstGeom prst="rect">
            <a:avLst/>
          </a:prstGeom>
          <a:noFill/>
        </p:spPr>
        <p:txBody>
          <a:bodyPr wrap="square" rtlCol="0">
            <a:spAutoFit/>
          </a:bodyPr>
          <a:lstStyle/>
          <a:p>
            <a:r>
              <a:rPr lang="en-US" sz="1400" dirty="0" smtClean="0">
                <a:latin typeface="Arial" pitchFamily="34" charset="0"/>
                <a:cs typeface="Arial" pitchFamily="34" charset="0"/>
              </a:rPr>
              <a:t>Deans</a:t>
            </a:r>
            <a:endParaRPr lang="en-US" sz="1400" dirty="0">
              <a:latin typeface="Arial" pitchFamily="34" charset="0"/>
              <a:cs typeface="Arial" pitchFamily="34" charset="0"/>
            </a:endParaRPr>
          </a:p>
        </p:txBody>
      </p:sp>
      <p:grpSp>
        <p:nvGrpSpPr>
          <p:cNvPr id="3" name="Group 25"/>
          <p:cNvGrpSpPr/>
          <p:nvPr/>
        </p:nvGrpSpPr>
        <p:grpSpPr>
          <a:xfrm>
            <a:off x="6929437" y="222779"/>
            <a:ext cx="1209675" cy="5416021"/>
            <a:chOff x="6929437" y="222779"/>
            <a:chExt cx="1209675" cy="5416021"/>
          </a:xfrm>
        </p:grpSpPr>
        <p:pic>
          <p:nvPicPr>
            <p:cNvPr id="13" name="Picture 1"/>
            <p:cNvPicPr>
              <a:picLocks noChangeAspect="1" noChangeArrowheads="1"/>
            </p:cNvPicPr>
            <p:nvPr/>
          </p:nvPicPr>
          <p:blipFill>
            <a:blip r:embed="rId4" cstate="print"/>
            <a:srcRect/>
            <a:stretch>
              <a:fillRect/>
            </a:stretch>
          </p:blipFill>
          <p:spPr bwMode="auto">
            <a:xfrm>
              <a:off x="7010400" y="222779"/>
              <a:ext cx="970901" cy="1114425"/>
            </a:xfrm>
            <a:prstGeom prst="rect">
              <a:avLst/>
            </a:prstGeom>
            <a:noFill/>
            <a:ln w="9525">
              <a:noFill/>
              <a:miter lim="800000"/>
              <a:headEnd/>
              <a:tailEnd/>
            </a:ln>
          </p:spPr>
        </p:pic>
        <p:sp>
          <p:nvSpPr>
            <p:cNvPr id="14" name="TextBox 13"/>
            <p:cNvSpPr txBox="1"/>
            <p:nvPr/>
          </p:nvSpPr>
          <p:spPr>
            <a:xfrm>
              <a:off x="7005637" y="1254323"/>
              <a:ext cx="942975" cy="307777"/>
            </a:xfrm>
            <a:prstGeom prst="rect">
              <a:avLst/>
            </a:prstGeom>
            <a:noFill/>
          </p:spPr>
          <p:txBody>
            <a:bodyPr wrap="square" rtlCol="0">
              <a:spAutoFit/>
            </a:bodyPr>
            <a:lstStyle/>
            <a:p>
              <a:r>
                <a:rPr lang="en-US" sz="1400" dirty="0" smtClean="0">
                  <a:latin typeface="Arial" pitchFamily="34" charset="0"/>
                  <a:cs typeface="Arial" pitchFamily="34" charset="0"/>
                </a:rPr>
                <a:t>President</a:t>
              </a:r>
              <a:endParaRPr lang="en-US" sz="1400" dirty="0">
                <a:latin typeface="Arial" pitchFamily="34" charset="0"/>
                <a:cs typeface="Arial" pitchFamily="34" charset="0"/>
              </a:endParaRPr>
            </a:p>
          </p:txBody>
        </p:sp>
        <p:pic>
          <p:nvPicPr>
            <p:cNvPr id="15" name="Picture 2"/>
            <p:cNvPicPr>
              <a:picLocks noChangeAspect="1" noChangeArrowheads="1"/>
            </p:cNvPicPr>
            <p:nvPr/>
          </p:nvPicPr>
          <p:blipFill>
            <a:blip r:embed="rId5" cstate="print"/>
            <a:srcRect/>
            <a:stretch>
              <a:fillRect/>
            </a:stretch>
          </p:blipFill>
          <p:spPr bwMode="auto">
            <a:xfrm>
              <a:off x="7110413" y="1516261"/>
              <a:ext cx="765612" cy="1233487"/>
            </a:xfrm>
            <a:prstGeom prst="rect">
              <a:avLst/>
            </a:prstGeom>
            <a:noFill/>
            <a:ln w="9525">
              <a:noFill/>
              <a:miter lim="800000"/>
              <a:headEnd/>
              <a:tailEnd/>
            </a:ln>
          </p:spPr>
        </p:pic>
        <p:sp>
          <p:nvSpPr>
            <p:cNvPr id="17" name="TextBox 16"/>
            <p:cNvSpPr txBox="1"/>
            <p:nvPr/>
          </p:nvSpPr>
          <p:spPr>
            <a:xfrm>
              <a:off x="6934200" y="5331023"/>
              <a:ext cx="1200150" cy="307777"/>
            </a:xfrm>
            <a:prstGeom prst="rect">
              <a:avLst/>
            </a:prstGeom>
            <a:noFill/>
          </p:spPr>
          <p:txBody>
            <a:bodyPr wrap="square" rtlCol="0">
              <a:spAutoFit/>
            </a:bodyPr>
            <a:lstStyle/>
            <a:p>
              <a:r>
                <a:rPr lang="en-US" sz="1400" dirty="0" smtClean="0">
                  <a:latin typeface="Arial" pitchFamily="34" charset="0"/>
                  <a:cs typeface="Arial" pitchFamily="34" charset="0"/>
                </a:rPr>
                <a:t>Researchers</a:t>
              </a:r>
              <a:endParaRPr lang="en-US" sz="1400" dirty="0">
                <a:latin typeface="Arial" pitchFamily="34" charset="0"/>
                <a:cs typeface="Arial" pitchFamily="34" charset="0"/>
              </a:endParaRPr>
            </a:p>
          </p:txBody>
        </p:sp>
        <p:sp>
          <p:nvSpPr>
            <p:cNvPr id="18" name="TextBox 17"/>
            <p:cNvSpPr txBox="1"/>
            <p:nvPr/>
          </p:nvSpPr>
          <p:spPr>
            <a:xfrm>
              <a:off x="6929437" y="3978473"/>
              <a:ext cx="1209675" cy="307777"/>
            </a:xfrm>
            <a:prstGeom prst="rect">
              <a:avLst/>
            </a:prstGeom>
            <a:noFill/>
          </p:spPr>
          <p:txBody>
            <a:bodyPr wrap="square" rtlCol="0">
              <a:spAutoFit/>
            </a:bodyPr>
            <a:lstStyle/>
            <a:p>
              <a:pPr algn="ctr"/>
              <a:r>
                <a:rPr lang="en-US" sz="1400" dirty="0" smtClean="0">
                  <a:latin typeface="Arial" pitchFamily="34" charset="0"/>
                  <a:cs typeface="Arial" pitchFamily="34" charset="0"/>
                </a:rPr>
                <a:t>Faculty</a:t>
              </a:r>
              <a:endParaRPr lang="en-US" sz="1400" dirty="0">
                <a:latin typeface="Arial" pitchFamily="34" charset="0"/>
                <a:cs typeface="Arial" pitchFamily="34" charset="0"/>
              </a:endParaRPr>
            </a:p>
          </p:txBody>
        </p:sp>
        <p:pic>
          <p:nvPicPr>
            <p:cNvPr id="19" name="Picture 4"/>
            <p:cNvPicPr>
              <a:picLocks noChangeAspect="1" noChangeArrowheads="1"/>
            </p:cNvPicPr>
            <p:nvPr/>
          </p:nvPicPr>
          <p:blipFill>
            <a:blip r:embed="rId6" cstate="print"/>
            <a:srcRect/>
            <a:stretch>
              <a:fillRect/>
            </a:stretch>
          </p:blipFill>
          <p:spPr bwMode="auto">
            <a:xfrm>
              <a:off x="7053262" y="2897386"/>
              <a:ext cx="866775" cy="1158649"/>
            </a:xfrm>
            <a:prstGeom prst="rect">
              <a:avLst/>
            </a:prstGeom>
            <a:noFill/>
            <a:ln w="9525">
              <a:noFill/>
              <a:miter lim="800000"/>
              <a:headEnd/>
              <a:tailEnd/>
            </a:ln>
          </p:spPr>
        </p:pic>
        <p:pic>
          <p:nvPicPr>
            <p:cNvPr id="20" name="Picture 5"/>
            <p:cNvPicPr>
              <a:picLocks noChangeAspect="1" noChangeArrowheads="1"/>
            </p:cNvPicPr>
            <p:nvPr/>
          </p:nvPicPr>
          <p:blipFill>
            <a:blip r:embed="rId7" cstate="print"/>
            <a:srcRect/>
            <a:stretch>
              <a:fillRect/>
            </a:stretch>
          </p:blipFill>
          <p:spPr bwMode="auto">
            <a:xfrm>
              <a:off x="7086600" y="4235648"/>
              <a:ext cx="857250" cy="1178719"/>
            </a:xfrm>
            <a:prstGeom prst="rect">
              <a:avLst/>
            </a:prstGeom>
            <a:noFill/>
            <a:ln w="9525">
              <a:noFill/>
              <a:miter lim="800000"/>
              <a:headEnd/>
              <a:tailEnd/>
            </a:ln>
          </p:spPr>
        </p:pic>
        <p:sp>
          <p:nvSpPr>
            <p:cNvPr id="25" name="TextBox 24"/>
            <p:cNvSpPr txBox="1"/>
            <p:nvPr/>
          </p:nvSpPr>
          <p:spPr>
            <a:xfrm>
              <a:off x="7143749" y="2590800"/>
              <a:ext cx="857251" cy="307777"/>
            </a:xfrm>
            <a:prstGeom prst="rect">
              <a:avLst/>
            </a:prstGeom>
            <a:noFill/>
          </p:spPr>
          <p:txBody>
            <a:bodyPr wrap="square" rtlCol="0">
              <a:spAutoFit/>
            </a:bodyPr>
            <a:lstStyle/>
            <a:p>
              <a:r>
                <a:rPr lang="en-US" sz="1400" dirty="0" smtClean="0">
                  <a:latin typeface="Arial" pitchFamily="34" charset="0"/>
                  <a:cs typeface="Arial" pitchFamily="34" charset="0"/>
                </a:rPr>
                <a:t>Deans</a:t>
              </a:r>
              <a:endParaRPr lang="en-US" sz="14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47244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Business Overview</a:t>
            </a:r>
          </a:p>
        </p:txBody>
      </p:sp>
      <p:grpSp>
        <p:nvGrpSpPr>
          <p:cNvPr id="2" name="Group 25"/>
          <p:cNvGrpSpPr/>
          <p:nvPr/>
        </p:nvGrpSpPr>
        <p:grpSpPr>
          <a:xfrm>
            <a:off x="1447800" y="2119312"/>
            <a:ext cx="942975" cy="1488877"/>
            <a:chOff x="633413" y="2324100"/>
            <a:chExt cx="942975" cy="1488877"/>
          </a:xfrm>
        </p:grpSpPr>
        <p:pic>
          <p:nvPicPr>
            <p:cNvPr id="11" name="Picture 2"/>
            <p:cNvPicPr>
              <a:picLocks noChangeAspect="1" noChangeArrowheads="1"/>
            </p:cNvPicPr>
            <p:nvPr/>
          </p:nvPicPr>
          <p:blipFill>
            <a:blip r:embed="rId4" cstate="print"/>
            <a:srcRect/>
            <a:stretch>
              <a:fillRect/>
            </a:stretch>
          </p:blipFill>
          <p:spPr bwMode="auto">
            <a:xfrm>
              <a:off x="633413" y="2324100"/>
              <a:ext cx="942975" cy="1219200"/>
            </a:xfrm>
            <a:prstGeom prst="rect">
              <a:avLst/>
            </a:prstGeom>
            <a:noFill/>
            <a:ln w="9525">
              <a:noFill/>
              <a:miter lim="800000"/>
              <a:headEnd/>
              <a:tailEnd/>
            </a:ln>
          </p:spPr>
        </p:pic>
        <p:sp>
          <p:nvSpPr>
            <p:cNvPr id="12" name="TextBox 11"/>
            <p:cNvSpPr txBox="1"/>
            <p:nvPr/>
          </p:nvSpPr>
          <p:spPr>
            <a:xfrm>
              <a:off x="809625" y="3505200"/>
              <a:ext cx="752475" cy="307777"/>
            </a:xfrm>
            <a:prstGeom prst="rect">
              <a:avLst/>
            </a:prstGeom>
            <a:noFill/>
          </p:spPr>
          <p:txBody>
            <a:bodyPr wrap="square" rtlCol="0">
              <a:spAutoFit/>
            </a:bodyPr>
            <a:lstStyle/>
            <a:p>
              <a:r>
                <a:rPr lang="en-US" sz="1400" dirty="0" smtClean="0">
                  <a:latin typeface="Arial" pitchFamily="34" charset="0"/>
                  <a:cs typeface="Arial" pitchFamily="34" charset="0"/>
                </a:rPr>
                <a:t>CIO</a:t>
              </a:r>
              <a:endParaRPr lang="en-US" sz="1400" dirty="0">
                <a:latin typeface="Arial" pitchFamily="34" charset="0"/>
                <a:cs typeface="Arial" pitchFamily="34" charset="0"/>
              </a:endParaRPr>
            </a:p>
          </p:txBody>
        </p:sp>
      </p:grpSp>
      <p:sp>
        <p:nvSpPr>
          <p:cNvPr id="21" name="TextBox 20"/>
          <p:cNvSpPr txBox="1"/>
          <p:nvPr/>
        </p:nvSpPr>
        <p:spPr>
          <a:xfrm>
            <a:off x="4495800" y="2362200"/>
            <a:ext cx="2590800" cy="1569660"/>
          </a:xfrm>
          <a:prstGeom prst="rect">
            <a:avLst/>
          </a:prstGeom>
          <a:noFill/>
        </p:spPr>
        <p:txBody>
          <a:bodyPr wrap="square" rtlCol="0">
            <a:spAutoFit/>
          </a:bodyPr>
          <a:lstStyle/>
          <a:p>
            <a:r>
              <a:rPr lang="en-US" sz="1600" b="1" dirty="0" smtClean="0">
                <a:solidFill>
                  <a:srgbClr val="CC0000"/>
                </a:solidFill>
                <a:latin typeface="Segoe UI" pitchFamily="34" charset="0"/>
                <a:cs typeface="Segoe UI" pitchFamily="34" charset="0"/>
              </a:rPr>
              <a:t>“We gave you $10M this year. What do you mean you can’t get the work done? Just do your job and figure out how to make it work.”</a:t>
            </a:r>
            <a:endParaRPr lang="en-US" sz="1600" b="1" dirty="0">
              <a:solidFill>
                <a:srgbClr val="CC0000"/>
              </a:solidFill>
              <a:latin typeface="Segoe UI" pitchFamily="34" charset="0"/>
              <a:cs typeface="Segoe UI" pitchFamily="34" charset="0"/>
            </a:endParaRPr>
          </a:p>
        </p:txBody>
      </p:sp>
      <p:grpSp>
        <p:nvGrpSpPr>
          <p:cNvPr id="3" name="Group 21"/>
          <p:cNvGrpSpPr/>
          <p:nvPr/>
        </p:nvGrpSpPr>
        <p:grpSpPr>
          <a:xfrm>
            <a:off x="6929437" y="222779"/>
            <a:ext cx="1209675" cy="5416021"/>
            <a:chOff x="6929437" y="222779"/>
            <a:chExt cx="1209675" cy="5416021"/>
          </a:xfrm>
        </p:grpSpPr>
        <p:pic>
          <p:nvPicPr>
            <p:cNvPr id="23" name="Picture 1"/>
            <p:cNvPicPr>
              <a:picLocks noChangeAspect="1" noChangeArrowheads="1"/>
            </p:cNvPicPr>
            <p:nvPr/>
          </p:nvPicPr>
          <p:blipFill>
            <a:blip r:embed="rId5" cstate="print"/>
            <a:srcRect/>
            <a:stretch>
              <a:fillRect/>
            </a:stretch>
          </p:blipFill>
          <p:spPr bwMode="auto">
            <a:xfrm>
              <a:off x="7010400" y="222779"/>
              <a:ext cx="970901" cy="1114425"/>
            </a:xfrm>
            <a:prstGeom prst="rect">
              <a:avLst/>
            </a:prstGeom>
            <a:noFill/>
            <a:ln w="9525">
              <a:noFill/>
              <a:miter lim="800000"/>
              <a:headEnd/>
              <a:tailEnd/>
            </a:ln>
          </p:spPr>
        </p:pic>
        <p:sp>
          <p:nvSpPr>
            <p:cNvPr id="25" name="TextBox 24"/>
            <p:cNvSpPr txBox="1"/>
            <p:nvPr/>
          </p:nvSpPr>
          <p:spPr>
            <a:xfrm>
              <a:off x="7005637" y="1254323"/>
              <a:ext cx="942975" cy="307777"/>
            </a:xfrm>
            <a:prstGeom prst="rect">
              <a:avLst/>
            </a:prstGeom>
            <a:noFill/>
          </p:spPr>
          <p:txBody>
            <a:bodyPr wrap="square" rtlCol="0">
              <a:spAutoFit/>
            </a:bodyPr>
            <a:lstStyle/>
            <a:p>
              <a:r>
                <a:rPr lang="en-US" sz="1400" dirty="0" smtClean="0">
                  <a:latin typeface="Arial" pitchFamily="34" charset="0"/>
                  <a:cs typeface="Arial" pitchFamily="34" charset="0"/>
                </a:rPr>
                <a:t>President</a:t>
              </a:r>
              <a:endParaRPr lang="en-US" sz="1400" dirty="0">
                <a:latin typeface="Arial" pitchFamily="34" charset="0"/>
                <a:cs typeface="Arial" pitchFamily="34" charset="0"/>
              </a:endParaRPr>
            </a:p>
          </p:txBody>
        </p:sp>
        <p:pic>
          <p:nvPicPr>
            <p:cNvPr id="26" name="Picture 2"/>
            <p:cNvPicPr>
              <a:picLocks noChangeAspect="1" noChangeArrowheads="1"/>
            </p:cNvPicPr>
            <p:nvPr/>
          </p:nvPicPr>
          <p:blipFill>
            <a:blip r:embed="rId6" cstate="print"/>
            <a:srcRect/>
            <a:stretch>
              <a:fillRect/>
            </a:stretch>
          </p:blipFill>
          <p:spPr bwMode="auto">
            <a:xfrm>
              <a:off x="7110413" y="1516261"/>
              <a:ext cx="765612" cy="1233487"/>
            </a:xfrm>
            <a:prstGeom prst="rect">
              <a:avLst/>
            </a:prstGeom>
            <a:noFill/>
            <a:ln w="9525">
              <a:noFill/>
              <a:miter lim="800000"/>
              <a:headEnd/>
              <a:tailEnd/>
            </a:ln>
          </p:spPr>
        </p:pic>
        <p:sp>
          <p:nvSpPr>
            <p:cNvPr id="27" name="TextBox 26"/>
            <p:cNvSpPr txBox="1"/>
            <p:nvPr/>
          </p:nvSpPr>
          <p:spPr>
            <a:xfrm>
              <a:off x="6934200" y="5331023"/>
              <a:ext cx="1200150" cy="307777"/>
            </a:xfrm>
            <a:prstGeom prst="rect">
              <a:avLst/>
            </a:prstGeom>
            <a:noFill/>
          </p:spPr>
          <p:txBody>
            <a:bodyPr wrap="square" rtlCol="0">
              <a:spAutoFit/>
            </a:bodyPr>
            <a:lstStyle/>
            <a:p>
              <a:r>
                <a:rPr lang="en-US" sz="1400" dirty="0" smtClean="0">
                  <a:latin typeface="Arial" pitchFamily="34" charset="0"/>
                  <a:cs typeface="Arial" pitchFamily="34" charset="0"/>
                </a:rPr>
                <a:t>Researchers</a:t>
              </a:r>
              <a:endParaRPr lang="en-US" sz="1400" dirty="0">
                <a:latin typeface="Arial" pitchFamily="34" charset="0"/>
                <a:cs typeface="Arial" pitchFamily="34" charset="0"/>
              </a:endParaRPr>
            </a:p>
          </p:txBody>
        </p:sp>
        <p:sp>
          <p:nvSpPr>
            <p:cNvPr id="28" name="TextBox 27"/>
            <p:cNvSpPr txBox="1"/>
            <p:nvPr/>
          </p:nvSpPr>
          <p:spPr>
            <a:xfrm>
              <a:off x="6929437" y="3978473"/>
              <a:ext cx="1209675" cy="307777"/>
            </a:xfrm>
            <a:prstGeom prst="rect">
              <a:avLst/>
            </a:prstGeom>
            <a:noFill/>
          </p:spPr>
          <p:txBody>
            <a:bodyPr wrap="square" rtlCol="0">
              <a:spAutoFit/>
            </a:bodyPr>
            <a:lstStyle/>
            <a:p>
              <a:pPr algn="ctr"/>
              <a:r>
                <a:rPr lang="en-US" sz="1400" dirty="0" smtClean="0">
                  <a:latin typeface="Arial" pitchFamily="34" charset="0"/>
                  <a:cs typeface="Arial" pitchFamily="34" charset="0"/>
                </a:rPr>
                <a:t>Faculty</a:t>
              </a:r>
              <a:endParaRPr lang="en-US" sz="1400" dirty="0">
                <a:latin typeface="Arial" pitchFamily="34" charset="0"/>
                <a:cs typeface="Arial" pitchFamily="34" charset="0"/>
              </a:endParaRPr>
            </a:p>
          </p:txBody>
        </p:sp>
        <p:pic>
          <p:nvPicPr>
            <p:cNvPr id="29" name="Picture 4"/>
            <p:cNvPicPr>
              <a:picLocks noChangeAspect="1" noChangeArrowheads="1"/>
            </p:cNvPicPr>
            <p:nvPr/>
          </p:nvPicPr>
          <p:blipFill>
            <a:blip r:embed="rId7" cstate="print"/>
            <a:srcRect/>
            <a:stretch>
              <a:fillRect/>
            </a:stretch>
          </p:blipFill>
          <p:spPr bwMode="auto">
            <a:xfrm>
              <a:off x="7053262" y="2897386"/>
              <a:ext cx="866775" cy="1158649"/>
            </a:xfrm>
            <a:prstGeom prst="rect">
              <a:avLst/>
            </a:prstGeom>
            <a:noFill/>
            <a:ln w="9525">
              <a:noFill/>
              <a:miter lim="800000"/>
              <a:headEnd/>
              <a:tailEnd/>
            </a:ln>
          </p:spPr>
        </p:pic>
        <p:pic>
          <p:nvPicPr>
            <p:cNvPr id="30" name="Picture 5"/>
            <p:cNvPicPr>
              <a:picLocks noChangeAspect="1" noChangeArrowheads="1"/>
            </p:cNvPicPr>
            <p:nvPr/>
          </p:nvPicPr>
          <p:blipFill>
            <a:blip r:embed="rId8" cstate="print"/>
            <a:srcRect/>
            <a:stretch>
              <a:fillRect/>
            </a:stretch>
          </p:blipFill>
          <p:spPr bwMode="auto">
            <a:xfrm>
              <a:off x="7086600" y="4235648"/>
              <a:ext cx="857250" cy="1178719"/>
            </a:xfrm>
            <a:prstGeom prst="rect">
              <a:avLst/>
            </a:prstGeom>
            <a:noFill/>
            <a:ln w="9525">
              <a:noFill/>
              <a:miter lim="800000"/>
              <a:headEnd/>
              <a:tailEnd/>
            </a:ln>
          </p:spPr>
        </p:pic>
        <p:sp>
          <p:nvSpPr>
            <p:cNvPr id="31" name="TextBox 30"/>
            <p:cNvSpPr txBox="1"/>
            <p:nvPr/>
          </p:nvSpPr>
          <p:spPr>
            <a:xfrm>
              <a:off x="7143749" y="2590800"/>
              <a:ext cx="857251" cy="307777"/>
            </a:xfrm>
            <a:prstGeom prst="rect">
              <a:avLst/>
            </a:prstGeom>
            <a:noFill/>
          </p:spPr>
          <p:txBody>
            <a:bodyPr wrap="square" rtlCol="0">
              <a:spAutoFit/>
            </a:bodyPr>
            <a:lstStyle/>
            <a:p>
              <a:r>
                <a:rPr lang="en-US" sz="1400" dirty="0" smtClean="0">
                  <a:latin typeface="Arial" pitchFamily="34" charset="0"/>
                  <a:cs typeface="Arial" pitchFamily="34" charset="0"/>
                </a:rPr>
                <a:t>Deans</a:t>
              </a:r>
              <a:endParaRPr lang="en-US" sz="1400" dirty="0">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038600"/>
            <a:ext cx="8077200" cy="1569660"/>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 Common Challenge:</a:t>
            </a:r>
          </a:p>
          <a:p>
            <a:pPr algn="ctr"/>
            <a:r>
              <a:rPr lang="en-US" sz="3200" dirty="0" smtClean="0">
                <a:solidFill>
                  <a:srgbClr val="0079C1"/>
                </a:solidFill>
                <a:latin typeface="HelveticaNeueLT Std" pitchFamily="34" charset="0"/>
              </a:rPr>
              <a:t>Perceived Value Challenges</a:t>
            </a:r>
          </a:p>
          <a:p>
            <a:pPr algn="ctr"/>
            <a:endParaRPr lang="en-US" sz="3200" dirty="0" smtClean="0">
              <a:solidFill>
                <a:srgbClr val="0079C1"/>
              </a:solidFill>
              <a:latin typeface="HelveticaNeueLT Std" pitchFamily="34" charset="0"/>
            </a:endParaRP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17" name="TextBox 16"/>
          <p:cNvSpPr txBox="1"/>
          <p:nvPr/>
        </p:nvSpPr>
        <p:spPr>
          <a:xfrm>
            <a:off x="442912" y="1064478"/>
            <a:ext cx="2590800" cy="830997"/>
          </a:xfrm>
          <a:prstGeom prst="rect">
            <a:avLst/>
          </a:prstGeom>
          <a:noFill/>
        </p:spPr>
        <p:txBody>
          <a:bodyPr wrap="square" rtlCol="0">
            <a:spAutoFit/>
          </a:bodyPr>
          <a:lstStyle/>
          <a:p>
            <a:r>
              <a:rPr lang="en-US" sz="1600" b="1" dirty="0" smtClean="0">
                <a:latin typeface="Segoe UI" pitchFamily="34" charset="0"/>
                <a:cs typeface="Segoe UI" pitchFamily="34" charset="0"/>
              </a:rPr>
              <a:t>“I just don’t know what they do with $10M per year”</a:t>
            </a:r>
          </a:p>
        </p:txBody>
      </p:sp>
      <p:graphicFrame>
        <p:nvGraphicFramePr>
          <p:cNvPr id="18" name="Diagram 17"/>
          <p:cNvGraphicFramePr/>
          <p:nvPr/>
        </p:nvGraphicFramePr>
        <p:xfrm>
          <a:off x="4038600" y="1600200"/>
          <a:ext cx="365760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3"/>
          <p:cNvSpPr>
            <a:spLocks noChangeArrowheads="1"/>
          </p:cNvSpPr>
          <p:nvPr/>
        </p:nvSpPr>
        <p:spPr bwMode="auto">
          <a:xfrm>
            <a:off x="3429000" y="762000"/>
            <a:ext cx="4953000" cy="685800"/>
          </a:xfrm>
          <a:prstGeom prst="rect">
            <a:avLst/>
          </a:prstGeom>
          <a:noFill/>
          <a:ln w="9525">
            <a:noFill/>
            <a:miter lim="800000"/>
            <a:headEnd/>
            <a:tailEnd/>
          </a:ln>
        </p:spPr>
        <p:txBody>
          <a:bodyPr/>
          <a:lstStyle/>
          <a:p>
            <a:pPr marL="342900" indent="-342900" algn="ctr">
              <a:lnSpc>
                <a:spcPts val="1700"/>
              </a:lnSpc>
              <a:spcBef>
                <a:spcPct val="40000"/>
              </a:spcBef>
            </a:pPr>
            <a:r>
              <a:rPr lang="en-US" sz="2000" b="1" dirty="0" smtClean="0">
                <a:solidFill>
                  <a:srgbClr val="3F5BC8"/>
                </a:solidFill>
                <a:latin typeface="Arial" charset="0"/>
              </a:rPr>
              <a:t>Stakeholders often have a limited frame of reference and don’t understand the full scope of IT work</a:t>
            </a:r>
            <a:endParaRPr lang="en-US" sz="2000" dirty="0">
              <a:solidFill>
                <a:srgbClr val="3F5BC8"/>
              </a:solidFill>
              <a:latin typeface="Arial" pitchFamily="34" charset="0"/>
              <a:cs typeface="Arial" pitchFamily="34" charset="0"/>
            </a:endParaRPr>
          </a:p>
        </p:txBody>
      </p:sp>
      <p:pic>
        <p:nvPicPr>
          <p:cNvPr id="20" name="Picture 1"/>
          <p:cNvPicPr>
            <a:picLocks noChangeAspect="1" noChangeArrowheads="1"/>
          </p:cNvPicPr>
          <p:nvPr/>
        </p:nvPicPr>
        <p:blipFill>
          <a:blip r:embed="rId9" cstate="print"/>
          <a:srcRect/>
          <a:stretch>
            <a:fillRect/>
          </a:stretch>
        </p:blipFill>
        <p:spPr bwMode="auto">
          <a:xfrm>
            <a:off x="1143000" y="1981200"/>
            <a:ext cx="970901" cy="1114425"/>
          </a:xfrm>
          <a:prstGeom prst="rect">
            <a:avLst/>
          </a:prstGeom>
          <a:noFill/>
          <a:ln w="9525">
            <a:noFill/>
            <a:miter lim="800000"/>
            <a:headEnd/>
            <a:tailEnd/>
          </a:ln>
        </p:spPr>
      </p:pic>
      <p:sp>
        <p:nvSpPr>
          <p:cNvPr id="22" name="TextBox 21"/>
          <p:cNvSpPr txBox="1"/>
          <p:nvPr/>
        </p:nvSpPr>
        <p:spPr>
          <a:xfrm>
            <a:off x="304800" y="57151"/>
            <a:ext cx="6477000" cy="830997"/>
          </a:xfrm>
          <a:prstGeom prst="rect">
            <a:avLst/>
          </a:prstGeom>
          <a:noFill/>
        </p:spPr>
        <p:txBody>
          <a:bodyPr wrap="square" rtlCol="0">
            <a:spAutoFit/>
          </a:bodyPr>
          <a:lstStyle/>
          <a:p>
            <a:r>
              <a:rPr lang="en-US" sz="2000" dirty="0" smtClean="0">
                <a:solidFill>
                  <a:srgbClr val="0079C1"/>
                </a:solidFill>
                <a:latin typeface="HelveticaNeueLT Std" pitchFamily="34" charset="0"/>
              </a:rPr>
              <a:t>Problem 1: Stakeholders Have Limited Visibility</a:t>
            </a:r>
          </a:p>
          <a:p>
            <a:endParaRPr lang="en-US" sz="2800" dirty="0" smtClean="0">
              <a:solidFill>
                <a:srgbClr val="0079C1"/>
              </a:solidFill>
              <a:latin typeface="HelveticaNeueLT Std" pitchFamily="34" charset="0"/>
            </a:endParaRPr>
          </a:p>
        </p:txBody>
      </p:sp>
      <p:sp>
        <p:nvSpPr>
          <p:cNvPr id="11" name="Isosceles Triangle 10"/>
          <p:cNvSpPr/>
          <p:nvPr/>
        </p:nvSpPr>
        <p:spPr bwMode="auto">
          <a:xfrm>
            <a:off x="4038600" y="3200400"/>
            <a:ext cx="3657600" cy="1524000"/>
          </a:xfrm>
          <a:prstGeom prst="triangle">
            <a:avLst>
              <a:gd name="adj" fmla="val 0"/>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2" name="Isosceles Triangle 11"/>
          <p:cNvSpPr/>
          <p:nvPr/>
        </p:nvSpPr>
        <p:spPr bwMode="auto">
          <a:xfrm rot="10800000">
            <a:off x="4038600" y="2209800"/>
            <a:ext cx="3657600" cy="1600199"/>
          </a:xfrm>
          <a:prstGeom prst="triangle">
            <a:avLst>
              <a:gd name="adj" fmla="val 0"/>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3" name="Rectangle 3"/>
          <p:cNvSpPr>
            <a:spLocks noChangeArrowheads="1"/>
          </p:cNvSpPr>
          <p:nvPr/>
        </p:nvSpPr>
        <p:spPr bwMode="auto">
          <a:xfrm>
            <a:off x="4800600" y="2362200"/>
            <a:ext cx="2971800" cy="381000"/>
          </a:xfrm>
          <a:prstGeom prst="rect">
            <a:avLst/>
          </a:prstGeom>
          <a:noFill/>
          <a:ln w="9525">
            <a:noFill/>
            <a:miter lim="800000"/>
            <a:headEnd/>
            <a:tailEnd/>
          </a:ln>
        </p:spPr>
        <p:txBody>
          <a:bodyPr/>
          <a:lstStyle/>
          <a:p>
            <a:pPr marL="342900" indent="-342900" algn="ctr">
              <a:lnSpc>
                <a:spcPts val="1700"/>
              </a:lnSpc>
              <a:spcBef>
                <a:spcPct val="40000"/>
              </a:spcBef>
            </a:pPr>
            <a:r>
              <a:rPr lang="en-US" sz="1400" b="1" dirty="0" smtClean="0">
                <a:solidFill>
                  <a:schemeClr val="bg1"/>
                </a:solidFill>
                <a:latin typeface="Arial" charset="0"/>
              </a:rPr>
              <a:t>Limited Understanding</a:t>
            </a:r>
            <a:endParaRPr lang="en-US" sz="1400" dirty="0">
              <a:solidFill>
                <a:schemeClr val="bg1"/>
              </a:solidFill>
              <a:latin typeface="Arial" pitchFamily="34" charset="0"/>
              <a:cs typeface="Arial" pitchFamily="34" charset="0"/>
            </a:endParaRPr>
          </a:p>
        </p:txBody>
      </p:sp>
      <p:sp>
        <p:nvSpPr>
          <p:cNvPr id="14" name="Rectangle 3"/>
          <p:cNvSpPr>
            <a:spLocks noChangeArrowheads="1"/>
          </p:cNvSpPr>
          <p:nvPr/>
        </p:nvSpPr>
        <p:spPr bwMode="auto">
          <a:xfrm>
            <a:off x="3810000" y="4343400"/>
            <a:ext cx="2971800" cy="381000"/>
          </a:xfrm>
          <a:prstGeom prst="rect">
            <a:avLst/>
          </a:prstGeom>
          <a:noFill/>
          <a:ln w="9525">
            <a:noFill/>
            <a:miter lim="800000"/>
            <a:headEnd/>
            <a:tailEnd/>
          </a:ln>
        </p:spPr>
        <p:txBody>
          <a:bodyPr/>
          <a:lstStyle/>
          <a:p>
            <a:pPr marL="342900" indent="-342900" algn="ctr">
              <a:lnSpc>
                <a:spcPts val="1700"/>
              </a:lnSpc>
              <a:spcBef>
                <a:spcPct val="40000"/>
              </a:spcBef>
            </a:pPr>
            <a:r>
              <a:rPr lang="en-US" sz="1400" b="1" dirty="0" smtClean="0">
                <a:solidFill>
                  <a:schemeClr val="bg1"/>
                </a:solidFill>
                <a:latin typeface="Arial" charset="0"/>
              </a:rPr>
              <a:t>Limited Understanding</a:t>
            </a:r>
            <a:endParaRPr lang="en-US" sz="14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5"/>
          <p:cNvPicPr>
            <a:picLocks noChangeAspect="1" noChangeArrowheads="1"/>
          </p:cNvPicPr>
          <p:nvPr/>
        </p:nvPicPr>
        <p:blipFill>
          <a:blip r:embed="rId2" cstate="print"/>
          <a:srcRect/>
          <a:stretch>
            <a:fillRect/>
          </a:stretch>
        </p:blipFill>
        <p:spPr bwMode="auto">
          <a:xfrm>
            <a:off x="0" y="5200668"/>
            <a:ext cx="9144000" cy="1631932"/>
          </a:xfrm>
          <a:prstGeom prst="rect">
            <a:avLst/>
          </a:prstGeom>
          <a:noFill/>
          <a:ln w="9525">
            <a:noFill/>
            <a:miter lim="800000"/>
            <a:headEnd/>
            <a:tailEnd/>
          </a:ln>
        </p:spPr>
      </p:pic>
      <p:sp>
        <p:nvSpPr>
          <p:cNvPr id="3" name="TextBox 2"/>
          <p:cNvSpPr txBox="1"/>
          <p:nvPr/>
        </p:nvSpPr>
        <p:spPr>
          <a:xfrm>
            <a:off x="1752600" y="685800"/>
            <a:ext cx="2590800" cy="738664"/>
          </a:xfrm>
          <a:prstGeom prst="rect">
            <a:avLst/>
          </a:prstGeom>
          <a:noFill/>
        </p:spPr>
        <p:txBody>
          <a:bodyPr wrap="square" rtlCol="0">
            <a:spAutoFit/>
          </a:bodyPr>
          <a:lstStyle/>
          <a:p>
            <a:r>
              <a:rPr lang="en-US" sz="1400" dirty="0" smtClean="0">
                <a:latin typeface="Segoe UI" pitchFamily="34" charset="0"/>
                <a:cs typeface="Segoe UI" pitchFamily="34" charset="0"/>
              </a:rPr>
              <a:t>“I don’t know how to request a new report. I guess I’ll email my friend Ken. He’ll handle it.”</a:t>
            </a:r>
          </a:p>
        </p:txBody>
      </p:sp>
      <p:sp>
        <p:nvSpPr>
          <p:cNvPr id="4" name="TextBox 3"/>
          <p:cNvSpPr txBox="1"/>
          <p:nvPr/>
        </p:nvSpPr>
        <p:spPr>
          <a:xfrm>
            <a:off x="1752600" y="1775936"/>
            <a:ext cx="2819400" cy="738664"/>
          </a:xfrm>
          <a:prstGeom prst="rect">
            <a:avLst/>
          </a:prstGeom>
          <a:noFill/>
        </p:spPr>
        <p:txBody>
          <a:bodyPr wrap="square" rtlCol="0">
            <a:spAutoFit/>
          </a:bodyPr>
          <a:lstStyle/>
          <a:p>
            <a:r>
              <a:rPr lang="en-US" sz="1400" dirty="0" smtClean="0">
                <a:latin typeface="Segoe UI" pitchFamily="34" charset="0"/>
                <a:cs typeface="Segoe UI" pitchFamily="34" charset="0"/>
              </a:rPr>
              <a:t>“I email requests to IT but never know what happens to them. It’s frustrating.”</a:t>
            </a:r>
          </a:p>
        </p:txBody>
      </p:sp>
      <p:sp>
        <p:nvSpPr>
          <p:cNvPr id="5" name="TextBox 4"/>
          <p:cNvSpPr txBox="1"/>
          <p:nvPr/>
        </p:nvSpPr>
        <p:spPr>
          <a:xfrm>
            <a:off x="1771650" y="2779693"/>
            <a:ext cx="2971800" cy="954107"/>
          </a:xfrm>
          <a:prstGeom prst="rect">
            <a:avLst/>
          </a:prstGeom>
          <a:noFill/>
        </p:spPr>
        <p:txBody>
          <a:bodyPr wrap="square" rtlCol="0">
            <a:spAutoFit/>
          </a:bodyPr>
          <a:lstStyle/>
          <a:p>
            <a:r>
              <a:rPr lang="en-US" sz="1400" dirty="0" smtClean="0">
                <a:latin typeface="Segoe UI" pitchFamily="34" charset="0"/>
                <a:cs typeface="Segoe UI" pitchFamily="34" charset="0"/>
              </a:rPr>
              <a:t>“I need a new laptop. Who do I talk to? It’s hard to deal with IT. It will probably take forever to get it anyway.”</a:t>
            </a:r>
          </a:p>
        </p:txBody>
      </p:sp>
      <p:sp>
        <p:nvSpPr>
          <p:cNvPr id="6" name="TextBox 5"/>
          <p:cNvSpPr txBox="1"/>
          <p:nvPr/>
        </p:nvSpPr>
        <p:spPr>
          <a:xfrm>
            <a:off x="1771650" y="4025205"/>
            <a:ext cx="3352800" cy="1384995"/>
          </a:xfrm>
          <a:prstGeom prst="rect">
            <a:avLst/>
          </a:prstGeom>
          <a:noFill/>
        </p:spPr>
        <p:txBody>
          <a:bodyPr wrap="square" rtlCol="0">
            <a:spAutoFit/>
          </a:bodyPr>
          <a:lstStyle/>
          <a:p>
            <a:r>
              <a:rPr lang="en-US" sz="1400" dirty="0" smtClean="0">
                <a:latin typeface="Segoe UI" pitchFamily="34" charset="0"/>
                <a:cs typeface="Segoe UI" pitchFamily="34" charset="0"/>
              </a:rPr>
              <a:t>“For an applications project I email a word doc request. For a hosting request I go to a web site, and for an AV need I submit a ticket. What happens to all of my requests, and how do I check on their status? </a:t>
            </a:r>
          </a:p>
        </p:txBody>
      </p:sp>
      <p:pic>
        <p:nvPicPr>
          <p:cNvPr id="7" name="Picture 16" descr="http://t3.gstatic.com/images?q=tbn:ANd9GcTIokchS-NsY3am_ls1b-3Q5ycSxYOy-vhyIsgPFHB_bRxwJ6WcYA"/>
          <p:cNvPicPr>
            <a:picLocks noChangeAspect="1" noChangeArrowheads="1"/>
          </p:cNvPicPr>
          <p:nvPr/>
        </p:nvPicPr>
        <p:blipFill>
          <a:blip r:embed="rId3" cstate="print"/>
          <a:srcRect/>
          <a:stretch>
            <a:fillRect/>
          </a:stretch>
        </p:blipFill>
        <p:spPr bwMode="auto">
          <a:xfrm>
            <a:off x="5143500" y="801707"/>
            <a:ext cx="666750" cy="666751"/>
          </a:xfrm>
          <a:prstGeom prst="rect">
            <a:avLst/>
          </a:prstGeom>
          <a:noFill/>
        </p:spPr>
      </p:pic>
      <p:pic>
        <p:nvPicPr>
          <p:cNvPr id="8" name="Picture 16" descr="http://t3.gstatic.com/images?q=tbn:ANd9GcTIokchS-NsY3am_ls1b-3Q5ycSxYOy-vhyIsgPFHB_bRxwJ6WcYA"/>
          <p:cNvPicPr>
            <a:picLocks noChangeAspect="1" noChangeArrowheads="1"/>
          </p:cNvPicPr>
          <p:nvPr/>
        </p:nvPicPr>
        <p:blipFill>
          <a:blip r:embed="rId3" cstate="print"/>
          <a:srcRect/>
          <a:stretch>
            <a:fillRect/>
          </a:stretch>
        </p:blipFill>
        <p:spPr bwMode="auto">
          <a:xfrm>
            <a:off x="5143500" y="2116156"/>
            <a:ext cx="666750" cy="666751"/>
          </a:xfrm>
          <a:prstGeom prst="rect">
            <a:avLst/>
          </a:prstGeom>
          <a:noFill/>
        </p:spPr>
      </p:pic>
      <p:pic>
        <p:nvPicPr>
          <p:cNvPr id="9" name="Picture 16" descr="http://t3.gstatic.com/images?q=tbn:ANd9GcTIokchS-NsY3am_ls1b-3Q5ycSxYOy-vhyIsgPFHB_bRxwJ6WcYA"/>
          <p:cNvPicPr>
            <a:picLocks noChangeAspect="1" noChangeArrowheads="1"/>
          </p:cNvPicPr>
          <p:nvPr/>
        </p:nvPicPr>
        <p:blipFill>
          <a:blip r:embed="rId3" cstate="print"/>
          <a:srcRect/>
          <a:stretch>
            <a:fillRect/>
          </a:stretch>
        </p:blipFill>
        <p:spPr bwMode="auto">
          <a:xfrm>
            <a:off x="5143500" y="3182956"/>
            <a:ext cx="666750" cy="666751"/>
          </a:xfrm>
          <a:prstGeom prst="rect">
            <a:avLst/>
          </a:prstGeom>
          <a:noFill/>
        </p:spPr>
      </p:pic>
      <p:pic>
        <p:nvPicPr>
          <p:cNvPr id="10" name="Picture 16" descr="http://t3.gstatic.com/images?q=tbn:ANd9GcTIokchS-NsY3am_ls1b-3Q5ycSxYOy-vhyIsgPFHB_bRxwJ6WcYA"/>
          <p:cNvPicPr>
            <a:picLocks noChangeAspect="1" noChangeArrowheads="1"/>
          </p:cNvPicPr>
          <p:nvPr/>
        </p:nvPicPr>
        <p:blipFill>
          <a:blip r:embed="rId3" cstate="print"/>
          <a:srcRect/>
          <a:stretch>
            <a:fillRect/>
          </a:stretch>
        </p:blipFill>
        <p:spPr bwMode="auto">
          <a:xfrm>
            <a:off x="5124450" y="4630756"/>
            <a:ext cx="666750" cy="666751"/>
          </a:xfrm>
          <a:prstGeom prst="rect">
            <a:avLst/>
          </a:prstGeom>
          <a:noFill/>
        </p:spPr>
      </p:pic>
      <p:sp>
        <p:nvSpPr>
          <p:cNvPr id="11" name="Right Brace 10"/>
          <p:cNvSpPr/>
          <p:nvPr/>
        </p:nvSpPr>
        <p:spPr bwMode="auto">
          <a:xfrm>
            <a:off x="5505450" y="801707"/>
            <a:ext cx="838200" cy="45720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2" name="Group 91"/>
          <p:cNvGrpSpPr/>
          <p:nvPr/>
        </p:nvGrpSpPr>
        <p:grpSpPr>
          <a:xfrm>
            <a:off x="6705600" y="2286000"/>
            <a:ext cx="1447800" cy="962799"/>
            <a:chOff x="1219200" y="3048000"/>
            <a:chExt cx="1447800" cy="962799"/>
          </a:xfrm>
        </p:grpSpPr>
        <p:pic>
          <p:nvPicPr>
            <p:cNvPr id="13" name="Picture 12" descr="conversationicon.jpg"/>
            <p:cNvPicPr>
              <a:picLocks noChangeAspect="1"/>
            </p:cNvPicPr>
            <p:nvPr/>
          </p:nvPicPr>
          <p:blipFill>
            <a:blip r:embed="rId4" cstate="print"/>
            <a:stretch>
              <a:fillRect/>
            </a:stretch>
          </p:blipFill>
          <p:spPr>
            <a:xfrm>
              <a:off x="1371600" y="3048000"/>
              <a:ext cx="723900" cy="723900"/>
            </a:xfrm>
            <a:prstGeom prst="rect">
              <a:avLst/>
            </a:prstGeom>
          </p:spPr>
        </p:pic>
        <p:sp>
          <p:nvSpPr>
            <p:cNvPr id="14" name="TextBox 13"/>
            <p:cNvSpPr txBox="1"/>
            <p:nvPr/>
          </p:nvSpPr>
          <p:spPr>
            <a:xfrm>
              <a:off x="1219200" y="3733800"/>
              <a:ext cx="1447800" cy="276999"/>
            </a:xfrm>
            <a:prstGeom prst="rect">
              <a:avLst/>
            </a:prstGeom>
            <a:noFill/>
          </p:spPr>
          <p:txBody>
            <a:bodyPr wrap="square" rtlCol="0">
              <a:spAutoFit/>
            </a:bodyPr>
            <a:lstStyle/>
            <a:p>
              <a:r>
                <a:rPr lang="en-US" sz="1200" dirty="0" smtClean="0">
                  <a:latin typeface="Segoe UI" pitchFamily="34" charset="0"/>
                  <a:cs typeface="Segoe UI" pitchFamily="34" charset="0"/>
                </a:rPr>
                <a:t>Conversations</a:t>
              </a:r>
              <a:endParaRPr lang="en-US" sz="1200" dirty="0">
                <a:latin typeface="Segoe UI" pitchFamily="34" charset="0"/>
                <a:cs typeface="Segoe UI" pitchFamily="34" charset="0"/>
              </a:endParaRPr>
            </a:p>
          </p:txBody>
        </p:sp>
      </p:grpSp>
      <p:grpSp>
        <p:nvGrpSpPr>
          <p:cNvPr id="12" name="Group 94"/>
          <p:cNvGrpSpPr/>
          <p:nvPr/>
        </p:nvGrpSpPr>
        <p:grpSpPr>
          <a:xfrm>
            <a:off x="6705600" y="3348334"/>
            <a:ext cx="990600" cy="842666"/>
            <a:chOff x="3310536" y="2905125"/>
            <a:chExt cx="956664" cy="877074"/>
          </a:xfrm>
        </p:grpSpPr>
        <p:pic>
          <p:nvPicPr>
            <p:cNvPr id="17" name="Picture 16" descr="email icon.jpg"/>
            <p:cNvPicPr>
              <a:picLocks noChangeAspect="1"/>
            </p:cNvPicPr>
            <p:nvPr/>
          </p:nvPicPr>
          <p:blipFill>
            <a:blip r:embed="rId5" cstate="print"/>
            <a:stretch>
              <a:fillRect/>
            </a:stretch>
          </p:blipFill>
          <p:spPr>
            <a:xfrm>
              <a:off x="3310536" y="2905125"/>
              <a:ext cx="956664" cy="752475"/>
            </a:xfrm>
            <a:prstGeom prst="rect">
              <a:avLst/>
            </a:prstGeom>
          </p:spPr>
        </p:pic>
        <p:sp>
          <p:nvSpPr>
            <p:cNvPr id="18" name="TextBox 17"/>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15" name="Group 97"/>
          <p:cNvGrpSpPr/>
          <p:nvPr/>
        </p:nvGrpSpPr>
        <p:grpSpPr>
          <a:xfrm>
            <a:off x="6629400" y="4419600"/>
            <a:ext cx="1219200" cy="810399"/>
            <a:chOff x="3352800" y="1447800"/>
            <a:chExt cx="1219200" cy="810399"/>
          </a:xfrm>
        </p:grpSpPr>
        <p:pic>
          <p:nvPicPr>
            <p:cNvPr id="20" name="Picture 19" descr="helpdesksoftwareicon.jpg"/>
            <p:cNvPicPr>
              <a:picLocks noChangeAspect="1"/>
            </p:cNvPicPr>
            <p:nvPr/>
          </p:nvPicPr>
          <p:blipFill>
            <a:blip r:embed="rId6" cstate="print"/>
            <a:stretch>
              <a:fillRect/>
            </a:stretch>
          </p:blipFill>
          <p:spPr>
            <a:xfrm>
              <a:off x="3657600" y="1447800"/>
              <a:ext cx="514350" cy="514350"/>
            </a:xfrm>
            <a:prstGeom prst="rect">
              <a:avLst/>
            </a:prstGeom>
          </p:spPr>
        </p:pic>
        <p:sp>
          <p:nvSpPr>
            <p:cNvPr id="21" name="TextBox 20"/>
            <p:cNvSpPr txBox="1"/>
            <p:nvPr/>
          </p:nvSpPr>
          <p:spPr>
            <a:xfrm>
              <a:off x="3352800" y="1981200"/>
              <a:ext cx="1219200" cy="276999"/>
            </a:xfrm>
            <a:prstGeom prst="rect">
              <a:avLst/>
            </a:prstGeom>
            <a:noFill/>
          </p:spPr>
          <p:txBody>
            <a:bodyPr wrap="square" rtlCol="0">
              <a:spAutoFit/>
            </a:bodyPr>
            <a:lstStyle/>
            <a:p>
              <a:r>
                <a:rPr lang="en-US" sz="1200" dirty="0" smtClean="0">
                  <a:latin typeface="Segoe UI" pitchFamily="34" charset="0"/>
                  <a:cs typeface="Segoe UI" pitchFamily="34" charset="0"/>
                </a:rPr>
                <a:t>Service Desk</a:t>
              </a:r>
              <a:endParaRPr lang="en-US" sz="1200" dirty="0">
                <a:latin typeface="Segoe UI" pitchFamily="34" charset="0"/>
                <a:cs typeface="Segoe UI" pitchFamily="34" charset="0"/>
              </a:endParaRPr>
            </a:p>
          </p:txBody>
        </p:sp>
      </p:grpSp>
      <p:grpSp>
        <p:nvGrpSpPr>
          <p:cNvPr id="16" name="Group 100"/>
          <p:cNvGrpSpPr/>
          <p:nvPr/>
        </p:nvGrpSpPr>
        <p:grpSpPr>
          <a:xfrm>
            <a:off x="6753225" y="609600"/>
            <a:ext cx="990600" cy="769552"/>
            <a:chOff x="1066800" y="1447800"/>
            <a:chExt cx="891540" cy="833370"/>
          </a:xfrm>
        </p:grpSpPr>
        <p:pic>
          <p:nvPicPr>
            <p:cNvPr id="23" name="Picture 22" descr="webform.jpg"/>
            <p:cNvPicPr>
              <a:picLocks noChangeAspect="1"/>
            </p:cNvPicPr>
            <p:nvPr/>
          </p:nvPicPr>
          <p:blipFill>
            <a:blip r:embed="rId7" cstate="print"/>
            <a:stretch>
              <a:fillRect/>
            </a:stretch>
          </p:blipFill>
          <p:spPr>
            <a:xfrm>
              <a:off x="1203960" y="1447800"/>
              <a:ext cx="600075" cy="600075"/>
            </a:xfrm>
            <a:prstGeom prst="rect">
              <a:avLst/>
            </a:prstGeom>
          </p:spPr>
        </p:pic>
        <p:sp>
          <p:nvSpPr>
            <p:cNvPr id="24" name="TextBox 23"/>
            <p:cNvSpPr txBox="1"/>
            <p:nvPr/>
          </p:nvSpPr>
          <p:spPr>
            <a:xfrm>
              <a:off x="1066800" y="1981200"/>
              <a:ext cx="891540" cy="299970"/>
            </a:xfrm>
            <a:prstGeom prst="rect">
              <a:avLst/>
            </a:prstGeom>
            <a:noFill/>
          </p:spPr>
          <p:txBody>
            <a:bodyPr wrap="square" rtlCol="0">
              <a:spAutoFit/>
            </a:bodyPr>
            <a:lstStyle/>
            <a:p>
              <a:r>
                <a:rPr lang="en-US" sz="1200" dirty="0" smtClean="0">
                  <a:latin typeface="Segoe UI" pitchFamily="34" charset="0"/>
                  <a:cs typeface="Segoe UI" pitchFamily="34" charset="0"/>
                </a:rPr>
                <a:t>Web forms</a:t>
              </a:r>
              <a:endParaRPr lang="en-US" sz="1200" dirty="0">
                <a:latin typeface="Segoe UI" pitchFamily="34" charset="0"/>
                <a:cs typeface="Segoe UI" pitchFamily="34" charset="0"/>
              </a:endParaRPr>
            </a:p>
          </p:txBody>
        </p:sp>
      </p:grpSp>
      <p:grpSp>
        <p:nvGrpSpPr>
          <p:cNvPr id="19" name="Group 103"/>
          <p:cNvGrpSpPr/>
          <p:nvPr/>
        </p:nvGrpSpPr>
        <p:grpSpPr>
          <a:xfrm>
            <a:off x="6934200" y="1524000"/>
            <a:ext cx="685800" cy="657999"/>
            <a:chOff x="3886200" y="2209800"/>
            <a:chExt cx="685800" cy="657999"/>
          </a:xfrm>
        </p:grpSpPr>
        <p:pic>
          <p:nvPicPr>
            <p:cNvPr id="26" name="Picture 25" descr="msword icon.jpg"/>
            <p:cNvPicPr>
              <a:picLocks noChangeAspect="1"/>
            </p:cNvPicPr>
            <p:nvPr/>
          </p:nvPicPr>
          <p:blipFill>
            <a:blip r:embed="rId8" cstate="print"/>
            <a:stretch>
              <a:fillRect/>
            </a:stretch>
          </p:blipFill>
          <p:spPr>
            <a:xfrm>
              <a:off x="3962400" y="2209800"/>
              <a:ext cx="419100" cy="419100"/>
            </a:xfrm>
            <a:prstGeom prst="rect">
              <a:avLst/>
            </a:prstGeom>
          </p:spPr>
        </p:pic>
        <p:sp>
          <p:nvSpPr>
            <p:cNvPr id="27" name="TextBox 26"/>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Docs</a:t>
              </a:r>
              <a:endParaRPr lang="en-US" sz="1200" dirty="0">
                <a:latin typeface="Segoe UI" pitchFamily="34" charset="0"/>
                <a:cs typeface="Segoe UI" pitchFamily="34" charset="0"/>
              </a:endParaRPr>
            </a:p>
          </p:txBody>
        </p:sp>
      </p:grpSp>
      <p:grpSp>
        <p:nvGrpSpPr>
          <p:cNvPr id="22" name="Group 27"/>
          <p:cNvGrpSpPr/>
          <p:nvPr/>
        </p:nvGrpSpPr>
        <p:grpSpPr>
          <a:xfrm>
            <a:off x="466725" y="508339"/>
            <a:ext cx="1362075" cy="4825661"/>
            <a:chOff x="518873" y="962025"/>
            <a:chExt cx="1464230" cy="5402359"/>
          </a:xfrm>
        </p:grpSpPr>
        <p:pic>
          <p:nvPicPr>
            <p:cNvPr id="29" name="Picture 1"/>
            <p:cNvPicPr>
              <a:picLocks noChangeAspect="1" noChangeArrowheads="1"/>
            </p:cNvPicPr>
            <p:nvPr/>
          </p:nvPicPr>
          <p:blipFill>
            <a:blip r:embed="rId9" cstate="print"/>
            <a:srcRect/>
            <a:stretch>
              <a:fillRect/>
            </a:stretch>
          </p:blipFill>
          <p:spPr bwMode="auto">
            <a:xfrm>
              <a:off x="681038" y="962025"/>
              <a:ext cx="970901" cy="1114425"/>
            </a:xfrm>
            <a:prstGeom prst="rect">
              <a:avLst/>
            </a:prstGeom>
            <a:noFill/>
            <a:ln w="9525">
              <a:noFill/>
              <a:miter lim="800000"/>
              <a:headEnd/>
              <a:tailEnd/>
            </a:ln>
          </p:spPr>
        </p:pic>
        <p:grpSp>
          <p:nvGrpSpPr>
            <p:cNvPr id="25" name="Group 37"/>
            <p:cNvGrpSpPr/>
            <p:nvPr/>
          </p:nvGrpSpPr>
          <p:grpSpPr>
            <a:xfrm>
              <a:off x="518873" y="1952625"/>
              <a:ext cx="1464230" cy="4411759"/>
              <a:chOff x="518873" y="1952625"/>
              <a:chExt cx="1464230" cy="4411759"/>
            </a:xfrm>
          </p:grpSpPr>
          <p:sp>
            <p:nvSpPr>
              <p:cNvPr id="31" name="TextBox 30"/>
              <p:cNvSpPr txBox="1"/>
              <p:nvPr/>
            </p:nvSpPr>
            <p:spPr>
              <a:xfrm>
                <a:off x="666749" y="1952625"/>
                <a:ext cx="1316354" cy="335060"/>
              </a:xfrm>
              <a:prstGeom prst="rect">
                <a:avLst/>
              </a:prstGeom>
              <a:noFill/>
            </p:spPr>
            <p:txBody>
              <a:bodyPr wrap="square" rtlCol="0">
                <a:spAutoFit/>
              </a:bodyPr>
              <a:lstStyle/>
              <a:p>
                <a:r>
                  <a:rPr lang="en-US" sz="1400" dirty="0" smtClean="0">
                    <a:latin typeface="Arial" pitchFamily="34" charset="0"/>
                    <a:cs typeface="Arial" pitchFamily="34" charset="0"/>
                  </a:rPr>
                  <a:t>President</a:t>
                </a:r>
                <a:endParaRPr lang="en-US" sz="1400" dirty="0">
                  <a:latin typeface="Arial" pitchFamily="34" charset="0"/>
                  <a:cs typeface="Arial" pitchFamily="34" charset="0"/>
                </a:endParaRPr>
              </a:p>
            </p:txBody>
          </p:sp>
          <p:pic>
            <p:nvPicPr>
              <p:cNvPr id="32" name="Picture 2"/>
              <p:cNvPicPr>
                <a:picLocks noChangeAspect="1" noChangeArrowheads="1"/>
              </p:cNvPicPr>
              <p:nvPr/>
            </p:nvPicPr>
            <p:blipFill>
              <a:blip r:embed="rId10" cstate="print"/>
              <a:srcRect/>
              <a:stretch>
                <a:fillRect/>
              </a:stretch>
            </p:blipFill>
            <p:spPr bwMode="auto">
              <a:xfrm>
                <a:off x="771526" y="2214563"/>
                <a:ext cx="765612" cy="1233487"/>
              </a:xfrm>
              <a:prstGeom prst="rect">
                <a:avLst/>
              </a:prstGeom>
              <a:noFill/>
              <a:ln w="9525">
                <a:noFill/>
                <a:miter lim="800000"/>
                <a:headEnd/>
                <a:tailEnd/>
              </a:ln>
            </p:spPr>
          </p:pic>
          <p:sp>
            <p:nvSpPr>
              <p:cNvPr id="33" name="TextBox 32"/>
              <p:cNvSpPr txBox="1"/>
              <p:nvPr/>
            </p:nvSpPr>
            <p:spPr>
              <a:xfrm>
                <a:off x="781050" y="3333750"/>
                <a:ext cx="857251" cy="307777"/>
              </a:xfrm>
              <a:prstGeom prst="rect">
                <a:avLst/>
              </a:prstGeom>
              <a:noFill/>
            </p:spPr>
            <p:txBody>
              <a:bodyPr wrap="square" rtlCol="0">
                <a:spAutoFit/>
              </a:bodyPr>
              <a:lstStyle/>
              <a:p>
                <a:r>
                  <a:rPr lang="en-US" sz="1400" dirty="0" smtClean="0">
                    <a:latin typeface="Arial" pitchFamily="34" charset="0"/>
                    <a:cs typeface="Arial" pitchFamily="34" charset="0"/>
                  </a:rPr>
                  <a:t>Deans</a:t>
                </a:r>
                <a:endParaRPr lang="en-US" sz="1400" dirty="0">
                  <a:latin typeface="Arial" pitchFamily="34" charset="0"/>
                  <a:cs typeface="Arial" pitchFamily="34" charset="0"/>
                </a:endParaRPr>
              </a:p>
            </p:txBody>
          </p:sp>
          <p:sp>
            <p:nvSpPr>
              <p:cNvPr id="34" name="TextBox 33"/>
              <p:cNvSpPr txBox="1"/>
              <p:nvPr/>
            </p:nvSpPr>
            <p:spPr>
              <a:xfrm>
                <a:off x="518873" y="6029324"/>
                <a:ext cx="1310640" cy="335060"/>
              </a:xfrm>
              <a:prstGeom prst="rect">
                <a:avLst/>
              </a:prstGeom>
              <a:noFill/>
            </p:spPr>
            <p:txBody>
              <a:bodyPr wrap="square" rtlCol="0">
                <a:spAutoFit/>
              </a:bodyPr>
              <a:lstStyle/>
              <a:p>
                <a:r>
                  <a:rPr lang="en-US" sz="1400" dirty="0" smtClean="0">
                    <a:latin typeface="Arial" pitchFamily="34" charset="0"/>
                    <a:cs typeface="Arial" pitchFamily="34" charset="0"/>
                  </a:rPr>
                  <a:t>Researchers</a:t>
                </a:r>
                <a:endParaRPr lang="en-US" sz="1400" dirty="0">
                  <a:latin typeface="Arial" pitchFamily="34" charset="0"/>
                  <a:cs typeface="Arial" pitchFamily="34" charset="0"/>
                </a:endParaRPr>
              </a:p>
            </p:txBody>
          </p:sp>
          <p:pic>
            <p:nvPicPr>
              <p:cNvPr id="36" name="Picture 4"/>
              <p:cNvPicPr>
                <a:picLocks noChangeAspect="1" noChangeArrowheads="1"/>
              </p:cNvPicPr>
              <p:nvPr/>
            </p:nvPicPr>
            <p:blipFill>
              <a:blip r:embed="rId11" cstate="print"/>
              <a:srcRect/>
              <a:stretch>
                <a:fillRect/>
              </a:stretch>
            </p:blipFill>
            <p:spPr bwMode="auto">
              <a:xfrm>
                <a:off x="714375" y="3595688"/>
                <a:ext cx="866775" cy="1158649"/>
              </a:xfrm>
              <a:prstGeom prst="rect">
                <a:avLst/>
              </a:prstGeom>
              <a:noFill/>
              <a:ln w="9525">
                <a:noFill/>
                <a:miter lim="800000"/>
                <a:headEnd/>
                <a:tailEnd/>
              </a:ln>
            </p:spPr>
          </p:pic>
          <p:pic>
            <p:nvPicPr>
              <p:cNvPr id="37" name="Picture 5"/>
              <p:cNvPicPr>
                <a:picLocks noChangeAspect="1" noChangeArrowheads="1"/>
              </p:cNvPicPr>
              <p:nvPr/>
            </p:nvPicPr>
            <p:blipFill>
              <a:blip r:embed="rId12" cstate="print"/>
              <a:srcRect/>
              <a:stretch>
                <a:fillRect/>
              </a:stretch>
            </p:blipFill>
            <p:spPr bwMode="auto">
              <a:xfrm>
                <a:off x="762001" y="4933950"/>
                <a:ext cx="857250" cy="1178719"/>
              </a:xfrm>
              <a:prstGeom prst="rect">
                <a:avLst/>
              </a:prstGeom>
              <a:noFill/>
              <a:ln w="9525">
                <a:noFill/>
                <a:miter lim="800000"/>
                <a:headEnd/>
                <a:tailEnd/>
              </a:ln>
            </p:spPr>
          </p:pic>
          <p:sp>
            <p:nvSpPr>
              <p:cNvPr id="35" name="TextBox 34"/>
              <p:cNvSpPr txBox="1"/>
              <p:nvPr/>
            </p:nvSpPr>
            <p:spPr>
              <a:xfrm>
                <a:off x="590550" y="4676775"/>
                <a:ext cx="1209675" cy="307777"/>
              </a:xfrm>
              <a:prstGeom prst="rect">
                <a:avLst/>
              </a:prstGeom>
              <a:noFill/>
            </p:spPr>
            <p:txBody>
              <a:bodyPr wrap="square" rtlCol="0">
                <a:spAutoFit/>
              </a:bodyPr>
              <a:lstStyle/>
              <a:p>
                <a:pPr algn="ctr"/>
                <a:r>
                  <a:rPr lang="en-US" sz="1400" dirty="0" smtClean="0">
                    <a:latin typeface="Arial" pitchFamily="34" charset="0"/>
                    <a:cs typeface="Arial" pitchFamily="34" charset="0"/>
                  </a:rPr>
                  <a:t>Faculty</a:t>
                </a:r>
                <a:endParaRPr lang="en-US" sz="1400" dirty="0">
                  <a:latin typeface="Arial" pitchFamily="34" charset="0"/>
                  <a:cs typeface="Arial" pitchFamily="34" charset="0"/>
                </a:endParaRPr>
              </a:p>
            </p:txBody>
          </p:sp>
        </p:grpSp>
      </p:grpSp>
      <p:sp>
        <p:nvSpPr>
          <p:cNvPr id="38" name="TextBox 37"/>
          <p:cNvSpPr txBox="1"/>
          <p:nvPr/>
        </p:nvSpPr>
        <p:spPr>
          <a:xfrm>
            <a:off x="304800" y="57151"/>
            <a:ext cx="6477000" cy="830997"/>
          </a:xfrm>
          <a:prstGeom prst="rect">
            <a:avLst/>
          </a:prstGeom>
          <a:noFill/>
        </p:spPr>
        <p:txBody>
          <a:bodyPr wrap="square" rtlCol="0">
            <a:spAutoFit/>
          </a:bodyPr>
          <a:lstStyle/>
          <a:p>
            <a:r>
              <a:rPr lang="en-US" sz="2000" dirty="0" smtClean="0">
                <a:solidFill>
                  <a:srgbClr val="0079C1"/>
                </a:solidFill>
                <a:latin typeface="HelveticaNeueLT Std" pitchFamily="34" charset="0"/>
              </a:rPr>
              <a:t>Problem 2: Stakeholders Find IT Difficult to Engage</a:t>
            </a:r>
          </a:p>
          <a:p>
            <a:endParaRPr lang="en-US" sz="2800" dirty="0" smtClean="0">
              <a:solidFill>
                <a:srgbClr val="0079C1"/>
              </a:solidFill>
              <a:latin typeface="HelveticaNeueLT Std"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3581400"/>
            <a:ext cx="8077200" cy="2554545"/>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Common Challenge:</a:t>
            </a:r>
          </a:p>
          <a:p>
            <a:pPr algn="ctr"/>
            <a:r>
              <a:rPr lang="en-US" sz="3200" dirty="0" smtClean="0">
                <a:solidFill>
                  <a:srgbClr val="0079C1"/>
                </a:solidFill>
                <a:latin typeface="HelveticaNeueLT Std" pitchFamily="34" charset="0"/>
              </a:rPr>
              <a:t>Difficulty Making Confident Decisions/Commitments</a:t>
            </a:r>
          </a:p>
          <a:p>
            <a:pPr algn="ctr"/>
            <a:r>
              <a:rPr lang="en-US" sz="3200" dirty="0" smtClean="0">
                <a:solidFill>
                  <a:srgbClr val="0079C1"/>
                </a:solidFill>
                <a:latin typeface="HelveticaNeueLT Std" pitchFamily="34" charset="0"/>
              </a:rPr>
              <a:t>&amp;</a:t>
            </a:r>
          </a:p>
          <a:p>
            <a:pPr algn="ctr"/>
            <a:r>
              <a:rPr lang="en-US" sz="3200" dirty="0" smtClean="0">
                <a:solidFill>
                  <a:srgbClr val="0079C1"/>
                </a:solidFill>
                <a:latin typeface="HelveticaNeueLT Std" pitchFamily="34" charset="0"/>
              </a:rPr>
              <a:t>Adjusting to Rapidly Changing Priorities</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820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How work is typically requested and tracked	</a:t>
            </a:r>
          </a:p>
        </p:txBody>
      </p:sp>
      <p:grpSp>
        <p:nvGrpSpPr>
          <p:cNvPr id="2" name="Group 115"/>
          <p:cNvGrpSpPr/>
          <p:nvPr/>
        </p:nvGrpSpPr>
        <p:grpSpPr>
          <a:xfrm>
            <a:off x="1447800" y="1143000"/>
            <a:ext cx="6248400" cy="4194550"/>
            <a:chOff x="762000" y="1009650"/>
            <a:chExt cx="7543800" cy="5566961"/>
          </a:xfrm>
        </p:grpSpPr>
        <p:grpSp>
          <p:nvGrpSpPr>
            <p:cNvPr id="3" name="Group 12"/>
            <p:cNvGrpSpPr/>
            <p:nvPr/>
          </p:nvGrpSpPr>
          <p:grpSpPr>
            <a:xfrm>
              <a:off x="5715000" y="4862283"/>
              <a:ext cx="1510617" cy="795567"/>
              <a:chOff x="1142" y="641"/>
              <a:chExt cx="1192434" cy="524334"/>
            </a:xfrm>
          </p:grpSpPr>
          <p:sp>
            <p:nvSpPr>
              <p:cNvPr id="8" name="Rounded Rectangle 7"/>
              <p:cNvSpPr/>
              <p:nvPr/>
            </p:nvSpPr>
            <p:spPr>
              <a:xfrm>
                <a:off x="1142" y="641"/>
                <a:ext cx="1192434" cy="524334"/>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16499" y="15998"/>
                <a:ext cx="1161720" cy="493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Application  Management</a:t>
                </a:r>
                <a:endParaRPr lang="en-US" sz="1000" kern="1200" dirty="0"/>
              </a:p>
            </p:txBody>
          </p:sp>
        </p:grpSp>
        <p:grpSp>
          <p:nvGrpSpPr>
            <p:cNvPr id="5" name="Group 20"/>
            <p:cNvGrpSpPr/>
            <p:nvPr/>
          </p:nvGrpSpPr>
          <p:grpSpPr>
            <a:xfrm>
              <a:off x="1981200" y="4885432"/>
              <a:ext cx="1344834" cy="696218"/>
              <a:chOff x="1224781" y="641"/>
              <a:chExt cx="1192434" cy="543818"/>
            </a:xfrm>
          </p:grpSpPr>
          <p:sp>
            <p:nvSpPr>
              <p:cNvPr id="11" name="Rounded Rectangle 10"/>
              <p:cNvSpPr/>
              <p:nvPr/>
            </p:nvSpPr>
            <p:spPr>
              <a:xfrm>
                <a:off x="1224781" y="641"/>
                <a:ext cx="1192434" cy="543818"/>
              </a:xfrm>
              <a:prstGeom prst="roundRect">
                <a:avLst>
                  <a:gd name="adj" fmla="val 10000"/>
                </a:avLst>
              </a:prstGeom>
              <a:solidFill>
                <a:srgbClr val="16AE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240709" y="16569"/>
                <a:ext cx="1160578" cy="511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Infrastructure Management</a:t>
                </a:r>
                <a:endParaRPr lang="en-US" sz="1000" kern="1200" dirty="0"/>
              </a:p>
            </p:txBody>
          </p:sp>
        </p:grpSp>
        <p:grpSp>
          <p:nvGrpSpPr>
            <p:cNvPr id="6" name="Group 21"/>
            <p:cNvGrpSpPr/>
            <p:nvPr/>
          </p:nvGrpSpPr>
          <p:grpSpPr>
            <a:xfrm>
              <a:off x="2057400" y="1847850"/>
              <a:ext cx="1126255" cy="898436"/>
              <a:chOff x="2448420" y="641"/>
              <a:chExt cx="588416" cy="517436"/>
            </a:xfrm>
          </p:grpSpPr>
          <p:sp>
            <p:nvSpPr>
              <p:cNvPr id="14" name="Rounded Rectangle 13"/>
              <p:cNvSpPr/>
              <p:nvPr/>
            </p:nvSpPr>
            <p:spPr>
              <a:xfrm>
                <a:off x="2448420" y="641"/>
                <a:ext cx="588416" cy="517436"/>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6"/>
              <p:cNvSpPr/>
              <p:nvPr/>
            </p:nvSpPr>
            <p:spPr>
              <a:xfrm>
                <a:off x="2463575" y="15796"/>
                <a:ext cx="558106" cy="487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Support Services</a:t>
                </a:r>
                <a:endParaRPr lang="en-US" sz="1000" kern="1200" dirty="0"/>
              </a:p>
            </p:txBody>
          </p:sp>
        </p:grpSp>
        <p:grpSp>
          <p:nvGrpSpPr>
            <p:cNvPr id="7" name="Group 22"/>
            <p:cNvGrpSpPr/>
            <p:nvPr/>
          </p:nvGrpSpPr>
          <p:grpSpPr>
            <a:xfrm>
              <a:off x="5943600" y="1924050"/>
              <a:ext cx="1066800" cy="868253"/>
              <a:chOff x="3068040" y="641"/>
              <a:chExt cx="588416" cy="487253"/>
            </a:xfrm>
          </p:grpSpPr>
          <p:sp>
            <p:nvSpPr>
              <p:cNvPr id="17" name="Rounded Rectangle 16"/>
              <p:cNvSpPr/>
              <p:nvPr/>
            </p:nvSpPr>
            <p:spPr>
              <a:xfrm>
                <a:off x="3068040" y="641"/>
                <a:ext cx="588416" cy="487253"/>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8"/>
              <p:cNvSpPr/>
              <p:nvPr/>
            </p:nvSpPr>
            <p:spPr>
              <a:xfrm>
                <a:off x="3082311" y="14912"/>
                <a:ext cx="559874" cy="45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Admin Services</a:t>
                </a:r>
                <a:endParaRPr lang="en-US" sz="1000" kern="1200" dirty="0"/>
              </a:p>
            </p:txBody>
          </p:sp>
        </p:grpSp>
        <p:grpSp>
          <p:nvGrpSpPr>
            <p:cNvPr id="10" name="Group 41"/>
            <p:cNvGrpSpPr/>
            <p:nvPr/>
          </p:nvGrpSpPr>
          <p:grpSpPr>
            <a:xfrm>
              <a:off x="3124200" y="2951976"/>
              <a:ext cx="728064" cy="648474"/>
              <a:chOff x="3462936" y="3133725"/>
              <a:chExt cx="728064" cy="648474"/>
            </a:xfrm>
          </p:grpSpPr>
          <p:pic>
            <p:nvPicPr>
              <p:cNvPr id="20" name="Picture 19" descr="email icon.jpg"/>
              <p:cNvPicPr>
                <a:picLocks noChangeAspect="1"/>
              </p:cNvPicPr>
              <p:nvPr/>
            </p:nvPicPr>
            <p:blipFill>
              <a:blip r:embed="rId3" cstate="print"/>
              <a:stretch>
                <a:fillRect/>
              </a:stretch>
            </p:blipFill>
            <p:spPr>
              <a:xfrm>
                <a:off x="3462936" y="3133725"/>
                <a:ext cx="666032" cy="523875"/>
              </a:xfrm>
              <a:prstGeom prst="rect">
                <a:avLst/>
              </a:prstGeom>
            </p:spPr>
          </p:pic>
          <p:sp>
            <p:nvSpPr>
              <p:cNvPr id="21" name="TextBox 20"/>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13" name="Group 42"/>
            <p:cNvGrpSpPr/>
            <p:nvPr/>
          </p:nvGrpSpPr>
          <p:grpSpPr>
            <a:xfrm>
              <a:off x="3276600" y="1314450"/>
              <a:ext cx="838200" cy="1064422"/>
              <a:chOff x="3352800" y="1447800"/>
              <a:chExt cx="838200" cy="1064422"/>
            </a:xfrm>
          </p:grpSpPr>
          <p:pic>
            <p:nvPicPr>
              <p:cNvPr id="23" name="Picture 22" descr="helpdesksoftwareicon.jpg"/>
              <p:cNvPicPr>
                <a:picLocks noChangeAspect="1"/>
              </p:cNvPicPr>
              <p:nvPr/>
            </p:nvPicPr>
            <p:blipFill>
              <a:blip r:embed="rId4" cstate="print"/>
              <a:stretch>
                <a:fillRect/>
              </a:stretch>
            </p:blipFill>
            <p:spPr>
              <a:xfrm>
                <a:off x="3448050" y="1447800"/>
                <a:ext cx="514350" cy="514350"/>
              </a:xfrm>
              <a:prstGeom prst="rect">
                <a:avLst/>
              </a:prstGeom>
            </p:spPr>
          </p:pic>
          <p:sp>
            <p:nvSpPr>
              <p:cNvPr id="24" name="TextBox 23"/>
              <p:cNvSpPr txBox="1"/>
              <p:nvPr/>
            </p:nvSpPr>
            <p:spPr>
              <a:xfrm>
                <a:off x="3352800" y="1981200"/>
                <a:ext cx="838200" cy="531022"/>
              </a:xfrm>
              <a:prstGeom prst="rect">
                <a:avLst/>
              </a:prstGeom>
              <a:noFill/>
            </p:spPr>
            <p:txBody>
              <a:bodyPr wrap="square" rtlCol="0">
                <a:spAutoFit/>
              </a:bodyPr>
              <a:lstStyle/>
              <a:p>
                <a:r>
                  <a:rPr lang="en-US" sz="1000" dirty="0" smtClean="0">
                    <a:latin typeface="Segoe UI" pitchFamily="34" charset="0"/>
                    <a:cs typeface="Segoe UI" pitchFamily="34" charset="0"/>
                  </a:rPr>
                  <a:t>Ticketing Software</a:t>
                </a:r>
                <a:endParaRPr lang="en-US" sz="1000" dirty="0">
                  <a:latin typeface="Segoe UI" pitchFamily="34" charset="0"/>
                  <a:cs typeface="Segoe UI" pitchFamily="34" charset="0"/>
                </a:endParaRPr>
              </a:p>
            </p:txBody>
          </p:sp>
        </p:grpSp>
        <p:grpSp>
          <p:nvGrpSpPr>
            <p:cNvPr id="16" name="Group 40"/>
            <p:cNvGrpSpPr/>
            <p:nvPr/>
          </p:nvGrpSpPr>
          <p:grpSpPr>
            <a:xfrm>
              <a:off x="1066800" y="1390650"/>
              <a:ext cx="1066800" cy="804408"/>
              <a:chOff x="914400" y="1447800"/>
              <a:chExt cx="1066800" cy="871116"/>
            </a:xfrm>
          </p:grpSpPr>
          <p:pic>
            <p:nvPicPr>
              <p:cNvPr id="26" name="Picture 25" descr="webform.jpg"/>
              <p:cNvPicPr>
                <a:picLocks noChangeAspect="1"/>
              </p:cNvPicPr>
              <p:nvPr/>
            </p:nvPicPr>
            <p:blipFill>
              <a:blip r:embed="rId5" cstate="print"/>
              <a:stretch>
                <a:fillRect/>
              </a:stretch>
            </p:blipFill>
            <p:spPr>
              <a:xfrm>
                <a:off x="1066800" y="1447800"/>
                <a:ext cx="600075" cy="600075"/>
              </a:xfrm>
              <a:prstGeom prst="rect">
                <a:avLst/>
              </a:prstGeom>
            </p:spPr>
          </p:pic>
          <p:sp>
            <p:nvSpPr>
              <p:cNvPr id="27" name="TextBox 26"/>
              <p:cNvSpPr txBox="1"/>
              <p:nvPr/>
            </p:nvSpPr>
            <p:spPr>
              <a:xfrm>
                <a:off x="914400" y="1942916"/>
                <a:ext cx="1066800" cy="376000"/>
              </a:xfrm>
              <a:prstGeom prst="rect">
                <a:avLst/>
              </a:prstGeom>
              <a:noFill/>
            </p:spPr>
            <p:txBody>
              <a:bodyPr wrap="square" rtlCol="0">
                <a:spAutoFit/>
              </a:bodyPr>
              <a:lstStyle/>
              <a:p>
                <a:r>
                  <a:rPr lang="en-US" sz="1100" dirty="0" smtClean="0">
                    <a:latin typeface="Segoe UI" pitchFamily="34" charset="0"/>
                    <a:cs typeface="Segoe UI" pitchFamily="34" charset="0"/>
                  </a:rPr>
                  <a:t>Web forms</a:t>
                </a:r>
                <a:endParaRPr lang="en-US" sz="1100" dirty="0">
                  <a:latin typeface="Segoe UI" pitchFamily="34" charset="0"/>
                  <a:cs typeface="Segoe UI" pitchFamily="34" charset="0"/>
                </a:endParaRPr>
              </a:p>
            </p:txBody>
          </p:sp>
        </p:grpSp>
        <p:grpSp>
          <p:nvGrpSpPr>
            <p:cNvPr id="19" name="Group 45"/>
            <p:cNvGrpSpPr/>
            <p:nvPr/>
          </p:nvGrpSpPr>
          <p:grpSpPr>
            <a:xfrm>
              <a:off x="2286000" y="1085850"/>
              <a:ext cx="685800" cy="657999"/>
              <a:chOff x="3886200" y="2209800"/>
              <a:chExt cx="685800" cy="657999"/>
            </a:xfrm>
          </p:grpSpPr>
          <p:pic>
            <p:nvPicPr>
              <p:cNvPr id="29" name="Picture 28" descr="msword icon.jpg"/>
              <p:cNvPicPr>
                <a:picLocks noChangeAspect="1"/>
              </p:cNvPicPr>
              <p:nvPr/>
            </p:nvPicPr>
            <p:blipFill>
              <a:blip r:embed="rId6" cstate="print"/>
              <a:stretch>
                <a:fillRect/>
              </a:stretch>
            </p:blipFill>
            <p:spPr>
              <a:xfrm>
                <a:off x="3962400" y="2209800"/>
                <a:ext cx="419100" cy="419100"/>
              </a:xfrm>
              <a:prstGeom prst="rect">
                <a:avLst/>
              </a:prstGeom>
            </p:spPr>
          </p:pic>
          <p:sp>
            <p:nvSpPr>
              <p:cNvPr id="30" name="TextBox 29"/>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22" name="Group 132"/>
            <p:cNvGrpSpPr/>
            <p:nvPr/>
          </p:nvGrpSpPr>
          <p:grpSpPr>
            <a:xfrm>
              <a:off x="1143000" y="2381250"/>
              <a:ext cx="685800" cy="551021"/>
              <a:chOff x="1143000" y="2362200"/>
              <a:chExt cx="685800" cy="551021"/>
            </a:xfrm>
          </p:grpSpPr>
          <p:pic>
            <p:nvPicPr>
              <p:cNvPr id="32" name="Picture 31" descr="Excel.jpg"/>
              <p:cNvPicPr>
                <a:picLocks noChangeAspect="1"/>
              </p:cNvPicPr>
              <p:nvPr/>
            </p:nvPicPr>
            <p:blipFill>
              <a:blip r:embed="rId7" cstate="print"/>
              <a:stretch>
                <a:fillRect/>
              </a:stretch>
            </p:blipFill>
            <p:spPr>
              <a:xfrm>
                <a:off x="1219200" y="2362200"/>
                <a:ext cx="340191" cy="340191"/>
              </a:xfrm>
              <a:prstGeom prst="rect">
                <a:avLst/>
              </a:prstGeom>
            </p:spPr>
          </p:pic>
          <p:sp>
            <p:nvSpPr>
              <p:cNvPr id="33" name="TextBox 32"/>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25" name="Group 130"/>
            <p:cNvGrpSpPr/>
            <p:nvPr/>
          </p:nvGrpSpPr>
          <p:grpSpPr>
            <a:xfrm>
              <a:off x="1773973" y="2990850"/>
              <a:ext cx="1045427" cy="793507"/>
              <a:chOff x="2078773" y="3114675"/>
              <a:chExt cx="1045427" cy="793507"/>
            </a:xfrm>
          </p:grpSpPr>
          <p:pic>
            <p:nvPicPr>
              <p:cNvPr id="35" name="Picture 34" descr="Database Icon.jpg"/>
              <p:cNvPicPr>
                <a:picLocks noChangeAspect="1"/>
              </p:cNvPicPr>
              <p:nvPr/>
            </p:nvPicPr>
            <p:blipFill>
              <a:blip r:embed="rId8" cstate="print"/>
              <a:stretch>
                <a:fillRect/>
              </a:stretch>
            </p:blipFill>
            <p:spPr>
              <a:xfrm>
                <a:off x="2362200" y="3114675"/>
                <a:ext cx="466725" cy="466725"/>
              </a:xfrm>
              <a:prstGeom prst="rect">
                <a:avLst/>
              </a:prstGeom>
            </p:spPr>
          </p:pic>
          <p:sp>
            <p:nvSpPr>
              <p:cNvPr id="36" name="TextBox 35"/>
              <p:cNvSpPr txBox="1"/>
              <p:nvPr/>
            </p:nvSpPr>
            <p:spPr>
              <a:xfrm>
                <a:off x="2078773" y="3581400"/>
                <a:ext cx="1045427" cy="326782"/>
              </a:xfrm>
              <a:prstGeom prst="rect">
                <a:avLst/>
              </a:prstGeom>
              <a:noFill/>
            </p:spPr>
            <p:txBody>
              <a:bodyPr wrap="square" rtlCol="0">
                <a:spAutoFit/>
              </a:bodyPr>
              <a:lstStyle/>
              <a:p>
                <a:r>
                  <a:rPr lang="en-US" sz="900" dirty="0" smtClean="0">
                    <a:latin typeface="Segoe UI" pitchFamily="34" charset="0"/>
                    <a:cs typeface="Segoe UI" pitchFamily="34" charset="0"/>
                  </a:rPr>
                  <a:t>Custom </a:t>
                </a:r>
                <a:r>
                  <a:rPr lang="en-US" sz="1000" dirty="0" smtClean="0">
                    <a:latin typeface="Segoe UI" pitchFamily="34" charset="0"/>
                    <a:cs typeface="Segoe UI" pitchFamily="34" charset="0"/>
                  </a:rPr>
                  <a:t>DB</a:t>
                </a:r>
                <a:endParaRPr lang="en-US" sz="1000" dirty="0">
                  <a:latin typeface="Segoe UI" pitchFamily="34" charset="0"/>
                  <a:cs typeface="Segoe UI" pitchFamily="34" charset="0"/>
                </a:endParaRPr>
              </a:p>
            </p:txBody>
          </p:sp>
        </p:grpSp>
        <p:grpSp>
          <p:nvGrpSpPr>
            <p:cNvPr id="28" name="Group 129"/>
            <p:cNvGrpSpPr/>
            <p:nvPr/>
          </p:nvGrpSpPr>
          <p:grpSpPr>
            <a:xfrm>
              <a:off x="3581400" y="2381250"/>
              <a:ext cx="914400" cy="627221"/>
              <a:chOff x="3581400" y="2362200"/>
              <a:chExt cx="914400" cy="627221"/>
            </a:xfrm>
          </p:grpSpPr>
          <p:pic>
            <p:nvPicPr>
              <p:cNvPr id="38" name="Picture 37" descr="powerpointicon.jpg"/>
              <p:cNvPicPr>
                <a:picLocks noChangeAspect="1"/>
              </p:cNvPicPr>
              <p:nvPr/>
            </p:nvPicPr>
            <p:blipFill>
              <a:blip r:embed="rId9" cstate="print"/>
              <a:stretch>
                <a:fillRect/>
              </a:stretch>
            </p:blipFill>
            <p:spPr>
              <a:xfrm>
                <a:off x="3581400" y="2362200"/>
                <a:ext cx="423164" cy="423164"/>
              </a:xfrm>
              <a:prstGeom prst="rect">
                <a:avLst/>
              </a:prstGeom>
            </p:spPr>
          </p:pic>
          <p:sp>
            <p:nvSpPr>
              <p:cNvPr id="39" name="TextBox 38"/>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31" name="Group 133"/>
            <p:cNvGrpSpPr/>
            <p:nvPr/>
          </p:nvGrpSpPr>
          <p:grpSpPr>
            <a:xfrm>
              <a:off x="6934200" y="2875776"/>
              <a:ext cx="728064" cy="648474"/>
              <a:chOff x="3462936" y="3133725"/>
              <a:chExt cx="728064" cy="648474"/>
            </a:xfrm>
          </p:grpSpPr>
          <p:pic>
            <p:nvPicPr>
              <p:cNvPr id="41" name="Picture 40" descr="email icon.jpg"/>
              <p:cNvPicPr>
                <a:picLocks noChangeAspect="1"/>
              </p:cNvPicPr>
              <p:nvPr/>
            </p:nvPicPr>
            <p:blipFill>
              <a:blip r:embed="rId3" cstate="print"/>
              <a:stretch>
                <a:fillRect/>
              </a:stretch>
            </p:blipFill>
            <p:spPr>
              <a:xfrm>
                <a:off x="3462936" y="3133725"/>
                <a:ext cx="666032" cy="523875"/>
              </a:xfrm>
              <a:prstGeom prst="rect">
                <a:avLst/>
              </a:prstGeom>
            </p:spPr>
          </p:pic>
          <p:sp>
            <p:nvSpPr>
              <p:cNvPr id="42" name="TextBox 41"/>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34" name="Group 136"/>
            <p:cNvGrpSpPr/>
            <p:nvPr/>
          </p:nvGrpSpPr>
          <p:grpSpPr>
            <a:xfrm>
              <a:off x="7086600" y="1238250"/>
              <a:ext cx="838200" cy="1064422"/>
              <a:chOff x="3352800" y="1447800"/>
              <a:chExt cx="838200" cy="1064422"/>
            </a:xfrm>
          </p:grpSpPr>
          <p:pic>
            <p:nvPicPr>
              <p:cNvPr id="44" name="Picture 43" descr="helpdesksoftwareicon.jpg"/>
              <p:cNvPicPr>
                <a:picLocks noChangeAspect="1"/>
              </p:cNvPicPr>
              <p:nvPr/>
            </p:nvPicPr>
            <p:blipFill>
              <a:blip r:embed="rId4" cstate="print"/>
              <a:stretch>
                <a:fillRect/>
              </a:stretch>
            </p:blipFill>
            <p:spPr>
              <a:xfrm>
                <a:off x="3448050" y="1447800"/>
                <a:ext cx="514350" cy="514350"/>
              </a:xfrm>
              <a:prstGeom prst="rect">
                <a:avLst/>
              </a:prstGeom>
            </p:spPr>
          </p:pic>
          <p:sp>
            <p:nvSpPr>
              <p:cNvPr id="45" name="TextBox 44"/>
              <p:cNvSpPr txBox="1"/>
              <p:nvPr/>
            </p:nvSpPr>
            <p:spPr>
              <a:xfrm>
                <a:off x="3352800" y="1981200"/>
                <a:ext cx="838200" cy="531022"/>
              </a:xfrm>
              <a:prstGeom prst="rect">
                <a:avLst/>
              </a:prstGeom>
              <a:noFill/>
            </p:spPr>
            <p:txBody>
              <a:bodyPr wrap="square" rtlCol="0">
                <a:spAutoFit/>
              </a:bodyPr>
              <a:lstStyle/>
              <a:p>
                <a:r>
                  <a:rPr lang="en-US" sz="1000" dirty="0" smtClean="0">
                    <a:latin typeface="Segoe UI" pitchFamily="34" charset="0"/>
                    <a:cs typeface="Segoe UI" pitchFamily="34" charset="0"/>
                  </a:rPr>
                  <a:t>Ticketing Software</a:t>
                </a:r>
                <a:endParaRPr lang="en-US" sz="1000" dirty="0">
                  <a:latin typeface="Segoe UI" pitchFamily="34" charset="0"/>
                  <a:cs typeface="Segoe UI" pitchFamily="34" charset="0"/>
                </a:endParaRPr>
              </a:p>
            </p:txBody>
          </p:sp>
        </p:grpSp>
        <p:grpSp>
          <p:nvGrpSpPr>
            <p:cNvPr id="37" name="Group 139"/>
            <p:cNvGrpSpPr/>
            <p:nvPr/>
          </p:nvGrpSpPr>
          <p:grpSpPr>
            <a:xfrm>
              <a:off x="4876800" y="1314450"/>
              <a:ext cx="1066800" cy="804408"/>
              <a:chOff x="914400" y="1447800"/>
              <a:chExt cx="1066800" cy="871116"/>
            </a:xfrm>
          </p:grpSpPr>
          <p:pic>
            <p:nvPicPr>
              <p:cNvPr id="47" name="Picture 46" descr="webform.jpg"/>
              <p:cNvPicPr>
                <a:picLocks noChangeAspect="1"/>
              </p:cNvPicPr>
              <p:nvPr/>
            </p:nvPicPr>
            <p:blipFill>
              <a:blip r:embed="rId5" cstate="print"/>
              <a:stretch>
                <a:fillRect/>
              </a:stretch>
            </p:blipFill>
            <p:spPr>
              <a:xfrm>
                <a:off x="1066800" y="1447800"/>
                <a:ext cx="600075" cy="600075"/>
              </a:xfrm>
              <a:prstGeom prst="rect">
                <a:avLst/>
              </a:prstGeom>
            </p:spPr>
          </p:pic>
          <p:sp>
            <p:nvSpPr>
              <p:cNvPr id="48" name="TextBox 47"/>
              <p:cNvSpPr txBox="1"/>
              <p:nvPr/>
            </p:nvSpPr>
            <p:spPr>
              <a:xfrm>
                <a:off x="914400" y="1942916"/>
                <a:ext cx="1066800" cy="376000"/>
              </a:xfrm>
              <a:prstGeom prst="rect">
                <a:avLst/>
              </a:prstGeom>
              <a:noFill/>
            </p:spPr>
            <p:txBody>
              <a:bodyPr wrap="square" rtlCol="0">
                <a:spAutoFit/>
              </a:bodyPr>
              <a:lstStyle/>
              <a:p>
                <a:r>
                  <a:rPr lang="en-US" sz="1100" dirty="0" smtClean="0">
                    <a:latin typeface="Segoe UI" pitchFamily="34" charset="0"/>
                    <a:cs typeface="Segoe UI" pitchFamily="34" charset="0"/>
                  </a:rPr>
                  <a:t>Web forms</a:t>
                </a:r>
                <a:endParaRPr lang="en-US" sz="1100" dirty="0">
                  <a:latin typeface="Segoe UI" pitchFamily="34" charset="0"/>
                  <a:cs typeface="Segoe UI" pitchFamily="34" charset="0"/>
                </a:endParaRPr>
              </a:p>
            </p:txBody>
          </p:sp>
        </p:grpSp>
        <p:grpSp>
          <p:nvGrpSpPr>
            <p:cNvPr id="40" name="Group 142"/>
            <p:cNvGrpSpPr/>
            <p:nvPr/>
          </p:nvGrpSpPr>
          <p:grpSpPr>
            <a:xfrm>
              <a:off x="6096000" y="1009650"/>
              <a:ext cx="685800" cy="657999"/>
              <a:chOff x="3886200" y="2209800"/>
              <a:chExt cx="685800" cy="657999"/>
            </a:xfrm>
          </p:grpSpPr>
          <p:pic>
            <p:nvPicPr>
              <p:cNvPr id="50" name="Picture 49" descr="msword icon.jpg"/>
              <p:cNvPicPr>
                <a:picLocks noChangeAspect="1"/>
              </p:cNvPicPr>
              <p:nvPr/>
            </p:nvPicPr>
            <p:blipFill>
              <a:blip r:embed="rId6" cstate="print"/>
              <a:stretch>
                <a:fillRect/>
              </a:stretch>
            </p:blipFill>
            <p:spPr>
              <a:xfrm>
                <a:off x="3962400" y="2209800"/>
                <a:ext cx="419100" cy="419100"/>
              </a:xfrm>
              <a:prstGeom prst="rect">
                <a:avLst/>
              </a:prstGeom>
            </p:spPr>
          </p:pic>
          <p:sp>
            <p:nvSpPr>
              <p:cNvPr id="51" name="TextBox 50"/>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43" name="Group 145"/>
            <p:cNvGrpSpPr/>
            <p:nvPr/>
          </p:nvGrpSpPr>
          <p:grpSpPr>
            <a:xfrm>
              <a:off x="4953000" y="2305050"/>
              <a:ext cx="685800" cy="551021"/>
              <a:chOff x="1143000" y="2362200"/>
              <a:chExt cx="685800" cy="551021"/>
            </a:xfrm>
          </p:grpSpPr>
          <p:pic>
            <p:nvPicPr>
              <p:cNvPr id="53" name="Picture 52" descr="Excel.jpg"/>
              <p:cNvPicPr>
                <a:picLocks noChangeAspect="1"/>
              </p:cNvPicPr>
              <p:nvPr/>
            </p:nvPicPr>
            <p:blipFill>
              <a:blip r:embed="rId7" cstate="print"/>
              <a:stretch>
                <a:fillRect/>
              </a:stretch>
            </p:blipFill>
            <p:spPr>
              <a:xfrm>
                <a:off x="1219200" y="2362200"/>
                <a:ext cx="340191" cy="340191"/>
              </a:xfrm>
              <a:prstGeom prst="rect">
                <a:avLst/>
              </a:prstGeom>
            </p:spPr>
          </p:pic>
          <p:sp>
            <p:nvSpPr>
              <p:cNvPr id="54" name="TextBox 53"/>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46" name="Group 148"/>
            <p:cNvGrpSpPr/>
            <p:nvPr/>
          </p:nvGrpSpPr>
          <p:grpSpPr>
            <a:xfrm>
              <a:off x="5085885" y="2914650"/>
              <a:ext cx="1010115" cy="690163"/>
              <a:chOff x="1275885" y="2971800"/>
              <a:chExt cx="1010115" cy="690163"/>
            </a:xfrm>
          </p:grpSpPr>
          <p:pic>
            <p:nvPicPr>
              <p:cNvPr id="56" name="Picture 55" descr="MSPicon.jpg"/>
              <p:cNvPicPr>
                <a:picLocks noChangeAspect="1"/>
              </p:cNvPicPr>
              <p:nvPr/>
            </p:nvPicPr>
            <p:blipFill>
              <a:blip r:embed="rId10" cstate="print"/>
              <a:stretch>
                <a:fillRect/>
              </a:stretch>
            </p:blipFill>
            <p:spPr>
              <a:xfrm>
                <a:off x="1564809" y="2971800"/>
                <a:ext cx="340191" cy="340191"/>
              </a:xfrm>
              <a:prstGeom prst="rect">
                <a:avLst/>
              </a:prstGeom>
            </p:spPr>
          </p:pic>
          <p:sp>
            <p:nvSpPr>
              <p:cNvPr id="57" name="TextBox 56"/>
              <p:cNvSpPr txBox="1"/>
              <p:nvPr/>
            </p:nvSpPr>
            <p:spPr>
              <a:xfrm>
                <a:off x="1275885" y="3335181"/>
                <a:ext cx="1010115" cy="326782"/>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49" name="Group 151"/>
            <p:cNvGrpSpPr/>
            <p:nvPr/>
          </p:nvGrpSpPr>
          <p:grpSpPr>
            <a:xfrm>
              <a:off x="5985300" y="3057525"/>
              <a:ext cx="998035" cy="742941"/>
              <a:chOff x="2175300" y="3114675"/>
              <a:chExt cx="998035" cy="742941"/>
            </a:xfrm>
          </p:grpSpPr>
          <p:pic>
            <p:nvPicPr>
              <p:cNvPr id="59" name="Picture 58" descr="Database Icon.jpg"/>
              <p:cNvPicPr>
                <a:picLocks noChangeAspect="1"/>
              </p:cNvPicPr>
              <p:nvPr/>
            </p:nvPicPr>
            <p:blipFill>
              <a:blip r:embed="rId8" cstate="print"/>
              <a:stretch>
                <a:fillRect/>
              </a:stretch>
            </p:blipFill>
            <p:spPr>
              <a:xfrm>
                <a:off x="2362200" y="3114675"/>
                <a:ext cx="466725" cy="466725"/>
              </a:xfrm>
              <a:prstGeom prst="rect">
                <a:avLst/>
              </a:prstGeom>
            </p:spPr>
          </p:pic>
          <p:sp>
            <p:nvSpPr>
              <p:cNvPr id="60" name="TextBox 59"/>
              <p:cNvSpPr txBox="1"/>
              <p:nvPr/>
            </p:nvSpPr>
            <p:spPr>
              <a:xfrm>
                <a:off x="2175300" y="3530834"/>
                <a:ext cx="998035" cy="326782"/>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52" name="Group 154"/>
            <p:cNvGrpSpPr/>
            <p:nvPr/>
          </p:nvGrpSpPr>
          <p:grpSpPr>
            <a:xfrm>
              <a:off x="7391400" y="2305050"/>
              <a:ext cx="914400" cy="627221"/>
              <a:chOff x="3581400" y="2362200"/>
              <a:chExt cx="914400" cy="627221"/>
            </a:xfrm>
          </p:grpSpPr>
          <p:pic>
            <p:nvPicPr>
              <p:cNvPr id="62" name="Picture 61" descr="powerpointicon.jpg"/>
              <p:cNvPicPr>
                <a:picLocks noChangeAspect="1"/>
              </p:cNvPicPr>
              <p:nvPr/>
            </p:nvPicPr>
            <p:blipFill>
              <a:blip r:embed="rId9" cstate="print"/>
              <a:stretch>
                <a:fillRect/>
              </a:stretch>
            </p:blipFill>
            <p:spPr>
              <a:xfrm>
                <a:off x="3581400" y="2362200"/>
                <a:ext cx="423164" cy="423164"/>
              </a:xfrm>
              <a:prstGeom prst="rect">
                <a:avLst/>
              </a:prstGeom>
            </p:spPr>
          </p:pic>
          <p:sp>
            <p:nvSpPr>
              <p:cNvPr id="63" name="TextBox 62"/>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55" name="Group 157"/>
            <p:cNvGrpSpPr/>
            <p:nvPr/>
          </p:nvGrpSpPr>
          <p:grpSpPr>
            <a:xfrm>
              <a:off x="3048000" y="5601355"/>
              <a:ext cx="728064" cy="648474"/>
              <a:chOff x="3462936" y="3133725"/>
              <a:chExt cx="728064" cy="648474"/>
            </a:xfrm>
          </p:grpSpPr>
          <p:pic>
            <p:nvPicPr>
              <p:cNvPr id="65" name="Picture 64" descr="email icon.jpg"/>
              <p:cNvPicPr>
                <a:picLocks noChangeAspect="1"/>
              </p:cNvPicPr>
              <p:nvPr/>
            </p:nvPicPr>
            <p:blipFill>
              <a:blip r:embed="rId3" cstate="print"/>
              <a:stretch>
                <a:fillRect/>
              </a:stretch>
            </p:blipFill>
            <p:spPr>
              <a:xfrm>
                <a:off x="3462936" y="3133725"/>
                <a:ext cx="666032" cy="523875"/>
              </a:xfrm>
              <a:prstGeom prst="rect">
                <a:avLst/>
              </a:prstGeom>
            </p:spPr>
          </p:pic>
          <p:sp>
            <p:nvSpPr>
              <p:cNvPr id="66" name="TextBox 65"/>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58" name="Group 160"/>
            <p:cNvGrpSpPr/>
            <p:nvPr/>
          </p:nvGrpSpPr>
          <p:grpSpPr>
            <a:xfrm>
              <a:off x="3200400" y="3963829"/>
              <a:ext cx="838200" cy="1064422"/>
              <a:chOff x="3352800" y="1447800"/>
              <a:chExt cx="838200" cy="1064422"/>
            </a:xfrm>
          </p:grpSpPr>
          <p:pic>
            <p:nvPicPr>
              <p:cNvPr id="68" name="Picture 67" descr="helpdesksoftwareicon.jpg"/>
              <p:cNvPicPr>
                <a:picLocks noChangeAspect="1"/>
              </p:cNvPicPr>
              <p:nvPr/>
            </p:nvPicPr>
            <p:blipFill>
              <a:blip r:embed="rId4" cstate="print"/>
              <a:stretch>
                <a:fillRect/>
              </a:stretch>
            </p:blipFill>
            <p:spPr>
              <a:xfrm>
                <a:off x="3448050" y="1447800"/>
                <a:ext cx="514350" cy="514350"/>
              </a:xfrm>
              <a:prstGeom prst="rect">
                <a:avLst/>
              </a:prstGeom>
            </p:spPr>
          </p:pic>
          <p:sp>
            <p:nvSpPr>
              <p:cNvPr id="69" name="TextBox 68"/>
              <p:cNvSpPr txBox="1"/>
              <p:nvPr/>
            </p:nvSpPr>
            <p:spPr>
              <a:xfrm>
                <a:off x="3352800" y="1981200"/>
                <a:ext cx="838200" cy="531022"/>
              </a:xfrm>
              <a:prstGeom prst="rect">
                <a:avLst/>
              </a:prstGeom>
              <a:noFill/>
            </p:spPr>
            <p:txBody>
              <a:bodyPr wrap="square" rtlCol="0">
                <a:spAutoFit/>
              </a:bodyPr>
              <a:lstStyle/>
              <a:p>
                <a:r>
                  <a:rPr lang="en-US" sz="1000" dirty="0" smtClean="0">
                    <a:latin typeface="Segoe UI" pitchFamily="34" charset="0"/>
                    <a:cs typeface="Segoe UI" pitchFamily="34" charset="0"/>
                  </a:rPr>
                  <a:t>Ticketing Software</a:t>
                </a:r>
                <a:endParaRPr lang="en-US" sz="1000" dirty="0">
                  <a:latin typeface="Segoe UI" pitchFamily="34" charset="0"/>
                  <a:cs typeface="Segoe UI" pitchFamily="34" charset="0"/>
                </a:endParaRPr>
              </a:p>
            </p:txBody>
          </p:sp>
        </p:grpSp>
        <p:grpSp>
          <p:nvGrpSpPr>
            <p:cNvPr id="61" name="Group 163"/>
            <p:cNvGrpSpPr/>
            <p:nvPr/>
          </p:nvGrpSpPr>
          <p:grpSpPr>
            <a:xfrm>
              <a:off x="1219200" y="4085452"/>
              <a:ext cx="1066800" cy="804410"/>
              <a:chOff x="914400" y="1447800"/>
              <a:chExt cx="1066800" cy="871118"/>
            </a:xfrm>
          </p:grpSpPr>
          <p:pic>
            <p:nvPicPr>
              <p:cNvPr id="71" name="Picture 70" descr="webform.jpg"/>
              <p:cNvPicPr>
                <a:picLocks noChangeAspect="1"/>
              </p:cNvPicPr>
              <p:nvPr/>
            </p:nvPicPr>
            <p:blipFill>
              <a:blip r:embed="rId5" cstate="print"/>
              <a:stretch>
                <a:fillRect/>
              </a:stretch>
            </p:blipFill>
            <p:spPr>
              <a:xfrm>
                <a:off x="1066800" y="1447800"/>
                <a:ext cx="600075" cy="600075"/>
              </a:xfrm>
              <a:prstGeom prst="rect">
                <a:avLst/>
              </a:prstGeom>
            </p:spPr>
          </p:pic>
          <p:sp>
            <p:nvSpPr>
              <p:cNvPr id="72" name="TextBox 71"/>
              <p:cNvSpPr txBox="1"/>
              <p:nvPr/>
            </p:nvSpPr>
            <p:spPr>
              <a:xfrm>
                <a:off x="914400" y="1942918"/>
                <a:ext cx="1066800" cy="376000"/>
              </a:xfrm>
              <a:prstGeom prst="rect">
                <a:avLst/>
              </a:prstGeom>
              <a:noFill/>
            </p:spPr>
            <p:txBody>
              <a:bodyPr wrap="square" rtlCol="0">
                <a:spAutoFit/>
              </a:bodyPr>
              <a:lstStyle/>
              <a:p>
                <a:r>
                  <a:rPr lang="en-US" sz="1100" dirty="0" smtClean="0">
                    <a:latin typeface="Segoe UI" pitchFamily="34" charset="0"/>
                    <a:cs typeface="Segoe UI" pitchFamily="34" charset="0"/>
                  </a:rPr>
                  <a:t>Web forms</a:t>
                </a:r>
                <a:endParaRPr lang="en-US" sz="1100" dirty="0">
                  <a:latin typeface="Segoe UI" pitchFamily="34" charset="0"/>
                  <a:cs typeface="Segoe UI" pitchFamily="34" charset="0"/>
                </a:endParaRPr>
              </a:p>
            </p:txBody>
          </p:sp>
        </p:grpSp>
        <p:grpSp>
          <p:nvGrpSpPr>
            <p:cNvPr id="64" name="Group 166"/>
            <p:cNvGrpSpPr/>
            <p:nvPr/>
          </p:nvGrpSpPr>
          <p:grpSpPr>
            <a:xfrm>
              <a:off x="2362200" y="4161651"/>
              <a:ext cx="685800" cy="657999"/>
              <a:chOff x="3886200" y="2209800"/>
              <a:chExt cx="685800" cy="657999"/>
            </a:xfrm>
          </p:grpSpPr>
          <p:pic>
            <p:nvPicPr>
              <p:cNvPr id="74" name="Picture 73" descr="msword icon.jpg"/>
              <p:cNvPicPr>
                <a:picLocks noChangeAspect="1"/>
              </p:cNvPicPr>
              <p:nvPr/>
            </p:nvPicPr>
            <p:blipFill>
              <a:blip r:embed="rId6" cstate="print"/>
              <a:stretch>
                <a:fillRect/>
              </a:stretch>
            </p:blipFill>
            <p:spPr>
              <a:xfrm>
                <a:off x="3962400" y="2209800"/>
                <a:ext cx="419100" cy="419100"/>
              </a:xfrm>
              <a:prstGeom prst="rect">
                <a:avLst/>
              </a:prstGeom>
            </p:spPr>
          </p:pic>
          <p:sp>
            <p:nvSpPr>
              <p:cNvPr id="75" name="TextBox 74"/>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67" name="Group 169"/>
            <p:cNvGrpSpPr/>
            <p:nvPr/>
          </p:nvGrpSpPr>
          <p:grpSpPr>
            <a:xfrm>
              <a:off x="1143000" y="5030629"/>
              <a:ext cx="685800" cy="551021"/>
              <a:chOff x="1143000" y="2362200"/>
              <a:chExt cx="685800" cy="551021"/>
            </a:xfrm>
          </p:grpSpPr>
          <p:pic>
            <p:nvPicPr>
              <p:cNvPr id="77" name="Picture 76" descr="Excel.jpg"/>
              <p:cNvPicPr>
                <a:picLocks noChangeAspect="1"/>
              </p:cNvPicPr>
              <p:nvPr/>
            </p:nvPicPr>
            <p:blipFill>
              <a:blip r:embed="rId7" cstate="print"/>
              <a:stretch>
                <a:fillRect/>
              </a:stretch>
            </p:blipFill>
            <p:spPr>
              <a:xfrm>
                <a:off x="1219200" y="2362200"/>
                <a:ext cx="340191" cy="340191"/>
              </a:xfrm>
              <a:prstGeom prst="rect">
                <a:avLst/>
              </a:prstGeom>
            </p:spPr>
          </p:pic>
          <p:sp>
            <p:nvSpPr>
              <p:cNvPr id="78" name="TextBox 77"/>
              <p:cNvSpPr txBox="1"/>
              <p:nvPr/>
            </p:nvSpPr>
            <p:spPr>
              <a:xfrm>
                <a:off x="1143000" y="2667000"/>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70" name="Group 172"/>
            <p:cNvGrpSpPr/>
            <p:nvPr/>
          </p:nvGrpSpPr>
          <p:grpSpPr>
            <a:xfrm>
              <a:off x="1221988" y="5640229"/>
              <a:ext cx="987812" cy="690162"/>
              <a:chOff x="1298188" y="2971800"/>
              <a:chExt cx="987812" cy="690162"/>
            </a:xfrm>
          </p:grpSpPr>
          <p:pic>
            <p:nvPicPr>
              <p:cNvPr id="80" name="Picture 79" descr="MSPicon.jpg"/>
              <p:cNvPicPr>
                <a:picLocks noChangeAspect="1"/>
              </p:cNvPicPr>
              <p:nvPr/>
            </p:nvPicPr>
            <p:blipFill>
              <a:blip r:embed="rId10" cstate="print"/>
              <a:stretch>
                <a:fillRect/>
              </a:stretch>
            </p:blipFill>
            <p:spPr>
              <a:xfrm>
                <a:off x="1564809" y="2971800"/>
                <a:ext cx="340191" cy="340191"/>
              </a:xfrm>
              <a:prstGeom prst="rect">
                <a:avLst/>
              </a:prstGeom>
            </p:spPr>
          </p:pic>
          <p:sp>
            <p:nvSpPr>
              <p:cNvPr id="81" name="TextBox 80"/>
              <p:cNvSpPr txBox="1"/>
              <p:nvPr/>
            </p:nvSpPr>
            <p:spPr>
              <a:xfrm>
                <a:off x="1298188" y="3335180"/>
                <a:ext cx="987812" cy="326782"/>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73" name="Group 175"/>
            <p:cNvGrpSpPr/>
            <p:nvPr/>
          </p:nvGrpSpPr>
          <p:grpSpPr>
            <a:xfrm>
              <a:off x="2133599" y="5783104"/>
              <a:ext cx="1112334" cy="793507"/>
              <a:chOff x="2209799" y="3114675"/>
              <a:chExt cx="1112334" cy="793507"/>
            </a:xfrm>
          </p:grpSpPr>
          <p:pic>
            <p:nvPicPr>
              <p:cNvPr id="83" name="Picture 82" descr="Database Icon.jpg"/>
              <p:cNvPicPr>
                <a:picLocks noChangeAspect="1"/>
              </p:cNvPicPr>
              <p:nvPr/>
            </p:nvPicPr>
            <p:blipFill>
              <a:blip r:embed="rId8" cstate="print"/>
              <a:stretch>
                <a:fillRect/>
              </a:stretch>
            </p:blipFill>
            <p:spPr>
              <a:xfrm>
                <a:off x="2362200" y="3114675"/>
                <a:ext cx="466725" cy="466725"/>
              </a:xfrm>
              <a:prstGeom prst="rect">
                <a:avLst/>
              </a:prstGeom>
            </p:spPr>
          </p:pic>
          <p:sp>
            <p:nvSpPr>
              <p:cNvPr id="84" name="TextBox 83"/>
              <p:cNvSpPr txBox="1"/>
              <p:nvPr/>
            </p:nvSpPr>
            <p:spPr>
              <a:xfrm>
                <a:off x="2209799" y="3581400"/>
                <a:ext cx="1112334" cy="326782"/>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76" name="Group 178"/>
            <p:cNvGrpSpPr/>
            <p:nvPr/>
          </p:nvGrpSpPr>
          <p:grpSpPr>
            <a:xfrm>
              <a:off x="3505200" y="5030629"/>
              <a:ext cx="914400" cy="627221"/>
              <a:chOff x="3581400" y="2362200"/>
              <a:chExt cx="914400" cy="627221"/>
            </a:xfrm>
          </p:grpSpPr>
          <p:pic>
            <p:nvPicPr>
              <p:cNvPr id="86" name="Picture 85" descr="powerpointicon.jpg"/>
              <p:cNvPicPr>
                <a:picLocks noChangeAspect="1"/>
              </p:cNvPicPr>
              <p:nvPr/>
            </p:nvPicPr>
            <p:blipFill>
              <a:blip r:embed="rId9" cstate="print"/>
              <a:stretch>
                <a:fillRect/>
              </a:stretch>
            </p:blipFill>
            <p:spPr>
              <a:xfrm>
                <a:off x="3581400" y="2362200"/>
                <a:ext cx="423164" cy="423164"/>
              </a:xfrm>
              <a:prstGeom prst="rect">
                <a:avLst/>
              </a:prstGeom>
            </p:spPr>
          </p:pic>
          <p:sp>
            <p:nvSpPr>
              <p:cNvPr id="87" name="TextBox 86"/>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79" name="Group 181"/>
            <p:cNvGrpSpPr/>
            <p:nvPr/>
          </p:nvGrpSpPr>
          <p:grpSpPr>
            <a:xfrm>
              <a:off x="6968136" y="5695176"/>
              <a:ext cx="728064" cy="648474"/>
              <a:chOff x="3462936" y="3133725"/>
              <a:chExt cx="728064" cy="648474"/>
            </a:xfrm>
          </p:grpSpPr>
          <p:pic>
            <p:nvPicPr>
              <p:cNvPr id="89" name="Picture 88" descr="email icon.jpg"/>
              <p:cNvPicPr>
                <a:picLocks noChangeAspect="1"/>
              </p:cNvPicPr>
              <p:nvPr/>
            </p:nvPicPr>
            <p:blipFill>
              <a:blip r:embed="rId3" cstate="print"/>
              <a:stretch>
                <a:fillRect/>
              </a:stretch>
            </p:blipFill>
            <p:spPr>
              <a:xfrm>
                <a:off x="3462936" y="3133725"/>
                <a:ext cx="666032" cy="523875"/>
              </a:xfrm>
              <a:prstGeom prst="rect">
                <a:avLst/>
              </a:prstGeom>
            </p:spPr>
          </p:pic>
          <p:sp>
            <p:nvSpPr>
              <p:cNvPr id="90" name="TextBox 89"/>
              <p:cNvSpPr txBox="1"/>
              <p:nvPr/>
            </p:nvSpPr>
            <p:spPr>
              <a:xfrm>
                <a:off x="3505200" y="35052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Email</a:t>
                </a:r>
                <a:endParaRPr lang="en-US" sz="1200" dirty="0">
                  <a:latin typeface="Segoe UI" pitchFamily="34" charset="0"/>
                  <a:cs typeface="Segoe UI" pitchFamily="34" charset="0"/>
                </a:endParaRPr>
              </a:p>
            </p:txBody>
          </p:sp>
        </p:grpSp>
        <p:grpSp>
          <p:nvGrpSpPr>
            <p:cNvPr id="82" name="Group 184"/>
            <p:cNvGrpSpPr/>
            <p:nvPr/>
          </p:nvGrpSpPr>
          <p:grpSpPr>
            <a:xfrm>
              <a:off x="7105650" y="3963829"/>
              <a:ext cx="842382" cy="1015324"/>
              <a:chOff x="3448050" y="1447800"/>
              <a:chExt cx="842382" cy="1015324"/>
            </a:xfrm>
          </p:grpSpPr>
          <p:pic>
            <p:nvPicPr>
              <p:cNvPr id="92" name="Picture 91" descr="helpdesksoftwareicon.jpg"/>
              <p:cNvPicPr>
                <a:picLocks noChangeAspect="1"/>
              </p:cNvPicPr>
              <p:nvPr/>
            </p:nvPicPr>
            <p:blipFill>
              <a:blip r:embed="rId4" cstate="print"/>
              <a:stretch>
                <a:fillRect/>
              </a:stretch>
            </p:blipFill>
            <p:spPr>
              <a:xfrm>
                <a:off x="3448050" y="1447800"/>
                <a:ext cx="514350" cy="514350"/>
              </a:xfrm>
              <a:prstGeom prst="rect">
                <a:avLst/>
              </a:prstGeom>
            </p:spPr>
          </p:pic>
          <p:sp>
            <p:nvSpPr>
              <p:cNvPr id="93" name="TextBox 92"/>
              <p:cNvSpPr txBox="1"/>
              <p:nvPr/>
            </p:nvSpPr>
            <p:spPr>
              <a:xfrm>
                <a:off x="3452232" y="1932102"/>
                <a:ext cx="838200" cy="531022"/>
              </a:xfrm>
              <a:prstGeom prst="rect">
                <a:avLst/>
              </a:prstGeom>
              <a:noFill/>
            </p:spPr>
            <p:txBody>
              <a:bodyPr wrap="square" rtlCol="0">
                <a:spAutoFit/>
              </a:bodyPr>
              <a:lstStyle/>
              <a:p>
                <a:r>
                  <a:rPr lang="en-US" sz="1000" dirty="0" smtClean="0">
                    <a:latin typeface="Segoe UI" pitchFamily="34" charset="0"/>
                    <a:cs typeface="Segoe UI" pitchFamily="34" charset="0"/>
                  </a:rPr>
                  <a:t>Ticketing Software</a:t>
                </a:r>
                <a:endParaRPr lang="en-US" sz="1000" dirty="0">
                  <a:latin typeface="Segoe UI" pitchFamily="34" charset="0"/>
                  <a:cs typeface="Segoe UI" pitchFamily="34" charset="0"/>
                </a:endParaRPr>
              </a:p>
            </p:txBody>
          </p:sp>
        </p:grpSp>
        <p:grpSp>
          <p:nvGrpSpPr>
            <p:cNvPr id="85" name="Group 187"/>
            <p:cNvGrpSpPr/>
            <p:nvPr/>
          </p:nvGrpSpPr>
          <p:grpSpPr>
            <a:xfrm>
              <a:off x="5029200" y="4085452"/>
              <a:ext cx="1066800" cy="804410"/>
              <a:chOff x="914400" y="1447800"/>
              <a:chExt cx="1066800" cy="871118"/>
            </a:xfrm>
          </p:grpSpPr>
          <p:pic>
            <p:nvPicPr>
              <p:cNvPr id="95" name="Picture 94" descr="webform.jpg"/>
              <p:cNvPicPr>
                <a:picLocks noChangeAspect="1"/>
              </p:cNvPicPr>
              <p:nvPr/>
            </p:nvPicPr>
            <p:blipFill>
              <a:blip r:embed="rId5" cstate="print"/>
              <a:stretch>
                <a:fillRect/>
              </a:stretch>
            </p:blipFill>
            <p:spPr>
              <a:xfrm>
                <a:off x="1066800" y="1447800"/>
                <a:ext cx="600075" cy="600075"/>
              </a:xfrm>
              <a:prstGeom prst="rect">
                <a:avLst/>
              </a:prstGeom>
            </p:spPr>
          </p:pic>
          <p:sp>
            <p:nvSpPr>
              <p:cNvPr id="96" name="TextBox 95"/>
              <p:cNvSpPr txBox="1"/>
              <p:nvPr/>
            </p:nvSpPr>
            <p:spPr>
              <a:xfrm>
                <a:off x="914400" y="1942918"/>
                <a:ext cx="1066800" cy="376000"/>
              </a:xfrm>
              <a:prstGeom prst="rect">
                <a:avLst/>
              </a:prstGeom>
              <a:noFill/>
            </p:spPr>
            <p:txBody>
              <a:bodyPr wrap="square" rtlCol="0">
                <a:spAutoFit/>
              </a:bodyPr>
              <a:lstStyle/>
              <a:p>
                <a:r>
                  <a:rPr lang="en-US" sz="1050" dirty="0" smtClean="0">
                    <a:latin typeface="Segoe UI" pitchFamily="34" charset="0"/>
                    <a:cs typeface="Segoe UI" pitchFamily="34" charset="0"/>
                  </a:rPr>
                  <a:t>Web forms</a:t>
                </a:r>
                <a:endParaRPr lang="en-US" sz="1050" dirty="0">
                  <a:latin typeface="Segoe UI" pitchFamily="34" charset="0"/>
                  <a:cs typeface="Segoe UI" pitchFamily="34" charset="0"/>
                </a:endParaRPr>
              </a:p>
            </p:txBody>
          </p:sp>
        </p:grpSp>
        <p:grpSp>
          <p:nvGrpSpPr>
            <p:cNvPr id="88" name="Group 190"/>
            <p:cNvGrpSpPr/>
            <p:nvPr/>
          </p:nvGrpSpPr>
          <p:grpSpPr>
            <a:xfrm>
              <a:off x="6172200" y="4161651"/>
              <a:ext cx="685800" cy="657999"/>
              <a:chOff x="3886200" y="2209800"/>
              <a:chExt cx="685800" cy="657999"/>
            </a:xfrm>
          </p:grpSpPr>
          <p:pic>
            <p:nvPicPr>
              <p:cNvPr id="98" name="Picture 97" descr="msword icon.jpg"/>
              <p:cNvPicPr>
                <a:picLocks noChangeAspect="1"/>
              </p:cNvPicPr>
              <p:nvPr/>
            </p:nvPicPr>
            <p:blipFill>
              <a:blip r:embed="rId6" cstate="print"/>
              <a:stretch>
                <a:fillRect/>
              </a:stretch>
            </p:blipFill>
            <p:spPr>
              <a:xfrm>
                <a:off x="3962400" y="2209800"/>
                <a:ext cx="419100" cy="419100"/>
              </a:xfrm>
              <a:prstGeom prst="rect">
                <a:avLst/>
              </a:prstGeom>
            </p:spPr>
          </p:pic>
          <p:sp>
            <p:nvSpPr>
              <p:cNvPr id="99" name="TextBox 98"/>
              <p:cNvSpPr txBox="1"/>
              <p:nvPr/>
            </p:nvSpPr>
            <p:spPr>
              <a:xfrm>
                <a:off x="3886200" y="2590800"/>
                <a:ext cx="685800" cy="276999"/>
              </a:xfrm>
              <a:prstGeom prst="rect">
                <a:avLst/>
              </a:prstGeom>
              <a:noFill/>
            </p:spPr>
            <p:txBody>
              <a:bodyPr wrap="square" rtlCol="0">
                <a:spAutoFit/>
              </a:bodyPr>
              <a:lstStyle/>
              <a:p>
                <a:r>
                  <a:rPr lang="en-US" sz="120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91" name="Group 193"/>
            <p:cNvGrpSpPr/>
            <p:nvPr/>
          </p:nvGrpSpPr>
          <p:grpSpPr>
            <a:xfrm>
              <a:off x="4825691" y="5054922"/>
              <a:ext cx="685800" cy="551022"/>
              <a:chOff x="939491" y="2386493"/>
              <a:chExt cx="685800" cy="551022"/>
            </a:xfrm>
          </p:grpSpPr>
          <p:pic>
            <p:nvPicPr>
              <p:cNvPr id="101" name="Picture 100" descr="Excel.jpg"/>
              <p:cNvPicPr>
                <a:picLocks noChangeAspect="1"/>
              </p:cNvPicPr>
              <p:nvPr/>
            </p:nvPicPr>
            <p:blipFill>
              <a:blip r:embed="rId7" cstate="print"/>
              <a:stretch>
                <a:fillRect/>
              </a:stretch>
            </p:blipFill>
            <p:spPr>
              <a:xfrm>
                <a:off x="1015690" y="2386493"/>
                <a:ext cx="340190" cy="340190"/>
              </a:xfrm>
              <a:prstGeom prst="rect">
                <a:avLst/>
              </a:prstGeom>
            </p:spPr>
          </p:pic>
          <p:sp>
            <p:nvSpPr>
              <p:cNvPr id="102" name="TextBox 101"/>
              <p:cNvSpPr txBox="1"/>
              <p:nvPr/>
            </p:nvSpPr>
            <p:spPr>
              <a:xfrm>
                <a:off x="939491" y="2691293"/>
                <a:ext cx="685800" cy="246222"/>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94" name="Group 196"/>
            <p:cNvGrpSpPr/>
            <p:nvPr/>
          </p:nvGrpSpPr>
          <p:grpSpPr>
            <a:xfrm>
              <a:off x="4993888" y="5640229"/>
              <a:ext cx="1025913" cy="690162"/>
              <a:chOff x="1260088" y="2971800"/>
              <a:chExt cx="1025913" cy="690162"/>
            </a:xfrm>
          </p:grpSpPr>
          <p:pic>
            <p:nvPicPr>
              <p:cNvPr id="104" name="Picture 103" descr="MSPicon.jpg"/>
              <p:cNvPicPr>
                <a:picLocks noChangeAspect="1"/>
              </p:cNvPicPr>
              <p:nvPr/>
            </p:nvPicPr>
            <p:blipFill>
              <a:blip r:embed="rId10" cstate="print"/>
              <a:stretch>
                <a:fillRect/>
              </a:stretch>
            </p:blipFill>
            <p:spPr>
              <a:xfrm>
                <a:off x="1564809" y="2971800"/>
                <a:ext cx="340191" cy="340191"/>
              </a:xfrm>
              <a:prstGeom prst="rect">
                <a:avLst/>
              </a:prstGeom>
            </p:spPr>
          </p:pic>
          <p:sp>
            <p:nvSpPr>
              <p:cNvPr id="105" name="TextBox 104"/>
              <p:cNvSpPr txBox="1"/>
              <p:nvPr/>
            </p:nvSpPr>
            <p:spPr>
              <a:xfrm>
                <a:off x="1260088" y="3335180"/>
                <a:ext cx="1025913" cy="326782"/>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97" name="Group 199"/>
            <p:cNvGrpSpPr/>
            <p:nvPr/>
          </p:nvGrpSpPr>
          <p:grpSpPr>
            <a:xfrm>
              <a:off x="5909100" y="5783104"/>
              <a:ext cx="982237" cy="780865"/>
              <a:chOff x="2175300" y="3114675"/>
              <a:chExt cx="982237" cy="780865"/>
            </a:xfrm>
          </p:grpSpPr>
          <p:pic>
            <p:nvPicPr>
              <p:cNvPr id="107" name="Picture 106" descr="Database Icon.jpg"/>
              <p:cNvPicPr>
                <a:picLocks noChangeAspect="1"/>
              </p:cNvPicPr>
              <p:nvPr/>
            </p:nvPicPr>
            <p:blipFill>
              <a:blip r:embed="rId8" cstate="print"/>
              <a:stretch>
                <a:fillRect/>
              </a:stretch>
            </p:blipFill>
            <p:spPr>
              <a:xfrm>
                <a:off x="2362200" y="3114675"/>
                <a:ext cx="466725" cy="466725"/>
              </a:xfrm>
              <a:prstGeom prst="rect">
                <a:avLst/>
              </a:prstGeom>
            </p:spPr>
          </p:pic>
          <p:sp>
            <p:nvSpPr>
              <p:cNvPr id="108" name="TextBox 107"/>
              <p:cNvSpPr txBox="1"/>
              <p:nvPr/>
            </p:nvSpPr>
            <p:spPr>
              <a:xfrm>
                <a:off x="2175300" y="3568758"/>
                <a:ext cx="982237" cy="326782"/>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100" name="Group 202"/>
            <p:cNvGrpSpPr/>
            <p:nvPr/>
          </p:nvGrpSpPr>
          <p:grpSpPr>
            <a:xfrm>
              <a:off x="7315200" y="5030629"/>
              <a:ext cx="914400" cy="627221"/>
              <a:chOff x="3581400" y="2362200"/>
              <a:chExt cx="914400" cy="627221"/>
            </a:xfrm>
          </p:grpSpPr>
          <p:pic>
            <p:nvPicPr>
              <p:cNvPr id="110" name="Picture 109" descr="powerpointicon.jpg"/>
              <p:cNvPicPr>
                <a:picLocks noChangeAspect="1"/>
              </p:cNvPicPr>
              <p:nvPr/>
            </p:nvPicPr>
            <p:blipFill>
              <a:blip r:embed="rId9" cstate="print"/>
              <a:stretch>
                <a:fillRect/>
              </a:stretch>
            </p:blipFill>
            <p:spPr>
              <a:xfrm>
                <a:off x="3581400" y="2362200"/>
                <a:ext cx="423164" cy="423164"/>
              </a:xfrm>
              <a:prstGeom prst="rect">
                <a:avLst/>
              </a:prstGeom>
            </p:spPr>
          </p:pic>
          <p:sp>
            <p:nvSpPr>
              <p:cNvPr id="111" name="TextBox 110"/>
              <p:cNvSpPr txBox="1"/>
              <p:nvPr/>
            </p:nvSpPr>
            <p:spPr>
              <a:xfrm>
                <a:off x="3581400" y="27432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sp>
          <p:nvSpPr>
            <p:cNvPr id="112" name="Rounded Rectangle 111"/>
            <p:cNvSpPr/>
            <p:nvPr/>
          </p:nvSpPr>
          <p:spPr bwMode="auto">
            <a:xfrm>
              <a:off x="4648200" y="3905250"/>
              <a:ext cx="3581400" cy="2590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13" name="Rounded Rectangle 112"/>
            <p:cNvSpPr/>
            <p:nvPr/>
          </p:nvSpPr>
          <p:spPr bwMode="auto">
            <a:xfrm>
              <a:off x="762000" y="3905250"/>
              <a:ext cx="3581400" cy="2590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14" name="Rounded Rectangle 113"/>
            <p:cNvSpPr/>
            <p:nvPr/>
          </p:nvSpPr>
          <p:spPr bwMode="auto">
            <a:xfrm>
              <a:off x="762000" y="1085850"/>
              <a:ext cx="3581400" cy="26670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115" name="Rounded Rectangle 114"/>
            <p:cNvSpPr/>
            <p:nvPr/>
          </p:nvSpPr>
          <p:spPr bwMode="auto">
            <a:xfrm>
              <a:off x="4648200" y="1009650"/>
              <a:ext cx="3581400" cy="2743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391180"/>
            <a:ext cx="85344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Making confident management decisions is difficult</a:t>
            </a:r>
          </a:p>
        </p:txBody>
      </p:sp>
      <p:pic>
        <p:nvPicPr>
          <p:cNvPr id="4" name="Picture 3" descr="equal sign icon.jpg"/>
          <p:cNvPicPr>
            <a:picLocks noChangeAspect="1"/>
          </p:cNvPicPr>
          <p:nvPr/>
        </p:nvPicPr>
        <p:blipFill>
          <a:blip r:embed="rId3" cstate="print"/>
          <a:stretch>
            <a:fillRect/>
          </a:stretch>
        </p:blipFill>
        <p:spPr>
          <a:xfrm>
            <a:off x="6391275" y="3200400"/>
            <a:ext cx="771525" cy="695325"/>
          </a:xfrm>
          <a:prstGeom prst="rect">
            <a:avLst/>
          </a:prstGeom>
        </p:spPr>
      </p:pic>
      <p:grpSp>
        <p:nvGrpSpPr>
          <p:cNvPr id="2" name="Group 76"/>
          <p:cNvGrpSpPr/>
          <p:nvPr/>
        </p:nvGrpSpPr>
        <p:grpSpPr>
          <a:xfrm>
            <a:off x="1524000" y="1295400"/>
            <a:ext cx="1981200" cy="1905000"/>
            <a:chOff x="1600200" y="1447800"/>
            <a:chExt cx="1981200" cy="1905000"/>
          </a:xfrm>
        </p:grpSpPr>
        <p:pic>
          <p:nvPicPr>
            <p:cNvPr id="6" name="Picture 3"/>
            <p:cNvPicPr>
              <a:picLocks noChangeAspect="1" noChangeArrowheads="1"/>
            </p:cNvPicPr>
            <p:nvPr/>
          </p:nvPicPr>
          <p:blipFill>
            <a:blip r:embed="rId4" cstate="print"/>
            <a:srcRect/>
            <a:stretch>
              <a:fillRect/>
            </a:stretch>
          </p:blipFill>
          <p:spPr bwMode="auto">
            <a:xfrm>
              <a:off x="1981200" y="2194725"/>
              <a:ext cx="1295400" cy="950924"/>
            </a:xfrm>
            <a:prstGeom prst="rect">
              <a:avLst/>
            </a:prstGeom>
            <a:noFill/>
            <a:ln w="9525">
              <a:noFill/>
              <a:miter lim="800000"/>
              <a:headEnd/>
              <a:tailEnd/>
            </a:ln>
          </p:spPr>
        </p:pic>
        <p:sp>
          <p:nvSpPr>
            <p:cNvPr id="7" name="TextBox 6"/>
            <p:cNvSpPr txBox="1"/>
            <p:nvPr/>
          </p:nvSpPr>
          <p:spPr>
            <a:xfrm>
              <a:off x="1600200" y="1524000"/>
              <a:ext cx="1981200" cy="553998"/>
            </a:xfrm>
            <a:prstGeom prst="rect">
              <a:avLst/>
            </a:prstGeom>
            <a:noFill/>
          </p:spPr>
          <p:txBody>
            <a:bodyPr wrap="square" rtlCol="0">
              <a:spAutoFit/>
            </a:bodyPr>
            <a:lstStyle/>
            <a:p>
              <a:pPr algn="ctr"/>
              <a:r>
                <a:rPr lang="en-US" sz="1000" dirty="0" smtClean="0">
                  <a:solidFill>
                    <a:srgbClr val="16039F"/>
                  </a:solidFill>
                  <a:latin typeface="Arial" pitchFamily="34" charset="0"/>
                  <a:cs typeface="Arial" pitchFamily="34" charset="0"/>
                </a:rPr>
                <a:t>Multiple work tracking tools, multiple departments, with data that changes minute by minute</a:t>
              </a:r>
              <a:endParaRPr lang="en-US" sz="1000" dirty="0">
                <a:solidFill>
                  <a:srgbClr val="16039F"/>
                </a:solidFill>
                <a:latin typeface="Arial" pitchFamily="34" charset="0"/>
                <a:cs typeface="Arial" pitchFamily="34" charset="0"/>
              </a:endParaRPr>
            </a:p>
          </p:txBody>
        </p:sp>
        <p:sp>
          <p:nvSpPr>
            <p:cNvPr id="8" name="Rounded Rectangle 7"/>
            <p:cNvSpPr/>
            <p:nvPr/>
          </p:nvSpPr>
          <p:spPr bwMode="auto">
            <a:xfrm>
              <a:off x="1600200" y="1447800"/>
              <a:ext cx="1981200" cy="1905000"/>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78"/>
          <p:cNvGrpSpPr/>
          <p:nvPr/>
        </p:nvGrpSpPr>
        <p:grpSpPr>
          <a:xfrm>
            <a:off x="4343400" y="2590800"/>
            <a:ext cx="1981200" cy="1905000"/>
            <a:chOff x="4038600" y="2514600"/>
            <a:chExt cx="1981200" cy="1905000"/>
          </a:xfrm>
        </p:grpSpPr>
        <p:grpSp>
          <p:nvGrpSpPr>
            <p:cNvPr id="9" name="Group 64"/>
            <p:cNvGrpSpPr/>
            <p:nvPr/>
          </p:nvGrpSpPr>
          <p:grpSpPr>
            <a:xfrm>
              <a:off x="4114800" y="2600375"/>
              <a:ext cx="1905000" cy="1590625"/>
              <a:chOff x="3657600" y="2438400"/>
              <a:chExt cx="1905000" cy="1590625"/>
            </a:xfrm>
          </p:grpSpPr>
          <p:grpSp>
            <p:nvGrpSpPr>
              <p:cNvPr id="10" name="Group 52"/>
              <p:cNvGrpSpPr/>
              <p:nvPr/>
            </p:nvGrpSpPr>
            <p:grpSpPr>
              <a:xfrm>
                <a:off x="4190998" y="3200400"/>
                <a:ext cx="838202" cy="828625"/>
                <a:chOff x="4724400" y="2771001"/>
                <a:chExt cx="939123" cy="998189"/>
              </a:xfrm>
            </p:grpSpPr>
            <p:pic>
              <p:nvPicPr>
                <p:cNvPr id="14" name="Picture 13" descr="msword icon.jpg"/>
                <p:cNvPicPr>
                  <a:picLocks noChangeAspect="1"/>
                </p:cNvPicPr>
                <p:nvPr/>
              </p:nvPicPr>
              <p:blipFill>
                <a:blip r:embed="rId5" cstate="print"/>
                <a:stretch>
                  <a:fillRect/>
                </a:stretch>
              </p:blipFill>
              <p:spPr>
                <a:xfrm>
                  <a:off x="5181601" y="2771001"/>
                  <a:ext cx="419101" cy="419100"/>
                </a:xfrm>
                <a:prstGeom prst="rect">
                  <a:avLst/>
                </a:prstGeom>
              </p:spPr>
            </p:pic>
            <p:pic>
              <p:nvPicPr>
                <p:cNvPr id="15" name="Picture 14" descr="Excel.jpg"/>
                <p:cNvPicPr>
                  <a:picLocks noChangeAspect="1"/>
                </p:cNvPicPr>
                <p:nvPr/>
              </p:nvPicPr>
              <p:blipFill>
                <a:blip r:embed="rId6" cstate="print"/>
                <a:stretch>
                  <a:fillRect/>
                </a:stretch>
              </p:blipFill>
              <p:spPr>
                <a:xfrm>
                  <a:off x="5323332" y="3413551"/>
                  <a:ext cx="340191" cy="293146"/>
                </a:xfrm>
                <a:prstGeom prst="rect">
                  <a:avLst/>
                </a:prstGeom>
              </p:spPr>
            </p:pic>
            <p:pic>
              <p:nvPicPr>
                <p:cNvPr id="17" name="Picture 16" descr="MSPicon.jpg"/>
                <p:cNvPicPr>
                  <a:picLocks noChangeAspect="1"/>
                </p:cNvPicPr>
                <p:nvPr/>
              </p:nvPicPr>
              <p:blipFill>
                <a:blip r:embed="rId7" cstate="print"/>
                <a:stretch>
                  <a:fillRect/>
                </a:stretch>
              </p:blipFill>
              <p:spPr>
                <a:xfrm>
                  <a:off x="4765210" y="3428999"/>
                  <a:ext cx="340191" cy="340191"/>
                </a:xfrm>
                <a:prstGeom prst="rect">
                  <a:avLst/>
                </a:prstGeom>
              </p:spPr>
            </p:pic>
            <p:pic>
              <p:nvPicPr>
                <p:cNvPr id="18" name="Picture 17" descr="powerpointicon.jpg"/>
                <p:cNvPicPr>
                  <a:picLocks noChangeAspect="1"/>
                </p:cNvPicPr>
                <p:nvPr/>
              </p:nvPicPr>
              <p:blipFill>
                <a:blip r:embed="rId8" cstate="print"/>
                <a:stretch>
                  <a:fillRect/>
                </a:stretch>
              </p:blipFill>
              <p:spPr>
                <a:xfrm>
                  <a:off x="4724400" y="2819400"/>
                  <a:ext cx="423164" cy="423164"/>
                </a:xfrm>
                <a:prstGeom prst="rect">
                  <a:avLst/>
                </a:prstGeom>
              </p:spPr>
            </p:pic>
          </p:grpSp>
          <p:sp>
            <p:nvSpPr>
              <p:cNvPr id="13" name="TextBox 12"/>
              <p:cNvSpPr txBox="1"/>
              <p:nvPr/>
            </p:nvSpPr>
            <p:spPr>
              <a:xfrm>
                <a:off x="3657600" y="2438400"/>
                <a:ext cx="1905000" cy="707886"/>
              </a:xfrm>
              <a:prstGeom prst="rect">
                <a:avLst/>
              </a:prstGeom>
              <a:noFill/>
            </p:spPr>
            <p:txBody>
              <a:bodyPr wrap="square" rtlCol="0">
                <a:spAutoFit/>
              </a:bodyPr>
              <a:lstStyle/>
              <a:p>
                <a:pPr algn="ctr"/>
                <a:r>
                  <a:rPr lang="en-US" sz="1000" dirty="0" smtClean="0">
                    <a:solidFill>
                      <a:srgbClr val="16039F"/>
                    </a:solidFill>
                    <a:latin typeface="Arial" pitchFamily="34" charset="0"/>
                    <a:cs typeface="Arial" pitchFamily="34" charset="0"/>
                  </a:rPr>
                  <a:t>Reports require massive amounts of manual effort and are instantaneously obsolete and untrustworthy</a:t>
                </a:r>
                <a:endParaRPr lang="en-US" sz="1000" dirty="0">
                  <a:solidFill>
                    <a:srgbClr val="16039F"/>
                  </a:solidFill>
                  <a:latin typeface="Arial" pitchFamily="34" charset="0"/>
                  <a:cs typeface="Arial" pitchFamily="34" charset="0"/>
                </a:endParaRPr>
              </a:p>
            </p:txBody>
          </p:sp>
        </p:grpSp>
        <p:sp>
          <p:nvSpPr>
            <p:cNvPr id="11" name="Rounded Rectangle 10"/>
            <p:cNvSpPr/>
            <p:nvPr/>
          </p:nvSpPr>
          <p:spPr bwMode="auto">
            <a:xfrm>
              <a:off x="4038600" y="2514600"/>
              <a:ext cx="1981200" cy="1905000"/>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12" name="Group 77"/>
          <p:cNvGrpSpPr/>
          <p:nvPr/>
        </p:nvGrpSpPr>
        <p:grpSpPr>
          <a:xfrm>
            <a:off x="1524000" y="3228975"/>
            <a:ext cx="1981200" cy="1905000"/>
            <a:chOff x="1752600" y="3810000"/>
            <a:chExt cx="1981200" cy="1905000"/>
          </a:xfrm>
        </p:grpSpPr>
        <p:pic>
          <p:nvPicPr>
            <p:cNvPr id="20" name="Picture 2"/>
            <p:cNvPicPr>
              <a:picLocks noChangeAspect="1" noChangeArrowheads="1"/>
            </p:cNvPicPr>
            <p:nvPr/>
          </p:nvPicPr>
          <p:blipFill>
            <a:blip r:embed="rId9" cstate="print"/>
            <a:srcRect/>
            <a:stretch>
              <a:fillRect/>
            </a:stretch>
          </p:blipFill>
          <p:spPr bwMode="auto">
            <a:xfrm>
              <a:off x="2057400" y="4592598"/>
              <a:ext cx="1221514" cy="914400"/>
            </a:xfrm>
            <a:prstGeom prst="rect">
              <a:avLst/>
            </a:prstGeom>
            <a:noFill/>
            <a:ln w="9525">
              <a:noFill/>
              <a:miter lim="800000"/>
              <a:headEnd/>
              <a:tailEnd/>
            </a:ln>
          </p:spPr>
        </p:pic>
        <p:sp>
          <p:nvSpPr>
            <p:cNvPr id="21" name="TextBox 20"/>
            <p:cNvSpPr txBox="1"/>
            <p:nvPr/>
          </p:nvSpPr>
          <p:spPr>
            <a:xfrm>
              <a:off x="1752600" y="3962400"/>
              <a:ext cx="1981200" cy="553998"/>
            </a:xfrm>
            <a:prstGeom prst="rect">
              <a:avLst/>
            </a:prstGeom>
            <a:noFill/>
          </p:spPr>
          <p:txBody>
            <a:bodyPr wrap="square" rtlCol="0">
              <a:spAutoFit/>
            </a:bodyPr>
            <a:lstStyle/>
            <a:p>
              <a:pPr algn="ctr"/>
              <a:r>
                <a:rPr lang="en-US" sz="1000" dirty="0" smtClean="0">
                  <a:solidFill>
                    <a:srgbClr val="16039F"/>
                  </a:solidFill>
                  <a:latin typeface="Arial" pitchFamily="34" charset="0"/>
                  <a:cs typeface="Arial" pitchFamily="34" charset="0"/>
                </a:rPr>
                <a:t>Multiple request channels, multiple departments, with data that changes minute by minute</a:t>
              </a:r>
              <a:endParaRPr lang="en-US" sz="1000" dirty="0">
                <a:solidFill>
                  <a:srgbClr val="16039F"/>
                </a:solidFill>
                <a:latin typeface="Arial" pitchFamily="34" charset="0"/>
                <a:cs typeface="Arial" pitchFamily="34" charset="0"/>
              </a:endParaRPr>
            </a:p>
          </p:txBody>
        </p:sp>
        <p:sp>
          <p:nvSpPr>
            <p:cNvPr id="22" name="Rounded Rectangle 21"/>
            <p:cNvSpPr/>
            <p:nvPr/>
          </p:nvSpPr>
          <p:spPr bwMode="auto">
            <a:xfrm>
              <a:off x="1752600" y="3810000"/>
              <a:ext cx="1981200" cy="1905000"/>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pic>
        <p:nvPicPr>
          <p:cNvPr id="23" name="Picture 22" descr="flame icon.jpg"/>
          <p:cNvPicPr>
            <a:picLocks noChangeAspect="1"/>
          </p:cNvPicPr>
          <p:nvPr/>
        </p:nvPicPr>
        <p:blipFill>
          <a:blip r:embed="rId10" cstate="print"/>
          <a:stretch>
            <a:fillRect/>
          </a:stretch>
        </p:blipFill>
        <p:spPr>
          <a:xfrm>
            <a:off x="7152422" y="1819275"/>
            <a:ext cx="1534378" cy="1228725"/>
          </a:xfrm>
          <a:prstGeom prst="rect">
            <a:avLst/>
          </a:prstGeom>
        </p:spPr>
      </p:pic>
      <p:pic>
        <p:nvPicPr>
          <p:cNvPr id="24" name="Picture 16" descr="http://t3.gstatic.com/images?q=tbn:ANd9GcTIokchS-NsY3am_ls1b-3Q5ycSxYOy-vhyIsgPFHB_bRxwJ6WcYA"/>
          <p:cNvPicPr>
            <a:picLocks noChangeAspect="1" noChangeArrowheads="1"/>
          </p:cNvPicPr>
          <p:nvPr/>
        </p:nvPicPr>
        <p:blipFill>
          <a:blip r:embed="rId11" cstate="print"/>
          <a:srcRect t="7843" b="13725"/>
          <a:stretch>
            <a:fillRect/>
          </a:stretch>
        </p:blipFill>
        <p:spPr bwMode="auto">
          <a:xfrm rot="1501917">
            <a:off x="3584522" y="2554899"/>
            <a:ext cx="666750" cy="522943"/>
          </a:xfrm>
          <a:prstGeom prst="rect">
            <a:avLst/>
          </a:prstGeom>
          <a:noFill/>
        </p:spPr>
      </p:pic>
      <p:pic>
        <p:nvPicPr>
          <p:cNvPr id="25" name="Picture 16" descr="http://t3.gstatic.com/images?q=tbn:ANd9GcTIokchS-NsY3am_ls1b-3Q5ycSxYOy-vhyIsgPFHB_bRxwJ6WcYA"/>
          <p:cNvPicPr>
            <a:picLocks noChangeAspect="1" noChangeArrowheads="1"/>
          </p:cNvPicPr>
          <p:nvPr/>
        </p:nvPicPr>
        <p:blipFill>
          <a:blip r:embed="rId11" cstate="print"/>
          <a:srcRect t="7843" b="13725"/>
          <a:stretch>
            <a:fillRect/>
          </a:stretch>
        </p:blipFill>
        <p:spPr bwMode="auto">
          <a:xfrm rot="20213640">
            <a:off x="3581066" y="3843653"/>
            <a:ext cx="666750" cy="522943"/>
          </a:xfrm>
          <a:prstGeom prst="rect">
            <a:avLst/>
          </a:prstGeom>
          <a:noFill/>
        </p:spPr>
      </p:pic>
      <p:grpSp>
        <p:nvGrpSpPr>
          <p:cNvPr id="16" name="Group 12"/>
          <p:cNvGrpSpPr/>
          <p:nvPr/>
        </p:nvGrpSpPr>
        <p:grpSpPr>
          <a:xfrm>
            <a:off x="7162804" y="3124200"/>
            <a:ext cx="1656803" cy="914400"/>
            <a:chOff x="4038600" y="4343400"/>
            <a:chExt cx="1220801" cy="990600"/>
          </a:xfrm>
        </p:grpSpPr>
        <p:sp>
          <p:nvSpPr>
            <p:cNvPr id="27" name="Rounded Rectangle 26"/>
            <p:cNvSpPr/>
            <p:nvPr/>
          </p:nvSpPr>
          <p:spPr bwMode="auto">
            <a:xfrm>
              <a:off x="4038600" y="4343400"/>
              <a:ext cx="1066800" cy="990600"/>
            </a:xfrm>
            <a:prstGeom prst="roundRect">
              <a:avLst/>
            </a:prstGeom>
            <a:solidFill>
              <a:srgbClr val="0033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28" name="Rectangle 2"/>
            <p:cNvSpPr>
              <a:spLocks noChangeArrowheads="1"/>
            </p:cNvSpPr>
            <p:nvPr/>
          </p:nvSpPr>
          <p:spPr bwMode="auto">
            <a:xfrm>
              <a:off x="4375482" y="4425950"/>
              <a:ext cx="883919" cy="749299"/>
            </a:xfrm>
            <a:prstGeom prst="rect">
              <a:avLst/>
            </a:prstGeom>
            <a:noFill/>
            <a:ln w="9525">
              <a:noFill/>
              <a:miter lim="800000"/>
              <a:headEnd/>
              <a:tailEnd/>
            </a:ln>
          </p:spPr>
          <p:txBody>
            <a:bodyPr anchor="ctr"/>
            <a:lstStyle/>
            <a:p>
              <a:r>
                <a:rPr lang="en-US" sz="3200" b="1" dirty="0" smtClean="0">
                  <a:solidFill>
                    <a:schemeClr val="bg1"/>
                  </a:solidFill>
                  <a:effectLst>
                    <a:outerShdw blurRad="38100" dist="38100" dir="2700000" algn="ctr" rotWithShape="0">
                      <a:schemeClr val="bg1">
                        <a:lumMod val="85000"/>
                      </a:schemeClr>
                    </a:outerShdw>
                  </a:effectLst>
                  <a:latin typeface="Arial" charset="0"/>
                </a:rPr>
                <a:t>IT</a:t>
              </a:r>
              <a:endParaRPr lang="en-US" sz="3200" b="1" dirty="0">
                <a:solidFill>
                  <a:schemeClr val="bg1"/>
                </a:solidFill>
                <a:effectLst>
                  <a:outerShdw blurRad="38100" dist="38100" dir="2700000" algn="ctr" rotWithShape="0">
                    <a:schemeClr val="bg1">
                      <a:lumMod val="85000"/>
                    </a:schemeClr>
                  </a:outerShdw>
                </a:effectLst>
                <a:latin typeface="TriplexBold"/>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65532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Agenda</a:t>
            </a:r>
          </a:p>
        </p:txBody>
      </p:sp>
      <p:sp>
        <p:nvSpPr>
          <p:cNvPr id="8" name="Rectangle 3"/>
          <p:cNvSpPr>
            <a:spLocks noChangeArrowheads="1"/>
          </p:cNvSpPr>
          <p:nvPr/>
        </p:nvSpPr>
        <p:spPr bwMode="auto">
          <a:xfrm>
            <a:off x="381000" y="990600"/>
            <a:ext cx="8229600" cy="4114800"/>
          </a:xfrm>
          <a:prstGeom prst="rect">
            <a:avLst/>
          </a:prstGeom>
          <a:noFill/>
          <a:ln w="9525">
            <a:noFill/>
            <a:miter lim="800000"/>
            <a:headEnd/>
            <a:tailEnd/>
          </a:ln>
        </p:spPr>
        <p:txBody>
          <a:bodyPr/>
          <a:lstStyle/>
          <a:p>
            <a:pPr marL="547688" indent="-342900">
              <a:spcBef>
                <a:spcPct val="40000"/>
              </a:spcBef>
              <a:buFontTx/>
              <a:buChar char="»"/>
            </a:pPr>
            <a:r>
              <a:rPr lang="en-US" sz="3200" dirty="0" smtClean="0">
                <a:solidFill>
                  <a:srgbClr val="272D71"/>
                </a:solidFill>
                <a:latin typeface="HelveticaNeueLT Std" pitchFamily="34" charset="0"/>
                <a:cs typeface="Arial" pitchFamily="34" charset="0"/>
              </a:rPr>
              <a:t>Review of common obstacles</a:t>
            </a:r>
          </a:p>
          <a:p>
            <a:pPr marL="547688" indent="-342900">
              <a:spcBef>
                <a:spcPct val="40000"/>
              </a:spcBef>
              <a:buFontTx/>
              <a:buChar char="»"/>
            </a:pPr>
            <a:r>
              <a:rPr lang="en-US" sz="3200" dirty="0" smtClean="0">
                <a:solidFill>
                  <a:srgbClr val="272D71"/>
                </a:solidFill>
                <a:latin typeface="HelveticaNeueLT Std" pitchFamily="34" charset="0"/>
                <a:cs typeface="Arial" pitchFamily="34" charset="0"/>
              </a:rPr>
              <a:t>Approaches for consideration</a:t>
            </a:r>
          </a:p>
          <a:p>
            <a:pPr marL="547688" indent="-342900">
              <a:spcBef>
                <a:spcPct val="40000"/>
              </a:spcBef>
              <a:buFontTx/>
              <a:buChar char="»"/>
            </a:pPr>
            <a:r>
              <a:rPr lang="en-US" sz="3200" dirty="0" smtClean="0">
                <a:solidFill>
                  <a:srgbClr val="272D71"/>
                </a:solidFill>
                <a:latin typeface="HelveticaNeueLT Std" pitchFamily="34" charset="0"/>
                <a:cs typeface="Arial" pitchFamily="34" charset="0"/>
              </a:rPr>
              <a:t>Q&amp;A</a:t>
            </a:r>
          </a:p>
          <a:p>
            <a:pPr marL="547688" indent="-342900">
              <a:spcBef>
                <a:spcPct val="40000"/>
              </a:spcBef>
              <a:buFontTx/>
              <a:buChar char="»"/>
            </a:pPr>
            <a:endParaRPr lang="en-US" sz="320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320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3200" dirty="0" smtClean="0">
              <a:solidFill>
                <a:srgbClr val="272D71"/>
              </a:solidFill>
              <a:latin typeface="HelveticaNeueLT Std" pitchFamily="34" charset="0"/>
              <a:cs typeface="Arial" pitchFamily="34" charset="0"/>
            </a:endParaRPr>
          </a:p>
          <a:p>
            <a:r>
              <a:rPr lang="en-US" sz="3200" dirty="0" smtClean="0">
                <a:solidFill>
                  <a:srgbClr val="272D71"/>
                </a:solidFill>
                <a:latin typeface="HelveticaNeueLT Std" pitchFamily="34" charset="0"/>
              </a:rPr>
              <a:t> </a:t>
            </a:r>
          </a:p>
          <a:p>
            <a:pPr marL="1004888" lvl="1" indent="-342900">
              <a:spcBef>
                <a:spcPct val="40000"/>
              </a:spcBef>
              <a:buFontTx/>
              <a:buChar char="»"/>
            </a:pPr>
            <a:endParaRPr lang="en-US" sz="3200" dirty="0" smtClean="0">
              <a:solidFill>
                <a:srgbClr val="272D71"/>
              </a:solidFill>
              <a:latin typeface="HelveticaNeueLT Std" pitchFamily="34" charset="0"/>
            </a:endParaRPr>
          </a:p>
          <a:p>
            <a:pPr marL="1004888" lvl="1" indent="-342900">
              <a:spcBef>
                <a:spcPct val="40000"/>
              </a:spcBef>
              <a:buFontTx/>
              <a:buChar char="»"/>
            </a:pPr>
            <a:endParaRPr lang="en-US" sz="32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3200" dirty="0" smtClean="0">
              <a:solidFill>
                <a:srgbClr val="272D71"/>
              </a:solidFill>
              <a:latin typeface="HelveticaNeueLT Std"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3810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Old Work Management Paradigm</a:t>
            </a:r>
          </a:p>
        </p:txBody>
      </p:sp>
      <p:grpSp>
        <p:nvGrpSpPr>
          <p:cNvPr id="2" name="Group 90"/>
          <p:cNvGrpSpPr/>
          <p:nvPr/>
        </p:nvGrpSpPr>
        <p:grpSpPr>
          <a:xfrm>
            <a:off x="1981200" y="990600"/>
            <a:ext cx="4752976" cy="4162425"/>
            <a:chOff x="1300162" y="909638"/>
            <a:chExt cx="5881688" cy="5519737"/>
          </a:xfrm>
        </p:grpSpPr>
        <p:sp>
          <p:nvSpPr>
            <p:cNvPr id="5" name="Oval 4"/>
            <p:cNvSpPr/>
            <p:nvPr/>
          </p:nvSpPr>
          <p:spPr bwMode="auto">
            <a:xfrm>
              <a:off x="2828925" y="2333624"/>
              <a:ext cx="2771775" cy="2657475"/>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 name="Oval 5"/>
            <p:cNvSpPr/>
            <p:nvPr/>
          </p:nvSpPr>
          <p:spPr bwMode="auto">
            <a:xfrm>
              <a:off x="4212432" y="3662362"/>
              <a:ext cx="2943225" cy="2767013"/>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4" name="Group 12"/>
            <p:cNvGrpSpPr/>
            <p:nvPr/>
          </p:nvGrpSpPr>
          <p:grpSpPr>
            <a:xfrm>
              <a:off x="5035892" y="4632442"/>
              <a:ext cx="1510617" cy="795567"/>
              <a:chOff x="1142" y="641"/>
              <a:chExt cx="1192434" cy="524334"/>
            </a:xfrm>
          </p:grpSpPr>
          <p:sp>
            <p:nvSpPr>
              <p:cNvPr id="21" name="Rounded Rectangle 20"/>
              <p:cNvSpPr/>
              <p:nvPr/>
            </p:nvSpPr>
            <p:spPr>
              <a:xfrm>
                <a:off x="1142" y="641"/>
                <a:ext cx="1192434" cy="524334"/>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16499" y="15998"/>
                <a:ext cx="1161720" cy="493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Academic Systems</a:t>
                </a:r>
                <a:endParaRPr lang="en-US" sz="1000" kern="1200" dirty="0"/>
              </a:p>
            </p:txBody>
          </p:sp>
        </p:grpSp>
        <p:sp>
          <p:nvSpPr>
            <p:cNvPr id="8" name="Oval 7"/>
            <p:cNvSpPr/>
            <p:nvPr/>
          </p:nvSpPr>
          <p:spPr bwMode="auto">
            <a:xfrm>
              <a:off x="1300162" y="3648075"/>
              <a:ext cx="2900363" cy="2721769"/>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7" name="Group 20"/>
            <p:cNvGrpSpPr/>
            <p:nvPr/>
          </p:nvGrpSpPr>
          <p:grpSpPr>
            <a:xfrm>
              <a:off x="2082565" y="4682116"/>
              <a:ext cx="1344834" cy="696218"/>
              <a:chOff x="1224781" y="641"/>
              <a:chExt cx="1192434" cy="543818"/>
            </a:xfrm>
          </p:grpSpPr>
          <p:sp>
            <p:nvSpPr>
              <p:cNvPr id="19" name="Rounded Rectangle 18"/>
              <p:cNvSpPr/>
              <p:nvPr/>
            </p:nvSpPr>
            <p:spPr>
              <a:xfrm>
                <a:off x="1224781" y="641"/>
                <a:ext cx="1192434" cy="543818"/>
              </a:xfrm>
              <a:prstGeom prst="roundRect">
                <a:avLst>
                  <a:gd name="adj" fmla="val 10000"/>
                </a:avLst>
              </a:prstGeom>
              <a:solidFill>
                <a:srgbClr val="16AE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4"/>
              <p:cNvSpPr/>
              <p:nvPr/>
            </p:nvSpPr>
            <p:spPr>
              <a:xfrm>
                <a:off x="1240709" y="16569"/>
                <a:ext cx="1160578" cy="511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Infrastructure Management</a:t>
                </a:r>
                <a:endParaRPr lang="en-US" sz="1000" kern="1200" dirty="0"/>
              </a:p>
            </p:txBody>
          </p:sp>
        </p:grpSp>
        <p:sp>
          <p:nvSpPr>
            <p:cNvPr id="10" name="Oval 9"/>
            <p:cNvSpPr/>
            <p:nvPr/>
          </p:nvSpPr>
          <p:spPr bwMode="auto">
            <a:xfrm>
              <a:off x="1307306" y="914400"/>
              <a:ext cx="2886075" cy="27241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9" name="Group 21"/>
            <p:cNvGrpSpPr/>
            <p:nvPr/>
          </p:nvGrpSpPr>
          <p:grpSpPr>
            <a:xfrm>
              <a:off x="2191855" y="1836782"/>
              <a:ext cx="1126255" cy="898436"/>
              <a:chOff x="2448420" y="641"/>
              <a:chExt cx="588416" cy="517436"/>
            </a:xfrm>
          </p:grpSpPr>
          <p:sp>
            <p:nvSpPr>
              <p:cNvPr id="17" name="Rounded Rectangle 16"/>
              <p:cNvSpPr/>
              <p:nvPr/>
            </p:nvSpPr>
            <p:spPr>
              <a:xfrm>
                <a:off x="2448420" y="641"/>
                <a:ext cx="588416" cy="517436"/>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6"/>
              <p:cNvSpPr/>
              <p:nvPr/>
            </p:nvSpPr>
            <p:spPr>
              <a:xfrm>
                <a:off x="2463575" y="15796"/>
                <a:ext cx="558106" cy="487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Support Services</a:t>
                </a:r>
                <a:endParaRPr lang="en-US" sz="1000" kern="1200" dirty="0"/>
              </a:p>
            </p:txBody>
          </p:sp>
        </p:grpSp>
        <p:sp>
          <p:nvSpPr>
            <p:cNvPr id="12" name="Oval 11"/>
            <p:cNvSpPr/>
            <p:nvPr/>
          </p:nvSpPr>
          <p:spPr bwMode="auto">
            <a:xfrm>
              <a:off x="4186238" y="909638"/>
              <a:ext cx="2995612" cy="2733675"/>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11" name="Group 22"/>
            <p:cNvGrpSpPr/>
            <p:nvPr/>
          </p:nvGrpSpPr>
          <p:grpSpPr>
            <a:xfrm>
              <a:off x="5257800" y="1851874"/>
              <a:ext cx="1066800" cy="868253"/>
              <a:chOff x="3068040" y="641"/>
              <a:chExt cx="588416" cy="487253"/>
            </a:xfrm>
          </p:grpSpPr>
          <p:sp>
            <p:nvSpPr>
              <p:cNvPr id="14" name="Rounded Rectangle 13"/>
              <p:cNvSpPr/>
              <p:nvPr/>
            </p:nvSpPr>
            <p:spPr>
              <a:xfrm>
                <a:off x="3068040" y="641"/>
                <a:ext cx="588416" cy="487253"/>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8"/>
              <p:cNvSpPr/>
              <p:nvPr/>
            </p:nvSpPr>
            <p:spPr>
              <a:xfrm>
                <a:off x="3082311" y="14912"/>
                <a:ext cx="559874" cy="45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Admin Systems</a:t>
                </a:r>
                <a:endParaRPr lang="en-US" sz="1000" kern="1200" dirty="0"/>
              </a:p>
            </p:txBody>
          </p:sp>
        </p:grpSp>
      </p:grpSp>
    </p:spTree>
    <p:extLst>
      <p:ext uri="{BB962C8B-B14F-4D97-AF65-F5344CB8AC3E}">
        <p14:creationId xmlns:p14="http://schemas.microsoft.com/office/powerpoint/2010/main" val="5191205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3810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Changing Work Management Paradigms</a:t>
            </a:r>
          </a:p>
        </p:txBody>
      </p:sp>
      <p:sp>
        <p:nvSpPr>
          <p:cNvPr id="4" name="Oval 3"/>
          <p:cNvSpPr/>
          <p:nvPr/>
        </p:nvSpPr>
        <p:spPr bwMode="auto">
          <a:xfrm>
            <a:off x="4010025" y="2743200"/>
            <a:ext cx="2314575" cy="2052638"/>
          </a:xfrm>
          <a:prstGeom prst="ellipse">
            <a:avLst/>
          </a:prstGeom>
          <a:solidFill>
            <a:srgbClr val="FFC000">
              <a:alpha val="5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2" name="Group 12"/>
          <p:cNvGrpSpPr/>
          <p:nvPr/>
        </p:nvGrpSpPr>
        <p:grpSpPr>
          <a:xfrm>
            <a:off x="4881563" y="3738561"/>
            <a:ext cx="1122568" cy="577255"/>
            <a:chOff x="1142" y="641"/>
            <a:chExt cx="1192434" cy="524334"/>
          </a:xfrm>
        </p:grpSpPr>
        <p:sp>
          <p:nvSpPr>
            <p:cNvPr id="6" name="Rounded Rectangle 5"/>
            <p:cNvSpPr/>
            <p:nvPr/>
          </p:nvSpPr>
          <p:spPr>
            <a:xfrm>
              <a:off x="1142" y="641"/>
              <a:ext cx="1192434" cy="524334"/>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6499" y="15998"/>
              <a:ext cx="1161720" cy="493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Academic Systems</a:t>
              </a:r>
              <a:endParaRPr lang="en-US" sz="1000" kern="1200" dirty="0"/>
            </a:p>
          </p:txBody>
        </p:sp>
      </p:grpSp>
      <p:sp>
        <p:nvSpPr>
          <p:cNvPr id="8" name="Oval 7"/>
          <p:cNvSpPr/>
          <p:nvPr/>
        </p:nvSpPr>
        <p:spPr bwMode="auto">
          <a:xfrm>
            <a:off x="2438400" y="2831073"/>
            <a:ext cx="2257949" cy="2045727"/>
          </a:xfrm>
          <a:prstGeom prst="ellipse">
            <a:avLst/>
          </a:prstGeom>
          <a:solidFill>
            <a:srgbClr val="7030A0">
              <a:alpha val="5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5" name="Group 20"/>
          <p:cNvGrpSpPr/>
          <p:nvPr/>
        </p:nvGrpSpPr>
        <p:grpSpPr>
          <a:xfrm>
            <a:off x="2971800" y="3821673"/>
            <a:ext cx="999372" cy="505168"/>
            <a:chOff x="1224781" y="641"/>
            <a:chExt cx="1192434" cy="543818"/>
          </a:xfrm>
        </p:grpSpPr>
        <p:sp>
          <p:nvSpPr>
            <p:cNvPr id="10" name="Rounded Rectangle 9"/>
            <p:cNvSpPr/>
            <p:nvPr/>
          </p:nvSpPr>
          <p:spPr>
            <a:xfrm>
              <a:off x="1224781" y="641"/>
              <a:ext cx="1192434" cy="543818"/>
            </a:xfrm>
            <a:prstGeom prst="roundRect">
              <a:avLst>
                <a:gd name="adj" fmla="val 10000"/>
              </a:avLst>
            </a:prstGeom>
            <a:solidFill>
              <a:srgbClr val="16AE2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240709" y="16569"/>
              <a:ext cx="1160578" cy="511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Infrastructure Management</a:t>
              </a:r>
              <a:endParaRPr lang="en-US" sz="1000" kern="1200" dirty="0"/>
            </a:p>
          </p:txBody>
        </p:sp>
      </p:grpSp>
      <p:sp>
        <p:nvSpPr>
          <p:cNvPr id="12" name="Oval 11"/>
          <p:cNvSpPr/>
          <p:nvPr/>
        </p:nvSpPr>
        <p:spPr bwMode="auto">
          <a:xfrm>
            <a:off x="2487686" y="1514940"/>
            <a:ext cx="2236714" cy="2066460"/>
          </a:xfrm>
          <a:prstGeom prst="ellipse">
            <a:avLst/>
          </a:prstGeom>
          <a:solidFill>
            <a:schemeClr val="accent1">
              <a:alpha val="5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9" name="Group 21"/>
          <p:cNvGrpSpPr/>
          <p:nvPr/>
        </p:nvGrpSpPr>
        <p:grpSpPr>
          <a:xfrm>
            <a:off x="2936467" y="2103946"/>
            <a:ext cx="836942" cy="651896"/>
            <a:chOff x="2448420" y="641"/>
            <a:chExt cx="588416" cy="517436"/>
          </a:xfrm>
        </p:grpSpPr>
        <p:sp>
          <p:nvSpPr>
            <p:cNvPr id="14" name="Rounded Rectangle 13"/>
            <p:cNvSpPr/>
            <p:nvPr/>
          </p:nvSpPr>
          <p:spPr>
            <a:xfrm>
              <a:off x="2448420" y="641"/>
              <a:ext cx="588416" cy="517436"/>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6"/>
            <p:cNvSpPr/>
            <p:nvPr/>
          </p:nvSpPr>
          <p:spPr>
            <a:xfrm>
              <a:off x="2463575" y="15796"/>
              <a:ext cx="558106" cy="487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Support Services</a:t>
              </a:r>
              <a:endParaRPr lang="en-US" sz="1000" kern="1200" dirty="0"/>
            </a:p>
          </p:txBody>
        </p:sp>
      </p:grpSp>
      <p:sp>
        <p:nvSpPr>
          <p:cNvPr id="17" name="Oval 16"/>
          <p:cNvSpPr/>
          <p:nvPr/>
        </p:nvSpPr>
        <p:spPr bwMode="auto">
          <a:xfrm>
            <a:off x="3962400" y="1487295"/>
            <a:ext cx="2335809" cy="2094105"/>
          </a:xfrm>
          <a:prstGeom prst="ellipse">
            <a:avLst/>
          </a:prstGeom>
          <a:solidFill>
            <a:srgbClr val="92D050">
              <a:alpha val="5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nvGrpSpPr>
          <p:cNvPr id="13" name="Group 22"/>
          <p:cNvGrpSpPr/>
          <p:nvPr/>
        </p:nvGrpSpPr>
        <p:grpSpPr>
          <a:xfrm>
            <a:off x="5229225" y="2106419"/>
            <a:ext cx="792759" cy="629995"/>
            <a:chOff x="3068040" y="641"/>
            <a:chExt cx="588416" cy="487253"/>
          </a:xfrm>
        </p:grpSpPr>
        <p:sp>
          <p:nvSpPr>
            <p:cNvPr id="19" name="Rounded Rectangle 18"/>
            <p:cNvSpPr/>
            <p:nvPr/>
          </p:nvSpPr>
          <p:spPr>
            <a:xfrm>
              <a:off x="3068040" y="641"/>
              <a:ext cx="588416" cy="487253"/>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ounded Rectangle 8"/>
            <p:cNvSpPr/>
            <p:nvPr/>
          </p:nvSpPr>
          <p:spPr>
            <a:xfrm>
              <a:off x="3082311" y="14912"/>
              <a:ext cx="559874" cy="4587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Admin Systems</a:t>
              </a:r>
              <a:endParaRPr lang="en-US" sz="1000" kern="1200" dirty="0"/>
            </a:p>
          </p:txBody>
        </p:sp>
      </p:grpSp>
    </p:spTree>
    <p:extLst>
      <p:ext uri="{BB962C8B-B14F-4D97-AF65-F5344CB8AC3E}">
        <p14:creationId xmlns:p14="http://schemas.microsoft.com/office/powerpoint/2010/main" val="30023512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267200"/>
            <a:ext cx="8077200" cy="1077218"/>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Common Challenge:</a:t>
            </a:r>
          </a:p>
          <a:p>
            <a:pPr algn="ctr"/>
            <a:r>
              <a:rPr lang="en-US" sz="3200" dirty="0" smtClean="0">
                <a:solidFill>
                  <a:srgbClr val="0079C1"/>
                </a:solidFill>
                <a:latin typeface="HelveticaNeueLT Std" pitchFamily="34" charset="0"/>
              </a:rPr>
              <a:t>Staff Resistance to Change</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25081082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7924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Different Resources = Different Work Streams</a:t>
            </a:r>
          </a:p>
        </p:txBody>
      </p:sp>
      <p:grpSp>
        <p:nvGrpSpPr>
          <p:cNvPr id="2" name="Group 25"/>
          <p:cNvGrpSpPr/>
          <p:nvPr/>
        </p:nvGrpSpPr>
        <p:grpSpPr>
          <a:xfrm>
            <a:off x="0" y="5413074"/>
            <a:ext cx="9144000" cy="1505053"/>
            <a:chOff x="0" y="5413074"/>
            <a:chExt cx="9144000" cy="1505053"/>
          </a:xfrm>
        </p:grpSpPr>
        <p:pic>
          <p:nvPicPr>
            <p:cNvPr id="27" name="Picture 2"/>
            <p:cNvPicPr>
              <a:picLocks noChangeAspect="1" noChangeArrowheads="1"/>
            </p:cNvPicPr>
            <p:nvPr/>
          </p:nvPicPr>
          <p:blipFill>
            <a:blip r:embed="rId2" cstate="print"/>
            <a:srcRect/>
            <a:stretch>
              <a:fillRect/>
            </a:stretch>
          </p:blipFill>
          <p:spPr bwMode="auto">
            <a:xfrm>
              <a:off x="1" y="5413074"/>
              <a:ext cx="6476999" cy="1487434"/>
            </a:xfrm>
            <a:prstGeom prst="rect">
              <a:avLst/>
            </a:prstGeom>
            <a:noFill/>
            <a:ln w="9525">
              <a:noFill/>
              <a:miter lim="800000"/>
              <a:headEnd/>
              <a:tailEnd/>
            </a:ln>
          </p:spPr>
        </p:pic>
        <p:sp>
          <p:nvSpPr>
            <p:cNvPr id="28" name="TextBox 27"/>
            <p:cNvSpPr txBox="1"/>
            <p:nvPr/>
          </p:nvSpPr>
          <p:spPr>
            <a:xfrm>
              <a:off x="0" y="6610350"/>
              <a:ext cx="9144000" cy="307777"/>
            </a:xfrm>
            <a:prstGeom prst="rect">
              <a:avLst/>
            </a:prstGeom>
            <a:solidFill>
              <a:srgbClr val="272D71"/>
            </a:solidFill>
          </p:spPr>
          <p:txBody>
            <a:bodyPr wrap="square" rtlCol="0">
              <a:spAutoFit/>
            </a:bodyPr>
            <a:lstStyle/>
            <a:p>
              <a:pPr algn="r"/>
              <a:r>
                <a:rPr lang="en-US" sz="1400" dirty="0" smtClean="0">
                  <a:solidFill>
                    <a:srgbClr val="272D71"/>
                  </a:solidFill>
                  <a:latin typeface="HelveticaNeueLT Std Lt" pitchFamily="34" charset="0"/>
                </a:rPr>
                <a:t>.</a:t>
              </a:r>
              <a:endParaRPr lang="en-US" sz="1400" dirty="0">
                <a:solidFill>
                  <a:srgbClr val="272D71"/>
                </a:solidFill>
                <a:latin typeface="HelveticaNeueLT Std Lt" pitchFamily="34" charset="0"/>
              </a:endParaRPr>
            </a:p>
          </p:txBody>
        </p:sp>
      </p:grpSp>
      <p:graphicFrame>
        <p:nvGraphicFramePr>
          <p:cNvPr id="38" name="Table 37"/>
          <p:cNvGraphicFramePr>
            <a:graphicFrameLocks noGrp="1"/>
          </p:cNvGraphicFramePr>
          <p:nvPr>
            <p:extLst>
              <p:ext uri="{D42A27DB-BD31-4B8C-83A1-F6EECF244321}">
                <p14:modId xmlns:p14="http://schemas.microsoft.com/office/powerpoint/2010/main" val="1848949377"/>
              </p:ext>
            </p:extLst>
          </p:nvPr>
        </p:nvGraphicFramePr>
        <p:xfrm>
          <a:off x="3581400" y="1444812"/>
          <a:ext cx="1113865" cy="4270188"/>
        </p:xfrm>
        <a:graphic>
          <a:graphicData uri="http://schemas.openxmlformats.org/drawingml/2006/table">
            <a:tbl>
              <a:tblPr firstRow="1" bandRow="1">
                <a:tableStyleId>{5C22544A-7EE6-4342-B048-85BDC9FD1C3A}</a:tableStyleId>
              </a:tblPr>
              <a:tblGrid>
                <a:gridCol w="1113865"/>
              </a:tblGrid>
              <a:tr h="402664">
                <a:tc>
                  <a:txBody>
                    <a:bodyPr/>
                    <a:lstStyle/>
                    <a:p>
                      <a:endParaRPr lang="en-US" sz="1300" dirty="0">
                        <a:solidFill>
                          <a:schemeClr val="bg1"/>
                        </a:solidFill>
                      </a:endParaRPr>
                    </a:p>
                  </a:txBody>
                  <a:tcPr>
                    <a:noFill/>
                  </a:tcPr>
                </a:tc>
              </a:tr>
              <a:tr h="2525806">
                <a:tc>
                  <a:txBody>
                    <a:bodyPr/>
                    <a:lstStyle/>
                    <a:p>
                      <a:pPr algn="ctr"/>
                      <a:endParaRPr lang="en-US" sz="1300" dirty="0" smtClean="0">
                        <a:solidFill>
                          <a:schemeClr val="bg1"/>
                        </a:solidFill>
                      </a:endParaRPr>
                    </a:p>
                    <a:p>
                      <a:pPr algn="ctr"/>
                      <a:endParaRPr lang="en-US" sz="1300" dirty="0" smtClean="0">
                        <a:solidFill>
                          <a:schemeClr val="bg1"/>
                        </a:solidFill>
                      </a:endParaRPr>
                    </a:p>
                    <a:p>
                      <a:pPr algn="ctr"/>
                      <a:endParaRPr lang="en-US" sz="1300" dirty="0" smtClean="0">
                        <a:solidFill>
                          <a:schemeClr val="bg1"/>
                        </a:solidFill>
                      </a:endParaRPr>
                    </a:p>
                    <a:p>
                      <a:pPr algn="ctr"/>
                      <a:r>
                        <a:rPr lang="en-US" sz="1300" dirty="0" smtClean="0">
                          <a:solidFill>
                            <a:schemeClr val="bg1"/>
                          </a:solidFill>
                        </a:rPr>
                        <a:t/>
                      </a:r>
                      <a:br>
                        <a:rPr lang="en-US" sz="1300" dirty="0" smtClean="0">
                          <a:solidFill>
                            <a:schemeClr val="bg1"/>
                          </a:solidFill>
                        </a:rPr>
                      </a:br>
                      <a:r>
                        <a:rPr lang="en-US" sz="1300" dirty="0" smtClean="0">
                          <a:solidFill>
                            <a:schemeClr val="bg1"/>
                          </a:solidFill>
                        </a:rPr>
                        <a:t>Projects</a:t>
                      </a:r>
                      <a:endParaRPr lang="en-US" sz="1300" dirty="0">
                        <a:solidFill>
                          <a:schemeClr val="bg1"/>
                        </a:solidFill>
                      </a:endParaRPr>
                    </a:p>
                  </a:txBody>
                  <a:tcPr>
                    <a:solidFill>
                      <a:srgbClr val="272D71"/>
                    </a:solidFill>
                  </a:tcPr>
                </a:tc>
              </a:tr>
              <a:tr h="732118">
                <a:tc>
                  <a:txBody>
                    <a:bodyPr/>
                    <a:lstStyle/>
                    <a:p>
                      <a:pPr algn="ctr"/>
                      <a:r>
                        <a:rPr lang="en-US" sz="1300" dirty="0" smtClean="0">
                          <a:solidFill>
                            <a:schemeClr val="bg1"/>
                          </a:solidFill>
                        </a:rPr>
                        <a:t>Incidents</a:t>
                      </a:r>
                      <a:endParaRPr lang="en-US" sz="1300" dirty="0">
                        <a:solidFill>
                          <a:schemeClr val="bg1"/>
                        </a:solidFill>
                      </a:endParaRPr>
                    </a:p>
                  </a:txBody>
                  <a:tcPr anchor="ctr">
                    <a:solidFill>
                      <a:srgbClr val="92D050"/>
                    </a:solidFill>
                  </a:tcPr>
                </a:tc>
              </a:tr>
              <a:tr h="606612">
                <a:tc>
                  <a:txBody>
                    <a:bodyPr/>
                    <a:lstStyle/>
                    <a:p>
                      <a:pPr algn="ctr"/>
                      <a:r>
                        <a:rPr lang="en-US" sz="1050" dirty="0" smtClean="0">
                          <a:solidFill>
                            <a:schemeClr val="bg1"/>
                          </a:solidFill>
                        </a:rPr>
                        <a:t/>
                      </a:r>
                      <a:br>
                        <a:rPr lang="en-US" sz="1050" dirty="0" smtClean="0">
                          <a:solidFill>
                            <a:schemeClr val="bg1"/>
                          </a:solidFill>
                        </a:rPr>
                      </a:br>
                      <a:r>
                        <a:rPr lang="en-US" sz="1300" dirty="0" smtClean="0">
                          <a:solidFill>
                            <a:schemeClr val="bg1"/>
                          </a:solidFill>
                        </a:rPr>
                        <a:t>Operations</a:t>
                      </a:r>
                      <a:br>
                        <a:rPr lang="en-US" sz="1300" dirty="0" smtClean="0">
                          <a:solidFill>
                            <a:schemeClr val="bg1"/>
                          </a:solidFill>
                        </a:rPr>
                      </a:br>
                      <a:endParaRPr lang="en-US" sz="1050" dirty="0">
                        <a:solidFill>
                          <a:schemeClr val="bg1"/>
                        </a:solidFill>
                      </a:endParaRPr>
                    </a:p>
                  </a:txBody>
                  <a:tcPr anchor="ctr">
                    <a:solidFill>
                      <a:srgbClr val="85AFD9"/>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7674490"/>
              </p:ext>
            </p:extLst>
          </p:nvPr>
        </p:nvGraphicFramePr>
        <p:xfrm>
          <a:off x="1219200" y="1447800"/>
          <a:ext cx="1113865" cy="4229100"/>
        </p:xfrm>
        <a:graphic>
          <a:graphicData uri="http://schemas.openxmlformats.org/drawingml/2006/table">
            <a:tbl>
              <a:tblPr firstRow="1" bandRow="1">
                <a:tableStyleId>{5C22544A-7EE6-4342-B048-85BDC9FD1C3A}</a:tableStyleId>
              </a:tblPr>
              <a:tblGrid>
                <a:gridCol w="1113865"/>
              </a:tblGrid>
              <a:tr h="411682">
                <a:tc>
                  <a:txBody>
                    <a:bodyPr/>
                    <a:lstStyle/>
                    <a:p>
                      <a:endParaRPr lang="en-US" sz="1300" dirty="0">
                        <a:solidFill>
                          <a:schemeClr val="bg1"/>
                        </a:solidFill>
                      </a:endParaRPr>
                    </a:p>
                  </a:txBody>
                  <a:tcPr>
                    <a:noFill/>
                  </a:tcPr>
                </a:tc>
              </a:tr>
              <a:tr h="2058412">
                <a:tc>
                  <a:txBody>
                    <a:bodyPr/>
                    <a:lstStyle/>
                    <a:p>
                      <a:pPr algn="ctr"/>
                      <a:endParaRPr lang="en-US" sz="1300" dirty="0" smtClean="0">
                        <a:solidFill>
                          <a:schemeClr val="bg1"/>
                        </a:solidFill>
                      </a:endParaRPr>
                    </a:p>
                    <a:p>
                      <a:pPr algn="ctr"/>
                      <a:endParaRPr lang="en-US" sz="1300" dirty="0" smtClean="0">
                        <a:solidFill>
                          <a:schemeClr val="bg1"/>
                        </a:solidFill>
                      </a:endParaRPr>
                    </a:p>
                    <a:p>
                      <a:pPr algn="ctr"/>
                      <a:endParaRPr lang="en-US" sz="1300" dirty="0" smtClean="0">
                        <a:solidFill>
                          <a:schemeClr val="bg1"/>
                        </a:solidFill>
                      </a:endParaRPr>
                    </a:p>
                    <a:p>
                      <a:pPr algn="ctr"/>
                      <a:r>
                        <a:rPr lang="en-US" sz="1300" dirty="0" smtClean="0">
                          <a:solidFill>
                            <a:schemeClr val="bg1"/>
                          </a:solidFill>
                        </a:rPr>
                        <a:t/>
                      </a:r>
                      <a:br>
                        <a:rPr lang="en-US" sz="1300" dirty="0" smtClean="0">
                          <a:solidFill>
                            <a:schemeClr val="bg1"/>
                          </a:solidFill>
                        </a:rPr>
                      </a:br>
                      <a:r>
                        <a:rPr lang="en-US" sz="1300" dirty="0" smtClean="0">
                          <a:solidFill>
                            <a:schemeClr val="bg1"/>
                          </a:solidFill>
                        </a:rPr>
                        <a:t>Incidents</a:t>
                      </a:r>
                      <a:endParaRPr lang="en-US" sz="1300" dirty="0">
                        <a:solidFill>
                          <a:schemeClr val="bg1"/>
                        </a:solidFill>
                      </a:endParaRPr>
                    </a:p>
                  </a:txBody>
                  <a:tcPr>
                    <a:solidFill>
                      <a:srgbClr val="92D050"/>
                    </a:solidFill>
                  </a:tcPr>
                </a:tc>
              </a:tr>
              <a:tr h="1347324">
                <a:tc>
                  <a:txBody>
                    <a:bodyPr/>
                    <a:lstStyle/>
                    <a:p>
                      <a:pPr algn="ctr"/>
                      <a:endParaRPr lang="en-US" sz="1300" dirty="0" smtClean="0">
                        <a:solidFill>
                          <a:schemeClr val="bg1"/>
                        </a:solidFill>
                      </a:endParaRPr>
                    </a:p>
                    <a:p>
                      <a:pPr algn="ctr"/>
                      <a:r>
                        <a:rPr lang="en-US" sz="1300" dirty="0" smtClean="0">
                          <a:solidFill>
                            <a:schemeClr val="bg1"/>
                          </a:solidFill>
                        </a:rPr>
                        <a:t/>
                      </a:r>
                      <a:br>
                        <a:rPr lang="en-US" sz="1300" dirty="0" smtClean="0">
                          <a:solidFill>
                            <a:schemeClr val="bg1"/>
                          </a:solidFill>
                        </a:rPr>
                      </a:br>
                      <a:r>
                        <a:rPr lang="en-US" sz="1300" dirty="0" smtClean="0">
                          <a:solidFill>
                            <a:schemeClr val="bg1"/>
                          </a:solidFill>
                        </a:rPr>
                        <a:t>Projects</a:t>
                      </a:r>
                      <a:endParaRPr lang="en-US" sz="1300" dirty="0">
                        <a:solidFill>
                          <a:schemeClr val="bg1"/>
                        </a:solidFill>
                      </a:endParaRPr>
                    </a:p>
                  </a:txBody>
                  <a:tcPr>
                    <a:solidFill>
                      <a:srgbClr val="272D71"/>
                    </a:solidFill>
                  </a:tcPr>
                </a:tc>
              </a:tr>
              <a:tr h="411682">
                <a:tc>
                  <a:txBody>
                    <a:bodyPr/>
                    <a:lstStyle/>
                    <a:p>
                      <a:pPr algn="ctr"/>
                      <a:r>
                        <a:rPr lang="en-US" sz="1300" dirty="0" smtClean="0">
                          <a:solidFill>
                            <a:schemeClr val="bg1"/>
                          </a:solidFill>
                        </a:rPr>
                        <a:t>Operations</a:t>
                      </a:r>
                      <a:endParaRPr lang="en-US" sz="1300" dirty="0">
                        <a:solidFill>
                          <a:schemeClr val="bg1"/>
                        </a:solidFill>
                      </a:endParaRPr>
                    </a:p>
                  </a:txBody>
                  <a:tcPr anchor="ctr">
                    <a:solidFill>
                      <a:srgbClr val="85AFD9"/>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78680502"/>
              </p:ext>
            </p:extLst>
          </p:nvPr>
        </p:nvGraphicFramePr>
        <p:xfrm>
          <a:off x="6096000" y="1287242"/>
          <a:ext cx="1143000" cy="4503958"/>
        </p:xfrm>
        <a:graphic>
          <a:graphicData uri="http://schemas.openxmlformats.org/drawingml/2006/table">
            <a:tbl>
              <a:tblPr firstRow="1" bandRow="1">
                <a:tableStyleId>{5C22544A-7EE6-4342-B048-85BDC9FD1C3A}</a:tableStyleId>
              </a:tblPr>
              <a:tblGrid>
                <a:gridCol w="1143000"/>
              </a:tblGrid>
              <a:tr h="587409">
                <a:tc>
                  <a:txBody>
                    <a:bodyPr/>
                    <a:lstStyle/>
                    <a:p>
                      <a:endParaRPr lang="en-US" sz="1300" dirty="0">
                        <a:solidFill>
                          <a:schemeClr val="bg1"/>
                        </a:solidFill>
                      </a:endParaRPr>
                    </a:p>
                  </a:txBody>
                  <a:tcPr anchor="ctr">
                    <a:noFill/>
                  </a:tcPr>
                </a:tc>
              </a:tr>
              <a:tr h="1860930">
                <a:tc>
                  <a:txBody>
                    <a:bodyPr/>
                    <a:lstStyle/>
                    <a:p>
                      <a:pPr algn="ctr"/>
                      <a:r>
                        <a:rPr lang="en-US" sz="1300" dirty="0" smtClean="0">
                          <a:solidFill>
                            <a:schemeClr val="bg1"/>
                          </a:solidFill>
                        </a:rPr>
                        <a:t>Operations</a:t>
                      </a:r>
                      <a:endParaRPr lang="en-US" sz="1300" dirty="0">
                        <a:solidFill>
                          <a:schemeClr val="bg1"/>
                        </a:solidFill>
                      </a:endParaRPr>
                    </a:p>
                  </a:txBody>
                  <a:tcPr anchor="ctr">
                    <a:solidFill>
                      <a:srgbClr val="85AFD9"/>
                    </a:solidFill>
                  </a:tcPr>
                </a:tc>
              </a:tr>
              <a:tr h="1369819">
                <a:tc>
                  <a:txBody>
                    <a:bodyPr/>
                    <a:lstStyle/>
                    <a:p>
                      <a:pPr algn="ctr"/>
                      <a:r>
                        <a:rPr lang="en-US" sz="1300" dirty="0" smtClean="0">
                          <a:solidFill>
                            <a:schemeClr val="bg1"/>
                          </a:solidFill>
                        </a:rPr>
                        <a:t>Projects</a:t>
                      </a:r>
                      <a:endParaRPr lang="en-US" sz="1300" dirty="0">
                        <a:solidFill>
                          <a:schemeClr val="bg1"/>
                        </a:solidFill>
                      </a:endParaRPr>
                    </a:p>
                  </a:txBody>
                  <a:tcPr anchor="ctr">
                    <a:solidFill>
                      <a:srgbClr val="272D71"/>
                    </a:solidFill>
                  </a:tcPr>
                </a:tc>
              </a:tr>
              <a:tr h="660835">
                <a:tc>
                  <a:txBody>
                    <a:bodyPr/>
                    <a:lstStyle/>
                    <a:p>
                      <a:pPr algn="ctr"/>
                      <a:endParaRPr lang="en-US" sz="1300" dirty="0" smtClean="0">
                        <a:solidFill>
                          <a:schemeClr val="bg1"/>
                        </a:solidFill>
                      </a:endParaRPr>
                    </a:p>
                    <a:p>
                      <a:pPr algn="ctr"/>
                      <a:r>
                        <a:rPr lang="en-US" sz="1300" dirty="0" smtClean="0">
                          <a:solidFill>
                            <a:schemeClr val="bg1"/>
                          </a:solidFill>
                        </a:rPr>
                        <a:t>Incidents</a:t>
                      </a:r>
                    </a:p>
                    <a:p>
                      <a:pPr algn="ctr"/>
                      <a:endParaRPr lang="en-US" sz="1300" dirty="0">
                        <a:solidFill>
                          <a:schemeClr val="bg1"/>
                        </a:solidFill>
                      </a:endParaRPr>
                    </a:p>
                  </a:txBody>
                  <a:tcPr anchor="ctr">
                    <a:solidFill>
                      <a:srgbClr val="92D050"/>
                    </a:solidFill>
                  </a:tcPr>
                </a:tc>
              </a:tr>
            </a:tbl>
          </a:graphicData>
        </a:graphic>
      </p:graphicFrame>
      <p:pic>
        <p:nvPicPr>
          <p:cNvPr id="23" name="Picture 3"/>
          <p:cNvPicPr>
            <a:picLocks noChangeAspect="1" noChangeArrowheads="1"/>
          </p:cNvPicPr>
          <p:nvPr/>
        </p:nvPicPr>
        <p:blipFill>
          <a:blip r:embed="rId3" cstate="print"/>
          <a:srcRect/>
          <a:stretch>
            <a:fillRect/>
          </a:stretch>
        </p:blipFill>
        <p:spPr bwMode="auto">
          <a:xfrm>
            <a:off x="1304925" y="819150"/>
            <a:ext cx="760461" cy="1019175"/>
          </a:xfrm>
          <a:prstGeom prst="rect">
            <a:avLst/>
          </a:prstGeom>
          <a:noFill/>
          <a:ln w="9525">
            <a:noFill/>
            <a:miter lim="800000"/>
            <a:headEnd/>
            <a:tailEnd/>
          </a:ln>
        </p:spPr>
      </p:pic>
      <p:pic>
        <p:nvPicPr>
          <p:cNvPr id="18" name="Picture 1"/>
          <p:cNvPicPr>
            <a:picLocks noChangeAspect="1" noChangeArrowheads="1"/>
          </p:cNvPicPr>
          <p:nvPr/>
        </p:nvPicPr>
        <p:blipFill>
          <a:blip r:embed="rId4" cstate="print"/>
          <a:srcRect/>
          <a:stretch>
            <a:fillRect/>
          </a:stretch>
        </p:blipFill>
        <p:spPr bwMode="auto">
          <a:xfrm>
            <a:off x="3657600" y="762000"/>
            <a:ext cx="847725" cy="1100412"/>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6178172" y="819150"/>
            <a:ext cx="832228" cy="1038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381000"/>
            <a:ext cx="7924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Individual Administrative Burden</a:t>
            </a:r>
          </a:p>
        </p:txBody>
      </p:sp>
      <p:cxnSp>
        <p:nvCxnSpPr>
          <p:cNvPr id="4" name="Straight Arrow Connector 3"/>
          <p:cNvCxnSpPr/>
          <p:nvPr/>
        </p:nvCxnSpPr>
        <p:spPr bwMode="auto">
          <a:xfrm flipH="1" flipV="1">
            <a:off x="5700712" y="2695575"/>
            <a:ext cx="1600200" cy="762000"/>
          </a:xfrm>
          <a:prstGeom prst="straightConnector1">
            <a:avLst/>
          </a:prstGeom>
          <a:solidFill>
            <a:schemeClr val="accent1"/>
          </a:solidFill>
          <a:ln w="28575" cap="flat" cmpd="sng" algn="ctr">
            <a:solidFill>
              <a:srgbClr val="1B3A89"/>
            </a:solidFill>
            <a:prstDash val="solid"/>
            <a:round/>
            <a:headEnd type="arrow"/>
            <a:tailEnd type="arrow"/>
          </a:ln>
          <a:effectLst/>
        </p:spPr>
      </p:cxnSp>
      <p:grpSp>
        <p:nvGrpSpPr>
          <p:cNvPr id="2" name="Group 30"/>
          <p:cNvGrpSpPr/>
          <p:nvPr/>
        </p:nvGrpSpPr>
        <p:grpSpPr>
          <a:xfrm>
            <a:off x="5776912" y="3617298"/>
            <a:ext cx="838200" cy="933510"/>
            <a:chOff x="3352800" y="1447800"/>
            <a:chExt cx="838200" cy="933510"/>
          </a:xfrm>
        </p:grpSpPr>
        <p:pic>
          <p:nvPicPr>
            <p:cNvPr id="6" name="Picture 5" descr="helpdesksoftwareicon.jpg"/>
            <p:cNvPicPr>
              <a:picLocks noChangeAspect="1"/>
            </p:cNvPicPr>
            <p:nvPr/>
          </p:nvPicPr>
          <p:blipFill>
            <a:blip r:embed="rId4" cstate="print"/>
            <a:stretch>
              <a:fillRect/>
            </a:stretch>
          </p:blipFill>
          <p:spPr>
            <a:xfrm>
              <a:off x="3448050" y="1447800"/>
              <a:ext cx="514350" cy="514350"/>
            </a:xfrm>
            <a:prstGeom prst="rect">
              <a:avLst/>
            </a:prstGeom>
          </p:spPr>
        </p:pic>
        <p:sp>
          <p:nvSpPr>
            <p:cNvPr id="7" name="TextBox 6"/>
            <p:cNvSpPr txBox="1"/>
            <p:nvPr/>
          </p:nvSpPr>
          <p:spPr>
            <a:xfrm>
              <a:off x="3352800" y="1981200"/>
              <a:ext cx="838200" cy="400110"/>
            </a:xfrm>
            <a:prstGeom prst="rect">
              <a:avLst/>
            </a:prstGeom>
            <a:noFill/>
          </p:spPr>
          <p:txBody>
            <a:bodyPr wrap="square" rtlCol="0">
              <a:spAutoFit/>
            </a:bodyPr>
            <a:lstStyle/>
            <a:p>
              <a:r>
                <a:rPr lang="en-US" sz="1000" dirty="0" smtClean="0">
                  <a:latin typeface="Segoe UI" pitchFamily="34" charset="0"/>
                  <a:cs typeface="Segoe UI" pitchFamily="34" charset="0"/>
                </a:rPr>
                <a:t>Ticketing Software</a:t>
              </a:r>
              <a:endParaRPr lang="en-US" sz="1000" dirty="0">
                <a:latin typeface="Segoe UI" pitchFamily="34" charset="0"/>
                <a:cs typeface="Segoe UI" pitchFamily="34" charset="0"/>
              </a:endParaRPr>
            </a:p>
          </p:txBody>
        </p:sp>
      </p:grpSp>
      <p:grpSp>
        <p:nvGrpSpPr>
          <p:cNvPr id="5" name="Group 36"/>
          <p:cNvGrpSpPr/>
          <p:nvPr/>
        </p:nvGrpSpPr>
        <p:grpSpPr>
          <a:xfrm>
            <a:off x="900112" y="3709633"/>
            <a:ext cx="838200" cy="759429"/>
            <a:chOff x="3948544" y="2209800"/>
            <a:chExt cx="685800" cy="616614"/>
          </a:xfrm>
        </p:grpSpPr>
        <p:pic>
          <p:nvPicPr>
            <p:cNvPr id="9" name="Picture 8" descr="msword icon.jpg"/>
            <p:cNvPicPr>
              <a:picLocks noChangeAspect="1"/>
            </p:cNvPicPr>
            <p:nvPr/>
          </p:nvPicPr>
          <p:blipFill>
            <a:blip r:embed="rId5" cstate="print"/>
            <a:stretch>
              <a:fillRect/>
            </a:stretch>
          </p:blipFill>
          <p:spPr>
            <a:xfrm>
              <a:off x="3962400" y="2209800"/>
              <a:ext cx="419100" cy="419100"/>
            </a:xfrm>
            <a:prstGeom prst="rect">
              <a:avLst/>
            </a:prstGeom>
          </p:spPr>
        </p:pic>
        <p:sp>
          <p:nvSpPr>
            <p:cNvPr id="10" name="TextBox 9"/>
            <p:cNvSpPr txBox="1"/>
            <p:nvPr/>
          </p:nvSpPr>
          <p:spPr>
            <a:xfrm>
              <a:off x="3948544" y="2614001"/>
              <a:ext cx="685800" cy="212413"/>
            </a:xfrm>
            <a:prstGeom prst="rect">
              <a:avLst/>
            </a:prstGeom>
            <a:noFill/>
          </p:spPr>
          <p:txBody>
            <a:bodyPr wrap="square" rtlCol="0">
              <a:spAutoFit/>
            </a:bodyPr>
            <a:lstStyle/>
            <a:p>
              <a:r>
                <a:rPr lang="en-US" sz="1050" dirty="0" smtClean="0">
                  <a:latin typeface="Segoe UI" pitchFamily="34" charset="0"/>
                  <a:cs typeface="Segoe UI" pitchFamily="34" charset="0"/>
                </a:rPr>
                <a:t>Word</a:t>
              </a:r>
              <a:endParaRPr lang="en-US" sz="1200" dirty="0">
                <a:latin typeface="Segoe UI" pitchFamily="34" charset="0"/>
                <a:cs typeface="Segoe UI" pitchFamily="34" charset="0"/>
              </a:endParaRPr>
            </a:p>
          </p:txBody>
        </p:sp>
      </p:grpSp>
      <p:grpSp>
        <p:nvGrpSpPr>
          <p:cNvPr id="8" name="Group 39"/>
          <p:cNvGrpSpPr/>
          <p:nvPr/>
        </p:nvGrpSpPr>
        <p:grpSpPr>
          <a:xfrm>
            <a:off x="1957387" y="3763121"/>
            <a:ext cx="838200" cy="731996"/>
            <a:chOff x="1197551" y="2362200"/>
            <a:chExt cx="685800" cy="573405"/>
          </a:xfrm>
        </p:grpSpPr>
        <p:pic>
          <p:nvPicPr>
            <p:cNvPr id="12" name="Picture 11" descr="Excel.jpg"/>
            <p:cNvPicPr>
              <a:picLocks noChangeAspect="1"/>
            </p:cNvPicPr>
            <p:nvPr/>
          </p:nvPicPr>
          <p:blipFill>
            <a:blip r:embed="rId6" cstate="print"/>
            <a:stretch>
              <a:fillRect/>
            </a:stretch>
          </p:blipFill>
          <p:spPr>
            <a:xfrm>
              <a:off x="1219200" y="2362200"/>
              <a:ext cx="340191" cy="340191"/>
            </a:xfrm>
            <a:prstGeom prst="rect">
              <a:avLst/>
            </a:prstGeom>
          </p:spPr>
        </p:pic>
        <p:sp>
          <p:nvSpPr>
            <p:cNvPr id="13" name="TextBox 12"/>
            <p:cNvSpPr txBox="1"/>
            <p:nvPr/>
          </p:nvSpPr>
          <p:spPr>
            <a:xfrm>
              <a:off x="1197551" y="2689384"/>
              <a:ext cx="685800" cy="246221"/>
            </a:xfrm>
            <a:prstGeom prst="rect">
              <a:avLst/>
            </a:prstGeom>
            <a:noFill/>
          </p:spPr>
          <p:txBody>
            <a:bodyPr wrap="square" rtlCol="0">
              <a:spAutoFit/>
            </a:bodyPr>
            <a:lstStyle/>
            <a:p>
              <a:r>
                <a:rPr lang="en-US" sz="1000" dirty="0" smtClean="0">
                  <a:latin typeface="Segoe UI" pitchFamily="34" charset="0"/>
                  <a:cs typeface="Segoe UI" pitchFamily="34" charset="0"/>
                </a:rPr>
                <a:t>Excel</a:t>
              </a:r>
              <a:endParaRPr lang="en-US" sz="1000" dirty="0">
                <a:latin typeface="Segoe UI" pitchFamily="34" charset="0"/>
                <a:cs typeface="Segoe UI" pitchFamily="34" charset="0"/>
              </a:endParaRPr>
            </a:p>
          </p:txBody>
        </p:sp>
      </p:grpSp>
      <p:grpSp>
        <p:nvGrpSpPr>
          <p:cNvPr id="11" name="Group 42"/>
          <p:cNvGrpSpPr/>
          <p:nvPr/>
        </p:nvGrpSpPr>
        <p:grpSpPr>
          <a:xfrm>
            <a:off x="2805112" y="3758357"/>
            <a:ext cx="914400" cy="712946"/>
            <a:chOff x="2209800" y="3114675"/>
            <a:chExt cx="914400" cy="712946"/>
          </a:xfrm>
        </p:grpSpPr>
        <p:pic>
          <p:nvPicPr>
            <p:cNvPr id="15" name="Picture 14" descr="Database Icon.jpg"/>
            <p:cNvPicPr>
              <a:picLocks noChangeAspect="1"/>
            </p:cNvPicPr>
            <p:nvPr/>
          </p:nvPicPr>
          <p:blipFill>
            <a:blip r:embed="rId7" cstate="print"/>
            <a:stretch>
              <a:fillRect/>
            </a:stretch>
          </p:blipFill>
          <p:spPr>
            <a:xfrm>
              <a:off x="2362200" y="3114675"/>
              <a:ext cx="466725" cy="466725"/>
            </a:xfrm>
            <a:prstGeom prst="rect">
              <a:avLst/>
            </a:prstGeom>
          </p:spPr>
        </p:pic>
        <p:sp>
          <p:nvSpPr>
            <p:cNvPr id="17" name="TextBox 16"/>
            <p:cNvSpPr txBox="1"/>
            <p:nvPr/>
          </p:nvSpPr>
          <p:spPr>
            <a:xfrm>
              <a:off x="2209800" y="3581400"/>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Custom DB</a:t>
              </a:r>
              <a:endParaRPr lang="en-US" sz="1000" dirty="0">
                <a:latin typeface="Segoe UI" pitchFamily="34" charset="0"/>
                <a:cs typeface="Segoe UI" pitchFamily="34" charset="0"/>
              </a:endParaRPr>
            </a:p>
          </p:txBody>
        </p:sp>
      </p:grpSp>
      <p:grpSp>
        <p:nvGrpSpPr>
          <p:cNvPr id="14" name="Group 45"/>
          <p:cNvGrpSpPr/>
          <p:nvPr/>
        </p:nvGrpSpPr>
        <p:grpSpPr>
          <a:xfrm>
            <a:off x="3871912" y="3686919"/>
            <a:ext cx="1181100" cy="893922"/>
            <a:chOff x="3581400" y="2362200"/>
            <a:chExt cx="944880" cy="655145"/>
          </a:xfrm>
        </p:grpSpPr>
        <p:pic>
          <p:nvPicPr>
            <p:cNvPr id="19" name="Picture 18" descr="powerpointicon.jpg"/>
            <p:cNvPicPr>
              <a:picLocks noChangeAspect="1"/>
            </p:cNvPicPr>
            <p:nvPr/>
          </p:nvPicPr>
          <p:blipFill>
            <a:blip r:embed="rId8" cstate="print"/>
            <a:stretch>
              <a:fillRect/>
            </a:stretch>
          </p:blipFill>
          <p:spPr>
            <a:xfrm>
              <a:off x="3581400" y="2362200"/>
              <a:ext cx="423164" cy="423164"/>
            </a:xfrm>
            <a:prstGeom prst="rect">
              <a:avLst/>
            </a:prstGeom>
          </p:spPr>
        </p:pic>
        <p:sp>
          <p:nvSpPr>
            <p:cNvPr id="20" name="TextBox 19"/>
            <p:cNvSpPr txBox="1"/>
            <p:nvPr/>
          </p:nvSpPr>
          <p:spPr>
            <a:xfrm>
              <a:off x="3611880" y="2771124"/>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PPT</a:t>
              </a:r>
              <a:endParaRPr lang="en-US" sz="1000" dirty="0">
                <a:latin typeface="Segoe UI" pitchFamily="34" charset="0"/>
                <a:cs typeface="Segoe UI" pitchFamily="34" charset="0"/>
              </a:endParaRPr>
            </a:p>
          </p:txBody>
        </p:sp>
      </p:grpSp>
      <p:grpSp>
        <p:nvGrpSpPr>
          <p:cNvPr id="16" name="Group 48"/>
          <p:cNvGrpSpPr/>
          <p:nvPr/>
        </p:nvGrpSpPr>
        <p:grpSpPr>
          <a:xfrm>
            <a:off x="4786312" y="3733830"/>
            <a:ext cx="1143000" cy="762000"/>
            <a:chOff x="1371600" y="2971800"/>
            <a:chExt cx="914400" cy="609600"/>
          </a:xfrm>
        </p:grpSpPr>
        <p:pic>
          <p:nvPicPr>
            <p:cNvPr id="22" name="Picture 21" descr="MSPicon.jpg"/>
            <p:cNvPicPr>
              <a:picLocks noChangeAspect="1"/>
            </p:cNvPicPr>
            <p:nvPr/>
          </p:nvPicPr>
          <p:blipFill>
            <a:blip r:embed="rId9" cstate="print"/>
            <a:stretch>
              <a:fillRect/>
            </a:stretch>
          </p:blipFill>
          <p:spPr>
            <a:xfrm>
              <a:off x="1564809" y="2971800"/>
              <a:ext cx="340191" cy="340191"/>
            </a:xfrm>
            <a:prstGeom prst="rect">
              <a:avLst/>
            </a:prstGeom>
          </p:spPr>
        </p:pic>
        <p:sp>
          <p:nvSpPr>
            <p:cNvPr id="23" name="TextBox 22"/>
            <p:cNvSpPr txBox="1"/>
            <p:nvPr/>
          </p:nvSpPr>
          <p:spPr>
            <a:xfrm>
              <a:off x="1371600" y="3335179"/>
              <a:ext cx="914400" cy="246221"/>
            </a:xfrm>
            <a:prstGeom prst="rect">
              <a:avLst/>
            </a:prstGeom>
            <a:noFill/>
          </p:spPr>
          <p:txBody>
            <a:bodyPr wrap="square" rtlCol="0">
              <a:spAutoFit/>
            </a:bodyPr>
            <a:lstStyle/>
            <a:p>
              <a:r>
                <a:rPr lang="en-US" sz="1000" dirty="0" smtClean="0">
                  <a:latin typeface="Segoe UI" pitchFamily="34" charset="0"/>
                  <a:cs typeface="Segoe UI" pitchFamily="34" charset="0"/>
                </a:rPr>
                <a:t>MS Project</a:t>
              </a:r>
              <a:endParaRPr lang="en-US" sz="1000" dirty="0">
                <a:latin typeface="Segoe UI" pitchFamily="34" charset="0"/>
                <a:cs typeface="Segoe UI" pitchFamily="34" charset="0"/>
              </a:endParaRPr>
            </a:p>
          </p:txBody>
        </p:sp>
      </p:grpSp>
      <p:grpSp>
        <p:nvGrpSpPr>
          <p:cNvPr id="18" name="Group 53"/>
          <p:cNvGrpSpPr/>
          <p:nvPr/>
        </p:nvGrpSpPr>
        <p:grpSpPr>
          <a:xfrm>
            <a:off x="6767512" y="3457575"/>
            <a:ext cx="1385888" cy="1132046"/>
            <a:chOff x="6781800" y="4114800"/>
            <a:chExt cx="1385888" cy="1132046"/>
          </a:xfrm>
        </p:grpSpPr>
        <p:pic>
          <p:nvPicPr>
            <p:cNvPr id="25" name="Picture 24" descr="postitnote.jpg"/>
            <p:cNvPicPr>
              <a:picLocks noChangeAspect="1"/>
            </p:cNvPicPr>
            <p:nvPr/>
          </p:nvPicPr>
          <p:blipFill>
            <a:blip r:embed="rId10" cstate="print"/>
            <a:stretch>
              <a:fillRect/>
            </a:stretch>
          </p:blipFill>
          <p:spPr>
            <a:xfrm>
              <a:off x="6858000" y="4114800"/>
              <a:ext cx="1238701" cy="1093582"/>
            </a:xfrm>
            <a:prstGeom prst="rect">
              <a:avLst/>
            </a:prstGeom>
          </p:spPr>
        </p:pic>
        <p:sp>
          <p:nvSpPr>
            <p:cNvPr id="26" name="TextBox 25"/>
            <p:cNvSpPr txBox="1"/>
            <p:nvPr/>
          </p:nvSpPr>
          <p:spPr>
            <a:xfrm>
              <a:off x="6781800" y="5000625"/>
              <a:ext cx="1385888" cy="246221"/>
            </a:xfrm>
            <a:prstGeom prst="rect">
              <a:avLst/>
            </a:prstGeom>
            <a:noFill/>
          </p:spPr>
          <p:txBody>
            <a:bodyPr wrap="square" rtlCol="0">
              <a:spAutoFit/>
            </a:bodyPr>
            <a:lstStyle/>
            <a:p>
              <a:pPr algn="ctr"/>
              <a:r>
                <a:rPr lang="en-US" sz="1000" dirty="0" smtClean="0">
                  <a:latin typeface="Segoe UI" pitchFamily="34" charset="0"/>
                  <a:cs typeface="Segoe UI" pitchFamily="34" charset="0"/>
                </a:rPr>
                <a:t>Personal To-Do Lists</a:t>
              </a:r>
              <a:endParaRPr lang="en-US" sz="1000" dirty="0">
                <a:latin typeface="Segoe UI" pitchFamily="34" charset="0"/>
                <a:cs typeface="Segoe UI" pitchFamily="34" charset="0"/>
              </a:endParaRPr>
            </a:p>
          </p:txBody>
        </p:sp>
      </p:grpSp>
      <p:cxnSp>
        <p:nvCxnSpPr>
          <p:cNvPr id="27" name="Straight Arrow Connector 26"/>
          <p:cNvCxnSpPr/>
          <p:nvPr/>
        </p:nvCxnSpPr>
        <p:spPr bwMode="auto">
          <a:xfrm flipV="1">
            <a:off x="1433512" y="2771775"/>
            <a:ext cx="1981200" cy="8382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28" name="Straight Arrow Connector 27"/>
          <p:cNvCxnSpPr/>
          <p:nvPr/>
        </p:nvCxnSpPr>
        <p:spPr bwMode="auto">
          <a:xfrm flipV="1">
            <a:off x="2424112" y="2847975"/>
            <a:ext cx="1371600" cy="7620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29" name="Straight Arrow Connector 28"/>
          <p:cNvCxnSpPr/>
          <p:nvPr/>
        </p:nvCxnSpPr>
        <p:spPr bwMode="auto">
          <a:xfrm flipH="1" flipV="1">
            <a:off x="5472112" y="2924175"/>
            <a:ext cx="533400" cy="6096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30" name="Straight Arrow Connector 29"/>
          <p:cNvCxnSpPr/>
          <p:nvPr/>
        </p:nvCxnSpPr>
        <p:spPr bwMode="auto">
          <a:xfrm flipH="1" flipV="1">
            <a:off x="4938712" y="3076575"/>
            <a:ext cx="228600" cy="5334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31" name="Straight Arrow Connector 30"/>
          <p:cNvCxnSpPr/>
          <p:nvPr/>
        </p:nvCxnSpPr>
        <p:spPr bwMode="auto">
          <a:xfrm flipV="1">
            <a:off x="4176712" y="3152775"/>
            <a:ext cx="152400" cy="457200"/>
          </a:xfrm>
          <a:prstGeom prst="straightConnector1">
            <a:avLst/>
          </a:prstGeom>
          <a:solidFill>
            <a:schemeClr val="accent1"/>
          </a:solidFill>
          <a:ln w="28575" cap="flat" cmpd="sng" algn="ctr">
            <a:solidFill>
              <a:srgbClr val="1B3A89"/>
            </a:solidFill>
            <a:prstDash val="solid"/>
            <a:round/>
            <a:headEnd type="arrow"/>
            <a:tailEnd type="arrow"/>
          </a:ln>
          <a:effectLst/>
        </p:spPr>
      </p:cxnSp>
      <p:cxnSp>
        <p:nvCxnSpPr>
          <p:cNvPr id="32" name="Straight Arrow Connector 31"/>
          <p:cNvCxnSpPr/>
          <p:nvPr/>
        </p:nvCxnSpPr>
        <p:spPr bwMode="auto">
          <a:xfrm flipV="1">
            <a:off x="3414712" y="3076575"/>
            <a:ext cx="533400" cy="533400"/>
          </a:xfrm>
          <a:prstGeom prst="straightConnector1">
            <a:avLst/>
          </a:prstGeom>
          <a:solidFill>
            <a:schemeClr val="accent1"/>
          </a:solidFill>
          <a:ln w="28575" cap="flat" cmpd="sng" algn="ctr">
            <a:solidFill>
              <a:srgbClr val="1B3A89"/>
            </a:solidFill>
            <a:prstDash val="solid"/>
            <a:round/>
            <a:headEnd type="arrow"/>
            <a:tailEnd type="arrow"/>
          </a:ln>
          <a:effectLst/>
        </p:spPr>
      </p:cxnSp>
      <p:pic>
        <p:nvPicPr>
          <p:cNvPr id="33" name="Picture 3"/>
          <p:cNvPicPr>
            <a:picLocks noChangeAspect="1" noChangeArrowheads="1"/>
          </p:cNvPicPr>
          <p:nvPr/>
        </p:nvPicPr>
        <p:blipFill>
          <a:blip r:embed="rId11" cstate="print"/>
          <a:srcRect/>
          <a:stretch>
            <a:fillRect/>
          </a:stretch>
        </p:blipFill>
        <p:spPr bwMode="auto">
          <a:xfrm>
            <a:off x="4114800" y="1600200"/>
            <a:ext cx="760461" cy="1019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381000"/>
            <a:ext cx="7924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Individual Administrative Burden</a:t>
            </a:r>
          </a:p>
        </p:txBody>
      </p:sp>
      <p:pic>
        <p:nvPicPr>
          <p:cNvPr id="33" name="Picture 3"/>
          <p:cNvPicPr>
            <a:picLocks noChangeAspect="1" noChangeArrowheads="1"/>
          </p:cNvPicPr>
          <p:nvPr/>
        </p:nvPicPr>
        <p:blipFill>
          <a:blip r:embed="rId4" cstate="print"/>
          <a:srcRect/>
          <a:stretch>
            <a:fillRect/>
          </a:stretch>
        </p:blipFill>
        <p:spPr bwMode="auto">
          <a:xfrm>
            <a:off x="1295400" y="1905000"/>
            <a:ext cx="2097259" cy="2810760"/>
          </a:xfrm>
          <a:prstGeom prst="rect">
            <a:avLst/>
          </a:prstGeom>
          <a:noFill/>
          <a:ln w="9525">
            <a:noFill/>
            <a:miter lim="800000"/>
            <a:headEnd/>
            <a:tailEnd/>
          </a:ln>
        </p:spPr>
      </p:pic>
      <p:sp>
        <p:nvSpPr>
          <p:cNvPr id="34" name="TextBox 33"/>
          <p:cNvSpPr txBox="1"/>
          <p:nvPr/>
        </p:nvSpPr>
        <p:spPr>
          <a:xfrm>
            <a:off x="3962400" y="1371600"/>
            <a:ext cx="3429000" cy="830997"/>
          </a:xfrm>
          <a:prstGeom prst="rect">
            <a:avLst/>
          </a:prstGeom>
          <a:noFill/>
        </p:spPr>
        <p:txBody>
          <a:bodyPr wrap="square" rtlCol="0">
            <a:spAutoFit/>
          </a:bodyPr>
          <a:lstStyle/>
          <a:p>
            <a:r>
              <a:rPr lang="en-US" sz="1600" b="1" dirty="0" smtClean="0">
                <a:solidFill>
                  <a:srgbClr val="CC0000"/>
                </a:solidFill>
                <a:latin typeface="Segoe UI" pitchFamily="34" charset="0"/>
                <a:cs typeface="Segoe UI" pitchFamily="34" charset="0"/>
              </a:rPr>
              <a:t>“Why do they want me to track what I’m doing? Do they not think I get enough done?”</a:t>
            </a:r>
            <a:endParaRPr lang="en-US" sz="1600" b="1" dirty="0">
              <a:solidFill>
                <a:srgbClr val="CC0000"/>
              </a:solidFill>
              <a:latin typeface="Segoe UI" pitchFamily="34" charset="0"/>
              <a:cs typeface="Segoe UI" pitchFamily="34" charset="0"/>
            </a:endParaRPr>
          </a:p>
        </p:txBody>
      </p:sp>
      <p:sp>
        <p:nvSpPr>
          <p:cNvPr id="35" name="TextBox 34"/>
          <p:cNvSpPr txBox="1"/>
          <p:nvPr/>
        </p:nvSpPr>
        <p:spPr>
          <a:xfrm>
            <a:off x="4724400" y="2598003"/>
            <a:ext cx="3581400" cy="830997"/>
          </a:xfrm>
          <a:prstGeom prst="rect">
            <a:avLst/>
          </a:prstGeom>
          <a:noFill/>
        </p:spPr>
        <p:txBody>
          <a:bodyPr wrap="square" rtlCol="0">
            <a:spAutoFit/>
          </a:bodyPr>
          <a:lstStyle/>
          <a:p>
            <a:r>
              <a:rPr lang="en-US" sz="1600" b="1" dirty="0" smtClean="0">
                <a:solidFill>
                  <a:srgbClr val="CC0000"/>
                </a:solidFill>
                <a:latin typeface="Segoe UI" pitchFamily="34" charset="0"/>
                <a:cs typeface="Segoe UI" pitchFamily="34" charset="0"/>
              </a:rPr>
              <a:t>“What are they going to do with this information? Is it going to be used in my annual review?” </a:t>
            </a:r>
            <a:endParaRPr lang="en-US" sz="1600" b="1" dirty="0">
              <a:solidFill>
                <a:srgbClr val="CC0000"/>
              </a:solidFill>
              <a:latin typeface="Segoe UI" pitchFamily="34" charset="0"/>
              <a:cs typeface="Segoe UI" pitchFamily="34" charset="0"/>
            </a:endParaRPr>
          </a:p>
        </p:txBody>
      </p:sp>
      <p:sp>
        <p:nvSpPr>
          <p:cNvPr id="36" name="TextBox 35"/>
          <p:cNvSpPr txBox="1"/>
          <p:nvPr/>
        </p:nvSpPr>
        <p:spPr>
          <a:xfrm>
            <a:off x="4038600" y="3893403"/>
            <a:ext cx="3581400" cy="830997"/>
          </a:xfrm>
          <a:prstGeom prst="rect">
            <a:avLst/>
          </a:prstGeom>
          <a:noFill/>
        </p:spPr>
        <p:txBody>
          <a:bodyPr wrap="square" rtlCol="0">
            <a:spAutoFit/>
          </a:bodyPr>
          <a:lstStyle/>
          <a:p>
            <a:r>
              <a:rPr lang="en-US" sz="1600" b="1" dirty="0" smtClean="0">
                <a:solidFill>
                  <a:srgbClr val="CC0000"/>
                </a:solidFill>
                <a:latin typeface="Segoe UI" pitchFamily="34" charset="0"/>
                <a:cs typeface="Segoe UI" pitchFamily="34" charset="0"/>
              </a:rPr>
              <a:t>“How in the world is this going to help me? I have work to get done. What a pain?”</a:t>
            </a:r>
            <a:endParaRPr lang="en-US" sz="1600" b="1" dirty="0">
              <a:solidFill>
                <a:srgbClr val="CC0000"/>
              </a:solidFill>
              <a:latin typeface="Segoe UI" pitchFamily="34" charset="0"/>
              <a:cs typeface="Segoe UI" pitchFamily="34" charset="0"/>
            </a:endParaRPr>
          </a:p>
        </p:txBody>
      </p:sp>
    </p:spTree>
    <p:extLst>
      <p:ext uri="{BB962C8B-B14F-4D97-AF65-F5344CB8AC3E}">
        <p14:creationId xmlns:p14="http://schemas.microsoft.com/office/powerpoint/2010/main" val="5999731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267200"/>
            <a:ext cx="8077200" cy="1077218"/>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Common Challenge:</a:t>
            </a:r>
          </a:p>
          <a:p>
            <a:pPr algn="ctr"/>
            <a:r>
              <a:rPr lang="en-US" sz="3200" dirty="0" smtClean="0">
                <a:solidFill>
                  <a:srgbClr val="0079C1"/>
                </a:solidFill>
                <a:latin typeface="HelveticaNeueLT Std" pitchFamily="34" charset="0"/>
              </a:rPr>
              <a:t>Determining Where To Begin</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22332518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05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Why is it so difficult?</a:t>
            </a:r>
          </a:p>
        </p:txBody>
      </p:sp>
      <p:sp>
        <p:nvSpPr>
          <p:cNvPr id="8" name="Rectangle 3"/>
          <p:cNvSpPr>
            <a:spLocks noChangeArrowheads="1"/>
          </p:cNvSpPr>
          <p:nvPr/>
        </p:nvSpPr>
        <p:spPr bwMode="auto">
          <a:xfrm>
            <a:off x="152400" y="990600"/>
            <a:ext cx="8001000" cy="4114800"/>
          </a:xfrm>
          <a:prstGeom prst="rect">
            <a:avLst/>
          </a:prstGeom>
          <a:noFill/>
          <a:ln w="9525">
            <a:noFill/>
            <a:miter lim="800000"/>
            <a:headEnd/>
            <a:tailEnd/>
          </a:ln>
        </p:spPr>
        <p:txBody>
          <a:bodyPr/>
          <a:lstStyle/>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The problems are many</a:t>
            </a:r>
          </a:p>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Resources are few</a:t>
            </a:r>
          </a:p>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Budget is tight</a:t>
            </a:r>
          </a:p>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The “fires are always burning!” and need to be put out</a:t>
            </a:r>
          </a:p>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No one seems to be motivated to take action</a:t>
            </a:r>
          </a:p>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Processes don’t currently exist</a:t>
            </a:r>
          </a:p>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Tools don’t currently exist</a:t>
            </a:r>
          </a:p>
          <a:p>
            <a:pPr marL="547688" indent="-342900">
              <a:spcBef>
                <a:spcPct val="40000"/>
              </a:spcBef>
              <a:buFontTx/>
              <a:buChar char="»"/>
            </a:pPr>
            <a:r>
              <a:rPr lang="en-US" sz="1850" dirty="0" smtClean="0">
                <a:solidFill>
                  <a:srgbClr val="272D71"/>
                </a:solidFill>
                <a:latin typeface="HelveticaNeueLT Std" pitchFamily="34" charset="0"/>
                <a:cs typeface="Arial" pitchFamily="34" charset="0"/>
              </a:rPr>
              <a:t>Being overwhelmed</a:t>
            </a:r>
          </a:p>
          <a:p>
            <a:pPr marL="547688" indent="-342900">
              <a:spcBef>
                <a:spcPct val="40000"/>
              </a:spcBef>
              <a:buFontTx/>
              <a:buChar char="»"/>
            </a:pPr>
            <a:endParaRPr lang="en-US" sz="185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1850" dirty="0" smtClean="0">
              <a:solidFill>
                <a:srgbClr val="272D71"/>
              </a:solidFill>
              <a:latin typeface="HelveticaNeueLT Std" pitchFamily="34" charset="0"/>
              <a:cs typeface="Arial" pitchFamily="34" charset="0"/>
            </a:endParaRPr>
          </a:p>
          <a:p>
            <a:r>
              <a:rPr lang="en-US" sz="1600" dirty="0" smtClean="0">
                <a:solidFill>
                  <a:srgbClr val="272D71"/>
                </a:solidFill>
                <a:latin typeface="HelveticaNeueLT Std" pitchFamily="34" charset="0"/>
              </a:rPr>
              <a:t> </a:t>
            </a:r>
          </a:p>
          <a:p>
            <a:pPr marL="1004888" lvl="1" indent="-342900">
              <a:spcBef>
                <a:spcPct val="40000"/>
              </a:spcBef>
              <a:buFontTx/>
              <a:buChar char="»"/>
            </a:pPr>
            <a:endParaRPr lang="en-US" sz="1600" dirty="0" smtClean="0">
              <a:solidFill>
                <a:srgbClr val="272D71"/>
              </a:solidFill>
              <a:latin typeface="HelveticaNeueLT Std"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endParaRPr>
          </a:p>
        </p:txBody>
      </p:sp>
    </p:spTree>
    <p:extLst>
      <p:ext uri="{BB962C8B-B14F-4D97-AF65-F5344CB8AC3E}">
        <p14:creationId xmlns:p14="http://schemas.microsoft.com/office/powerpoint/2010/main" val="7717566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267200"/>
            <a:ext cx="8077200" cy="1077218"/>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Addressing the Challenge:</a:t>
            </a:r>
          </a:p>
          <a:p>
            <a:pPr algn="ctr"/>
            <a:r>
              <a:rPr lang="en-US" sz="3200" dirty="0" smtClean="0">
                <a:solidFill>
                  <a:srgbClr val="0079C1"/>
                </a:solidFill>
                <a:latin typeface="HelveticaNeueLT Std" pitchFamily="34" charset="0"/>
              </a:rPr>
              <a:t>Determining Where To Begin</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192733157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05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Where to Begin?</a:t>
            </a:r>
          </a:p>
        </p:txBody>
      </p:sp>
      <p:sp>
        <p:nvSpPr>
          <p:cNvPr id="8" name="Rectangle 3"/>
          <p:cNvSpPr>
            <a:spLocks noChangeArrowheads="1"/>
          </p:cNvSpPr>
          <p:nvPr/>
        </p:nvSpPr>
        <p:spPr bwMode="auto">
          <a:xfrm>
            <a:off x="152400" y="990600"/>
            <a:ext cx="8001000" cy="4114800"/>
          </a:xfrm>
          <a:prstGeom prst="rect">
            <a:avLst/>
          </a:prstGeom>
          <a:noFill/>
          <a:ln w="9525">
            <a:noFill/>
            <a:miter lim="800000"/>
            <a:headEnd/>
            <a:tailEnd/>
          </a:ln>
        </p:spPr>
        <p:txBody>
          <a:bodyPr/>
          <a:lstStyle/>
          <a:p>
            <a:pPr marL="661988" indent="-457200">
              <a:spcBef>
                <a:spcPct val="40000"/>
              </a:spcBef>
              <a:buFont typeface="+mj-lt"/>
              <a:buAutoNum type="arabicPeriod"/>
            </a:pPr>
            <a:r>
              <a:rPr lang="en-US" sz="1850" dirty="0" smtClean="0">
                <a:solidFill>
                  <a:srgbClr val="272D71"/>
                </a:solidFill>
                <a:latin typeface="HelveticaNeueLT Std" pitchFamily="34" charset="0"/>
                <a:cs typeface="Arial" pitchFamily="34" charset="0"/>
              </a:rPr>
              <a:t>Force order rank the challenges/Pains that are crippling IT in order of severity.</a:t>
            </a:r>
          </a:p>
          <a:p>
            <a:pPr marL="661988" indent="-457200">
              <a:spcBef>
                <a:spcPct val="40000"/>
              </a:spcBef>
              <a:buFont typeface="+mj-lt"/>
              <a:buAutoNum type="arabicPeriod"/>
            </a:pPr>
            <a:r>
              <a:rPr lang="en-US" sz="1850" dirty="0" smtClean="0">
                <a:solidFill>
                  <a:srgbClr val="272D71"/>
                </a:solidFill>
                <a:latin typeface="HelveticaNeueLT Std" pitchFamily="34" charset="0"/>
                <a:cs typeface="Arial" pitchFamily="34" charset="0"/>
              </a:rPr>
              <a:t>Determine the minimum amount of information, process and tool you would need to address the challenge.</a:t>
            </a:r>
          </a:p>
          <a:p>
            <a:pPr marL="661988" indent="-457200">
              <a:spcBef>
                <a:spcPct val="40000"/>
              </a:spcBef>
              <a:buFont typeface="+mj-lt"/>
              <a:buAutoNum type="arabicPeriod"/>
            </a:pPr>
            <a:r>
              <a:rPr lang="en-US" sz="1850" dirty="0" smtClean="0">
                <a:solidFill>
                  <a:srgbClr val="272D71"/>
                </a:solidFill>
                <a:latin typeface="HelveticaNeueLT Std" pitchFamily="34" charset="0"/>
                <a:cs typeface="Arial" pitchFamily="34" charset="0"/>
              </a:rPr>
              <a:t>Build “bare bones” organizational change plans to introduce the minimum amount of change to address the challenges.</a:t>
            </a:r>
          </a:p>
          <a:p>
            <a:pPr marL="661988" indent="-457200">
              <a:spcBef>
                <a:spcPct val="40000"/>
              </a:spcBef>
              <a:buFont typeface="+mj-lt"/>
              <a:buAutoNum type="arabicPeriod"/>
            </a:pPr>
            <a:r>
              <a:rPr lang="en-US" sz="1850" dirty="0" smtClean="0">
                <a:solidFill>
                  <a:srgbClr val="272D71"/>
                </a:solidFill>
                <a:latin typeface="HelveticaNeueLT Std" pitchFamily="34" charset="0"/>
                <a:cs typeface="Arial" pitchFamily="34" charset="0"/>
              </a:rPr>
              <a:t>Address the most problematic challenges first. Think about the amount of change that the organization can assimilate.</a:t>
            </a:r>
          </a:p>
          <a:p>
            <a:pPr marL="661988" indent="-457200">
              <a:spcBef>
                <a:spcPct val="40000"/>
              </a:spcBef>
              <a:buFont typeface="+mj-lt"/>
              <a:buAutoNum type="arabicPeriod"/>
            </a:pPr>
            <a:r>
              <a:rPr lang="en-US" sz="1850" dirty="0" smtClean="0">
                <a:solidFill>
                  <a:srgbClr val="272D71"/>
                </a:solidFill>
                <a:latin typeface="HelveticaNeueLT Std" pitchFamily="34" charset="0"/>
                <a:cs typeface="Arial" pitchFamily="34" charset="0"/>
              </a:rPr>
              <a:t>KEEP IT SIMPLE AS POSSIBLE !</a:t>
            </a:r>
          </a:p>
          <a:p>
            <a:pPr marL="547688" indent="-342900">
              <a:spcBef>
                <a:spcPct val="40000"/>
              </a:spcBef>
              <a:buFontTx/>
              <a:buChar char="»"/>
            </a:pPr>
            <a:endParaRPr lang="en-US" sz="1850" dirty="0" smtClean="0">
              <a:solidFill>
                <a:srgbClr val="272D71"/>
              </a:solidFill>
              <a:latin typeface="HelveticaNeueLT Std" pitchFamily="34" charset="0"/>
              <a:cs typeface="Arial" pitchFamily="34" charset="0"/>
            </a:endParaRPr>
          </a:p>
          <a:p>
            <a:r>
              <a:rPr lang="en-US" sz="1600" dirty="0" smtClean="0">
                <a:solidFill>
                  <a:srgbClr val="272D71"/>
                </a:solidFill>
                <a:latin typeface="HelveticaNeueLT Std" pitchFamily="34" charset="0"/>
              </a:rPr>
              <a:t> </a:t>
            </a:r>
          </a:p>
          <a:p>
            <a:pPr marL="1004888" lvl="1" indent="-342900">
              <a:spcBef>
                <a:spcPct val="40000"/>
              </a:spcBef>
              <a:buFontTx/>
              <a:buChar char="»"/>
            </a:pPr>
            <a:endParaRPr lang="en-US" sz="1600" dirty="0" smtClean="0">
              <a:solidFill>
                <a:srgbClr val="272D71"/>
              </a:solidFill>
              <a:latin typeface="HelveticaNeueLT Std"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endParaRPr>
          </a:p>
        </p:txBody>
      </p:sp>
    </p:spTree>
    <p:extLst>
      <p:ext uri="{BB962C8B-B14F-4D97-AF65-F5344CB8AC3E}">
        <p14:creationId xmlns:p14="http://schemas.microsoft.com/office/powerpoint/2010/main" val="34937236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47244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TeamDynamixHE Mission</a:t>
            </a:r>
          </a:p>
        </p:txBody>
      </p:sp>
      <p:sp>
        <p:nvSpPr>
          <p:cNvPr id="5" name="TextBox 4"/>
          <p:cNvSpPr txBox="1"/>
          <p:nvPr/>
        </p:nvSpPr>
        <p:spPr>
          <a:xfrm>
            <a:off x="990600" y="1905000"/>
            <a:ext cx="7086600" cy="1447256"/>
          </a:xfrm>
          <a:prstGeom prst="rect">
            <a:avLst/>
          </a:prstGeom>
          <a:noFill/>
        </p:spPr>
        <p:txBody>
          <a:bodyPr wrap="square" rtlCol="0">
            <a:spAutoFit/>
          </a:bodyPr>
          <a:lstStyle/>
          <a:p>
            <a:pPr marL="342900" indent="-342900">
              <a:lnSpc>
                <a:spcPts val="2700"/>
              </a:lnSpc>
              <a:spcBef>
                <a:spcPct val="40000"/>
              </a:spcBef>
            </a:pPr>
            <a:r>
              <a:rPr lang="en-US" sz="2000" dirty="0" smtClean="0">
                <a:solidFill>
                  <a:srgbClr val="272D71"/>
                </a:solidFill>
                <a:latin typeface="HelveticaNeueLT Std" pitchFamily="34" charset="0"/>
              </a:rPr>
              <a:t>	“To enable college and university IT organizations to achieve their business objectives through products and services that foster operational excellence and exceed expectations</a:t>
            </a:r>
            <a:r>
              <a:rPr lang="en-US" sz="1800" dirty="0" smtClean="0">
                <a:solidFill>
                  <a:srgbClr val="272D71"/>
                </a:solidFill>
                <a:latin typeface="HelveticaNeueLT Std" pitchFamily="34" charset="0"/>
              </a:rPr>
              <a:t>”</a:t>
            </a:r>
            <a:endParaRPr lang="en-US" sz="2000" dirty="0" smtClean="0">
              <a:solidFill>
                <a:srgbClr val="272D71"/>
              </a:solidFill>
              <a:latin typeface="HelveticaNeueLT Std"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3881497"/>
            <a:ext cx="8077200" cy="2062103"/>
          </a:xfrm>
          <a:prstGeom prst="rect">
            <a:avLst/>
          </a:prstGeom>
          <a:noFill/>
        </p:spPr>
        <p:txBody>
          <a:bodyPr wrap="square" rtlCol="0">
            <a:spAutoFit/>
          </a:bodyPr>
          <a:lstStyle/>
          <a:p>
            <a:pPr algn="ctr"/>
            <a:r>
              <a:rPr lang="en-US" sz="3200" dirty="0">
                <a:solidFill>
                  <a:srgbClr val="0079C1"/>
                </a:solidFill>
                <a:latin typeface="HelveticaNeueLT Std" pitchFamily="34" charset="0"/>
              </a:rPr>
              <a:t>Addressing the </a:t>
            </a:r>
            <a:r>
              <a:rPr lang="en-US" sz="3200" dirty="0" smtClean="0">
                <a:solidFill>
                  <a:srgbClr val="0079C1"/>
                </a:solidFill>
                <a:latin typeface="HelveticaNeueLT Std" pitchFamily="34" charset="0"/>
              </a:rPr>
              <a:t>Challenge:</a:t>
            </a:r>
          </a:p>
          <a:p>
            <a:pPr algn="ctr"/>
            <a:r>
              <a:rPr lang="en-US" sz="3200" dirty="0" smtClean="0">
                <a:solidFill>
                  <a:srgbClr val="0079C1"/>
                </a:solidFill>
                <a:latin typeface="HelveticaNeueLT Std" pitchFamily="34" charset="0"/>
              </a:rPr>
              <a:t>Foundations for Decision Making and Adaptation</a:t>
            </a:r>
          </a:p>
          <a:p>
            <a:pPr algn="ctr"/>
            <a:endParaRPr lang="en-US" sz="3200" dirty="0" smtClean="0">
              <a:solidFill>
                <a:srgbClr val="0079C1"/>
              </a:solidFill>
              <a:latin typeface="HelveticaNeueLT Std" pitchFamily="34" charset="0"/>
            </a:endParaRP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53421842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grpSp>
        <p:nvGrpSpPr>
          <p:cNvPr id="2" name="Group 58"/>
          <p:cNvGrpSpPr/>
          <p:nvPr/>
        </p:nvGrpSpPr>
        <p:grpSpPr>
          <a:xfrm>
            <a:off x="533400" y="609600"/>
            <a:ext cx="8077200" cy="4713739"/>
            <a:chOff x="228600" y="457200"/>
            <a:chExt cx="8610600" cy="6172200"/>
          </a:xfrm>
        </p:grpSpPr>
        <p:sp>
          <p:nvSpPr>
            <p:cNvPr id="60" name="Rounded Rectangle 59"/>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1" name="Rounded Rectangle 60"/>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2" name="Rounded Rectangle 61"/>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Rounded Rectangle 62"/>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4" name="Rounded Rectangle 6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5" name="TextBox 64"/>
            <p:cNvSpPr txBox="1"/>
            <p:nvPr/>
          </p:nvSpPr>
          <p:spPr>
            <a:xfrm>
              <a:off x="3929239" y="5700350"/>
              <a:ext cx="3122855"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Reporting</a:t>
              </a:r>
              <a:endParaRPr lang="en-US" sz="1400" dirty="0">
                <a:solidFill>
                  <a:srgbClr val="0079C1"/>
                </a:solidFill>
                <a:latin typeface="Arial" pitchFamily="34" charset="0"/>
                <a:cs typeface="Arial" pitchFamily="34" charset="0"/>
              </a:endParaRPr>
            </a:p>
          </p:txBody>
        </p:sp>
        <p:sp>
          <p:nvSpPr>
            <p:cNvPr id="66" name="TextBox 65"/>
            <p:cNvSpPr txBox="1"/>
            <p:nvPr/>
          </p:nvSpPr>
          <p:spPr>
            <a:xfrm>
              <a:off x="2696024" y="6206836"/>
              <a:ext cx="5128683"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Web Services: Service-Oriented Architecture</a:t>
              </a:r>
              <a:endParaRPr lang="en-US" sz="1400" dirty="0">
                <a:solidFill>
                  <a:srgbClr val="0079C1"/>
                </a:solidFill>
                <a:latin typeface="Arial" pitchFamily="34" charset="0"/>
                <a:cs typeface="Arial" pitchFamily="34" charset="0"/>
              </a:endParaRPr>
            </a:p>
          </p:txBody>
        </p:sp>
        <p:sp>
          <p:nvSpPr>
            <p:cNvPr id="67" name="TextBox 66"/>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68" name="Rounded Rectangle 67"/>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9" name="TextBox 68"/>
            <p:cNvSpPr txBox="1"/>
            <p:nvPr/>
          </p:nvSpPr>
          <p:spPr>
            <a:xfrm>
              <a:off x="3581400" y="720304"/>
              <a:ext cx="3124200" cy="380287"/>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 Fulfillment Streams</a:t>
              </a:r>
              <a:endParaRPr lang="en-US" sz="1200" dirty="0">
                <a:solidFill>
                  <a:srgbClr val="0079C1"/>
                </a:solidFill>
                <a:latin typeface="Arial" pitchFamily="34" charset="0"/>
                <a:cs typeface="Arial" pitchFamily="34" charset="0"/>
              </a:endParaRPr>
            </a:p>
          </p:txBody>
        </p:sp>
        <p:sp>
          <p:nvSpPr>
            <p:cNvPr id="70" name="TextBox 69"/>
            <p:cNvSpPr txBox="1"/>
            <p:nvPr/>
          </p:nvSpPr>
          <p:spPr>
            <a:xfrm>
              <a:off x="7802739" y="1856601"/>
              <a:ext cx="914400" cy="338032"/>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MyWork®</a:t>
              </a:r>
              <a:endParaRPr lang="en-US" sz="1000" b="1" dirty="0">
                <a:solidFill>
                  <a:srgbClr val="16039F"/>
                </a:solidFill>
                <a:latin typeface="Arial" pitchFamily="34" charset="0"/>
                <a:cs typeface="Arial" pitchFamily="34" charset="0"/>
              </a:endParaRPr>
            </a:p>
          </p:txBody>
        </p:sp>
        <p:sp>
          <p:nvSpPr>
            <p:cNvPr id="71" name="Rounded Rectangle 7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2" name="Rounded Rectangle 7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3" name="Picture 3"/>
            <p:cNvPicPr>
              <a:picLocks noChangeAspect="1" noChangeArrowheads="1"/>
            </p:cNvPicPr>
            <p:nvPr/>
          </p:nvPicPr>
          <p:blipFill>
            <a:blip r:embed="rId4" cstate="print"/>
            <a:srcRect/>
            <a:stretch>
              <a:fillRect/>
            </a:stretch>
          </p:blipFill>
          <p:spPr bwMode="auto">
            <a:xfrm>
              <a:off x="3315419" y="5745369"/>
              <a:ext cx="662198" cy="308522"/>
            </a:xfrm>
            <a:prstGeom prst="rect">
              <a:avLst/>
            </a:prstGeom>
            <a:noFill/>
            <a:ln w="9525">
              <a:noFill/>
              <a:miter lim="800000"/>
              <a:headEnd/>
              <a:tailEnd/>
            </a:ln>
          </p:spPr>
        </p:pic>
        <p:sp>
          <p:nvSpPr>
            <p:cNvPr id="75" name="Rounded Rectangle 74"/>
            <p:cNvSpPr/>
            <p:nvPr/>
          </p:nvSpPr>
          <p:spPr bwMode="auto">
            <a:xfrm>
              <a:off x="228600" y="533400"/>
              <a:ext cx="8610600" cy="60960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6" name="Rounded Rectangle 75"/>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7" name="Left Brace 7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8" name="Rounded Rectangle 77"/>
            <p:cNvSpPr/>
            <p:nvPr/>
          </p:nvSpPr>
          <p:spPr bwMode="auto">
            <a:xfrm>
              <a:off x="7696200" y="1828800"/>
              <a:ext cx="914400" cy="10668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9" name="Picture 78" descr="clipartwomandarkhair.jpg"/>
            <p:cNvPicPr>
              <a:picLocks noChangeAspect="1"/>
            </p:cNvPicPr>
            <p:nvPr/>
          </p:nvPicPr>
          <p:blipFill>
            <a:blip r:embed="rId5" cstate="print"/>
            <a:stretch>
              <a:fillRect/>
            </a:stretch>
          </p:blipFill>
          <p:spPr>
            <a:xfrm>
              <a:off x="7904400" y="2133600"/>
              <a:ext cx="477600" cy="609600"/>
            </a:xfrm>
            <a:prstGeom prst="rect">
              <a:avLst/>
            </a:prstGeom>
          </p:spPr>
        </p:pic>
        <p:sp>
          <p:nvSpPr>
            <p:cNvPr id="80" name="TextBox 79"/>
            <p:cNvSpPr txBox="1"/>
            <p:nvPr/>
          </p:nvSpPr>
          <p:spPr>
            <a:xfrm>
              <a:off x="3640347" y="1447800"/>
              <a:ext cx="3019246" cy="483606"/>
            </a:xfrm>
            <a:prstGeom prst="rect">
              <a:avLst/>
            </a:prstGeom>
            <a:noFill/>
          </p:spPr>
          <p:txBody>
            <a:bodyPr wrap="square" rtlCol="0">
              <a:spAutoFit/>
            </a:bodyPr>
            <a:lstStyle/>
            <a:p>
              <a:r>
                <a:rPr lang="en-US" sz="1800" dirty="0" smtClean="0">
                  <a:latin typeface="Arial" pitchFamily="34" charset="0"/>
                  <a:cs typeface="Arial" pitchFamily="34" charset="0"/>
                </a:rPr>
                <a:t>Governance &amp; Projects</a:t>
              </a:r>
              <a:endParaRPr lang="en-US" dirty="0">
                <a:latin typeface="Arial" pitchFamily="34" charset="0"/>
                <a:cs typeface="Arial" pitchFamily="34" charset="0"/>
              </a:endParaRPr>
            </a:p>
          </p:txBody>
        </p:sp>
        <p:sp>
          <p:nvSpPr>
            <p:cNvPr id="81" name="TextBox 80"/>
            <p:cNvSpPr txBox="1"/>
            <p:nvPr/>
          </p:nvSpPr>
          <p:spPr>
            <a:xfrm>
              <a:off x="3013495" y="2951619"/>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Service Desk &amp; Assets</a:t>
              </a:r>
              <a:endParaRPr lang="en-US" sz="1800" dirty="0">
                <a:latin typeface="Arial" pitchFamily="34" charset="0"/>
                <a:cs typeface="Arial" pitchFamily="34" charset="0"/>
              </a:endParaRPr>
            </a:p>
          </p:txBody>
        </p:sp>
        <p:sp>
          <p:nvSpPr>
            <p:cNvPr id="82" name="TextBox 81"/>
            <p:cNvSpPr txBox="1"/>
            <p:nvPr/>
          </p:nvSpPr>
          <p:spPr>
            <a:xfrm>
              <a:off x="3124200" y="4567535"/>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Operations &amp; Change Management</a:t>
              </a:r>
              <a:endParaRPr lang="en-US" sz="1800" dirty="0">
                <a:latin typeface="Arial" pitchFamily="34" charset="0"/>
                <a:cs typeface="Arial" pitchFamily="34" charset="0"/>
              </a:endParaRPr>
            </a:p>
          </p:txBody>
        </p:sp>
        <p:pic>
          <p:nvPicPr>
            <p:cNvPr id="83"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6645934" y="6206836"/>
              <a:ext cx="330760" cy="373128"/>
            </a:xfrm>
            <a:prstGeom prst="rect">
              <a:avLst/>
            </a:prstGeom>
            <a:noFill/>
          </p:spPr>
        </p:pic>
        <p:sp>
          <p:nvSpPr>
            <p:cNvPr id="84" name="TextBox 83"/>
            <p:cNvSpPr txBox="1"/>
            <p:nvPr/>
          </p:nvSpPr>
          <p:spPr>
            <a:xfrm>
              <a:off x="7696200" y="1524000"/>
              <a:ext cx="990600" cy="359159"/>
            </a:xfrm>
            <a:prstGeom prst="rect">
              <a:avLst/>
            </a:prstGeom>
            <a:noFill/>
          </p:spPr>
          <p:txBody>
            <a:bodyPr wrap="square" rtlCol="0">
              <a:spAutoFit/>
            </a:bodyPr>
            <a:lstStyle/>
            <a:p>
              <a:r>
                <a:rPr lang="en-US" sz="1100" dirty="0" smtClean="0">
                  <a:solidFill>
                    <a:srgbClr val="0079C1"/>
                  </a:solidFill>
                  <a:latin typeface="Arial" pitchFamily="34" charset="0"/>
                  <a:cs typeface="Arial" pitchFamily="34" charset="0"/>
                </a:rPr>
                <a:t>Productivity</a:t>
              </a:r>
              <a:endParaRPr lang="en-US" sz="1100" dirty="0">
                <a:solidFill>
                  <a:srgbClr val="0079C1"/>
                </a:solidFill>
                <a:latin typeface="Arial" pitchFamily="34" charset="0"/>
                <a:cs typeface="Arial" pitchFamily="34" charset="0"/>
              </a:endParaRPr>
            </a:p>
          </p:txBody>
        </p:sp>
        <p:sp>
          <p:nvSpPr>
            <p:cNvPr id="85" name="Up-Down Arrow 84"/>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6" name="Up-Down Arrow 85"/>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7" name="Rounded Rectangle 86"/>
            <p:cNvSpPr/>
            <p:nvPr/>
          </p:nvSpPr>
          <p:spPr bwMode="auto">
            <a:xfrm>
              <a:off x="7620000" y="1524000"/>
              <a:ext cx="1066800" cy="3745424"/>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8" name="Rounded Rectangle 87"/>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9" name="TextBox 88"/>
            <p:cNvSpPr txBox="1"/>
            <p:nvPr/>
          </p:nvSpPr>
          <p:spPr>
            <a:xfrm>
              <a:off x="77724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TDMobile</a:t>
              </a:r>
              <a:endParaRPr lang="en-US" sz="1000" b="1" dirty="0">
                <a:solidFill>
                  <a:srgbClr val="16039F"/>
                </a:solidFill>
                <a:latin typeface="Arial" pitchFamily="34" charset="0"/>
                <a:cs typeface="Arial" pitchFamily="34" charset="0"/>
              </a:endParaRPr>
            </a:p>
          </p:txBody>
        </p:sp>
        <p:sp>
          <p:nvSpPr>
            <p:cNvPr id="90" name="Rounded Rectangle 89"/>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1" name="TextBox 90"/>
            <p:cNvSpPr txBox="1"/>
            <p:nvPr/>
          </p:nvSpPr>
          <p:spPr>
            <a:xfrm>
              <a:off x="7643284" y="4051756"/>
              <a:ext cx="956733" cy="295779"/>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TDCommunity</a:t>
              </a:r>
              <a:endParaRPr lang="en-US" sz="800" b="1" dirty="0">
                <a:solidFill>
                  <a:srgbClr val="16039F"/>
                </a:solidFill>
                <a:latin typeface="Arial" pitchFamily="34" charset="0"/>
                <a:cs typeface="Arial" pitchFamily="34" charset="0"/>
              </a:endParaRPr>
            </a:p>
          </p:txBody>
        </p:sp>
        <p:pic>
          <p:nvPicPr>
            <p:cNvPr id="92" name="Picture 2" descr="http://t0.gstatic.com/images?q=tbn:ANd9GcRy1qjfIUwJJJDC9DeRiqY8FZo6eQsBeS6wjq5wm6k-6cVsEQPqIg"/>
            <p:cNvPicPr>
              <a:picLocks noChangeAspect="1" noChangeArrowheads="1"/>
            </p:cNvPicPr>
            <p:nvPr/>
          </p:nvPicPr>
          <p:blipFill>
            <a:blip r:embed="rId7" cstate="print"/>
            <a:srcRect/>
            <a:stretch>
              <a:fillRect/>
            </a:stretch>
          </p:blipFill>
          <p:spPr bwMode="auto">
            <a:xfrm>
              <a:off x="7924800" y="3276600"/>
              <a:ext cx="438151" cy="438151"/>
            </a:xfrm>
            <a:prstGeom prst="rect">
              <a:avLst/>
            </a:prstGeom>
            <a:noFill/>
          </p:spPr>
        </p:pic>
        <p:pic>
          <p:nvPicPr>
            <p:cNvPr id="93" name="Picture 92" descr="groupofpeople.jpg"/>
            <p:cNvPicPr>
              <a:picLocks noChangeAspect="1"/>
            </p:cNvPicPr>
            <p:nvPr/>
          </p:nvPicPr>
          <p:blipFill>
            <a:blip r:embed="rId8" cstate="print"/>
            <a:stretch>
              <a:fillRect/>
            </a:stretch>
          </p:blipFill>
          <p:spPr>
            <a:xfrm>
              <a:off x="7924800" y="4267200"/>
              <a:ext cx="457200" cy="457200"/>
            </a:xfrm>
            <a:prstGeom prst="rect">
              <a:avLst/>
            </a:prstGeom>
          </p:spPr>
        </p:pic>
        <p:sp>
          <p:nvSpPr>
            <p:cNvPr id="94" name="TextBox 93"/>
            <p:cNvSpPr txBox="1"/>
            <p:nvPr/>
          </p:nvSpPr>
          <p:spPr>
            <a:xfrm>
              <a:off x="381000" y="710472"/>
              <a:ext cx="1391010" cy="362704"/>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Requests</a:t>
              </a:r>
              <a:endParaRPr lang="en-US" sz="1200" dirty="0">
                <a:solidFill>
                  <a:srgbClr val="0079C1"/>
                </a:solidFill>
                <a:latin typeface="Arial" pitchFamily="34" charset="0"/>
                <a:cs typeface="Arial" pitchFamily="34" charset="0"/>
              </a:endParaRPr>
            </a:p>
          </p:txBody>
        </p:sp>
        <p:grpSp>
          <p:nvGrpSpPr>
            <p:cNvPr id="4" name="Group 88"/>
            <p:cNvGrpSpPr/>
            <p:nvPr/>
          </p:nvGrpSpPr>
          <p:grpSpPr>
            <a:xfrm>
              <a:off x="357216" y="685800"/>
              <a:ext cx="1364023" cy="4953000"/>
              <a:chOff x="585816" y="1295400"/>
              <a:chExt cx="1364023" cy="4191000"/>
            </a:xfrm>
          </p:grpSpPr>
          <p:sp>
            <p:nvSpPr>
              <p:cNvPr id="105" name="TextBox 104"/>
              <p:cNvSpPr txBox="1"/>
              <p:nvPr/>
            </p:nvSpPr>
            <p:spPr>
              <a:xfrm>
                <a:off x="585816" y="1577760"/>
                <a:ext cx="1364023" cy="281329"/>
              </a:xfrm>
              <a:prstGeom prst="rect">
                <a:avLst/>
              </a:prstGeom>
              <a:noFill/>
            </p:spPr>
            <p:txBody>
              <a:bodyPr wrap="square" rtlCol="0">
                <a:spAutoFit/>
              </a:bodyPr>
              <a:lstStyle/>
              <a:p>
                <a:pPr algn="ctr"/>
                <a:r>
                  <a:rPr lang="en-US" sz="1050" dirty="0" smtClean="0">
                    <a:latin typeface="Arial" pitchFamily="34" charset="0"/>
                    <a:cs typeface="Arial" pitchFamily="34" charset="0"/>
                  </a:rPr>
                  <a:t>Service Catalog</a:t>
                </a:r>
                <a:endParaRPr lang="en-US" sz="1050" dirty="0">
                  <a:latin typeface="Arial" pitchFamily="34" charset="0"/>
                  <a:cs typeface="Arial" pitchFamily="34" charset="0"/>
                </a:endParaRPr>
              </a:p>
            </p:txBody>
          </p:sp>
          <p:pic>
            <p:nvPicPr>
              <p:cNvPr id="106" name="Picture 105" descr="email icon.jpg"/>
              <p:cNvPicPr>
                <a:picLocks noChangeAspect="1"/>
              </p:cNvPicPr>
              <p:nvPr/>
            </p:nvPicPr>
            <p:blipFill>
              <a:blip r:embed="rId9" cstate="print"/>
              <a:stretch>
                <a:fillRect/>
              </a:stretch>
            </p:blipFill>
            <p:spPr>
              <a:xfrm>
                <a:off x="768856" y="2971799"/>
                <a:ext cx="886974" cy="697659"/>
              </a:xfrm>
              <a:prstGeom prst="rect">
                <a:avLst/>
              </a:prstGeom>
            </p:spPr>
          </p:pic>
          <p:sp>
            <p:nvSpPr>
              <p:cNvPr id="107" name="TextBox 106"/>
              <p:cNvSpPr txBox="1"/>
              <p:nvPr/>
            </p:nvSpPr>
            <p:spPr>
              <a:xfrm>
                <a:off x="616656" y="2787459"/>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Email</a:t>
                </a:r>
                <a:endParaRPr lang="en-US" sz="1050" dirty="0">
                  <a:latin typeface="Arial" pitchFamily="34" charset="0"/>
                  <a:cs typeface="Arial" pitchFamily="34" charset="0"/>
                </a:endParaRPr>
              </a:p>
            </p:txBody>
          </p:sp>
          <p:sp>
            <p:nvSpPr>
              <p:cNvPr id="108" name="TextBox 107"/>
              <p:cNvSpPr txBox="1"/>
              <p:nvPr/>
            </p:nvSpPr>
            <p:spPr>
              <a:xfrm>
                <a:off x="616656" y="3733798"/>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Web Forms</a:t>
                </a:r>
                <a:endParaRPr lang="en-US" sz="1050" dirty="0">
                  <a:latin typeface="Arial" pitchFamily="34" charset="0"/>
                  <a:cs typeface="Arial" pitchFamily="34" charset="0"/>
                </a:endParaRPr>
              </a:p>
            </p:txBody>
          </p:sp>
          <p:sp>
            <p:nvSpPr>
              <p:cNvPr id="109" name="TextBox 108"/>
              <p:cNvSpPr txBox="1"/>
              <p:nvPr/>
            </p:nvSpPr>
            <p:spPr>
              <a:xfrm>
                <a:off x="616655" y="4599800"/>
                <a:ext cx="1195917" cy="294966"/>
              </a:xfrm>
              <a:prstGeom prst="rect">
                <a:avLst/>
              </a:prstGeom>
              <a:noFill/>
            </p:spPr>
            <p:txBody>
              <a:bodyPr wrap="square" rtlCol="0">
                <a:spAutoFit/>
              </a:bodyPr>
              <a:lstStyle/>
              <a:p>
                <a:pPr algn="ctr"/>
                <a:r>
                  <a:rPr lang="en-US" sz="1050" dirty="0" smtClean="0">
                    <a:latin typeface="Arial" pitchFamily="34" charset="0"/>
                    <a:cs typeface="Arial" pitchFamily="34" charset="0"/>
                  </a:rPr>
                  <a:t>Web Services</a:t>
                </a:r>
                <a:endParaRPr lang="en-US" sz="1050" dirty="0">
                  <a:latin typeface="Arial" pitchFamily="34" charset="0"/>
                  <a:cs typeface="Arial" pitchFamily="34" charset="0"/>
                </a:endParaRPr>
              </a:p>
            </p:txBody>
          </p:sp>
          <p:pic>
            <p:nvPicPr>
              <p:cNvPr id="110" name="Picture 109" descr="webform.jpg"/>
              <p:cNvPicPr>
                <a:picLocks noChangeAspect="1"/>
              </p:cNvPicPr>
              <p:nvPr/>
            </p:nvPicPr>
            <p:blipFill>
              <a:blip r:embed="rId10" cstate="print"/>
              <a:stretch>
                <a:fillRect/>
              </a:stretch>
            </p:blipFill>
            <p:spPr>
              <a:xfrm>
                <a:off x="912306" y="3962399"/>
                <a:ext cx="600075" cy="600075"/>
              </a:xfrm>
              <a:prstGeom prst="rect">
                <a:avLst/>
              </a:prstGeom>
            </p:spPr>
          </p:pic>
          <p:pic>
            <p:nvPicPr>
              <p:cNvPr id="111"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945643" y="4876799"/>
                <a:ext cx="533400" cy="509155"/>
              </a:xfrm>
              <a:prstGeom prst="rect">
                <a:avLst/>
              </a:prstGeom>
              <a:noFill/>
            </p:spPr>
          </p:pic>
          <p:sp>
            <p:nvSpPr>
              <p:cNvPr id="112" name="Rounded Rectangle 11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87"/>
            <p:cNvGrpSpPr/>
            <p:nvPr/>
          </p:nvGrpSpPr>
          <p:grpSpPr>
            <a:xfrm>
              <a:off x="1828800" y="3212123"/>
              <a:ext cx="609600" cy="567838"/>
              <a:chOff x="2197976" y="2895600"/>
              <a:chExt cx="814223" cy="704851"/>
            </a:xfrm>
          </p:grpSpPr>
          <p:pic>
            <p:nvPicPr>
              <p:cNvPr id="103" name="Picture 9" descr="http://www.manageengine.com/products/service-desk/images/service-catalog-icon.gif"/>
              <p:cNvPicPr>
                <a:picLocks noChangeAspect="1" noChangeArrowheads="1"/>
              </p:cNvPicPr>
              <p:nvPr/>
            </p:nvPicPr>
            <p:blipFill>
              <a:blip r:embed="rId11" cstate="print"/>
              <a:srcRect/>
              <a:stretch>
                <a:fillRect/>
              </a:stretch>
            </p:blipFill>
            <p:spPr bwMode="auto">
              <a:xfrm>
                <a:off x="2197976" y="2895600"/>
                <a:ext cx="814223" cy="704851"/>
              </a:xfrm>
              <a:prstGeom prst="rect">
                <a:avLst/>
              </a:prstGeom>
              <a:noFill/>
            </p:spPr>
          </p:pic>
          <p:pic>
            <p:nvPicPr>
              <p:cNvPr id="104" name="Picture 11" descr="http://www.ownerslocker.com/images/layout/icon_extralarge_gears.gif"/>
              <p:cNvPicPr>
                <a:picLocks noChangeAspect="1" noChangeArrowheads="1"/>
              </p:cNvPicPr>
              <p:nvPr/>
            </p:nvPicPr>
            <p:blipFill>
              <a:blip r:embed="rId12" cstate="print"/>
              <a:srcRect/>
              <a:stretch>
                <a:fillRect/>
              </a:stretch>
            </p:blipFill>
            <p:spPr bwMode="auto">
              <a:xfrm>
                <a:off x="2362200" y="3124200"/>
                <a:ext cx="381000" cy="381000"/>
              </a:xfrm>
              <a:prstGeom prst="rect">
                <a:avLst/>
              </a:prstGeom>
              <a:noFill/>
            </p:spPr>
          </p:pic>
        </p:grpSp>
        <p:sp>
          <p:nvSpPr>
            <p:cNvPr id="97" name="TextBox 96"/>
            <p:cNvSpPr txBox="1"/>
            <p:nvPr/>
          </p:nvSpPr>
          <p:spPr>
            <a:xfrm>
              <a:off x="1752600" y="2667000"/>
              <a:ext cx="762000" cy="591557"/>
            </a:xfrm>
            <a:prstGeom prst="rect">
              <a:avLst/>
            </a:prstGeom>
            <a:noFill/>
          </p:spPr>
          <p:txBody>
            <a:bodyPr wrap="square" rtlCol="0">
              <a:spAutoFit/>
            </a:bodyPr>
            <a:lstStyle/>
            <a:p>
              <a:pPr algn="ctr"/>
              <a:r>
                <a:rPr lang="en-US" sz="1100" dirty="0" smtClean="0">
                  <a:solidFill>
                    <a:srgbClr val="0079C1"/>
                  </a:solidFill>
                  <a:latin typeface="Arial" pitchFamily="34" charset="0"/>
                  <a:cs typeface="Arial" pitchFamily="34" charset="0"/>
                </a:rPr>
                <a:t>Routing Logic</a:t>
              </a:r>
              <a:endParaRPr lang="en-US" sz="1100" dirty="0">
                <a:solidFill>
                  <a:srgbClr val="0079C1"/>
                </a:solidFill>
                <a:latin typeface="Arial" pitchFamily="34" charset="0"/>
                <a:cs typeface="Arial" pitchFamily="34" charset="0"/>
              </a:endParaRPr>
            </a:p>
          </p:txBody>
        </p:sp>
        <p:sp>
          <p:nvSpPr>
            <p:cNvPr id="98" name="Rounded Rectangle 97"/>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cxnSp>
          <p:nvCxnSpPr>
            <p:cNvPr id="99" name="Straight Arrow Connector 98"/>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1" name="Picture 2"/>
            <p:cNvPicPr>
              <a:picLocks noChangeAspect="1" noChangeArrowheads="1"/>
            </p:cNvPicPr>
            <p:nvPr/>
          </p:nvPicPr>
          <p:blipFill>
            <a:blip r:embed="rId13" cstate="print"/>
            <a:srcRect/>
            <a:stretch>
              <a:fillRect/>
            </a:stretch>
          </p:blipFill>
          <p:spPr bwMode="auto">
            <a:xfrm>
              <a:off x="7881939" y="2124076"/>
              <a:ext cx="566736" cy="707018"/>
            </a:xfrm>
            <a:prstGeom prst="rect">
              <a:avLst/>
            </a:prstGeom>
            <a:noFill/>
            <a:ln w="9525">
              <a:noFill/>
              <a:miter lim="800000"/>
              <a:headEnd/>
              <a:tailEnd/>
            </a:ln>
          </p:spPr>
        </p:pic>
      </p:grpSp>
      <p:pic>
        <p:nvPicPr>
          <p:cNvPr id="102" name="Picture 2"/>
          <p:cNvPicPr>
            <a:picLocks noChangeAspect="1" noChangeArrowheads="1"/>
          </p:cNvPicPr>
          <p:nvPr/>
        </p:nvPicPr>
        <p:blipFill>
          <a:blip r:embed="rId14" cstate="print"/>
          <a:srcRect/>
          <a:stretch>
            <a:fillRect/>
          </a:stretch>
        </p:blipFill>
        <p:spPr bwMode="auto">
          <a:xfrm>
            <a:off x="895350" y="1262576"/>
            <a:ext cx="762000" cy="794824"/>
          </a:xfrm>
          <a:prstGeom prst="rect">
            <a:avLst/>
          </a:prstGeom>
          <a:noFill/>
          <a:ln w="9525">
            <a:noFill/>
            <a:miter lim="800000"/>
            <a:headEnd/>
            <a:tailEnd/>
          </a:ln>
        </p:spPr>
      </p:pic>
      <p:sp>
        <p:nvSpPr>
          <p:cNvPr id="59" name="Rounded Rectangle 58"/>
          <p:cNvSpPr/>
          <p:nvPr/>
        </p:nvSpPr>
        <p:spPr bwMode="auto">
          <a:xfrm>
            <a:off x="2749268" y="1066799"/>
            <a:ext cx="4642131" cy="3500013"/>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31635309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05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Confidence through understanding</a:t>
            </a:r>
          </a:p>
        </p:txBody>
      </p:sp>
      <p:sp>
        <p:nvSpPr>
          <p:cNvPr id="8"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661988"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Track and measure the basic activities within the organization</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Projects</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Changes/Operations</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Incidents</a:t>
            </a:r>
          </a:p>
          <a:p>
            <a:pPr marL="661988"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Questions to answer about basic activities</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Who is responsible?</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How will it be addressed?</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When will it be done?</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How much time will it take those working on it (high level allocations)</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How does the work support our mission/objectives</a:t>
            </a:r>
          </a:p>
          <a:p>
            <a:pPr marL="1119188" lvl="1" indent="-457200">
              <a:spcBef>
                <a:spcPct val="40000"/>
              </a:spcBef>
              <a:buFont typeface="+mj-lt"/>
              <a:buAutoNum type="arabicPeriod"/>
            </a:pPr>
            <a:r>
              <a:rPr lang="en-US" sz="1800" dirty="0" smtClean="0">
                <a:solidFill>
                  <a:srgbClr val="272D71"/>
                </a:solidFill>
                <a:latin typeface="HelveticaNeueLT Std" pitchFamily="34" charset="0"/>
                <a:cs typeface="Arial" pitchFamily="34" charset="0"/>
              </a:rPr>
              <a:t>Who are we doing the work for?</a:t>
            </a:r>
          </a:p>
          <a:p>
            <a:pPr marL="661988" indent="-457200">
              <a:spcBef>
                <a:spcPct val="40000"/>
              </a:spcBef>
              <a:buFont typeface="+mj-lt"/>
              <a:buAutoNum type="arabicPeriod"/>
            </a:pPr>
            <a:endParaRPr lang="en-US" sz="18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endParaRPr lang="en-US" sz="180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1800" dirty="0" smtClean="0">
              <a:solidFill>
                <a:srgbClr val="272D71"/>
              </a:solidFill>
              <a:latin typeface="HelveticaNeueLT Std" pitchFamily="34" charset="0"/>
              <a:cs typeface="Arial" pitchFamily="34" charset="0"/>
            </a:endParaRPr>
          </a:p>
          <a:p>
            <a:r>
              <a:rPr lang="en-US" sz="1800" dirty="0" smtClean="0">
                <a:solidFill>
                  <a:srgbClr val="272D71"/>
                </a:solidFill>
                <a:latin typeface="HelveticaNeueLT Std" pitchFamily="34" charset="0"/>
              </a:rPr>
              <a:t> </a:t>
            </a:r>
          </a:p>
          <a:p>
            <a:pPr marL="1004888" lvl="1" indent="-342900">
              <a:spcBef>
                <a:spcPct val="40000"/>
              </a:spcBef>
              <a:buFontTx/>
              <a:buChar char="»"/>
            </a:pPr>
            <a:endParaRPr lang="en-US" sz="1800" dirty="0" smtClean="0">
              <a:solidFill>
                <a:srgbClr val="272D71"/>
              </a:solidFill>
              <a:latin typeface="HelveticaNeueLT Std" pitchFamily="34" charset="0"/>
            </a:endParaRPr>
          </a:p>
          <a:p>
            <a:pPr marL="1004888" lvl="1" indent="-342900">
              <a:spcBef>
                <a:spcPct val="40000"/>
              </a:spcBef>
              <a:buFontTx/>
              <a:buChar char="»"/>
            </a:pPr>
            <a:endParaRPr lang="en-US" sz="18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1800" dirty="0" smtClean="0">
              <a:solidFill>
                <a:srgbClr val="272D71"/>
              </a:solidFill>
              <a:latin typeface="HelveticaNeueLT Std" pitchFamily="34" charset="0"/>
            </a:endParaRPr>
          </a:p>
        </p:txBody>
      </p:sp>
    </p:spTree>
    <p:extLst>
      <p:ext uri="{BB962C8B-B14F-4D97-AF65-F5344CB8AC3E}">
        <p14:creationId xmlns:p14="http://schemas.microsoft.com/office/powerpoint/2010/main" val="17383530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grpSp>
        <p:nvGrpSpPr>
          <p:cNvPr id="2" name="Group 58"/>
          <p:cNvGrpSpPr/>
          <p:nvPr/>
        </p:nvGrpSpPr>
        <p:grpSpPr>
          <a:xfrm>
            <a:off x="533400" y="609600"/>
            <a:ext cx="8077200" cy="4713739"/>
            <a:chOff x="228600" y="457200"/>
            <a:chExt cx="8610600" cy="6172200"/>
          </a:xfrm>
        </p:grpSpPr>
        <p:sp>
          <p:nvSpPr>
            <p:cNvPr id="60" name="Rounded Rectangle 59"/>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1" name="Rounded Rectangle 60"/>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2" name="Rounded Rectangle 61"/>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Rounded Rectangle 62"/>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4" name="Rounded Rectangle 6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5" name="TextBox 64"/>
            <p:cNvSpPr txBox="1"/>
            <p:nvPr/>
          </p:nvSpPr>
          <p:spPr>
            <a:xfrm>
              <a:off x="3929239" y="5700350"/>
              <a:ext cx="3122855"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Reporting</a:t>
              </a:r>
              <a:endParaRPr lang="en-US" sz="1400" dirty="0">
                <a:solidFill>
                  <a:srgbClr val="0079C1"/>
                </a:solidFill>
                <a:latin typeface="Arial" pitchFamily="34" charset="0"/>
                <a:cs typeface="Arial" pitchFamily="34" charset="0"/>
              </a:endParaRPr>
            </a:p>
          </p:txBody>
        </p:sp>
        <p:sp>
          <p:nvSpPr>
            <p:cNvPr id="66" name="TextBox 65"/>
            <p:cNvSpPr txBox="1"/>
            <p:nvPr/>
          </p:nvSpPr>
          <p:spPr>
            <a:xfrm>
              <a:off x="2696024" y="6206836"/>
              <a:ext cx="5128683"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Web Services: Service-Oriented Architecture</a:t>
              </a:r>
              <a:endParaRPr lang="en-US" sz="1400" dirty="0">
                <a:solidFill>
                  <a:srgbClr val="0079C1"/>
                </a:solidFill>
                <a:latin typeface="Arial" pitchFamily="34" charset="0"/>
                <a:cs typeface="Arial" pitchFamily="34" charset="0"/>
              </a:endParaRPr>
            </a:p>
          </p:txBody>
        </p:sp>
        <p:sp>
          <p:nvSpPr>
            <p:cNvPr id="67" name="TextBox 66"/>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68" name="Rounded Rectangle 67"/>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9" name="TextBox 68"/>
            <p:cNvSpPr txBox="1"/>
            <p:nvPr/>
          </p:nvSpPr>
          <p:spPr>
            <a:xfrm>
              <a:off x="3581400" y="720304"/>
              <a:ext cx="3124200" cy="380287"/>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 Fulfillment Streams</a:t>
              </a:r>
              <a:endParaRPr lang="en-US" sz="1200" dirty="0">
                <a:solidFill>
                  <a:srgbClr val="0079C1"/>
                </a:solidFill>
                <a:latin typeface="Arial" pitchFamily="34" charset="0"/>
                <a:cs typeface="Arial" pitchFamily="34" charset="0"/>
              </a:endParaRPr>
            </a:p>
          </p:txBody>
        </p:sp>
        <p:sp>
          <p:nvSpPr>
            <p:cNvPr id="70" name="TextBox 69"/>
            <p:cNvSpPr txBox="1"/>
            <p:nvPr/>
          </p:nvSpPr>
          <p:spPr>
            <a:xfrm>
              <a:off x="7802739" y="1856601"/>
              <a:ext cx="914400" cy="338032"/>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MyWork®</a:t>
              </a:r>
              <a:endParaRPr lang="en-US" sz="1000" b="1" dirty="0">
                <a:solidFill>
                  <a:srgbClr val="16039F"/>
                </a:solidFill>
                <a:latin typeface="Arial" pitchFamily="34" charset="0"/>
                <a:cs typeface="Arial" pitchFamily="34" charset="0"/>
              </a:endParaRPr>
            </a:p>
          </p:txBody>
        </p:sp>
        <p:sp>
          <p:nvSpPr>
            <p:cNvPr id="71" name="Rounded Rectangle 7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2" name="Rounded Rectangle 7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3" name="Picture 3"/>
            <p:cNvPicPr>
              <a:picLocks noChangeAspect="1" noChangeArrowheads="1"/>
            </p:cNvPicPr>
            <p:nvPr/>
          </p:nvPicPr>
          <p:blipFill>
            <a:blip r:embed="rId3" cstate="print"/>
            <a:srcRect/>
            <a:stretch>
              <a:fillRect/>
            </a:stretch>
          </p:blipFill>
          <p:spPr bwMode="auto">
            <a:xfrm>
              <a:off x="3315419" y="5745369"/>
              <a:ext cx="662198" cy="308522"/>
            </a:xfrm>
            <a:prstGeom prst="rect">
              <a:avLst/>
            </a:prstGeom>
            <a:noFill/>
            <a:ln w="9525">
              <a:noFill/>
              <a:miter lim="800000"/>
              <a:headEnd/>
              <a:tailEnd/>
            </a:ln>
          </p:spPr>
        </p:pic>
        <p:sp>
          <p:nvSpPr>
            <p:cNvPr id="75" name="Rounded Rectangle 74"/>
            <p:cNvSpPr/>
            <p:nvPr/>
          </p:nvSpPr>
          <p:spPr bwMode="auto">
            <a:xfrm>
              <a:off x="228600" y="533400"/>
              <a:ext cx="8610600" cy="60960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6" name="Rounded Rectangle 75"/>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7" name="Left Brace 7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8" name="Rounded Rectangle 77"/>
            <p:cNvSpPr/>
            <p:nvPr/>
          </p:nvSpPr>
          <p:spPr bwMode="auto">
            <a:xfrm>
              <a:off x="7696200" y="1828800"/>
              <a:ext cx="914400" cy="10668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9" name="Picture 78" descr="clipartwomandarkhair.jpg"/>
            <p:cNvPicPr>
              <a:picLocks noChangeAspect="1"/>
            </p:cNvPicPr>
            <p:nvPr/>
          </p:nvPicPr>
          <p:blipFill>
            <a:blip r:embed="rId4" cstate="print"/>
            <a:stretch>
              <a:fillRect/>
            </a:stretch>
          </p:blipFill>
          <p:spPr>
            <a:xfrm>
              <a:off x="7904400" y="2133600"/>
              <a:ext cx="477600" cy="609600"/>
            </a:xfrm>
            <a:prstGeom prst="rect">
              <a:avLst/>
            </a:prstGeom>
          </p:spPr>
        </p:pic>
        <p:sp>
          <p:nvSpPr>
            <p:cNvPr id="80" name="TextBox 79"/>
            <p:cNvSpPr txBox="1"/>
            <p:nvPr/>
          </p:nvSpPr>
          <p:spPr>
            <a:xfrm>
              <a:off x="3640347" y="1447800"/>
              <a:ext cx="3019246" cy="483606"/>
            </a:xfrm>
            <a:prstGeom prst="rect">
              <a:avLst/>
            </a:prstGeom>
            <a:noFill/>
          </p:spPr>
          <p:txBody>
            <a:bodyPr wrap="square" rtlCol="0">
              <a:spAutoFit/>
            </a:bodyPr>
            <a:lstStyle/>
            <a:p>
              <a:r>
                <a:rPr lang="en-US" sz="1800" dirty="0" smtClean="0">
                  <a:latin typeface="Arial" pitchFamily="34" charset="0"/>
                  <a:cs typeface="Arial" pitchFamily="34" charset="0"/>
                </a:rPr>
                <a:t>Governance &amp; Projects</a:t>
              </a:r>
              <a:endParaRPr lang="en-US" dirty="0">
                <a:latin typeface="Arial" pitchFamily="34" charset="0"/>
                <a:cs typeface="Arial" pitchFamily="34" charset="0"/>
              </a:endParaRPr>
            </a:p>
          </p:txBody>
        </p:sp>
        <p:sp>
          <p:nvSpPr>
            <p:cNvPr id="81" name="TextBox 80"/>
            <p:cNvSpPr txBox="1"/>
            <p:nvPr/>
          </p:nvSpPr>
          <p:spPr>
            <a:xfrm>
              <a:off x="3013495" y="2951619"/>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Service Desk &amp; Assets</a:t>
              </a:r>
              <a:endParaRPr lang="en-US" sz="1800" dirty="0">
                <a:latin typeface="Arial" pitchFamily="34" charset="0"/>
                <a:cs typeface="Arial" pitchFamily="34" charset="0"/>
              </a:endParaRPr>
            </a:p>
          </p:txBody>
        </p:sp>
        <p:sp>
          <p:nvSpPr>
            <p:cNvPr id="82" name="TextBox 81"/>
            <p:cNvSpPr txBox="1"/>
            <p:nvPr/>
          </p:nvSpPr>
          <p:spPr>
            <a:xfrm>
              <a:off x="3124200" y="4567535"/>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Operations &amp; Change Management</a:t>
              </a:r>
              <a:endParaRPr lang="en-US" sz="1800" dirty="0">
                <a:latin typeface="Arial" pitchFamily="34" charset="0"/>
                <a:cs typeface="Arial" pitchFamily="34" charset="0"/>
              </a:endParaRPr>
            </a:p>
          </p:txBody>
        </p:sp>
        <p:pic>
          <p:nvPicPr>
            <p:cNvPr id="83" name="Picture 2" descr="http://t1.gstatic.com/images?q=tbn:ANd9GcQ5tL9s_gh5_7qjKBHbzBrawOBOomjIim90VhIFfqBX0OFqLTzDbw"/>
            <p:cNvPicPr>
              <a:picLocks noChangeAspect="1" noChangeArrowheads="1"/>
            </p:cNvPicPr>
            <p:nvPr/>
          </p:nvPicPr>
          <p:blipFill>
            <a:blip r:embed="rId5" cstate="print"/>
            <a:srcRect/>
            <a:stretch>
              <a:fillRect/>
            </a:stretch>
          </p:blipFill>
          <p:spPr bwMode="auto">
            <a:xfrm>
              <a:off x="6645934" y="6206836"/>
              <a:ext cx="330760" cy="373128"/>
            </a:xfrm>
            <a:prstGeom prst="rect">
              <a:avLst/>
            </a:prstGeom>
            <a:noFill/>
          </p:spPr>
        </p:pic>
        <p:sp>
          <p:nvSpPr>
            <p:cNvPr id="84" name="TextBox 83"/>
            <p:cNvSpPr txBox="1"/>
            <p:nvPr/>
          </p:nvSpPr>
          <p:spPr>
            <a:xfrm>
              <a:off x="7696200" y="1524000"/>
              <a:ext cx="990600" cy="359159"/>
            </a:xfrm>
            <a:prstGeom prst="rect">
              <a:avLst/>
            </a:prstGeom>
            <a:noFill/>
          </p:spPr>
          <p:txBody>
            <a:bodyPr wrap="square" rtlCol="0">
              <a:spAutoFit/>
            </a:bodyPr>
            <a:lstStyle/>
            <a:p>
              <a:r>
                <a:rPr lang="en-US" sz="1100" dirty="0" smtClean="0">
                  <a:solidFill>
                    <a:srgbClr val="0079C1"/>
                  </a:solidFill>
                  <a:latin typeface="Arial" pitchFamily="34" charset="0"/>
                  <a:cs typeface="Arial" pitchFamily="34" charset="0"/>
                </a:rPr>
                <a:t>Productivity</a:t>
              </a:r>
              <a:endParaRPr lang="en-US" sz="1100" dirty="0">
                <a:solidFill>
                  <a:srgbClr val="0079C1"/>
                </a:solidFill>
                <a:latin typeface="Arial" pitchFamily="34" charset="0"/>
                <a:cs typeface="Arial" pitchFamily="34" charset="0"/>
              </a:endParaRPr>
            </a:p>
          </p:txBody>
        </p:sp>
        <p:sp>
          <p:nvSpPr>
            <p:cNvPr id="85" name="Up-Down Arrow 84"/>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6" name="Up-Down Arrow 85"/>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7" name="Rounded Rectangle 86"/>
            <p:cNvSpPr/>
            <p:nvPr/>
          </p:nvSpPr>
          <p:spPr bwMode="auto">
            <a:xfrm>
              <a:off x="7620000" y="1524000"/>
              <a:ext cx="1066800" cy="3745424"/>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8" name="Rounded Rectangle 87"/>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9" name="TextBox 88"/>
            <p:cNvSpPr txBox="1"/>
            <p:nvPr/>
          </p:nvSpPr>
          <p:spPr>
            <a:xfrm>
              <a:off x="77724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TDMobile</a:t>
              </a:r>
              <a:endParaRPr lang="en-US" sz="1000" b="1" dirty="0">
                <a:solidFill>
                  <a:srgbClr val="16039F"/>
                </a:solidFill>
                <a:latin typeface="Arial" pitchFamily="34" charset="0"/>
                <a:cs typeface="Arial" pitchFamily="34" charset="0"/>
              </a:endParaRPr>
            </a:p>
          </p:txBody>
        </p:sp>
        <p:sp>
          <p:nvSpPr>
            <p:cNvPr id="90" name="Rounded Rectangle 89"/>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1" name="TextBox 90"/>
            <p:cNvSpPr txBox="1"/>
            <p:nvPr/>
          </p:nvSpPr>
          <p:spPr>
            <a:xfrm>
              <a:off x="7643284" y="4051756"/>
              <a:ext cx="956733" cy="295779"/>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TDCommunity</a:t>
              </a:r>
              <a:endParaRPr lang="en-US" sz="800" b="1" dirty="0">
                <a:solidFill>
                  <a:srgbClr val="16039F"/>
                </a:solidFill>
                <a:latin typeface="Arial" pitchFamily="34" charset="0"/>
                <a:cs typeface="Arial" pitchFamily="34" charset="0"/>
              </a:endParaRPr>
            </a:p>
          </p:txBody>
        </p:sp>
        <p:pic>
          <p:nvPicPr>
            <p:cNvPr id="92" name="Picture 2" descr="http://t0.gstatic.com/images?q=tbn:ANd9GcRy1qjfIUwJJJDC9DeRiqY8FZo6eQsBeS6wjq5wm6k-6cVsEQPqIg"/>
            <p:cNvPicPr>
              <a:picLocks noChangeAspect="1" noChangeArrowheads="1"/>
            </p:cNvPicPr>
            <p:nvPr/>
          </p:nvPicPr>
          <p:blipFill>
            <a:blip r:embed="rId6" cstate="print"/>
            <a:srcRect/>
            <a:stretch>
              <a:fillRect/>
            </a:stretch>
          </p:blipFill>
          <p:spPr bwMode="auto">
            <a:xfrm>
              <a:off x="7924800" y="3276600"/>
              <a:ext cx="438151" cy="438151"/>
            </a:xfrm>
            <a:prstGeom prst="rect">
              <a:avLst/>
            </a:prstGeom>
            <a:noFill/>
          </p:spPr>
        </p:pic>
        <p:pic>
          <p:nvPicPr>
            <p:cNvPr id="93" name="Picture 92" descr="groupofpeople.jpg"/>
            <p:cNvPicPr>
              <a:picLocks noChangeAspect="1"/>
            </p:cNvPicPr>
            <p:nvPr/>
          </p:nvPicPr>
          <p:blipFill>
            <a:blip r:embed="rId7" cstate="print"/>
            <a:stretch>
              <a:fillRect/>
            </a:stretch>
          </p:blipFill>
          <p:spPr>
            <a:xfrm>
              <a:off x="7924800" y="4267200"/>
              <a:ext cx="457200" cy="457200"/>
            </a:xfrm>
            <a:prstGeom prst="rect">
              <a:avLst/>
            </a:prstGeom>
          </p:spPr>
        </p:pic>
        <p:sp>
          <p:nvSpPr>
            <p:cNvPr id="94" name="TextBox 93"/>
            <p:cNvSpPr txBox="1"/>
            <p:nvPr/>
          </p:nvSpPr>
          <p:spPr>
            <a:xfrm>
              <a:off x="381000" y="710472"/>
              <a:ext cx="1391010" cy="362704"/>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Requests</a:t>
              </a:r>
              <a:endParaRPr lang="en-US" sz="1200" dirty="0">
                <a:solidFill>
                  <a:srgbClr val="0079C1"/>
                </a:solidFill>
                <a:latin typeface="Arial" pitchFamily="34" charset="0"/>
                <a:cs typeface="Arial" pitchFamily="34" charset="0"/>
              </a:endParaRPr>
            </a:p>
          </p:txBody>
        </p:sp>
        <p:grpSp>
          <p:nvGrpSpPr>
            <p:cNvPr id="4" name="Group 88"/>
            <p:cNvGrpSpPr/>
            <p:nvPr/>
          </p:nvGrpSpPr>
          <p:grpSpPr>
            <a:xfrm>
              <a:off x="357216" y="685800"/>
              <a:ext cx="1364023" cy="4953000"/>
              <a:chOff x="585816" y="1295400"/>
              <a:chExt cx="1364023" cy="4191000"/>
            </a:xfrm>
          </p:grpSpPr>
          <p:sp>
            <p:nvSpPr>
              <p:cNvPr id="105" name="TextBox 104"/>
              <p:cNvSpPr txBox="1"/>
              <p:nvPr/>
            </p:nvSpPr>
            <p:spPr>
              <a:xfrm>
                <a:off x="585816" y="1577760"/>
                <a:ext cx="1364023" cy="281329"/>
              </a:xfrm>
              <a:prstGeom prst="rect">
                <a:avLst/>
              </a:prstGeom>
              <a:noFill/>
            </p:spPr>
            <p:txBody>
              <a:bodyPr wrap="square" rtlCol="0">
                <a:spAutoFit/>
              </a:bodyPr>
              <a:lstStyle/>
              <a:p>
                <a:pPr algn="ctr"/>
                <a:r>
                  <a:rPr lang="en-US" sz="1050" dirty="0" smtClean="0">
                    <a:latin typeface="Arial" pitchFamily="34" charset="0"/>
                    <a:cs typeface="Arial" pitchFamily="34" charset="0"/>
                  </a:rPr>
                  <a:t>Service Catalog</a:t>
                </a:r>
                <a:endParaRPr lang="en-US" sz="1050" dirty="0">
                  <a:latin typeface="Arial" pitchFamily="34" charset="0"/>
                  <a:cs typeface="Arial" pitchFamily="34" charset="0"/>
                </a:endParaRPr>
              </a:p>
            </p:txBody>
          </p:sp>
          <p:pic>
            <p:nvPicPr>
              <p:cNvPr id="106" name="Picture 105" descr="email icon.jpg"/>
              <p:cNvPicPr>
                <a:picLocks noChangeAspect="1"/>
              </p:cNvPicPr>
              <p:nvPr/>
            </p:nvPicPr>
            <p:blipFill>
              <a:blip r:embed="rId8" cstate="print"/>
              <a:stretch>
                <a:fillRect/>
              </a:stretch>
            </p:blipFill>
            <p:spPr>
              <a:xfrm>
                <a:off x="768856" y="2971799"/>
                <a:ext cx="886974" cy="697659"/>
              </a:xfrm>
              <a:prstGeom prst="rect">
                <a:avLst/>
              </a:prstGeom>
            </p:spPr>
          </p:pic>
          <p:sp>
            <p:nvSpPr>
              <p:cNvPr id="107" name="TextBox 106"/>
              <p:cNvSpPr txBox="1"/>
              <p:nvPr/>
            </p:nvSpPr>
            <p:spPr>
              <a:xfrm>
                <a:off x="616656" y="2787459"/>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Email</a:t>
                </a:r>
                <a:endParaRPr lang="en-US" sz="1050" dirty="0">
                  <a:latin typeface="Arial" pitchFamily="34" charset="0"/>
                  <a:cs typeface="Arial" pitchFamily="34" charset="0"/>
                </a:endParaRPr>
              </a:p>
            </p:txBody>
          </p:sp>
          <p:sp>
            <p:nvSpPr>
              <p:cNvPr id="108" name="TextBox 107"/>
              <p:cNvSpPr txBox="1"/>
              <p:nvPr/>
            </p:nvSpPr>
            <p:spPr>
              <a:xfrm>
                <a:off x="616656" y="3733798"/>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Web Forms</a:t>
                </a:r>
                <a:endParaRPr lang="en-US" sz="1050" dirty="0">
                  <a:latin typeface="Arial" pitchFamily="34" charset="0"/>
                  <a:cs typeface="Arial" pitchFamily="34" charset="0"/>
                </a:endParaRPr>
              </a:p>
            </p:txBody>
          </p:sp>
          <p:sp>
            <p:nvSpPr>
              <p:cNvPr id="109" name="TextBox 108"/>
              <p:cNvSpPr txBox="1"/>
              <p:nvPr/>
            </p:nvSpPr>
            <p:spPr>
              <a:xfrm>
                <a:off x="616655" y="4599800"/>
                <a:ext cx="1195917" cy="294966"/>
              </a:xfrm>
              <a:prstGeom prst="rect">
                <a:avLst/>
              </a:prstGeom>
              <a:noFill/>
            </p:spPr>
            <p:txBody>
              <a:bodyPr wrap="square" rtlCol="0">
                <a:spAutoFit/>
              </a:bodyPr>
              <a:lstStyle/>
              <a:p>
                <a:pPr algn="ctr"/>
                <a:r>
                  <a:rPr lang="en-US" sz="1050" dirty="0" smtClean="0">
                    <a:latin typeface="Arial" pitchFamily="34" charset="0"/>
                    <a:cs typeface="Arial" pitchFamily="34" charset="0"/>
                  </a:rPr>
                  <a:t>Web Services</a:t>
                </a:r>
                <a:endParaRPr lang="en-US" sz="1050" dirty="0">
                  <a:latin typeface="Arial" pitchFamily="34" charset="0"/>
                  <a:cs typeface="Arial" pitchFamily="34" charset="0"/>
                </a:endParaRPr>
              </a:p>
            </p:txBody>
          </p:sp>
          <p:pic>
            <p:nvPicPr>
              <p:cNvPr id="110" name="Picture 109" descr="webform.jpg"/>
              <p:cNvPicPr>
                <a:picLocks noChangeAspect="1"/>
              </p:cNvPicPr>
              <p:nvPr/>
            </p:nvPicPr>
            <p:blipFill>
              <a:blip r:embed="rId9" cstate="print"/>
              <a:stretch>
                <a:fillRect/>
              </a:stretch>
            </p:blipFill>
            <p:spPr>
              <a:xfrm>
                <a:off x="912306" y="3962399"/>
                <a:ext cx="600075" cy="600075"/>
              </a:xfrm>
              <a:prstGeom prst="rect">
                <a:avLst/>
              </a:prstGeom>
            </p:spPr>
          </p:pic>
          <p:pic>
            <p:nvPicPr>
              <p:cNvPr id="111" name="Picture 2" descr="http://t1.gstatic.com/images?q=tbn:ANd9GcQ5tL9s_gh5_7qjKBHbzBrawOBOomjIim90VhIFfqBX0OFqLTzDbw"/>
              <p:cNvPicPr>
                <a:picLocks noChangeAspect="1" noChangeArrowheads="1"/>
              </p:cNvPicPr>
              <p:nvPr/>
            </p:nvPicPr>
            <p:blipFill>
              <a:blip r:embed="rId5" cstate="print"/>
              <a:srcRect/>
              <a:stretch>
                <a:fillRect/>
              </a:stretch>
            </p:blipFill>
            <p:spPr bwMode="auto">
              <a:xfrm>
                <a:off x="945643" y="4876799"/>
                <a:ext cx="533400" cy="509155"/>
              </a:xfrm>
              <a:prstGeom prst="rect">
                <a:avLst/>
              </a:prstGeom>
              <a:noFill/>
            </p:spPr>
          </p:pic>
          <p:sp>
            <p:nvSpPr>
              <p:cNvPr id="112" name="Rounded Rectangle 11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87"/>
            <p:cNvGrpSpPr/>
            <p:nvPr/>
          </p:nvGrpSpPr>
          <p:grpSpPr>
            <a:xfrm>
              <a:off x="1828800" y="3212123"/>
              <a:ext cx="609600" cy="567838"/>
              <a:chOff x="2197976" y="2895600"/>
              <a:chExt cx="814223" cy="704851"/>
            </a:xfrm>
          </p:grpSpPr>
          <p:pic>
            <p:nvPicPr>
              <p:cNvPr id="103" name="Picture 9" descr="http://www.manageengine.com/products/service-desk/images/service-catalog-icon.gif"/>
              <p:cNvPicPr>
                <a:picLocks noChangeAspect="1" noChangeArrowheads="1"/>
              </p:cNvPicPr>
              <p:nvPr/>
            </p:nvPicPr>
            <p:blipFill>
              <a:blip r:embed="rId10" cstate="print"/>
              <a:srcRect/>
              <a:stretch>
                <a:fillRect/>
              </a:stretch>
            </p:blipFill>
            <p:spPr bwMode="auto">
              <a:xfrm>
                <a:off x="2197976" y="2895600"/>
                <a:ext cx="814223" cy="704851"/>
              </a:xfrm>
              <a:prstGeom prst="rect">
                <a:avLst/>
              </a:prstGeom>
              <a:noFill/>
            </p:spPr>
          </p:pic>
          <p:pic>
            <p:nvPicPr>
              <p:cNvPr id="104" name="Picture 11" descr="http://www.ownerslocker.com/images/layout/icon_extralarge_gears.gif"/>
              <p:cNvPicPr>
                <a:picLocks noChangeAspect="1" noChangeArrowheads="1"/>
              </p:cNvPicPr>
              <p:nvPr/>
            </p:nvPicPr>
            <p:blipFill>
              <a:blip r:embed="rId11" cstate="print"/>
              <a:srcRect/>
              <a:stretch>
                <a:fillRect/>
              </a:stretch>
            </p:blipFill>
            <p:spPr bwMode="auto">
              <a:xfrm>
                <a:off x="2362200" y="3124200"/>
                <a:ext cx="381000" cy="381000"/>
              </a:xfrm>
              <a:prstGeom prst="rect">
                <a:avLst/>
              </a:prstGeom>
              <a:noFill/>
            </p:spPr>
          </p:pic>
        </p:grpSp>
        <p:sp>
          <p:nvSpPr>
            <p:cNvPr id="97" name="TextBox 96"/>
            <p:cNvSpPr txBox="1"/>
            <p:nvPr/>
          </p:nvSpPr>
          <p:spPr>
            <a:xfrm>
              <a:off x="1752600" y="2667000"/>
              <a:ext cx="762000" cy="591557"/>
            </a:xfrm>
            <a:prstGeom prst="rect">
              <a:avLst/>
            </a:prstGeom>
            <a:noFill/>
          </p:spPr>
          <p:txBody>
            <a:bodyPr wrap="square" rtlCol="0">
              <a:spAutoFit/>
            </a:bodyPr>
            <a:lstStyle/>
            <a:p>
              <a:pPr algn="ctr"/>
              <a:r>
                <a:rPr lang="en-US" sz="1100" dirty="0" smtClean="0">
                  <a:solidFill>
                    <a:srgbClr val="0079C1"/>
                  </a:solidFill>
                  <a:latin typeface="Arial" pitchFamily="34" charset="0"/>
                  <a:cs typeface="Arial" pitchFamily="34" charset="0"/>
                </a:rPr>
                <a:t>Routing Logic</a:t>
              </a:r>
              <a:endParaRPr lang="en-US" sz="1100" dirty="0">
                <a:solidFill>
                  <a:srgbClr val="0079C1"/>
                </a:solidFill>
                <a:latin typeface="Arial" pitchFamily="34" charset="0"/>
                <a:cs typeface="Arial" pitchFamily="34" charset="0"/>
              </a:endParaRPr>
            </a:p>
          </p:txBody>
        </p:sp>
        <p:sp>
          <p:nvSpPr>
            <p:cNvPr id="98" name="Rounded Rectangle 97"/>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cxnSp>
          <p:nvCxnSpPr>
            <p:cNvPr id="99" name="Straight Arrow Connector 98"/>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1" name="Picture 2"/>
            <p:cNvPicPr>
              <a:picLocks noChangeAspect="1" noChangeArrowheads="1"/>
            </p:cNvPicPr>
            <p:nvPr/>
          </p:nvPicPr>
          <p:blipFill>
            <a:blip r:embed="rId12" cstate="print"/>
            <a:srcRect/>
            <a:stretch>
              <a:fillRect/>
            </a:stretch>
          </p:blipFill>
          <p:spPr bwMode="auto">
            <a:xfrm>
              <a:off x="7881939" y="2124076"/>
              <a:ext cx="566736" cy="707018"/>
            </a:xfrm>
            <a:prstGeom prst="rect">
              <a:avLst/>
            </a:prstGeom>
            <a:noFill/>
            <a:ln w="9525">
              <a:noFill/>
              <a:miter lim="800000"/>
              <a:headEnd/>
              <a:tailEnd/>
            </a:ln>
          </p:spPr>
        </p:pic>
      </p:grpSp>
      <p:pic>
        <p:nvPicPr>
          <p:cNvPr id="102" name="Picture 2"/>
          <p:cNvPicPr>
            <a:picLocks noChangeAspect="1" noChangeArrowheads="1"/>
          </p:cNvPicPr>
          <p:nvPr/>
        </p:nvPicPr>
        <p:blipFill>
          <a:blip r:embed="rId13" cstate="print"/>
          <a:srcRect/>
          <a:stretch>
            <a:fillRect/>
          </a:stretch>
        </p:blipFill>
        <p:spPr bwMode="auto">
          <a:xfrm>
            <a:off x="895350" y="1262576"/>
            <a:ext cx="762000" cy="794824"/>
          </a:xfrm>
          <a:prstGeom prst="rect">
            <a:avLst/>
          </a:prstGeom>
          <a:noFill/>
          <a:ln w="9525">
            <a:noFill/>
            <a:miter lim="800000"/>
            <a:headEnd/>
            <a:tailEnd/>
          </a:ln>
        </p:spPr>
      </p:pic>
      <p:sp>
        <p:nvSpPr>
          <p:cNvPr id="59" name="Rounded Rectangle 58"/>
          <p:cNvSpPr/>
          <p:nvPr/>
        </p:nvSpPr>
        <p:spPr bwMode="auto">
          <a:xfrm>
            <a:off x="2667000" y="1066801"/>
            <a:ext cx="4724399" cy="1026754"/>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3493977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523875"/>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Project Work Spaces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1446154"/>
            <a:ext cx="7452722" cy="404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84350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523875"/>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Management Tools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6146" name="Picture 2"/>
          <p:cNvPicPr>
            <a:picLocks noChangeAspect="1" noChangeArrowheads="1"/>
          </p:cNvPicPr>
          <p:nvPr/>
        </p:nvPicPr>
        <p:blipFill>
          <a:blip r:embed="rId4" cstate="print"/>
          <a:srcRect/>
          <a:stretch>
            <a:fillRect/>
          </a:stretch>
        </p:blipFill>
        <p:spPr bwMode="auto">
          <a:xfrm>
            <a:off x="304800" y="1063496"/>
            <a:ext cx="8666730" cy="5261104"/>
          </a:xfrm>
          <a:prstGeom prst="rect">
            <a:avLst/>
          </a:prstGeom>
          <a:noFill/>
          <a:ln w="9525">
            <a:noFill/>
            <a:miter lim="800000"/>
            <a:headEnd/>
            <a:tailEnd/>
          </a:ln>
        </p:spPr>
      </p:pic>
    </p:spTree>
    <p:extLst>
      <p:ext uri="{BB962C8B-B14F-4D97-AF65-F5344CB8AC3E}">
        <p14:creationId xmlns:p14="http://schemas.microsoft.com/office/powerpoint/2010/main" val="279436308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grpSp>
        <p:nvGrpSpPr>
          <p:cNvPr id="2" name="Group 58"/>
          <p:cNvGrpSpPr/>
          <p:nvPr/>
        </p:nvGrpSpPr>
        <p:grpSpPr>
          <a:xfrm>
            <a:off x="533400" y="609600"/>
            <a:ext cx="8077200" cy="4713739"/>
            <a:chOff x="228600" y="457200"/>
            <a:chExt cx="8610600" cy="6172200"/>
          </a:xfrm>
        </p:grpSpPr>
        <p:sp>
          <p:nvSpPr>
            <p:cNvPr id="60" name="Rounded Rectangle 59"/>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1" name="Rounded Rectangle 60"/>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2" name="Rounded Rectangle 61"/>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Rounded Rectangle 62"/>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4" name="Rounded Rectangle 6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5" name="TextBox 64"/>
            <p:cNvSpPr txBox="1"/>
            <p:nvPr/>
          </p:nvSpPr>
          <p:spPr>
            <a:xfrm>
              <a:off x="3929239" y="5700350"/>
              <a:ext cx="3122855"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Reporting</a:t>
              </a:r>
              <a:endParaRPr lang="en-US" sz="1400" dirty="0">
                <a:solidFill>
                  <a:srgbClr val="0079C1"/>
                </a:solidFill>
                <a:latin typeface="Arial" pitchFamily="34" charset="0"/>
                <a:cs typeface="Arial" pitchFamily="34" charset="0"/>
              </a:endParaRPr>
            </a:p>
          </p:txBody>
        </p:sp>
        <p:sp>
          <p:nvSpPr>
            <p:cNvPr id="66" name="TextBox 65"/>
            <p:cNvSpPr txBox="1"/>
            <p:nvPr/>
          </p:nvSpPr>
          <p:spPr>
            <a:xfrm>
              <a:off x="2696024" y="6206836"/>
              <a:ext cx="5128683"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Web Services: Service-Oriented Architecture</a:t>
              </a:r>
              <a:endParaRPr lang="en-US" sz="1400" dirty="0">
                <a:solidFill>
                  <a:srgbClr val="0079C1"/>
                </a:solidFill>
                <a:latin typeface="Arial" pitchFamily="34" charset="0"/>
                <a:cs typeface="Arial" pitchFamily="34" charset="0"/>
              </a:endParaRPr>
            </a:p>
          </p:txBody>
        </p:sp>
        <p:sp>
          <p:nvSpPr>
            <p:cNvPr id="67" name="TextBox 66"/>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68" name="Rounded Rectangle 67"/>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9" name="TextBox 68"/>
            <p:cNvSpPr txBox="1"/>
            <p:nvPr/>
          </p:nvSpPr>
          <p:spPr>
            <a:xfrm>
              <a:off x="3581400" y="720304"/>
              <a:ext cx="3124200" cy="380287"/>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 Fulfillment Streams</a:t>
              </a:r>
              <a:endParaRPr lang="en-US" sz="1200" dirty="0">
                <a:solidFill>
                  <a:srgbClr val="0079C1"/>
                </a:solidFill>
                <a:latin typeface="Arial" pitchFamily="34" charset="0"/>
                <a:cs typeface="Arial" pitchFamily="34" charset="0"/>
              </a:endParaRPr>
            </a:p>
          </p:txBody>
        </p:sp>
        <p:sp>
          <p:nvSpPr>
            <p:cNvPr id="70" name="TextBox 69"/>
            <p:cNvSpPr txBox="1"/>
            <p:nvPr/>
          </p:nvSpPr>
          <p:spPr>
            <a:xfrm>
              <a:off x="7802739" y="1856601"/>
              <a:ext cx="914400" cy="338032"/>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MyWork®</a:t>
              </a:r>
              <a:endParaRPr lang="en-US" sz="1000" b="1" dirty="0">
                <a:solidFill>
                  <a:srgbClr val="16039F"/>
                </a:solidFill>
                <a:latin typeface="Arial" pitchFamily="34" charset="0"/>
                <a:cs typeface="Arial" pitchFamily="34" charset="0"/>
              </a:endParaRPr>
            </a:p>
          </p:txBody>
        </p:sp>
        <p:sp>
          <p:nvSpPr>
            <p:cNvPr id="71" name="Rounded Rectangle 7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2" name="Rounded Rectangle 7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3" name="Picture 3"/>
            <p:cNvPicPr>
              <a:picLocks noChangeAspect="1" noChangeArrowheads="1"/>
            </p:cNvPicPr>
            <p:nvPr/>
          </p:nvPicPr>
          <p:blipFill>
            <a:blip r:embed="rId3" cstate="print"/>
            <a:srcRect/>
            <a:stretch>
              <a:fillRect/>
            </a:stretch>
          </p:blipFill>
          <p:spPr bwMode="auto">
            <a:xfrm>
              <a:off x="3315419" y="5745369"/>
              <a:ext cx="662198" cy="308522"/>
            </a:xfrm>
            <a:prstGeom prst="rect">
              <a:avLst/>
            </a:prstGeom>
            <a:noFill/>
            <a:ln w="9525">
              <a:noFill/>
              <a:miter lim="800000"/>
              <a:headEnd/>
              <a:tailEnd/>
            </a:ln>
          </p:spPr>
        </p:pic>
        <p:sp>
          <p:nvSpPr>
            <p:cNvPr id="75" name="Rounded Rectangle 74"/>
            <p:cNvSpPr/>
            <p:nvPr/>
          </p:nvSpPr>
          <p:spPr bwMode="auto">
            <a:xfrm>
              <a:off x="228600" y="533400"/>
              <a:ext cx="8610600" cy="60960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6" name="Rounded Rectangle 75"/>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7" name="Left Brace 7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8" name="Rounded Rectangle 77"/>
            <p:cNvSpPr/>
            <p:nvPr/>
          </p:nvSpPr>
          <p:spPr bwMode="auto">
            <a:xfrm>
              <a:off x="7696200" y="1828800"/>
              <a:ext cx="914400" cy="10668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9" name="Picture 78" descr="clipartwomandarkhair.jpg"/>
            <p:cNvPicPr>
              <a:picLocks noChangeAspect="1"/>
            </p:cNvPicPr>
            <p:nvPr/>
          </p:nvPicPr>
          <p:blipFill>
            <a:blip r:embed="rId4" cstate="print"/>
            <a:stretch>
              <a:fillRect/>
            </a:stretch>
          </p:blipFill>
          <p:spPr>
            <a:xfrm>
              <a:off x="7904400" y="2133600"/>
              <a:ext cx="477600" cy="609600"/>
            </a:xfrm>
            <a:prstGeom prst="rect">
              <a:avLst/>
            </a:prstGeom>
          </p:spPr>
        </p:pic>
        <p:sp>
          <p:nvSpPr>
            <p:cNvPr id="80" name="TextBox 79"/>
            <p:cNvSpPr txBox="1"/>
            <p:nvPr/>
          </p:nvSpPr>
          <p:spPr>
            <a:xfrm>
              <a:off x="3640347" y="1447800"/>
              <a:ext cx="3019246" cy="483606"/>
            </a:xfrm>
            <a:prstGeom prst="rect">
              <a:avLst/>
            </a:prstGeom>
            <a:noFill/>
          </p:spPr>
          <p:txBody>
            <a:bodyPr wrap="square" rtlCol="0">
              <a:spAutoFit/>
            </a:bodyPr>
            <a:lstStyle/>
            <a:p>
              <a:r>
                <a:rPr lang="en-US" sz="1800" dirty="0" smtClean="0">
                  <a:latin typeface="Arial" pitchFamily="34" charset="0"/>
                  <a:cs typeface="Arial" pitchFamily="34" charset="0"/>
                </a:rPr>
                <a:t>Governance &amp; Projects</a:t>
              </a:r>
              <a:endParaRPr lang="en-US" dirty="0">
                <a:latin typeface="Arial" pitchFamily="34" charset="0"/>
                <a:cs typeface="Arial" pitchFamily="34" charset="0"/>
              </a:endParaRPr>
            </a:p>
          </p:txBody>
        </p:sp>
        <p:sp>
          <p:nvSpPr>
            <p:cNvPr id="81" name="TextBox 80"/>
            <p:cNvSpPr txBox="1"/>
            <p:nvPr/>
          </p:nvSpPr>
          <p:spPr>
            <a:xfrm>
              <a:off x="3013495" y="2951619"/>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Service Desk &amp; Assets</a:t>
              </a:r>
              <a:endParaRPr lang="en-US" sz="1800" dirty="0">
                <a:latin typeface="Arial" pitchFamily="34" charset="0"/>
                <a:cs typeface="Arial" pitchFamily="34" charset="0"/>
              </a:endParaRPr>
            </a:p>
          </p:txBody>
        </p:sp>
        <p:sp>
          <p:nvSpPr>
            <p:cNvPr id="82" name="TextBox 81"/>
            <p:cNvSpPr txBox="1"/>
            <p:nvPr/>
          </p:nvSpPr>
          <p:spPr>
            <a:xfrm>
              <a:off x="3124200" y="4567535"/>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Operations &amp; Change Management</a:t>
              </a:r>
              <a:endParaRPr lang="en-US" sz="1800" dirty="0">
                <a:latin typeface="Arial" pitchFamily="34" charset="0"/>
                <a:cs typeface="Arial" pitchFamily="34" charset="0"/>
              </a:endParaRPr>
            </a:p>
          </p:txBody>
        </p:sp>
        <p:pic>
          <p:nvPicPr>
            <p:cNvPr id="83" name="Picture 2" descr="http://t1.gstatic.com/images?q=tbn:ANd9GcQ5tL9s_gh5_7qjKBHbzBrawOBOomjIim90VhIFfqBX0OFqLTzDbw"/>
            <p:cNvPicPr>
              <a:picLocks noChangeAspect="1" noChangeArrowheads="1"/>
            </p:cNvPicPr>
            <p:nvPr/>
          </p:nvPicPr>
          <p:blipFill>
            <a:blip r:embed="rId5" cstate="print"/>
            <a:srcRect/>
            <a:stretch>
              <a:fillRect/>
            </a:stretch>
          </p:blipFill>
          <p:spPr bwMode="auto">
            <a:xfrm>
              <a:off x="6645934" y="6206836"/>
              <a:ext cx="330760" cy="373128"/>
            </a:xfrm>
            <a:prstGeom prst="rect">
              <a:avLst/>
            </a:prstGeom>
            <a:noFill/>
          </p:spPr>
        </p:pic>
        <p:sp>
          <p:nvSpPr>
            <p:cNvPr id="84" name="TextBox 83"/>
            <p:cNvSpPr txBox="1"/>
            <p:nvPr/>
          </p:nvSpPr>
          <p:spPr>
            <a:xfrm>
              <a:off x="7696200" y="1524000"/>
              <a:ext cx="990600" cy="359159"/>
            </a:xfrm>
            <a:prstGeom prst="rect">
              <a:avLst/>
            </a:prstGeom>
            <a:noFill/>
          </p:spPr>
          <p:txBody>
            <a:bodyPr wrap="square" rtlCol="0">
              <a:spAutoFit/>
            </a:bodyPr>
            <a:lstStyle/>
            <a:p>
              <a:r>
                <a:rPr lang="en-US" sz="1100" dirty="0" smtClean="0">
                  <a:solidFill>
                    <a:srgbClr val="0079C1"/>
                  </a:solidFill>
                  <a:latin typeface="Arial" pitchFamily="34" charset="0"/>
                  <a:cs typeface="Arial" pitchFamily="34" charset="0"/>
                </a:rPr>
                <a:t>Productivity</a:t>
              </a:r>
              <a:endParaRPr lang="en-US" sz="1100" dirty="0">
                <a:solidFill>
                  <a:srgbClr val="0079C1"/>
                </a:solidFill>
                <a:latin typeface="Arial" pitchFamily="34" charset="0"/>
                <a:cs typeface="Arial" pitchFamily="34" charset="0"/>
              </a:endParaRPr>
            </a:p>
          </p:txBody>
        </p:sp>
        <p:sp>
          <p:nvSpPr>
            <p:cNvPr id="85" name="Up-Down Arrow 84"/>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6" name="Up-Down Arrow 85"/>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7" name="Rounded Rectangle 86"/>
            <p:cNvSpPr/>
            <p:nvPr/>
          </p:nvSpPr>
          <p:spPr bwMode="auto">
            <a:xfrm>
              <a:off x="7620000" y="1524000"/>
              <a:ext cx="1066800" cy="3745424"/>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8" name="Rounded Rectangle 87"/>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9" name="TextBox 88"/>
            <p:cNvSpPr txBox="1"/>
            <p:nvPr/>
          </p:nvSpPr>
          <p:spPr>
            <a:xfrm>
              <a:off x="77724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TDMobile</a:t>
              </a:r>
              <a:endParaRPr lang="en-US" sz="1000" b="1" dirty="0">
                <a:solidFill>
                  <a:srgbClr val="16039F"/>
                </a:solidFill>
                <a:latin typeface="Arial" pitchFamily="34" charset="0"/>
                <a:cs typeface="Arial" pitchFamily="34" charset="0"/>
              </a:endParaRPr>
            </a:p>
          </p:txBody>
        </p:sp>
        <p:sp>
          <p:nvSpPr>
            <p:cNvPr id="90" name="Rounded Rectangle 89"/>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1" name="TextBox 90"/>
            <p:cNvSpPr txBox="1"/>
            <p:nvPr/>
          </p:nvSpPr>
          <p:spPr>
            <a:xfrm>
              <a:off x="7643284" y="4051756"/>
              <a:ext cx="956733" cy="295779"/>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TDCommunity</a:t>
              </a:r>
              <a:endParaRPr lang="en-US" sz="800" b="1" dirty="0">
                <a:solidFill>
                  <a:srgbClr val="16039F"/>
                </a:solidFill>
                <a:latin typeface="Arial" pitchFamily="34" charset="0"/>
                <a:cs typeface="Arial" pitchFamily="34" charset="0"/>
              </a:endParaRPr>
            </a:p>
          </p:txBody>
        </p:sp>
        <p:pic>
          <p:nvPicPr>
            <p:cNvPr id="92" name="Picture 2" descr="http://t0.gstatic.com/images?q=tbn:ANd9GcRy1qjfIUwJJJDC9DeRiqY8FZo6eQsBeS6wjq5wm6k-6cVsEQPqIg"/>
            <p:cNvPicPr>
              <a:picLocks noChangeAspect="1" noChangeArrowheads="1"/>
            </p:cNvPicPr>
            <p:nvPr/>
          </p:nvPicPr>
          <p:blipFill>
            <a:blip r:embed="rId6" cstate="print"/>
            <a:srcRect/>
            <a:stretch>
              <a:fillRect/>
            </a:stretch>
          </p:blipFill>
          <p:spPr bwMode="auto">
            <a:xfrm>
              <a:off x="7924800" y="3276600"/>
              <a:ext cx="438151" cy="438151"/>
            </a:xfrm>
            <a:prstGeom prst="rect">
              <a:avLst/>
            </a:prstGeom>
            <a:noFill/>
          </p:spPr>
        </p:pic>
        <p:pic>
          <p:nvPicPr>
            <p:cNvPr id="93" name="Picture 92" descr="groupofpeople.jpg"/>
            <p:cNvPicPr>
              <a:picLocks noChangeAspect="1"/>
            </p:cNvPicPr>
            <p:nvPr/>
          </p:nvPicPr>
          <p:blipFill>
            <a:blip r:embed="rId7" cstate="print"/>
            <a:stretch>
              <a:fillRect/>
            </a:stretch>
          </p:blipFill>
          <p:spPr>
            <a:xfrm>
              <a:off x="7924800" y="4267200"/>
              <a:ext cx="457200" cy="457200"/>
            </a:xfrm>
            <a:prstGeom prst="rect">
              <a:avLst/>
            </a:prstGeom>
          </p:spPr>
        </p:pic>
        <p:sp>
          <p:nvSpPr>
            <p:cNvPr id="94" name="TextBox 93"/>
            <p:cNvSpPr txBox="1"/>
            <p:nvPr/>
          </p:nvSpPr>
          <p:spPr>
            <a:xfrm>
              <a:off x="381000" y="710472"/>
              <a:ext cx="1391010" cy="362704"/>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Requests</a:t>
              </a:r>
              <a:endParaRPr lang="en-US" sz="1200" dirty="0">
                <a:solidFill>
                  <a:srgbClr val="0079C1"/>
                </a:solidFill>
                <a:latin typeface="Arial" pitchFamily="34" charset="0"/>
                <a:cs typeface="Arial" pitchFamily="34" charset="0"/>
              </a:endParaRPr>
            </a:p>
          </p:txBody>
        </p:sp>
        <p:grpSp>
          <p:nvGrpSpPr>
            <p:cNvPr id="4" name="Group 88"/>
            <p:cNvGrpSpPr/>
            <p:nvPr/>
          </p:nvGrpSpPr>
          <p:grpSpPr>
            <a:xfrm>
              <a:off x="357216" y="685800"/>
              <a:ext cx="1364023" cy="4953000"/>
              <a:chOff x="585816" y="1295400"/>
              <a:chExt cx="1364023" cy="4191000"/>
            </a:xfrm>
          </p:grpSpPr>
          <p:sp>
            <p:nvSpPr>
              <p:cNvPr id="105" name="TextBox 104"/>
              <p:cNvSpPr txBox="1"/>
              <p:nvPr/>
            </p:nvSpPr>
            <p:spPr>
              <a:xfrm>
                <a:off x="585816" y="1577760"/>
                <a:ext cx="1364023" cy="281329"/>
              </a:xfrm>
              <a:prstGeom prst="rect">
                <a:avLst/>
              </a:prstGeom>
              <a:noFill/>
            </p:spPr>
            <p:txBody>
              <a:bodyPr wrap="square" rtlCol="0">
                <a:spAutoFit/>
              </a:bodyPr>
              <a:lstStyle/>
              <a:p>
                <a:pPr algn="ctr"/>
                <a:r>
                  <a:rPr lang="en-US" sz="1050" dirty="0" smtClean="0">
                    <a:latin typeface="Arial" pitchFamily="34" charset="0"/>
                    <a:cs typeface="Arial" pitchFamily="34" charset="0"/>
                  </a:rPr>
                  <a:t>Service Catalog</a:t>
                </a:r>
                <a:endParaRPr lang="en-US" sz="1050" dirty="0">
                  <a:latin typeface="Arial" pitchFamily="34" charset="0"/>
                  <a:cs typeface="Arial" pitchFamily="34" charset="0"/>
                </a:endParaRPr>
              </a:p>
            </p:txBody>
          </p:sp>
          <p:pic>
            <p:nvPicPr>
              <p:cNvPr id="106" name="Picture 105" descr="email icon.jpg"/>
              <p:cNvPicPr>
                <a:picLocks noChangeAspect="1"/>
              </p:cNvPicPr>
              <p:nvPr/>
            </p:nvPicPr>
            <p:blipFill>
              <a:blip r:embed="rId8" cstate="print"/>
              <a:stretch>
                <a:fillRect/>
              </a:stretch>
            </p:blipFill>
            <p:spPr>
              <a:xfrm>
                <a:off x="768856" y="2971799"/>
                <a:ext cx="886974" cy="697659"/>
              </a:xfrm>
              <a:prstGeom prst="rect">
                <a:avLst/>
              </a:prstGeom>
            </p:spPr>
          </p:pic>
          <p:sp>
            <p:nvSpPr>
              <p:cNvPr id="107" name="TextBox 106"/>
              <p:cNvSpPr txBox="1"/>
              <p:nvPr/>
            </p:nvSpPr>
            <p:spPr>
              <a:xfrm>
                <a:off x="616656" y="2787459"/>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Email</a:t>
                </a:r>
                <a:endParaRPr lang="en-US" sz="1050" dirty="0">
                  <a:latin typeface="Arial" pitchFamily="34" charset="0"/>
                  <a:cs typeface="Arial" pitchFamily="34" charset="0"/>
                </a:endParaRPr>
              </a:p>
            </p:txBody>
          </p:sp>
          <p:sp>
            <p:nvSpPr>
              <p:cNvPr id="108" name="TextBox 107"/>
              <p:cNvSpPr txBox="1"/>
              <p:nvPr/>
            </p:nvSpPr>
            <p:spPr>
              <a:xfrm>
                <a:off x="616656" y="3733798"/>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Web Forms</a:t>
                </a:r>
                <a:endParaRPr lang="en-US" sz="1050" dirty="0">
                  <a:latin typeface="Arial" pitchFamily="34" charset="0"/>
                  <a:cs typeface="Arial" pitchFamily="34" charset="0"/>
                </a:endParaRPr>
              </a:p>
            </p:txBody>
          </p:sp>
          <p:sp>
            <p:nvSpPr>
              <p:cNvPr id="109" name="TextBox 108"/>
              <p:cNvSpPr txBox="1"/>
              <p:nvPr/>
            </p:nvSpPr>
            <p:spPr>
              <a:xfrm>
                <a:off x="616655" y="4599800"/>
                <a:ext cx="1195917" cy="294966"/>
              </a:xfrm>
              <a:prstGeom prst="rect">
                <a:avLst/>
              </a:prstGeom>
              <a:noFill/>
            </p:spPr>
            <p:txBody>
              <a:bodyPr wrap="square" rtlCol="0">
                <a:spAutoFit/>
              </a:bodyPr>
              <a:lstStyle/>
              <a:p>
                <a:pPr algn="ctr"/>
                <a:r>
                  <a:rPr lang="en-US" sz="1050" dirty="0" smtClean="0">
                    <a:latin typeface="Arial" pitchFamily="34" charset="0"/>
                    <a:cs typeface="Arial" pitchFamily="34" charset="0"/>
                  </a:rPr>
                  <a:t>Web Services</a:t>
                </a:r>
                <a:endParaRPr lang="en-US" sz="1050" dirty="0">
                  <a:latin typeface="Arial" pitchFamily="34" charset="0"/>
                  <a:cs typeface="Arial" pitchFamily="34" charset="0"/>
                </a:endParaRPr>
              </a:p>
            </p:txBody>
          </p:sp>
          <p:pic>
            <p:nvPicPr>
              <p:cNvPr id="110" name="Picture 109" descr="webform.jpg"/>
              <p:cNvPicPr>
                <a:picLocks noChangeAspect="1"/>
              </p:cNvPicPr>
              <p:nvPr/>
            </p:nvPicPr>
            <p:blipFill>
              <a:blip r:embed="rId9" cstate="print"/>
              <a:stretch>
                <a:fillRect/>
              </a:stretch>
            </p:blipFill>
            <p:spPr>
              <a:xfrm>
                <a:off x="912306" y="3962399"/>
                <a:ext cx="600075" cy="600075"/>
              </a:xfrm>
              <a:prstGeom prst="rect">
                <a:avLst/>
              </a:prstGeom>
            </p:spPr>
          </p:pic>
          <p:pic>
            <p:nvPicPr>
              <p:cNvPr id="111" name="Picture 2" descr="http://t1.gstatic.com/images?q=tbn:ANd9GcQ5tL9s_gh5_7qjKBHbzBrawOBOomjIim90VhIFfqBX0OFqLTzDbw"/>
              <p:cNvPicPr>
                <a:picLocks noChangeAspect="1" noChangeArrowheads="1"/>
              </p:cNvPicPr>
              <p:nvPr/>
            </p:nvPicPr>
            <p:blipFill>
              <a:blip r:embed="rId5" cstate="print"/>
              <a:srcRect/>
              <a:stretch>
                <a:fillRect/>
              </a:stretch>
            </p:blipFill>
            <p:spPr bwMode="auto">
              <a:xfrm>
                <a:off x="945643" y="4876799"/>
                <a:ext cx="533400" cy="509155"/>
              </a:xfrm>
              <a:prstGeom prst="rect">
                <a:avLst/>
              </a:prstGeom>
              <a:noFill/>
            </p:spPr>
          </p:pic>
          <p:sp>
            <p:nvSpPr>
              <p:cNvPr id="112" name="Rounded Rectangle 11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87"/>
            <p:cNvGrpSpPr/>
            <p:nvPr/>
          </p:nvGrpSpPr>
          <p:grpSpPr>
            <a:xfrm>
              <a:off x="1828800" y="3212123"/>
              <a:ext cx="609600" cy="567838"/>
              <a:chOff x="2197976" y="2895600"/>
              <a:chExt cx="814223" cy="704851"/>
            </a:xfrm>
          </p:grpSpPr>
          <p:pic>
            <p:nvPicPr>
              <p:cNvPr id="103" name="Picture 9" descr="http://www.manageengine.com/products/service-desk/images/service-catalog-icon.gif"/>
              <p:cNvPicPr>
                <a:picLocks noChangeAspect="1" noChangeArrowheads="1"/>
              </p:cNvPicPr>
              <p:nvPr/>
            </p:nvPicPr>
            <p:blipFill>
              <a:blip r:embed="rId10" cstate="print"/>
              <a:srcRect/>
              <a:stretch>
                <a:fillRect/>
              </a:stretch>
            </p:blipFill>
            <p:spPr bwMode="auto">
              <a:xfrm>
                <a:off x="2197976" y="2895600"/>
                <a:ext cx="814223" cy="704851"/>
              </a:xfrm>
              <a:prstGeom prst="rect">
                <a:avLst/>
              </a:prstGeom>
              <a:noFill/>
            </p:spPr>
          </p:pic>
          <p:pic>
            <p:nvPicPr>
              <p:cNvPr id="104" name="Picture 11" descr="http://www.ownerslocker.com/images/layout/icon_extralarge_gears.gif"/>
              <p:cNvPicPr>
                <a:picLocks noChangeAspect="1" noChangeArrowheads="1"/>
              </p:cNvPicPr>
              <p:nvPr/>
            </p:nvPicPr>
            <p:blipFill>
              <a:blip r:embed="rId11" cstate="print"/>
              <a:srcRect/>
              <a:stretch>
                <a:fillRect/>
              </a:stretch>
            </p:blipFill>
            <p:spPr bwMode="auto">
              <a:xfrm>
                <a:off x="2362200" y="3124200"/>
                <a:ext cx="381000" cy="381000"/>
              </a:xfrm>
              <a:prstGeom prst="rect">
                <a:avLst/>
              </a:prstGeom>
              <a:noFill/>
            </p:spPr>
          </p:pic>
        </p:grpSp>
        <p:sp>
          <p:nvSpPr>
            <p:cNvPr id="97" name="TextBox 96"/>
            <p:cNvSpPr txBox="1"/>
            <p:nvPr/>
          </p:nvSpPr>
          <p:spPr>
            <a:xfrm>
              <a:off x="1752600" y="2667000"/>
              <a:ext cx="762000" cy="591557"/>
            </a:xfrm>
            <a:prstGeom prst="rect">
              <a:avLst/>
            </a:prstGeom>
            <a:noFill/>
          </p:spPr>
          <p:txBody>
            <a:bodyPr wrap="square" rtlCol="0">
              <a:spAutoFit/>
            </a:bodyPr>
            <a:lstStyle/>
            <a:p>
              <a:pPr algn="ctr"/>
              <a:r>
                <a:rPr lang="en-US" sz="1100" dirty="0" smtClean="0">
                  <a:solidFill>
                    <a:srgbClr val="0079C1"/>
                  </a:solidFill>
                  <a:latin typeface="Arial" pitchFamily="34" charset="0"/>
                  <a:cs typeface="Arial" pitchFamily="34" charset="0"/>
                </a:rPr>
                <a:t>Routing Logic</a:t>
              </a:r>
              <a:endParaRPr lang="en-US" sz="1100" dirty="0">
                <a:solidFill>
                  <a:srgbClr val="0079C1"/>
                </a:solidFill>
                <a:latin typeface="Arial" pitchFamily="34" charset="0"/>
                <a:cs typeface="Arial" pitchFamily="34" charset="0"/>
              </a:endParaRPr>
            </a:p>
          </p:txBody>
        </p:sp>
        <p:sp>
          <p:nvSpPr>
            <p:cNvPr id="98" name="Rounded Rectangle 97"/>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cxnSp>
          <p:nvCxnSpPr>
            <p:cNvPr id="99" name="Straight Arrow Connector 98"/>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1" name="Picture 2"/>
            <p:cNvPicPr>
              <a:picLocks noChangeAspect="1" noChangeArrowheads="1"/>
            </p:cNvPicPr>
            <p:nvPr/>
          </p:nvPicPr>
          <p:blipFill>
            <a:blip r:embed="rId12" cstate="print"/>
            <a:srcRect/>
            <a:stretch>
              <a:fillRect/>
            </a:stretch>
          </p:blipFill>
          <p:spPr bwMode="auto">
            <a:xfrm>
              <a:off x="7881939" y="2124076"/>
              <a:ext cx="566736" cy="707018"/>
            </a:xfrm>
            <a:prstGeom prst="rect">
              <a:avLst/>
            </a:prstGeom>
            <a:noFill/>
            <a:ln w="9525">
              <a:noFill/>
              <a:miter lim="800000"/>
              <a:headEnd/>
              <a:tailEnd/>
            </a:ln>
          </p:spPr>
        </p:pic>
      </p:grpSp>
      <p:pic>
        <p:nvPicPr>
          <p:cNvPr id="102" name="Picture 2"/>
          <p:cNvPicPr>
            <a:picLocks noChangeAspect="1" noChangeArrowheads="1"/>
          </p:cNvPicPr>
          <p:nvPr/>
        </p:nvPicPr>
        <p:blipFill>
          <a:blip r:embed="rId13" cstate="print"/>
          <a:srcRect/>
          <a:stretch>
            <a:fillRect/>
          </a:stretch>
        </p:blipFill>
        <p:spPr bwMode="auto">
          <a:xfrm>
            <a:off x="895350" y="1262576"/>
            <a:ext cx="762000" cy="794824"/>
          </a:xfrm>
          <a:prstGeom prst="rect">
            <a:avLst/>
          </a:prstGeom>
          <a:noFill/>
          <a:ln w="9525">
            <a:noFill/>
            <a:miter lim="800000"/>
            <a:headEnd/>
            <a:tailEnd/>
          </a:ln>
        </p:spPr>
      </p:pic>
      <p:sp>
        <p:nvSpPr>
          <p:cNvPr id="59" name="Rounded Rectangle 58"/>
          <p:cNvSpPr/>
          <p:nvPr/>
        </p:nvSpPr>
        <p:spPr bwMode="auto">
          <a:xfrm>
            <a:off x="2667000" y="2133600"/>
            <a:ext cx="4724399" cy="1219200"/>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13939309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1026" name="Picture 2"/>
          <p:cNvPicPr>
            <a:picLocks noChangeAspect="1" noChangeArrowheads="1"/>
          </p:cNvPicPr>
          <p:nvPr/>
        </p:nvPicPr>
        <p:blipFill>
          <a:blip r:embed="rId3" cstate="print"/>
          <a:srcRect t="4527" r="50000" b="43645"/>
          <a:stretch>
            <a:fillRect/>
          </a:stretch>
        </p:blipFill>
        <p:spPr bwMode="auto">
          <a:xfrm>
            <a:off x="0" y="533400"/>
            <a:ext cx="9144000" cy="5791200"/>
          </a:xfrm>
          <a:prstGeom prst="rect">
            <a:avLst/>
          </a:prstGeom>
          <a:noFill/>
          <a:ln w="9525">
            <a:noFill/>
            <a:miter lim="800000"/>
            <a:headEnd/>
            <a:tailEnd/>
          </a:ln>
        </p:spPr>
      </p:pic>
      <p:sp>
        <p:nvSpPr>
          <p:cNvPr id="7" name="Rounded Rectangle 6"/>
          <p:cNvSpPr/>
          <p:nvPr/>
        </p:nvSpPr>
        <p:spPr bwMode="auto">
          <a:xfrm>
            <a:off x="2819401" y="1371600"/>
            <a:ext cx="1371600" cy="1371600"/>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280830827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8991600" cy="377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Asset/CI Management</a:t>
            </a:r>
          </a:p>
        </p:txBody>
      </p:sp>
      <p:pic>
        <p:nvPicPr>
          <p:cNvPr id="9" name="Picture 5"/>
          <p:cNvPicPr>
            <a:picLocks noChangeAspect="1" noChangeArrowheads="1"/>
          </p:cNvPicPr>
          <p:nvPr/>
        </p:nvPicPr>
        <p:blipFill>
          <a:blip r:embed="rId4" cstate="print"/>
          <a:srcRect/>
          <a:stretch>
            <a:fillRect/>
          </a:stretch>
        </p:blipFill>
        <p:spPr bwMode="auto">
          <a:xfrm>
            <a:off x="0" y="5226068"/>
            <a:ext cx="9144000" cy="1631932"/>
          </a:xfrm>
          <a:prstGeom prst="rect">
            <a:avLst/>
          </a:prstGeom>
          <a:noFill/>
          <a:ln w="9525">
            <a:noFill/>
            <a:miter lim="800000"/>
            <a:headEnd/>
            <a:tailEnd/>
          </a:ln>
        </p:spPr>
      </p:pic>
    </p:spTree>
    <p:extLst>
      <p:ext uri="{BB962C8B-B14F-4D97-AF65-F5344CB8AC3E}">
        <p14:creationId xmlns:p14="http://schemas.microsoft.com/office/powerpoint/2010/main" val="134912120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grpSp>
        <p:nvGrpSpPr>
          <p:cNvPr id="2" name="Group 58"/>
          <p:cNvGrpSpPr/>
          <p:nvPr/>
        </p:nvGrpSpPr>
        <p:grpSpPr>
          <a:xfrm>
            <a:off x="533400" y="609600"/>
            <a:ext cx="8077200" cy="4713739"/>
            <a:chOff x="228600" y="457200"/>
            <a:chExt cx="8610600" cy="6172200"/>
          </a:xfrm>
        </p:grpSpPr>
        <p:sp>
          <p:nvSpPr>
            <p:cNvPr id="60" name="Rounded Rectangle 59"/>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1" name="Rounded Rectangle 60"/>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2" name="Rounded Rectangle 61"/>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Rounded Rectangle 62"/>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4" name="Rounded Rectangle 6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5" name="TextBox 64"/>
            <p:cNvSpPr txBox="1"/>
            <p:nvPr/>
          </p:nvSpPr>
          <p:spPr>
            <a:xfrm>
              <a:off x="3929239" y="5700350"/>
              <a:ext cx="3122855"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Reporting</a:t>
              </a:r>
              <a:endParaRPr lang="en-US" sz="1400" dirty="0">
                <a:solidFill>
                  <a:srgbClr val="0079C1"/>
                </a:solidFill>
                <a:latin typeface="Arial" pitchFamily="34" charset="0"/>
                <a:cs typeface="Arial" pitchFamily="34" charset="0"/>
              </a:endParaRPr>
            </a:p>
          </p:txBody>
        </p:sp>
        <p:sp>
          <p:nvSpPr>
            <p:cNvPr id="66" name="TextBox 65"/>
            <p:cNvSpPr txBox="1"/>
            <p:nvPr/>
          </p:nvSpPr>
          <p:spPr>
            <a:xfrm>
              <a:off x="2696024" y="6206836"/>
              <a:ext cx="5128683"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Web Services: Service-Oriented Architecture</a:t>
              </a:r>
              <a:endParaRPr lang="en-US" sz="1400" dirty="0">
                <a:solidFill>
                  <a:srgbClr val="0079C1"/>
                </a:solidFill>
                <a:latin typeface="Arial" pitchFamily="34" charset="0"/>
                <a:cs typeface="Arial" pitchFamily="34" charset="0"/>
              </a:endParaRPr>
            </a:p>
          </p:txBody>
        </p:sp>
        <p:sp>
          <p:nvSpPr>
            <p:cNvPr id="67" name="TextBox 66"/>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68" name="Rounded Rectangle 67"/>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9" name="TextBox 68"/>
            <p:cNvSpPr txBox="1"/>
            <p:nvPr/>
          </p:nvSpPr>
          <p:spPr>
            <a:xfrm>
              <a:off x="3581400" y="720304"/>
              <a:ext cx="3124200" cy="380287"/>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 Fulfillment Streams</a:t>
              </a:r>
              <a:endParaRPr lang="en-US" sz="1200" dirty="0">
                <a:solidFill>
                  <a:srgbClr val="0079C1"/>
                </a:solidFill>
                <a:latin typeface="Arial" pitchFamily="34" charset="0"/>
                <a:cs typeface="Arial" pitchFamily="34" charset="0"/>
              </a:endParaRPr>
            </a:p>
          </p:txBody>
        </p:sp>
        <p:sp>
          <p:nvSpPr>
            <p:cNvPr id="70" name="TextBox 69"/>
            <p:cNvSpPr txBox="1"/>
            <p:nvPr/>
          </p:nvSpPr>
          <p:spPr>
            <a:xfrm>
              <a:off x="7802739" y="1856601"/>
              <a:ext cx="914400" cy="338032"/>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MyWork®</a:t>
              </a:r>
              <a:endParaRPr lang="en-US" sz="1000" b="1" dirty="0">
                <a:solidFill>
                  <a:srgbClr val="16039F"/>
                </a:solidFill>
                <a:latin typeface="Arial" pitchFamily="34" charset="0"/>
                <a:cs typeface="Arial" pitchFamily="34" charset="0"/>
              </a:endParaRPr>
            </a:p>
          </p:txBody>
        </p:sp>
        <p:sp>
          <p:nvSpPr>
            <p:cNvPr id="71" name="Rounded Rectangle 7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2" name="Rounded Rectangle 7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3" name="Picture 3"/>
            <p:cNvPicPr>
              <a:picLocks noChangeAspect="1" noChangeArrowheads="1"/>
            </p:cNvPicPr>
            <p:nvPr/>
          </p:nvPicPr>
          <p:blipFill>
            <a:blip r:embed="rId4" cstate="print"/>
            <a:srcRect/>
            <a:stretch>
              <a:fillRect/>
            </a:stretch>
          </p:blipFill>
          <p:spPr bwMode="auto">
            <a:xfrm>
              <a:off x="3315419" y="5745369"/>
              <a:ext cx="662198" cy="308522"/>
            </a:xfrm>
            <a:prstGeom prst="rect">
              <a:avLst/>
            </a:prstGeom>
            <a:noFill/>
            <a:ln w="9525">
              <a:noFill/>
              <a:miter lim="800000"/>
              <a:headEnd/>
              <a:tailEnd/>
            </a:ln>
          </p:spPr>
        </p:pic>
        <p:sp>
          <p:nvSpPr>
            <p:cNvPr id="75" name="Rounded Rectangle 74"/>
            <p:cNvSpPr/>
            <p:nvPr/>
          </p:nvSpPr>
          <p:spPr bwMode="auto">
            <a:xfrm>
              <a:off x="228600" y="533400"/>
              <a:ext cx="8610600" cy="60960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6" name="Rounded Rectangle 75"/>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7" name="Left Brace 7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8" name="Rounded Rectangle 77"/>
            <p:cNvSpPr/>
            <p:nvPr/>
          </p:nvSpPr>
          <p:spPr bwMode="auto">
            <a:xfrm>
              <a:off x="7696200" y="1828800"/>
              <a:ext cx="914400" cy="10668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9" name="Picture 78" descr="clipartwomandarkhair.jpg"/>
            <p:cNvPicPr>
              <a:picLocks noChangeAspect="1"/>
            </p:cNvPicPr>
            <p:nvPr/>
          </p:nvPicPr>
          <p:blipFill>
            <a:blip r:embed="rId5" cstate="print"/>
            <a:stretch>
              <a:fillRect/>
            </a:stretch>
          </p:blipFill>
          <p:spPr>
            <a:xfrm>
              <a:off x="7904400" y="2133600"/>
              <a:ext cx="477600" cy="609600"/>
            </a:xfrm>
            <a:prstGeom prst="rect">
              <a:avLst/>
            </a:prstGeom>
          </p:spPr>
        </p:pic>
        <p:sp>
          <p:nvSpPr>
            <p:cNvPr id="80" name="TextBox 79"/>
            <p:cNvSpPr txBox="1"/>
            <p:nvPr/>
          </p:nvSpPr>
          <p:spPr>
            <a:xfrm>
              <a:off x="3640347" y="1447800"/>
              <a:ext cx="3019246" cy="483606"/>
            </a:xfrm>
            <a:prstGeom prst="rect">
              <a:avLst/>
            </a:prstGeom>
            <a:noFill/>
          </p:spPr>
          <p:txBody>
            <a:bodyPr wrap="square" rtlCol="0">
              <a:spAutoFit/>
            </a:bodyPr>
            <a:lstStyle/>
            <a:p>
              <a:r>
                <a:rPr lang="en-US" sz="1800" dirty="0" smtClean="0">
                  <a:latin typeface="Arial" pitchFamily="34" charset="0"/>
                  <a:cs typeface="Arial" pitchFamily="34" charset="0"/>
                </a:rPr>
                <a:t>Governance &amp; Projects</a:t>
              </a:r>
              <a:endParaRPr lang="en-US" dirty="0">
                <a:latin typeface="Arial" pitchFamily="34" charset="0"/>
                <a:cs typeface="Arial" pitchFamily="34" charset="0"/>
              </a:endParaRPr>
            </a:p>
          </p:txBody>
        </p:sp>
        <p:sp>
          <p:nvSpPr>
            <p:cNvPr id="81" name="TextBox 80"/>
            <p:cNvSpPr txBox="1"/>
            <p:nvPr/>
          </p:nvSpPr>
          <p:spPr>
            <a:xfrm>
              <a:off x="3013495" y="2951619"/>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Service Desk &amp; Assets</a:t>
              </a:r>
              <a:endParaRPr lang="en-US" sz="1800" dirty="0">
                <a:latin typeface="Arial" pitchFamily="34" charset="0"/>
                <a:cs typeface="Arial" pitchFamily="34" charset="0"/>
              </a:endParaRPr>
            </a:p>
          </p:txBody>
        </p:sp>
        <p:sp>
          <p:nvSpPr>
            <p:cNvPr id="82" name="TextBox 81"/>
            <p:cNvSpPr txBox="1"/>
            <p:nvPr/>
          </p:nvSpPr>
          <p:spPr>
            <a:xfrm>
              <a:off x="3124200" y="4567535"/>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Operations &amp; Change Management</a:t>
              </a:r>
              <a:endParaRPr lang="en-US" sz="1800" dirty="0">
                <a:latin typeface="Arial" pitchFamily="34" charset="0"/>
                <a:cs typeface="Arial" pitchFamily="34" charset="0"/>
              </a:endParaRPr>
            </a:p>
          </p:txBody>
        </p:sp>
        <p:pic>
          <p:nvPicPr>
            <p:cNvPr id="83"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6645934" y="6206836"/>
              <a:ext cx="330760" cy="373128"/>
            </a:xfrm>
            <a:prstGeom prst="rect">
              <a:avLst/>
            </a:prstGeom>
            <a:noFill/>
          </p:spPr>
        </p:pic>
        <p:sp>
          <p:nvSpPr>
            <p:cNvPr id="84" name="TextBox 83"/>
            <p:cNvSpPr txBox="1"/>
            <p:nvPr/>
          </p:nvSpPr>
          <p:spPr>
            <a:xfrm>
              <a:off x="7696200" y="1524000"/>
              <a:ext cx="990600" cy="359159"/>
            </a:xfrm>
            <a:prstGeom prst="rect">
              <a:avLst/>
            </a:prstGeom>
            <a:noFill/>
          </p:spPr>
          <p:txBody>
            <a:bodyPr wrap="square" rtlCol="0">
              <a:spAutoFit/>
            </a:bodyPr>
            <a:lstStyle/>
            <a:p>
              <a:r>
                <a:rPr lang="en-US" sz="1100" dirty="0" smtClean="0">
                  <a:solidFill>
                    <a:srgbClr val="0079C1"/>
                  </a:solidFill>
                  <a:latin typeface="Arial" pitchFamily="34" charset="0"/>
                  <a:cs typeface="Arial" pitchFamily="34" charset="0"/>
                </a:rPr>
                <a:t>Productivity</a:t>
              </a:r>
              <a:endParaRPr lang="en-US" sz="1100" dirty="0">
                <a:solidFill>
                  <a:srgbClr val="0079C1"/>
                </a:solidFill>
                <a:latin typeface="Arial" pitchFamily="34" charset="0"/>
                <a:cs typeface="Arial" pitchFamily="34" charset="0"/>
              </a:endParaRPr>
            </a:p>
          </p:txBody>
        </p:sp>
        <p:sp>
          <p:nvSpPr>
            <p:cNvPr id="85" name="Up-Down Arrow 84"/>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6" name="Up-Down Arrow 85"/>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7" name="Rounded Rectangle 86"/>
            <p:cNvSpPr/>
            <p:nvPr/>
          </p:nvSpPr>
          <p:spPr bwMode="auto">
            <a:xfrm>
              <a:off x="7620000" y="1524000"/>
              <a:ext cx="1066800" cy="3745424"/>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8" name="Rounded Rectangle 87"/>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9" name="TextBox 88"/>
            <p:cNvSpPr txBox="1"/>
            <p:nvPr/>
          </p:nvSpPr>
          <p:spPr>
            <a:xfrm>
              <a:off x="77724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TDMobile</a:t>
              </a:r>
              <a:endParaRPr lang="en-US" sz="1000" b="1" dirty="0">
                <a:solidFill>
                  <a:srgbClr val="16039F"/>
                </a:solidFill>
                <a:latin typeface="Arial" pitchFamily="34" charset="0"/>
                <a:cs typeface="Arial" pitchFamily="34" charset="0"/>
              </a:endParaRPr>
            </a:p>
          </p:txBody>
        </p:sp>
        <p:sp>
          <p:nvSpPr>
            <p:cNvPr id="90" name="Rounded Rectangle 89"/>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1" name="TextBox 90"/>
            <p:cNvSpPr txBox="1"/>
            <p:nvPr/>
          </p:nvSpPr>
          <p:spPr>
            <a:xfrm>
              <a:off x="7643284" y="4051756"/>
              <a:ext cx="956733" cy="295779"/>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TDCommunity</a:t>
              </a:r>
              <a:endParaRPr lang="en-US" sz="800" b="1" dirty="0">
                <a:solidFill>
                  <a:srgbClr val="16039F"/>
                </a:solidFill>
                <a:latin typeface="Arial" pitchFamily="34" charset="0"/>
                <a:cs typeface="Arial" pitchFamily="34" charset="0"/>
              </a:endParaRPr>
            </a:p>
          </p:txBody>
        </p:sp>
        <p:pic>
          <p:nvPicPr>
            <p:cNvPr id="92" name="Picture 2" descr="http://t0.gstatic.com/images?q=tbn:ANd9GcRy1qjfIUwJJJDC9DeRiqY8FZo6eQsBeS6wjq5wm6k-6cVsEQPqIg"/>
            <p:cNvPicPr>
              <a:picLocks noChangeAspect="1" noChangeArrowheads="1"/>
            </p:cNvPicPr>
            <p:nvPr/>
          </p:nvPicPr>
          <p:blipFill>
            <a:blip r:embed="rId7" cstate="print"/>
            <a:srcRect/>
            <a:stretch>
              <a:fillRect/>
            </a:stretch>
          </p:blipFill>
          <p:spPr bwMode="auto">
            <a:xfrm>
              <a:off x="7924800" y="3276600"/>
              <a:ext cx="438151" cy="438151"/>
            </a:xfrm>
            <a:prstGeom prst="rect">
              <a:avLst/>
            </a:prstGeom>
            <a:noFill/>
          </p:spPr>
        </p:pic>
        <p:pic>
          <p:nvPicPr>
            <p:cNvPr id="93" name="Picture 92" descr="groupofpeople.jpg"/>
            <p:cNvPicPr>
              <a:picLocks noChangeAspect="1"/>
            </p:cNvPicPr>
            <p:nvPr/>
          </p:nvPicPr>
          <p:blipFill>
            <a:blip r:embed="rId8" cstate="print"/>
            <a:stretch>
              <a:fillRect/>
            </a:stretch>
          </p:blipFill>
          <p:spPr>
            <a:xfrm>
              <a:off x="7924800" y="4267200"/>
              <a:ext cx="457200" cy="457200"/>
            </a:xfrm>
            <a:prstGeom prst="rect">
              <a:avLst/>
            </a:prstGeom>
          </p:spPr>
        </p:pic>
        <p:sp>
          <p:nvSpPr>
            <p:cNvPr id="94" name="TextBox 93"/>
            <p:cNvSpPr txBox="1"/>
            <p:nvPr/>
          </p:nvSpPr>
          <p:spPr>
            <a:xfrm>
              <a:off x="381000" y="710472"/>
              <a:ext cx="1391010" cy="362704"/>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Requests</a:t>
              </a:r>
              <a:endParaRPr lang="en-US" sz="1200" dirty="0">
                <a:solidFill>
                  <a:srgbClr val="0079C1"/>
                </a:solidFill>
                <a:latin typeface="Arial" pitchFamily="34" charset="0"/>
                <a:cs typeface="Arial" pitchFamily="34" charset="0"/>
              </a:endParaRPr>
            </a:p>
          </p:txBody>
        </p:sp>
        <p:grpSp>
          <p:nvGrpSpPr>
            <p:cNvPr id="4" name="Group 88"/>
            <p:cNvGrpSpPr/>
            <p:nvPr/>
          </p:nvGrpSpPr>
          <p:grpSpPr>
            <a:xfrm>
              <a:off x="357216" y="685800"/>
              <a:ext cx="1364023" cy="4953000"/>
              <a:chOff x="585816" y="1295400"/>
              <a:chExt cx="1364023" cy="4191000"/>
            </a:xfrm>
          </p:grpSpPr>
          <p:sp>
            <p:nvSpPr>
              <p:cNvPr id="105" name="TextBox 104"/>
              <p:cNvSpPr txBox="1"/>
              <p:nvPr/>
            </p:nvSpPr>
            <p:spPr>
              <a:xfrm>
                <a:off x="585816" y="1577760"/>
                <a:ext cx="1364023" cy="281329"/>
              </a:xfrm>
              <a:prstGeom prst="rect">
                <a:avLst/>
              </a:prstGeom>
              <a:noFill/>
            </p:spPr>
            <p:txBody>
              <a:bodyPr wrap="square" rtlCol="0">
                <a:spAutoFit/>
              </a:bodyPr>
              <a:lstStyle/>
              <a:p>
                <a:pPr algn="ctr"/>
                <a:r>
                  <a:rPr lang="en-US" sz="1050" dirty="0" smtClean="0">
                    <a:latin typeface="Arial" pitchFamily="34" charset="0"/>
                    <a:cs typeface="Arial" pitchFamily="34" charset="0"/>
                  </a:rPr>
                  <a:t>Service Catalog</a:t>
                </a:r>
                <a:endParaRPr lang="en-US" sz="1050" dirty="0">
                  <a:latin typeface="Arial" pitchFamily="34" charset="0"/>
                  <a:cs typeface="Arial" pitchFamily="34" charset="0"/>
                </a:endParaRPr>
              </a:p>
            </p:txBody>
          </p:sp>
          <p:pic>
            <p:nvPicPr>
              <p:cNvPr id="106" name="Picture 105" descr="email icon.jpg"/>
              <p:cNvPicPr>
                <a:picLocks noChangeAspect="1"/>
              </p:cNvPicPr>
              <p:nvPr/>
            </p:nvPicPr>
            <p:blipFill>
              <a:blip r:embed="rId9" cstate="print"/>
              <a:stretch>
                <a:fillRect/>
              </a:stretch>
            </p:blipFill>
            <p:spPr>
              <a:xfrm>
                <a:off x="768856" y="2971799"/>
                <a:ext cx="886974" cy="697659"/>
              </a:xfrm>
              <a:prstGeom prst="rect">
                <a:avLst/>
              </a:prstGeom>
            </p:spPr>
          </p:pic>
          <p:sp>
            <p:nvSpPr>
              <p:cNvPr id="107" name="TextBox 106"/>
              <p:cNvSpPr txBox="1"/>
              <p:nvPr/>
            </p:nvSpPr>
            <p:spPr>
              <a:xfrm>
                <a:off x="616656" y="2787459"/>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Email</a:t>
                </a:r>
                <a:endParaRPr lang="en-US" sz="1050" dirty="0">
                  <a:latin typeface="Arial" pitchFamily="34" charset="0"/>
                  <a:cs typeface="Arial" pitchFamily="34" charset="0"/>
                </a:endParaRPr>
              </a:p>
            </p:txBody>
          </p:sp>
          <p:sp>
            <p:nvSpPr>
              <p:cNvPr id="108" name="TextBox 107"/>
              <p:cNvSpPr txBox="1"/>
              <p:nvPr/>
            </p:nvSpPr>
            <p:spPr>
              <a:xfrm>
                <a:off x="616656" y="3733798"/>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Web Forms</a:t>
                </a:r>
                <a:endParaRPr lang="en-US" sz="1050" dirty="0">
                  <a:latin typeface="Arial" pitchFamily="34" charset="0"/>
                  <a:cs typeface="Arial" pitchFamily="34" charset="0"/>
                </a:endParaRPr>
              </a:p>
            </p:txBody>
          </p:sp>
          <p:sp>
            <p:nvSpPr>
              <p:cNvPr id="109" name="TextBox 108"/>
              <p:cNvSpPr txBox="1"/>
              <p:nvPr/>
            </p:nvSpPr>
            <p:spPr>
              <a:xfrm>
                <a:off x="616655" y="4599800"/>
                <a:ext cx="1195917" cy="294966"/>
              </a:xfrm>
              <a:prstGeom prst="rect">
                <a:avLst/>
              </a:prstGeom>
              <a:noFill/>
            </p:spPr>
            <p:txBody>
              <a:bodyPr wrap="square" rtlCol="0">
                <a:spAutoFit/>
              </a:bodyPr>
              <a:lstStyle/>
              <a:p>
                <a:pPr algn="ctr"/>
                <a:r>
                  <a:rPr lang="en-US" sz="1050" dirty="0" smtClean="0">
                    <a:latin typeface="Arial" pitchFamily="34" charset="0"/>
                    <a:cs typeface="Arial" pitchFamily="34" charset="0"/>
                  </a:rPr>
                  <a:t>Web Services</a:t>
                </a:r>
                <a:endParaRPr lang="en-US" sz="1050" dirty="0">
                  <a:latin typeface="Arial" pitchFamily="34" charset="0"/>
                  <a:cs typeface="Arial" pitchFamily="34" charset="0"/>
                </a:endParaRPr>
              </a:p>
            </p:txBody>
          </p:sp>
          <p:pic>
            <p:nvPicPr>
              <p:cNvPr id="110" name="Picture 109" descr="webform.jpg"/>
              <p:cNvPicPr>
                <a:picLocks noChangeAspect="1"/>
              </p:cNvPicPr>
              <p:nvPr/>
            </p:nvPicPr>
            <p:blipFill>
              <a:blip r:embed="rId10" cstate="print"/>
              <a:stretch>
                <a:fillRect/>
              </a:stretch>
            </p:blipFill>
            <p:spPr>
              <a:xfrm>
                <a:off x="912306" y="3962399"/>
                <a:ext cx="600075" cy="600075"/>
              </a:xfrm>
              <a:prstGeom prst="rect">
                <a:avLst/>
              </a:prstGeom>
            </p:spPr>
          </p:pic>
          <p:pic>
            <p:nvPicPr>
              <p:cNvPr id="111"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945643" y="4876799"/>
                <a:ext cx="533400" cy="509155"/>
              </a:xfrm>
              <a:prstGeom prst="rect">
                <a:avLst/>
              </a:prstGeom>
              <a:noFill/>
            </p:spPr>
          </p:pic>
          <p:sp>
            <p:nvSpPr>
              <p:cNvPr id="112" name="Rounded Rectangle 11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87"/>
            <p:cNvGrpSpPr/>
            <p:nvPr/>
          </p:nvGrpSpPr>
          <p:grpSpPr>
            <a:xfrm>
              <a:off x="1828800" y="3212123"/>
              <a:ext cx="609600" cy="567838"/>
              <a:chOff x="2197976" y="2895600"/>
              <a:chExt cx="814223" cy="704851"/>
            </a:xfrm>
          </p:grpSpPr>
          <p:pic>
            <p:nvPicPr>
              <p:cNvPr id="103" name="Picture 9" descr="http://www.manageengine.com/products/service-desk/images/service-catalog-icon.gif"/>
              <p:cNvPicPr>
                <a:picLocks noChangeAspect="1" noChangeArrowheads="1"/>
              </p:cNvPicPr>
              <p:nvPr/>
            </p:nvPicPr>
            <p:blipFill>
              <a:blip r:embed="rId11" cstate="print"/>
              <a:srcRect/>
              <a:stretch>
                <a:fillRect/>
              </a:stretch>
            </p:blipFill>
            <p:spPr bwMode="auto">
              <a:xfrm>
                <a:off x="2197976" y="2895600"/>
                <a:ext cx="814223" cy="704851"/>
              </a:xfrm>
              <a:prstGeom prst="rect">
                <a:avLst/>
              </a:prstGeom>
              <a:noFill/>
            </p:spPr>
          </p:pic>
          <p:pic>
            <p:nvPicPr>
              <p:cNvPr id="104" name="Picture 11" descr="http://www.ownerslocker.com/images/layout/icon_extralarge_gears.gif"/>
              <p:cNvPicPr>
                <a:picLocks noChangeAspect="1" noChangeArrowheads="1"/>
              </p:cNvPicPr>
              <p:nvPr/>
            </p:nvPicPr>
            <p:blipFill>
              <a:blip r:embed="rId12" cstate="print"/>
              <a:srcRect/>
              <a:stretch>
                <a:fillRect/>
              </a:stretch>
            </p:blipFill>
            <p:spPr bwMode="auto">
              <a:xfrm>
                <a:off x="2362200" y="3124200"/>
                <a:ext cx="381000" cy="381000"/>
              </a:xfrm>
              <a:prstGeom prst="rect">
                <a:avLst/>
              </a:prstGeom>
              <a:noFill/>
            </p:spPr>
          </p:pic>
        </p:grpSp>
        <p:sp>
          <p:nvSpPr>
            <p:cNvPr id="97" name="TextBox 96"/>
            <p:cNvSpPr txBox="1"/>
            <p:nvPr/>
          </p:nvSpPr>
          <p:spPr>
            <a:xfrm>
              <a:off x="1752600" y="2667000"/>
              <a:ext cx="762000" cy="591557"/>
            </a:xfrm>
            <a:prstGeom prst="rect">
              <a:avLst/>
            </a:prstGeom>
            <a:noFill/>
          </p:spPr>
          <p:txBody>
            <a:bodyPr wrap="square" rtlCol="0">
              <a:spAutoFit/>
            </a:bodyPr>
            <a:lstStyle/>
            <a:p>
              <a:pPr algn="ctr"/>
              <a:r>
                <a:rPr lang="en-US" sz="1100" dirty="0" smtClean="0">
                  <a:solidFill>
                    <a:srgbClr val="0079C1"/>
                  </a:solidFill>
                  <a:latin typeface="Arial" pitchFamily="34" charset="0"/>
                  <a:cs typeface="Arial" pitchFamily="34" charset="0"/>
                </a:rPr>
                <a:t>Routing Logic</a:t>
              </a:r>
              <a:endParaRPr lang="en-US" sz="1100" dirty="0">
                <a:solidFill>
                  <a:srgbClr val="0079C1"/>
                </a:solidFill>
                <a:latin typeface="Arial" pitchFamily="34" charset="0"/>
                <a:cs typeface="Arial" pitchFamily="34" charset="0"/>
              </a:endParaRPr>
            </a:p>
          </p:txBody>
        </p:sp>
        <p:sp>
          <p:nvSpPr>
            <p:cNvPr id="98" name="Rounded Rectangle 97"/>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cxnSp>
          <p:nvCxnSpPr>
            <p:cNvPr id="99" name="Straight Arrow Connector 98"/>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1" name="Picture 2"/>
            <p:cNvPicPr>
              <a:picLocks noChangeAspect="1" noChangeArrowheads="1"/>
            </p:cNvPicPr>
            <p:nvPr/>
          </p:nvPicPr>
          <p:blipFill>
            <a:blip r:embed="rId13" cstate="print"/>
            <a:srcRect/>
            <a:stretch>
              <a:fillRect/>
            </a:stretch>
          </p:blipFill>
          <p:spPr bwMode="auto">
            <a:xfrm>
              <a:off x="7881939" y="2124076"/>
              <a:ext cx="566736" cy="707018"/>
            </a:xfrm>
            <a:prstGeom prst="rect">
              <a:avLst/>
            </a:prstGeom>
            <a:noFill/>
            <a:ln w="9525">
              <a:noFill/>
              <a:miter lim="800000"/>
              <a:headEnd/>
              <a:tailEnd/>
            </a:ln>
          </p:spPr>
        </p:pic>
      </p:grpSp>
      <p:pic>
        <p:nvPicPr>
          <p:cNvPr id="102" name="Picture 2"/>
          <p:cNvPicPr>
            <a:picLocks noChangeAspect="1" noChangeArrowheads="1"/>
          </p:cNvPicPr>
          <p:nvPr/>
        </p:nvPicPr>
        <p:blipFill>
          <a:blip r:embed="rId14" cstate="print"/>
          <a:srcRect/>
          <a:stretch>
            <a:fillRect/>
          </a:stretch>
        </p:blipFill>
        <p:spPr bwMode="auto">
          <a:xfrm>
            <a:off x="895350" y="1262576"/>
            <a:ext cx="762000" cy="794824"/>
          </a:xfrm>
          <a:prstGeom prst="rect">
            <a:avLst/>
          </a:prstGeom>
          <a:noFill/>
          <a:ln w="9525">
            <a:noFill/>
            <a:miter lim="800000"/>
            <a:headEnd/>
            <a:tailEnd/>
          </a:ln>
        </p:spPr>
      </p:pic>
      <p:sp>
        <p:nvSpPr>
          <p:cNvPr id="59" name="Rounded Rectangle 58"/>
          <p:cNvSpPr/>
          <p:nvPr/>
        </p:nvSpPr>
        <p:spPr bwMode="auto">
          <a:xfrm>
            <a:off x="2667000" y="3352800"/>
            <a:ext cx="4724399" cy="1143000"/>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27194755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pic>
        <p:nvPicPr>
          <p:cNvPr id="15362" name="Picture 2" descr="https://encrypted-tbn0.gstatic.com/images?q=tbn:ANd9GcSQcNsXf7_7xoMExYsBn6yaCd1bwm5hUhHMVVWJrj_t70oRtg8xSQ"/>
          <p:cNvPicPr>
            <a:picLocks noChangeAspect="1" noChangeArrowheads="1"/>
          </p:cNvPicPr>
          <p:nvPr/>
        </p:nvPicPr>
        <p:blipFill>
          <a:blip r:embed="rId4"/>
          <a:srcRect/>
          <a:stretch>
            <a:fillRect/>
          </a:stretch>
        </p:blipFill>
        <p:spPr bwMode="auto">
          <a:xfrm>
            <a:off x="228600" y="2286000"/>
            <a:ext cx="3200400" cy="1994617"/>
          </a:xfrm>
          <a:prstGeom prst="rect">
            <a:avLst/>
          </a:prstGeom>
          <a:noFill/>
        </p:spPr>
      </p:pic>
      <p:sp>
        <p:nvSpPr>
          <p:cNvPr id="4" name="TextBox 3"/>
          <p:cNvSpPr txBox="1"/>
          <p:nvPr/>
        </p:nvSpPr>
        <p:spPr>
          <a:xfrm>
            <a:off x="304800" y="381000"/>
            <a:ext cx="47244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Client Sample</a:t>
            </a:r>
          </a:p>
        </p:txBody>
      </p:sp>
      <p:pic>
        <p:nvPicPr>
          <p:cNvPr id="26" name="Picture 13" descr="jccc.gif"/>
          <p:cNvPicPr>
            <a:picLocks noChangeAspect="1"/>
          </p:cNvPicPr>
          <p:nvPr/>
        </p:nvPicPr>
        <p:blipFill>
          <a:blip r:embed="rId5"/>
          <a:srcRect/>
          <a:stretch>
            <a:fillRect/>
          </a:stretch>
        </p:blipFill>
        <p:spPr bwMode="auto">
          <a:xfrm>
            <a:off x="7467600" y="2209800"/>
            <a:ext cx="1390650" cy="381000"/>
          </a:xfrm>
          <a:prstGeom prst="rect">
            <a:avLst/>
          </a:prstGeom>
          <a:noFill/>
          <a:ln w="9525">
            <a:noFill/>
            <a:miter lim="800000"/>
            <a:headEnd/>
            <a:tailEnd/>
          </a:ln>
        </p:spPr>
      </p:pic>
      <p:pic>
        <p:nvPicPr>
          <p:cNvPr id="28" name="Picture 27" descr="unh3.jpg"/>
          <p:cNvPicPr>
            <a:picLocks noChangeAspect="1"/>
          </p:cNvPicPr>
          <p:nvPr/>
        </p:nvPicPr>
        <p:blipFill>
          <a:blip r:embed="rId6"/>
          <a:stretch>
            <a:fillRect/>
          </a:stretch>
        </p:blipFill>
        <p:spPr>
          <a:xfrm>
            <a:off x="3048000" y="4572000"/>
            <a:ext cx="2109051" cy="395447"/>
          </a:xfrm>
          <a:prstGeom prst="rect">
            <a:avLst/>
          </a:prstGeom>
        </p:spPr>
      </p:pic>
      <p:pic>
        <p:nvPicPr>
          <p:cNvPr id="29" name="Picture 2"/>
          <p:cNvPicPr>
            <a:picLocks noChangeAspect="1" noChangeArrowheads="1"/>
          </p:cNvPicPr>
          <p:nvPr/>
        </p:nvPicPr>
        <p:blipFill>
          <a:blip r:embed="rId7"/>
          <a:srcRect/>
          <a:stretch>
            <a:fillRect/>
          </a:stretch>
        </p:blipFill>
        <p:spPr bwMode="auto">
          <a:xfrm>
            <a:off x="3810000" y="5029200"/>
            <a:ext cx="2552620" cy="436813"/>
          </a:xfrm>
          <a:prstGeom prst="rect">
            <a:avLst/>
          </a:prstGeom>
          <a:noFill/>
          <a:ln w="9525">
            <a:noFill/>
            <a:miter lim="800000"/>
            <a:headEnd/>
            <a:tailEnd/>
          </a:ln>
        </p:spPr>
      </p:pic>
      <p:pic>
        <p:nvPicPr>
          <p:cNvPr id="30" name="Picture 3"/>
          <p:cNvPicPr>
            <a:picLocks noChangeAspect="1" noChangeArrowheads="1"/>
          </p:cNvPicPr>
          <p:nvPr/>
        </p:nvPicPr>
        <p:blipFill>
          <a:blip r:embed="rId8"/>
          <a:srcRect/>
          <a:stretch>
            <a:fillRect/>
          </a:stretch>
        </p:blipFill>
        <p:spPr bwMode="auto">
          <a:xfrm>
            <a:off x="6991350" y="1171575"/>
            <a:ext cx="1743075" cy="981075"/>
          </a:xfrm>
          <a:prstGeom prst="rect">
            <a:avLst/>
          </a:prstGeom>
          <a:noFill/>
          <a:ln w="9525">
            <a:noFill/>
            <a:miter lim="800000"/>
            <a:headEnd/>
            <a:tailEnd/>
          </a:ln>
        </p:spPr>
      </p:pic>
      <p:pic>
        <p:nvPicPr>
          <p:cNvPr id="31" name="Picture 30" descr="portlandstateuniversity.jpg"/>
          <p:cNvPicPr>
            <a:picLocks noChangeAspect="1"/>
          </p:cNvPicPr>
          <p:nvPr/>
        </p:nvPicPr>
        <p:blipFill>
          <a:blip r:embed="rId9"/>
          <a:stretch>
            <a:fillRect/>
          </a:stretch>
        </p:blipFill>
        <p:spPr>
          <a:xfrm>
            <a:off x="457200" y="4953000"/>
            <a:ext cx="2209800" cy="448172"/>
          </a:xfrm>
          <a:prstGeom prst="rect">
            <a:avLst/>
          </a:prstGeom>
        </p:spPr>
      </p:pic>
      <p:pic>
        <p:nvPicPr>
          <p:cNvPr id="32" name="Picture 2"/>
          <p:cNvPicPr>
            <a:picLocks noChangeAspect="1" noChangeArrowheads="1"/>
          </p:cNvPicPr>
          <p:nvPr/>
        </p:nvPicPr>
        <p:blipFill>
          <a:blip r:embed="rId10"/>
          <a:srcRect/>
          <a:stretch>
            <a:fillRect/>
          </a:stretch>
        </p:blipFill>
        <p:spPr bwMode="auto">
          <a:xfrm>
            <a:off x="1905000" y="2057400"/>
            <a:ext cx="3443287" cy="467657"/>
          </a:xfrm>
          <a:prstGeom prst="rect">
            <a:avLst/>
          </a:prstGeom>
          <a:noFill/>
          <a:ln w="9525">
            <a:noFill/>
            <a:miter lim="800000"/>
            <a:headEnd/>
            <a:tailEnd/>
          </a:ln>
        </p:spPr>
      </p:pic>
      <p:pic>
        <p:nvPicPr>
          <p:cNvPr id="34" name="Picture 5" descr="http://www.astronomy.ohio-state.edu/~kstanek/home_osu.gif"/>
          <p:cNvPicPr>
            <a:picLocks noChangeAspect="1" noChangeArrowheads="1"/>
          </p:cNvPicPr>
          <p:nvPr/>
        </p:nvPicPr>
        <p:blipFill>
          <a:blip r:embed="rId11"/>
          <a:srcRect/>
          <a:stretch>
            <a:fillRect/>
          </a:stretch>
        </p:blipFill>
        <p:spPr bwMode="auto">
          <a:xfrm>
            <a:off x="5562600" y="1066800"/>
            <a:ext cx="914400" cy="916337"/>
          </a:xfrm>
          <a:prstGeom prst="rect">
            <a:avLst/>
          </a:prstGeom>
          <a:noFill/>
        </p:spPr>
      </p:pic>
      <p:pic>
        <p:nvPicPr>
          <p:cNvPr id="35" name="Picture 7" descr="http://brand.colorado.edu/sites/default/files/images-wysiwyg/tmb_logo.png"/>
          <p:cNvPicPr>
            <a:picLocks noChangeAspect="1" noChangeArrowheads="1"/>
          </p:cNvPicPr>
          <p:nvPr/>
        </p:nvPicPr>
        <p:blipFill>
          <a:blip r:embed="rId12"/>
          <a:srcRect/>
          <a:stretch>
            <a:fillRect/>
          </a:stretch>
        </p:blipFill>
        <p:spPr bwMode="auto">
          <a:xfrm>
            <a:off x="6934200" y="3429000"/>
            <a:ext cx="2025650" cy="1050338"/>
          </a:xfrm>
          <a:prstGeom prst="rect">
            <a:avLst/>
          </a:prstGeom>
          <a:noFill/>
        </p:spPr>
      </p:pic>
      <p:pic>
        <p:nvPicPr>
          <p:cNvPr id="37" name="Picture 10" descr="http://prof.fsu.edu/img/fsuLogoStacked.png"/>
          <p:cNvPicPr>
            <a:picLocks noChangeAspect="1" noChangeArrowheads="1"/>
          </p:cNvPicPr>
          <p:nvPr/>
        </p:nvPicPr>
        <p:blipFill>
          <a:blip r:embed="rId13"/>
          <a:srcRect/>
          <a:stretch>
            <a:fillRect/>
          </a:stretch>
        </p:blipFill>
        <p:spPr bwMode="auto">
          <a:xfrm>
            <a:off x="6858000" y="228600"/>
            <a:ext cx="1116324" cy="1054735"/>
          </a:xfrm>
          <a:prstGeom prst="rect">
            <a:avLst/>
          </a:prstGeom>
          <a:noFill/>
        </p:spPr>
      </p:pic>
      <p:pic>
        <p:nvPicPr>
          <p:cNvPr id="38" name="Picture 12" descr="http://chapmanresearch.mcgill.ca/GogartenJan/McGill%20University%20Logo.png"/>
          <p:cNvPicPr>
            <a:picLocks noChangeAspect="1" noChangeArrowheads="1"/>
          </p:cNvPicPr>
          <p:nvPr/>
        </p:nvPicPr>
        <p:blipFill>
          <a:blip r:embed="rId14"/>
          <a:srcRect/>
          <a:stretch>
            <a:fillRect/>
          </a:stretch>
        </p:blipFill>
        <p:spPr bwMode="auto">
          <a:xfrm>
            <a:off x="1905000" y="3810000"/>
            <a:ext cx="2012882" cy="476249"/>
          </a:xfrm>
          <a:prstGeom prst="rect">
            <a:avLst/>
          </a:prstGeom>
          <a:noFill/>
        </p:spPr>
      </p:pic>
      <p:pic>
        <p:nvPicPr>
          <p:cNvPr id="40" name="Picture 16" descr="http://youralmamater.homestead.com/IowaState.gif"/>
          <p:cNvPicPr>
            <a:picLocks noChangeAspect="1" noChangeArrowheads="1"/>
          </p:cNvPicPr>
          <p:nvPr/>
        </p:nvPicPr>
        <p:blipFill>
          <a:blip r:embed="rId15"/>
          <a:srcRect/>
          <a:stretch>
            <a:fillRect/>
          </a:stretch>
        </p:blipFill>
        <p:spPr bwMode="auto">
          <a:xfrm>
            <a:off x="5105400" y="3646131"/>
            <a:ext cx="1676400" cy="544869"/>
          </a:xfrm>
          <a:prstGeom prst="rect">
            <a:avLst/>
          </a:prstGeom>
          <a:noFill/>
        </p:spPr>
      </p:pic>
      <p:pic>
        <p:nvPicPr>
          <p:cNvPr id="41" name="Picture 18" descr="http://www2.byui.edu/identity/brand/images/byui_logo.gif"/>
          <p:cNvPicPr>
            <a:picLocks noChangeAspect="1" noChangeArrowheads="1"/>
          </p:cNvPicPr>
          <p:nvPr/>
        </p:nvPicPr>
        <p:blipFill>
          <a:blip r:embed="rId16"/>
          <a:srcRect l="36730" r="37018"/>
          <a:stretch>
            <a:fillRect/>
          </a:stretch>
        </p:blipFill>
        <p:spPr bwMode="auto">
          <a:xfrm>
            <a:off x="7391400" y="2743200"/>
            <a:ext cx="1076325" cy="708109"/>
          </a:xfrm>
          <a:prstGeom prst="rect">
            <a:avLst/>
          </a:prstGeom>
          <a:noFill/>
        </p:spPr>
      </p:pic>
      <p:pic>
        <p:nvPicPr>
          <p:cNvPr id="42" name="Picture 25"/>
          <p:cNvPicPr>
            <a:picLocks noChangeAspect="1" noChangeArrowheads="1"/>
          </p:cNvPicPr>
          <p:nvPr/>
        </p:nvPicPr>
        <p:blipFill>
          <a:blip r:embed="rId17"/>
          <a:srcRect/>
          <a:stretch>
            <a:fillRect/>
          </a:stretch>
        </p:blipFill>
        <p:spPr bwMode="auto">
          <a:xfrm>
            <a:off x="5715000" y="4572000"/>
            <a:ext cx="2828925" cy="501711"/>
          </a:xfrm>
          <a:prstGeom prst="rect">
            <a:avLst/>
          </a:prstGeom>
          <a:noFill/>
          <a:ln w="9525">
            <a:noFill/>
            <a:miter lim="800000"/>
            <a:headEnd/>
            <a:tailEnd/>
          </a:ln>
        </p:spPr>
      </p:pic>
      <p:pic>
        <p:nvPicPr>
          <p:cNvPr id="45" name="Picture 30" descr="http://dlnenterprise.com/images/CSCC%20Logo.jpg"/>
          <p:cNvPicPr>
            <a:picLocks noChangeAspect="1" noChangeArrowheads="1"/>
          </p:cNvPicPr>
          <p:nvPr/>
        </p:nvPicPr>
        <p:blipFill>
          <a:blip r:embed="rId18"/>
          <a:srcRect/>
          <a:stretch>
            <a:fillRect/>
          </a:stretch>
        </p:blipFill>
        <p:spPr bwMode="auto">
          <a:xfrm>
            <a:off x="381000" y="3926919"/>
            <a:ext cx="1066800" cy="645081"/>
          </a:xfrm>
          <a:prstGeom prst="rect">
            <a:avLst/>
          </a:prstGeom>
          <a:noFill/>
        </p:spPr>
      </p:pic>
      <p:pic>
        <p:nvPicPr>
          <p:cNvPr id="49154" name="Picture 2" descr="https://encrypted-tbn3.gstatic.com/images?q=tbn:ANd9GcS1FFn4a_HHCCI-2Yo85YQxTkRF_ofOKlUaLNHCTshD4Xg83_eBbQ"/>
          <p:cNvPicPr>
            <a:picLocks noChangeAspect="1" noChangeArrowheads="1"/>
          </p:cNvPicPr>
          <p:nvPr/>
        </p:nvPicPr>
        <p:blipFill>
          <a:blip r:embed="rId19"/>
          <a:srcRect/>
          <a:stretch>
            <a:fillRect/>
          </a:stretch>
        </p:blipFill>
        <p:spPr bwMode="auto">
          <a:xfrm>
            <a:off x="5486400" y="2065019"/>
            <a:ext cx="1219200" cy="1287781"/>
          </a:xfrm>
          <a:prstGeom prst="rect">
            <a:avLst/>
          </a:prstGeom>
          <a:noFill/>
        </p:spPr>
      </p:pic>
      <p:pic>
        <p:nvPicPr>
          <p:cNvPr id="49158" name="Picture 6" descr="https://encrypted-tbn1.gstatic.com/images?q=tbn:ANd9GcT73POhNThWTDClZUb_JmdVxYhRJIGxW112wBANVJEC4zriCPQiAg"/>
          <p:cNvPicPr>
            <a:picLocks noChangeAspect="1" noChangeArrowheads="1"/>
          </p:cNvPicPr>
          <p:nvPr/>
        </p:nvPicPr>
        <p:blipFill>
          <a:blip r:embed="rId20"/>
          <a:srcRect/>
          <a:stretch>
            <a:fillRect/>
          </a:stretch>
        </p:blipFill>
        <p:spPr bwMode="auto">
          <a:xfrm>
            <a:off x="3733800" y="2503662"/>
            <a:ext cx="1066800" cy="1230138"/>
          </a:xfrm>
          <a:prstGeom prst="rect">
            <a:avLst/>
          </a:prstGeom>
          <a:noFill/>
        </p:spPr>
      </p:pic>
      <p:pic>
        <p:nvPicPr>
          <p:cNvPr id="46082" name="Picture 2" descr="https://encrypted-tbn2.gstatic.com/images?q=tbn:ANd9GcRqDL2__p7hyvZ3-_8IPUuUA1bQ7jPlpFD70JCftTTXJH7-qa-T9g"/>
          <p:cNvPicPr>
            <a:picLocks noChangeAspect="1" noChangeArrowheads="1"/>
          </p:cNvPicPr>
          <p:nvPr/>
        </p:nvPicPr>
        <p:blipFill>
          <a:blip r:embed="rId21"/>
          <a:srcRect/>
          <a:stretch>
            <a:fillRect/>
          </a:stretch>
        </p:blipFill>
        <p:spPr bwMode="auto">
          <a:xfrm>
            <a:off x="3810000" y="533400"/>
            <a:ext cx="1142999" cy="1341781"/>
          </a:xfrm>
          <a:prstGeom prst="rect">
            <a:avLst/>
          </a:prstGeom>
          <a:noFill/>
        </p:spPr>
      </p:pic>
      <p:pic>
        <p:nvPicPr>
          <p:cNvPr id="46084" name="Picture 4" descr="https://encrypted-tbn1.gstatic.com/images?q=tbn:ANd9GcRIggNDQc6maT5kDLX3TV19EE9vFR7rY2bYWJ_l-S4OY5sXQ3Jt"/>
          <p:cNvPicPr>
            <a:picLocks noChangeAspect="1" noChangeArrowheads="1"/>
          </p:cNvPicPr>
          <p:nvPr/>
        </p:nvPicPr>
        <p:blipFill>
          <a:blip r:embed="rId22"/>
          <a:srcRect/>
          <a:stretch>
            <a:fillRect/>
          </a:stretch>
        </p:blipFill>
        <p:spPr bwMode="auto">
          <a:xfrm>
            <a:off x="2105025" y="1009649"/>
            <a:ext cx="1323975" cy="514351"/>
          </a:xfrm>
          <a:prstGeom prst="rect">
            <a:avLst/>
          </a:prstGeom>
          <a:noFill/>
        </p:spPr>
      </p:pic>
      <p:pic>
        <p:nvPicPr>
          <p:cNvPr id="46086" name="Picture 6" descr="https://encrypted-tbn3.gstatic.com/images?q=tbn:ANd9GcS6-Ibu5Is-9UdmhNtUpelOnuTC6OYYdqEWB4x4IUC3fJIbBxeY4A"/>
          <p:cNvPicPr>
            <a:picLocks noChangeAspect="1" noChangeArrowheads="1"/>
          </p:cNvPicPr>
          <p:nvPr/>
        </p:nvPicPr>
        <p:blipFill>
          <a:blip r:embed="rId23"/>
          <a:srcRect/>
          <a:stretch>
            <a:fillRect/>
          </a:stretch>
        </p:blipFill>
        <p:spPr bwMode="auto">
          <a:xfrm>
            <a:off x="123825" y="1219200"/>
            <a:ext cx="1781175" cy="990601"/>
          </a:xfrm>
          <a:prstGeom prst="rect">
            <a:avLst/>
          </a:prstGeom>
          <a:noFill/>
        </p:spPr>
      </p:pic>
    </p:spTree>
    <p:extLst>
      <p:ext uri="{BB962C8B-B14F-4D97-AF65-F5344CB8AC3E}">
        <p14:creationId xmlns:p14="http://schemas.microsoft.com/office/powerpoint/2010/main" val="417549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99420"/>
            <a:ext cx="8077200" cy="496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97155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3886200"/>
            <a:ext cx="8077200" cy="2554545"/>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 </a:t>
            </a:r>
            <a:r>
              <a:rPr lang="en-US" sz="3200" dirty="0">
                <a:solidFill>
                  <a:srgbClr val="0079C1"/>
                </a:solidFill>
                <a:latin typeface="HelveticaNeueLT Std" pitchFamily="34" charset="0"/>
              </a:rPr>
              <a:t>Addressing the </a:t>
            </a:r>
            <a:r>
              <a:rPr lang="en-US" sz="3200" dirty="0" smtClean="0">
                <a:solidFill>
                  <a:srgbClr val="0079C1"/>
                </a:solidFill>
                <a:latin typeface="HelveticaNeueLT Std" pitchFamily="34" charset="0"/>
              </a:rPr>
              <a:t>Challenge:</a:t>
            </a:r>
          </a:p>
          <a:p>
            <a:pPr algn="ctr"/>
            <a:r>
              <a:rPr lang="en-US" sz="3200" dirty="0" smtClean="0">
                <a:solidFill>
                  <a:srgbClr val="0079C1"/>
                </a:solidFill>
                <a:latin typeface="HelveticaNeueLT Std" pitchFamily="34" charset="0"/>
              </a:rPr>
              <a:t>Negative Perception of IT’s Value </a:t>
            </a:r>
          </a:p>
          <a:p>
            <a:pPr algn="ctr"/>
            <a:r>
              <a:rPr lang="en-US" sz="3200" dirty="0" smtClean="0">
                <a:solidFill>
                  <a:srgbClr val="0079C1"/>
                </a:solidFill>
                <a:latin typeface="HelveticaNeueLT Std" pitchFamily="34" charset="0"/>
              </a:rPr>
              <a:t>&amp; </a:t>
            </a:r>
            <a:r>
              <a:rPr lang="en-US" sz="3200" dirty="0">
                <a:solidFill>
                  <a:srgbClr val="0079C1"/>
                </a:solidFill>
                <a:latin typeface="HelveticaNeueLT Std" pitchFamily="34" charset="0"/>
              </a:rPr>
              <a:t>Making Confident Decisions</a:t>
            </a:r>
          </a:p>
          <a:p>
            <a:pPr algn="ctr"/>
            <a:endParaRPr lang="en-US" sz="3200" dirty="0" smtClean="0">
              <a:solidFill>
                <a:srgbClr val="0079C1"/>
              </a:solidFill>
              <a:latin typeface="HelveticaNeueLT Std" pitchFamily="34" charset="0"/>
            </a:endParaRPr>
          </a:p>
          <a:p>
            <a:pPr algn="ctr"/>
            <a:endParaRPr lang="en-US" sz="3200" dirty="0" smtClean="0">
              <a:solidFill>
                <a:srgbClr val="0079C1"/>
              </a:solidFill>
              <a:latin typeface="HelveticaNeueLT Std" pitchFamily="34" charset="0"/>
            </a:endParaRP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387987437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grpSp>
        <p:nvGrpSpPr>
          <p:cNvPr id="2" name="Group 58"/>
          <p:cNvGrpSpPr/>
          <p:nvPr/>
        </p:nvGrpSpPr>
        <p:grpSpPr>
          <a:xfrm>
            <a:off x="533400" y="609600"/>
            <a:ext cx="8077200" cy="4713739"/>
            <a:chOff x="228600" y="457200"/>
            <a:chExt cx="8610600" cy="6172200"/>
          </a:xfrm>
        </p:grpSpPr>
        <p:sp>
          <p:nvSpPr>
            <p:cNvPr id="60" name="Rounded Rectangle 59"/>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1" name="Rounded Rectangle 60"/>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2" name="Rounded Rectangle 61"/>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Rounded Rectangle 62"/>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4" name="Rounded Rectangle 6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5" name="TextBox 64"/>
            <p:cNvSpPr txBox="1"/>
            <p:nvPr/>
          </p:nvSpPr>
          <p:spPr>
            <a:xfrm>
              <a:off x="3929239" y="5700350"/>
              <a:ext cx="3122855"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Reporting</a:t>
              </a:r>
              <a:endParaRPr lang="en-US" sz="1400" dirty="0">
                <a:solidFill>
                  <a:srgbClr val="0079C1"/>
                </a:solidFill>
                <a:latin typeface="Arial" pitchFamily="34" charset="0"/>
                <a:cs typeface="Arial" pitchFamily="34" charset="0"/>
              </a:endParaRPr>
            </a:p>
          </p:txBody>
        </p:sp>
        <p:sp>
          <p:nvSpPr>
            <p:cNvPr id="66" name="TextBox 65"/>
            <p:cNvSpPr txBox="1"/>
            <p:nvPr/>
          </p:nvSpPr>
          <p:spPr>
            <a:xfrm>
              <a:off x="2696024" y="6206836"/>
              <a:ext cx="5128683"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Web Services: Service-Oriented Architecture</a:t>
              </a:r>
              <a:endParaRPr lang="en-US" sz="1400" dirty="0">
                <a:solidFill>
                  <a:srgbClr val="0079C1"/>
                </a:solidFill>
                <a:latin typeface="Arial" pitchFamily="34" charset="0"/>
                <a:cs typeface="Arial" pitchFamily="34" charset="0"/>
              </a:endParaRPr>
            </a:p>
          </p:txBody>
        </p:sp>
        <p:sp>
          <p:nvSpPr>
            <p:cNvPr id="67" name="TextBox 66"/>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68" name="Rounded Rectangle 67"/>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9" name="TextBox 68"/>
            <p:cNvSpPr txBox="1"/>
            <p:nvPr/>
          </p:nvSpPr>
          <p:spPr>
            <a:xfrm>
              <a:off x="3581400" y="720304"/>
              <a:ext cx="3124200" cy="380287"/>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 Fulfillment Streams</a:t>
              </a:r>
              <a:endParaRPr lang="en-US" sz="1200" dirty="0">
                <a:solidFill>
                  <a:srgbClr val="0079C1"/>
                </a:solidFill>
                <a:latin typeface="Arial" pitchFamily="34" charset="0"/>
                <a:cs typeface="Arial" pitchFamily="34" charset="0"/>
              </a:endParaRPr>
            </a:p>
          </p:txBody>
        </p:sp>
        <p:sp>
          <p:nvSpPr>
            <p:cNvPr id="70" name="TextBox 69"/>
            <p:cNvSpPr txBox="1"/>
            <p:nvPr/>
          </p:nvSpPr>
          <p:spPr>
            <a:xfrm>
              <a:off x="7802739" y="1856601"/>
              <a:ext cx="914400" cy="338032"/>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MyWork®</a:t>
              </a:r>
              <a:endParaRPr lang="en-US" sz="1000" b="1" dirty="0">
                <a:solidFill>
                  <a:srgbClr val="16039F"/>
                </a:solidFill>
                <a:latin typeface="Arial" pitchFamily="34" charset="0"/>
                <a:cs typeface="Arial" pitchFamily="34" charset="0"/>
              </a:endParaRPr>
            </a:p>
          </p:txBody>
        </p:sp>
        <p:sp>
          <p:nvSpPr>
            <p:cNvPr id="71" name="Rounded Rectangle 7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2" name="Rounded Rectangle 7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3" name="Picture 3"/>
            <p:cNvPicPr>
              <a:picLocks noChangeAspect="1" noChangeArrowheads="1"/>
            </p:cNvPicPr>
            <p:nvPr/>
          </p:nvPicPr>
          <p:blipFill>
            <a:blip r:embed="rId4" cstate="print"/>
            <a:srcRect/>
            <a:stretch>
              <a:fillRect/>
            </a:stretch>
          </p:blipFill>
          <p:spPr bwMode="auto">
            <a:xfrm>
              <a:off x="3315419" y="5745369"/>
              <a:ext cx="662198" cy="308522"/>
            </a:xfrm>
            <a:prstGeom prst="rect">
              <a:avLst/>
            </a:prstGeom>
            <a:noFill/>
            <a:ln w="9525">
              <a:noFill/>
              <a:miter lim="800000"/>
              <a:headEnd/>
              <a:tailEnd/>
            </a:ln>
          </p:spPr>
        </p:pic>
        <p:sp>
          <p:nvSpPr>
            <p:cNvPr id="75" name="Rounded Rectangle 74"/>
            <p:cNvSpPr/>
            <p:nvPr/>
          </p:nvSpPr>
          <p:spPr bwMode="auto">
            <a:xfrm>
              <a:off x="228600" y="533400"/>
              <a:ext cx="8610600" cy="60960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6" name="Rounded Rectangle 75"/>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7" name="Left Brace 7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8" name="Rounded Rectangle 77"/>
            <p:cNvSpPr/>
            <p:nvPr/>
          </p:nvSpPr>
          <p:spPr bwMode="auto">
            <a:xfrm>
              <a:off x="7696200" y="1828800"/>
              <a:ext cx="914400" cy="10668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9" name="Picture 78" descr="clipartwomandarkhair.jpg"/>
            <p:cNvPicPr>
              <a:picLocks noChangeAspect="1"/>
            </p:cNvPicPr>
            <p:nvPr/>
          </p:nvPicPr>
          <p:blipFill>
            <a:blip r:embed="rId5" cstate="print"/>
            <a:stretch>
              <a:fillRect/>
            </a:stretch>
          </p:blipFill>
          <p:spPr>
            <a:xfrm>
              <a:off x="7904400" y="2133600"/>
              <a:ext cx="477600" cy="609600"/>
            </a:xfrm>
            <a:prstGeom prst="rect">
              <a:avLst/>
            </a:prstGeom>
          </p:spPr>
        </p:pic>
        <p:sp>
          <p:nvSpPr>
            <p:cNvPr id="80" name="TextBox 79"/>
            <p:cNvSpPr txBox="1"/>
            <p:nvPr/>
          </p:nvSpPr>
          <p:spPr>
            <a:xfrm>
              <a:off x="3640347" y="1447800"/>
              <a:ext cx="3019246" cy="483606"/>
            </a:xfrm>
            <a:prstGeom prst="rect">
              <a:avLst/>
            </a:prstGeom>
            <a:noFill/>
          </p:spPr>
          <p:txBody>
            <a:bodyPr wrap="square" rtlCol="0">
              <a:spAutoFit/>
            </a:bodyPr>
            <a:lstStyle/>
            <a:p>
              <a:r>
                <a:rPr lang="en-US" sz="1800" dirty="0" smtClean="0">
                  <a:latin typeface="Arial" pitchFamily="34" charset="0"/>
                  <a:cs typeface="Arial" pitchFamily="34" charset="0"/>
                </a:rPr>
                <a:t>Governance &amp; Projects</a:t>
              </a:r>
              <a:endParaRPr lang="en-US" dirty="0">
                <a:latin typeface="Arial" pitchFamily="34" charset="0"/>
                <a:cs typeface="Arial" pitchFamily="34" charset="0"/>
              </a:endParaRPr>
            </a:p>
          </p:txBody>
        </p:sp>
        <p:sp>
          <p:nvSpPr>
            <p:cNvPr id="81" name="TextBox 80"/>
            <p:cNvSpPr txBox="1"/>
            <p:nvPr/>
          </p:nvSpPr>
          <p:spPr>
            <a:xfrm>
              <a:off x="3013495" y="2951619"/>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Service Desk &amp; Assets</a:t>
              </a:r>
              <a:endParaRPr lang="en-US" sz="1800" dirty="0">
                <a:latin typeface="Arial" pitchFamily="34" charset="0"/>
                <a:cs typeface="Arial" pitchFamily="34" charset="0"/>
              </a:endParaRPr>
            </a:p>
          </p:txBody>
        </p:sp>
        <p:sp>
          <p:nvSpPr>
            <p:cNvPr id="82" name="TextBox 81"/>
            <p:cNvSpPr txBox="1"/>
            <p:nvPr/>
          </p:nvSpPr>
          <p:spPr>
            <a:xfrm>
              <a:off x="3124200" y="4567535"/>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Operations &amp; Change Management</a:t>
              </a:r>
              <a:endParaRPr lang="en-US" sz="1800" dirty="0">
                <a:latin typeface="Arial" pitchFamily="34" charset="0"/>
                <a:cs typeface="Arial" pitchFamily="34" charset="0"/>
              </a:endParaRPr>
            </a:p>
          </p:txBody>
        </p:sp>
        <p:pic>
          <p:nvPicPr>
            <p:cNvPr id="83"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6645934" y="6206836"/>
              <a:ext cx="330760" cy="373128"/>
            </a:xfrm>
            <a:prstGeom prst="rect">
              <a:avLst/>
            </a:prstGeom>
            <a:noFill/>
          </p:spPr>
        </p:pic>
        <p:sp>
          <p:nvSpPr>
            <p:cNvPr id="84" name="TextBox 83"/>
            <p:cNvSpPr txBox="1"/>
            <p:nvPr/>
          </p:nvSpPr>
          <p:spPr>
            <a:xfrm>
              <a:off x="7696200" y="1524000"/>
              <a:ext cx="990600" cy="359159"/>
            </a:xfrm>
            <a:prstGeom prst="rect">
              <a:avLst/>
            </a:prstGeom>
            <a:noFill/>
          </p:spPr>
          <p:txBody>
            <a:bodyPr wrap="square" rtlCol="0">
              <a:spAutoFit/>
            </a:bodyPr>
            <a:lstStyle/>
            <a:p>
              <a:r>
                <a:rPr lang="en-US" sz="1100" dirty="0" smtClean="0">
                  <a:solidFill>
                    <a:srgbClr val="0079C1"/>
                  </a:solidFill>
                  <a:latin typeface="Arial" pitchFamily="34" charset="0"/>
                  <a:cs typeface="Arial" pitchFamily="34" charset="0"/>
                </a:rPr>
                <a:t>Productivity</a:t>
              </a:r>
              <a:endParaRPr lang="en-US" sz="1100" dirty="0">
                <a:solidFill>
                  <a:srgbClr val="0079C1"/>
                </a:solidFill>
                <a:latin typeface="Arial" pitchFamily="34" charset="0"/>
                <a:cs typeface="Arial" pitchFamily="34" charset="0"/>
              </a:endParaRPr>
            </a:p>
          </p:txBody>
        </p:sp>
        <p:sp>
          <p:nvSpPr>
            <p:cNvPr id="85" name="Up-Down Arrow 84"/>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6" name="Up-Down Arrow 85"/>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7" name="Rounded Rectangle 86"/>
            <p:cNvSpPr/>
            <p:nvPr/>
          </p:nvSpPr>
          <p:spPr bwMode="auto">
            <a:xfrm>
              <a:off x="7620000" y="1524000"/>
              <a:ext cx="1066800" cy="3745424"/>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8" name="Rounded Rectangle 87"/>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9" name="TextBox 88"/>
            <p:cNvSpPr txBox="1"/>
            <p:nvPr/>
          </p:nvSpPr>
          <p:spPr>
            <a:xfrm>
              <a:off x="77724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TDMobile</a:t>
              </a:r>
              <a:endParaRPr lang="en-US" sz="1000" b="1" dirty="0">
                <a:solidFill>
                  <a:srgbClr val="16039F"/>
                </a:solidFill>
                <a:latin typeface="Arial" pitchFamily="34" charset="0"/>
                <a:cs typeface="Arial" pitchFamily="34" charset="0"/>
              </a:endParaRPr>
            </a:p>
          </p:txBody>
        </p:sp>
        <p:sp>
          <p:nvSpPr>
            <p:cNvPr id="90" name="Rounded Rectangle 89"/>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1" name="TextBox 90"/>
            <p:cNvSpPr txBox="1"/>
            <p:nvPr/>
          </p:nvSpPr>
          <p:spPr>
            <a:xfrm>
              <a:off x="7643284" y="4051756"/>
              <a:ext cx="956733" cy="295779"/>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TDCommunity</a:t>
              </a:r>
              <a:endParaRPr lang="en-US" sz="800" b="1" dirty="0">
                <a:solidFill>
                  <a:srgbClr val="16039F"/>
                </a:solidFill>
                <a:latin typeface="Arial" pitchFamily="34" charset="0"/>
                <a:cs typeface="Arial" pitchFamily="34" charset="0"/>
              </a:endParaRPr>
            </a:p>
          </p:txBody>
        </p:sp>
        <p:pic>
          <p:nvPicPr>
            <p:cNvPr id="92" name="Picture 2" descr="http://t0.gstatic.com/images?q=tbn:ANd9GcRy1qjfIUwJJJDC9DeRiqY8FZo6eQsBeS6wjq5wm6k-6cVsEQPqIg"/>
            <p:cNvPicPr>
              <a:picLocks noChangeAspect="1" noChangeArrowheads="1"/>
            </p:cNvPicPr>
            <p:nvPr/>
          </p:nvPicPr>
          <p:blipFill>
            <a:blip r:embed="rId7" cstate="print"/>
            <a:srcRect/>
            <a:stretch>
              <a:fillRect/>
            </a:stretch>
          </p:blipFill>
          <p:spPr bwMode="auto">
            <a:xfrm>
              <a:off x="7924800" y="3276600"/>
              <a:ext cx="438151" cy="438151"/>
            </a:xfrm>
            <a:prstGeom prst="rect">
              <a:avLst/>
            </a:prstGeom>
            <a:noFill/>
          </p:spPr>
        </p:pic>
        <p:pic>
          <p:nvPicPr>
            <p:cNvPr id="93" name="Picture 92" descr="groupofpeople.jpg"/>
            <p:cNvPicPr>
              <a:picLocks noChangeAspect="1"/>
            </p:cNvPicPr>
            <p:nvPr/>
          </p:nvPicPr>
          <p:blipFill>
            <a:blip r:embed="rId8" cstate="print"/>
            <a:stretch>
              <a:fillRect/>
            </a:stretch>
          </p:blipFill>
          <p:spPr>
            <a:xfrm>
              <a:off x="7924800" y="4267200"/>
              <a:ext cx="457200" cy="457200"/>
            </a:xfrm>
            <a:prstGeom prst="rect">
              <a:avLst/>
            </a:prstGeom>
          </p:spPr>
        </p:pic>
        <p:sp>
          <p:nvSpPr>
            <p:cNvPr id="94" name="TextBox 93"/>
            <p:cNvSpPr txBox="1"/>
            <p:nvPr/>
          </p:nvSpPr>
          <p:spPr>
            <a:xfrm>
              <a:off x="381000" y="710472"/>
              <a:ext cx="1391010" cy="362704"/>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Requests</a:t>
              </a:r>
              <a:endParaRPr lang="en-US" sz="1200" dirty="0">
                <a:solidFill>
                  <a:srgbClr val="0079C1"/>
                </a:solidFill>
                <a:latin typeface="Arial" pitchFamily="34" charset="0"/>
                <a:cs typeface="Arial" pitchFamily="34" charset="0"/>
              </a:endParaRPr>
            </a:p>
          </p:txBody>
        </p:sp>
        <p:grpSp>
          <p:nvGrpSpPr>
            <p:cNvPr id="4" name="Group 88"/>
            <p:cNvGrpSpPr/>
            <p:nvPr/>
          </p:nvGrpSpPr>
          <p:grpSpPr>
            <a:xfrm>
              <a:off x="357216" y="685800"/>
              <a:ext cx="1364023" cy="4953000"/>
              <a:chOff x="585816" y="1295400"/>
              <a:chExt cx="1364023" cy="4191000"/>
            </a:xfrm>
          </p:grpSpPr>
          <p:sp>
            <p:nvSpPr>
              <p:cNvPr id="105" name="TextBox 104"/>
              <p:cNvSpPr txBox="1"/>
              <p:nvPr/>
            </p:nvSpPr>
            <p:spPr>
              <a:xfrm>
                <a:off x="585816" y="1577760"/>
                <a:ext cx="1364023" cy="281329"/>
              </a:xfrm>
              <a:prstGeom prst="rect">
                <a:avLst/>
              </a:prstGeom>
              <a:noFill/>
            </p:spPr>
            <p:txBody>
              <a:bodyPr wrap="square" rtlCol="0">
                <a:spAutoFit/>
              </a:bodyPr>
              <a:lstStyle/>
              <a:p>
                <a:pPr algn="ctr"/>
                <a:r>
                  <a:rPr lang="en-US" sz="1050" dirty="0" smtClean="0">
                    <a:latin typeface="Arial" pitchFamily="34" charset="0"/>
                    <a:cs typeface="Arial" pitchFamily="34" charset="0"/>
                  </a:rPr>
                  <a:t>Service Catalog</a:t>
                </a:r>
                <a:endParaRPr lang="en-US" sz="1050" dirty="0">
                  <a:latin typeface="Arial" pitchFamily="34" charset="0"/>
                  <a:cs typeface="Arial" pitchFamily="34" charset="0"/>
                </a:endParaRPr>
              </a:p>
            </p:txBody>
          </p:sp>
          <p:pic>
            <p:nvPicPr>
              <p:cNvPr id="106" name="Picture 105" descr="email icon.jpg"/>
              <p:cNvPicPr>
                <a:picLocks noChangeAspect="1"/>
              </p:cNvPicPr>
              <p:nvPr/>
            </p:nvPicPr>
            <p:blipFill>
              <a:blip r:embed="rId9" cstate="print"/>
              <a:stretch>
                <a:fillRect/>
              </a:stretch>
            </p:blipFill>
            <p:spPr>
              <a:xfrm>
                <a:off x="768856" y="2971799"/>
                <a:ext cx="886974" cy="697659"/>
              </a:xfrm>
              <a:prstGeom prst="rect">
                <a:avLst/>
              </a:prstGeom>
            </p:spPr>
          </p:pic>
          <p:sp>
            <p:nvSpPr>
              <p:cNvPr id="107" name="TextBox 106"/>
              <p:cNvSpPr txBox="1"/>
              <p:nvPr/>
            </p:nvSpPr>
            <p:spPr>
              <a:xfrm>
                <a:off x="616656" y="2787459"/>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Email</a:t>
                </a:r>
                <a:endParaRPr lang="en-US" sz="1050" dirty="0">
                  <a:latin typeface="Arial" pitchFamily="34" charset="0"/>
                  <a:cs typeface="Arial" pitchFamily="34" charset="0"/>
                </a:endParaRPr>
              </a:p>
            </p:txBody>
          </p:sp>
          <p:sp>
            <p:nvSpPr>
              <p:cNvPr id="108" name="TextBox 107"/>
              <p:cNvSpPr txBox="1"/>
              <p:nvPr/>
            </p:nvSpPr>
            <p:spPr>
              <a:xfrm>
                <a:off x="616656" y="3733798"/>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Web Forms</a:t>
                </a:r>
                <a:endParaRPr lang="en-US" sz="1050" dirty="0">
                  <a:latin typeface="Arial" pitchFamily="34" charset="0"/>
                  <a:cs typeface="Arial" pitchFamily="34" charset="0"/>
                </a:endParaRPr>
              </a:p>
            </p:txBody>
          </p:sp>
          <p:sp>
            <p:nvSpPr>
              <p:cNvPr id="109" name="TextBox 108"/>
              <p:cNvSpPr txBox="1"/>
              <p:nvPr/>
            </p:nvSpPr>
            <p:spPr>
              <a:xfrm>
                <a:off x="616655" y="4599800"/>
                <a:ext cx="1195917" cy="294966"/>
              </a:xfrm>
              <a:prstGeom prst="rect">
                <a:avLst/>
              </a:prstGeom>
              <a:noFill/>
            </p:spPr>
            <p:txBody>
              <a:bodyPr wrap="square" rtlCol="0">
                <a:spAutoFit/>
              </a:bodyPr>
              <a:lstStyle/>
              <a:p>
                <a:pPr algn="ctr"/>
                <a:r>
                  <a:rPr lang="en-US" sz="1050" dirty="0" smtClean="0">
                    <a:latin typeface="Arial" pitchFamily="34" charset="0"/>
                    <a:cs typeface="Arial" pitchFamily="34" charset="0"/>
                  </a:rPr>
                  <a:t>Web Services</a:t>
                </a:r>
                <a:endParaRPr lang="en-US" sz="1050" dirty="0">
                  <a:latin typeface="Arial" pitchFamily="34" charset="0"/>
                  <a:cs typeface="Arial" pitchFamily="34" charset="0"/>
                </a:endParaRPr>
              </a:p>
            </p:txBody>
          </p:sp>
          <p:pic>
            <p:nvPicPr>
              <p:cNvPr id="110" name="Picture 109" descr="webform.jpg"/>
              <p:cNvPicPr>
                <a:picLocks noChangeAspect="1"/>
              </p:cNvPicPr>
              <p:nvPr/>
            </p:nvPicPr>
            <p:blipFill>
              <a:blip r:embed="rId10" cstate="print"/>
              <a:stretch>
                <a:fillRect/>
              </a:stretch>
            </p:blipFill>
            <p:spPr>
              <a:xfrm>
                <a:off x="912306" y="3962399"/>
                <a:ext cx="600075" cy="600075"/>
              </a:xfrm>
              <a:prstGeom prst="rect">
                <a:avLst/>
              </a:prstGeom>
            </p:spPr>
          </p:pic>
          <p:pic>
            <p:nvPicPr>
              <p:cNvPr id="111"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945643" y="4876799"/>
                <a:ext cx="533400" cy="509155"/>
              </a:xfrm>
              <a:prstGeom prst="rect">
                <a:avLst/>
              </a:prstGeom>
              <a:noFill/>
            </p:spPr>
          </p:pic>
          <p:sp>
            <p:nvSpPr>
              <p:cNvPr id="112" name="Rounded Rectangle 11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87"/>
            <p:cNvGrpSpPr/>
            <p:nvPr/>
          </p:nvGrpSpPr>
          <p:grpSpPr>
            <a:xfrm>
              <a:off x="1828800" y="3212123"/>
              <a:ext cx="609600" cy="567838"/>
              <a:chOff x="2197976" y="2895600"/>
              <a:chExt cx="814223" cy="704851"/>
            </a:xfrm>
          </p:grpSpPr>
          <p:pic>
            <p:nvPicPr>
              <p:cNvPr id="103" name="Picture 9" descr="http://www.manageengine.com/products/service-desk/images/service-catalog-icon.gif"/>
              <p:cNvPicPr>
                <a:picLocks noChangeAspect="1" noChangeArrowheads="1"/>
              </p:cNvPicPr>
              <p:nvPr/>
            </p:nvPicPr>
            <p:blipFill>
              <a:blip r:embed="rId11" cstate="print"/>
              <a:srcRect/>
              <a:stretch>
                <a:fillRect/>
              </a:stretch>
            </p:blipFill>
            <p:spPr bwMode="auto">
              <a:xfrm>
                <a:off x="2197976" y="2895600"/>
                <a:ext cx="814223" cy="704851"/>
              </a:xfrm>
              <a:prstGeom prst="rect">
                <a:avLst/>
              </a:prstGeom>
              <a:noFill/>
            </p:spPr>
          </p:pic>
          <p:pic>
            <p:nvPicPr>
              <p:cNvPr id="104" name="Picture 11" descr="http://www.ownerslocker.com/images/layout/icon_extralarge_gears.gif"/>
              <p:cNvPicPr>
                <a:picLocks noChangeAspect="1" noChangeArrowheads="1"/>
              </p:cNvPicPr>
              <p:nvPr/>
            </p:nvPicPr>
            <p:blipFill>
              <a:blip r:embed="rId12" cstate="print"/>
              <a:srcRect/>
              <a:stretch>
                <a:fillRect/>
              </a:stretch>
            </p:blipFill>
            <p:spPr bwMode="auto">
              <a:xfrm>
                <a:off x="2362200" y="3124200"/>
                <a:ext cx="381000" cy="381000"/>
              </a:xfrm>
              <a:prstGeom prst="rect">
                <a:avLst/>
              </a:prstGeom>
              <a:noFill/>
            </p:spPr>
          </p:pic>
        </p:grpSp>
        <p:sp>
          <p:nvSpPr>
            <p:cNvPr id="97" name="TextBox 96"/>
            <p:cNvSpPr txBox="1"/>
            <p:nvPr/>
          </p:nvSpPr>
          <p:spPr>
            <a:xfrm>
              <a:off x="1752600" y="2667000"/>
              <a:ext cx="762000" cy="591557"/>
            </a:xfrm>
            <a:prstGeom prst="rect">
              <a:avLst/>
            </a:prstGeom>
            <a:noFill/>
          </p:spPr>
          <p:txBody>
            <a:bodyPr wrap="square" rtlCol="0">
              <a:spAutoFit/>
            </a:bodyPr>
            <a:lstStyle/>
            <a:p>
              <a:pPr algn="ctr"/>
              <a:r>
                <a:rPr lang="en-US" sz="1100" dirty="0" smtClean="0">
                  <a:solidFill>
                    <a:srgbClr val="0079C1"/>
                  </a:solidFill>
                  <a:latin typeface="Arial" pitchFamily="34" charset="0"/>
                  <a:cs typeface="Arial" pitchFamily="34" charset="0"/>
                </a:rPr>
                <a:t>Routing Logic</a:t>
              </a:r>
              <a:endParaRPr lang="en-US" sz="1100" dirty="0">
                <a:solidFill>
                  <a:srgbClr val="0079C1"/>
                </a:solidFill>
                <a:latin typeface="Arial" pitchFamily="34" charset="0"/>
                <a:cs typeface="Arial" pitchFamily="34" charset="0"/>
              </a:endParaRPr>
            </a:p>
          </p:txBody>
        </p:sp>
        <p:sp>
          <p:nvSpPr>
            <p:cNvPr id="98" name="Rounded Rectangle 97"/>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cxnSp>
          <p:nvCxnSpPr>
            <p:cNvPr id="99" name="Straight Arrow Connector 98"/>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1" name="Picture 2"/>
            <p:cNvPicPr>
              <a:picLocks noChangeAspect="1" noChangeArrowheads="1"/>
            </p:cNvPicPr>
            <p:nvPr/>
          </p:nvPicPr>
          <p:blipFill>
            <a:blip r:embed="rId13" cstate="print"/>
            <a:srcRect/>
            <a:stretch>
              <a:fillRect/>
            </a:stretch>
          </p:blipFill>
          <p:spPr bwMode="auto">
            <a:xfrm>
              <a:off x="7881939" y="2124076"/>
              <a:ext cx="566736" cy="707018"/>
            </a:xfrm>
            <a:prstGeom prst="rect">
              <a:avLst/>
            </a:prstGeom>
            <a:noFill/>
            <a:ln w="9525">
              <a:noFill/>
              <a:miter lim="800000"/>
              <a:headEnd/>
              <a:tailEnd/>
            </a:ln>
          </p:spPr>
        </p:pic>
      </p:grpSp>
      <p:pic>
        <p:nvPicPr>
          <p:cNvPr id="102" name="Picture 2"/>
          <p:cNvPicPr>
            <a:picLocks noChangeAspect="1" noChangeArrowheads="1"/>
          </p:cNvPicPr>
          <p:nvPr/>
        </p:nvPicPr>
        <p:blipFill>
          <a:blip r:embed="rId14" cstate="print"/>
          <a:srcRect/>
          <a:stretch>
            <a:fillRect/>
          </a:stretch>
        </p:blipFill>
        <p:spPr bwMode="auto">
          <a:xfrm>
            <a:off x="895350" y="1262576"/>
            <a:ext cx="762000" cy="794824"/>
          </a:xfrm>
          <a:prstGeom prst="rect">
            <a:avLst/>
          </a:prstGeom>
          <a:noFill/>
          <a:ln w="9525">
            <a:noFill/>
            <a:miter lim="800000"/>
            <a:headEnd/>
            <a:tailEnd/>
          </a:ln>
        </p:spPr>
      </p:pic>
      <p:sp>
        <p:nvSpPr>
          <p:cNvPr id="59" name="Rounded Rectangle 58"/>
          <p:cNvSpPr/>
          <p:nvPr/>
        </p:nvSpPr>
        <p:spPr bwMode="auto">
          <a:xfrm>
            <a:off x="609601" y="762000"/>
            <a:ext cx="1295400" cy="3886200"/>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5" name="Rounded Rectangle 94"/>
          <p:cNvSpPr/>
          <p:nvPr/>
        </p:nvSpPr>
        <p:spPr bwMode="auto">
          <a:xfrm>
            <a:off x="3270050" y="4441876"/>
            <a:ext cx="1879855" cy="663524"/>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299889961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05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Changing Perceptions</a:t>
            </a:r>
          </a:p>
        </p:txBody>
      </p:sp>
      <p:sp>
        <p:nvSpPr>
          <p:cNvPr id="8" name="Rectangle 3"/>
          <p:cNvSpPr>
            <a:spLocks noChangeArrowheads="1"/>
          </p:cNvSpPr>
          <p:nvPr/>
        </p:nvSpPr>
        <p:spPr bwMode="auto">
          <a:xfrm>
            <a:off x="152400" y="1219200"/>
            <a:ext cx="8991600" cy="4114800"/>
          </a:xfrm>
          <a:prstGeom prst="rect">
            <a:avLst/>
          </a:prstGeom>
          <a:noFill/>
          <a:ln w="9525">
            <a:noFill/>
            <a:miter lim="800000"/>
            <a:headEnd/>
            <a:tailEnd/>
          </a:ln>
        </p:spPr>
        <p:txBody>
          <a:bodyPr/>
          <a:lstStyle/>
          <a:p>
            <a:pPr marL="661988"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Make IT easier to work with: simplify the request process</a:t>
            </a:r>
          </a:p>
          <a:p>
            <a:pPr marL="661988"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Educate stakeholders and leadership about priorities, current commitments, future commitments, </a:t>
            </a:r>
            <a:r>
              <a:rPr lang="en-US" sz="2000" dirty="0">
                <a:solidFill>
                  <a:srgbClr val="272D71"/>
                </a:solidFill>
                <a:latin typeface="HelveticaNeueLT Std" pitchFamily="34" charset="0"/>
                <a:cs typeface="Arial" pitchFamily="34" charset="0"/>
              </a:rPr>
              <a:t>value added,</a:t>
            </a:r>
            <a:r>
              <a:rPr lang="en-US" sz="2000" dirty="0" smtClean="0">
                <a:solidFill>
                  <a:srgbClr val="272D71"/>
                </a:solidFill>
                <a:latin typeface="HelveticaNeueLT Std" pitchFamily="34" charset="0"/>
                <a:cs typeface="Arial" pitchFamily="34" charset="0"/>
              </a:rPr>
              <a:t> and constraints.</a:t>
            </a:r>
          </a:p>
          <a:p>
            <a:pPr marL="1119188" lvl="1"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2000" dirty="0" smtClean="0">
              <a:solidFill>
                <a:srgbClr val="272D71"/>
              </a:solidFill>
              <a:latin typeface="HelveticaNeueLT Std" pitchFamily="34" charset="0"/>
              <a:cs typeface="Arial" pitchFamily="34" charset="0"/>
            </a:endParaRPr>
          </a:p>
          <a:p>
            <a:r>
              <a:rPr lang="en-US" sz="2000" dirty="0" smtClean="0">
                <a:solidFill>
                  <a:srgbClr val="272D71"/>
                </a:solidFill>
                <a:latin typeface="HelveticaNeueLT Std" pitchFamily="34" charset="0"/>
              </a:rPr>
              <a:t> </a:t>
            </a:r>
          </a:p>
          <a:p>
            <a:pPr marL="1004888" lvl="1" indent="-342900">
              <a:spcBef>
                <a:spcPct val="40000"/>
              </a:spcBef>
              <a:buFontTx/>
              <a:buChar char="»"/>
            </a:pPr>
            <a:endParaRPr lang="en-US" sz="2000" dirty="0" smtClean="0">
              <a:solidFill>
                <a:srgbClr val="272D71"/>
              </a:solidFill>
              <a:latin typeface="HelveticaNeueLT Std"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endParaRPr>
          </a:p>
        </p:txBody>
      </p:sp>
    </p:spTree>
    <p:extLst>
      <p:ext uri="{BB962C8B-B14F-4D97-AF65-F5344CB8AC3E}">
        <p14:creationId xmlns:p14="http://schemas.microsoft.com/office/powerpoint/2010/main" val="14011066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10" name="Rectangle 2"/>
          <p:cNvSpPr>
            <a:spLocks noChangeArrowheads="1"/>
          </p:cNvSpPr>
          <p:nvPr/>
        </p:nvSpPr>
        <p:spPr bwMode="auto">
          <a:xfrm>
            <a:off x="533400" y="547750"/>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Example Service Catalog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109570" name="Picture 2"/>
          <p:cNvPicPr>
            <a:picLocks noChangeAspect="1" noChangeArrowheads="1"/>
          </p:cNvPicPr>
          <p:nvPr/>
        </p:nvPicPr>
        <p:blipFill>
          <a:blip r:embed="rId4" cstate="print"/>
          <a:srcRect/>
          <a:stretch>
            <a:fillRect/>
          </a:stretch>
        </p:blipFill>
        <p:spPr bwMode="auto">
          <a:xfrm>
            <a:off x="667808" y="1377538"/>
            <a:ext cx="4038060" cy="4382926"/>
          </a:xfrm>
          <a:prstGeom prst="rect">
            <a:avLst/>
          </a:prstGeom>
          <a:noFill/>
          <a:ln w="9525">
            <a:noFill/>
            <a:miter lim="800000"/>
            <a:headEnd/>
            <a:tailEnd/>
          </a:ln>
        </p:spPr>
      </p:pic>
      <p:pic>
        <p:nvPicPr>
          <p:cNvPr id="109571" name="Picture 3"/>
          <p:cNvPicPr>
            <a:picLocks noChangeAspect="1" noChangeArrowheads="1"/>
          </p:cNvPicPr>
          <p:nvPr/>
        </p:nvPicPr>
        <p:blipFill>
          <a:blip r:embed="rId5" cstate="print"/>
          <a:srcRect/>
          <a:stretch>
            <a:fillRect/>
          </a:stretch>
        </p:blipFill>
        <p:spPr bwMode="auto">
          <a:xfrm>
            <a:off x="1828185" y="2919586"/>
            <a:ext cx="6799306" cy="975520"/>
          </a:xfrm>
          <a:prstGeom prst="rect">
            <a:avLst/>
          </a:prstGeom>
          <a:noFill/>
          <a:ln w="19050">
            <a:solidFill>
              <a:schemeClr val="tx1"/>
            </a:solidFill>
            <a:miter lim="800000"/>
            <a:headEnd/>
            <a:tailEnd/>
          </a:ln>
        </p:spPr>
      </p:pic>
      <p:cxnSp>
        <p:nvCxnSpPr>
          <p:cNvPr id="11" name="Straight Connector 10"/>
          <p:cNvCxnSpPr/>
          <p:nvPr/>
        </p:nvCxnSpPr>
        <p:spPr bwMode="auto">
          <a:xfrm>
            <a:off x="2400300" y="2352675"/>
            <a:ext cx="6229350" cy="561975"/>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1816925" y="2339439"/>
            <a:ext cx="593766" cy="55814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55972406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10" name="Rectangle 2"/>
          <p:cNvSpPr>
            <a:spLocks noChangeArrowheads="1"/>
          </p:cNvSpPr>
          <p:nvPr/>
        </p:nvSpPr>
        <p:spPr bwMode="auto">
          <a:xfrm>
            <a:off x="533400" y="571500"/>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Catalog Item Request Example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110594" name="Picture 2"/>
          <p:cNvPicPr>
            <a:picLocks noChangeAspect="1" noChangeArrowheads="1"/>
          </p:cNvPicPr>
          <p:nvPr/>
        </p:nvPicPr>
        <p:blipFill>
          <a:blip r:embed="rId4" cstate="print"/>
          <a:srcRect/>
          <a:stretch>
            <a:fillRect/>
          </a:stretch>
        </p:blipFill>
        <p:spPr bwMode="auto">
          <a:xfrm>
            <a:off x="518975" y="1199407"/>
            <a:ext cx="4360416" cy="4548248"/>
          </a:xfrm>
          <a:prstGeom prst="rect">
            <a:avLst/>
          </a:prstGeom>
          <a:noFill/>
          <a:ln w="9525">
            <a:noFill/>
            <a:miter lim="800000"/>
            <a:headEnd/>
            <a:tailEnd/>
          </a:ln>
        </p:spPr>
      </p:pic>
      <p:cxnSp>
        <p:nvCxnSpPr>
          <p:cNvPr id="11" name="Straight Connector 10"/>
          <p:cNvCxnSpPr/>
          <p:nvPr/>
        </p:nvCxnSpPr>
        <p:spPr bwMode="auto">
          <a:xfrm flipV="1">
            <a:off x="1676400" y="1295400"/>
            <a:ext cx="1981200" cy="1524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676400" y="2819400"/>
            <a:ext cx="1981200" cy="2438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026" name="Picture 2"/>
          <p:cNvPicPr>
            <a:picLocks noChangeAspect="1" noChangeArrowheads="1"/>
          </p:cNvPicPr>
          <p:nvPr/>
        </p:nvPicPr>
        <p:blipFill>
          <a:blip r:embed="rId5" cstate="print"/>
          <a:srcRect/>
          <a:stretch>
            <a:fillRect/>
          </a:stretch>
        </p:blipFill>
        <p:spPr bwMode="auto">
          <a:xfrm>
            <a:off x="3657600" y="1332192"/>
            <a:ext cx="5162347" cy="3916083"/>
          </a:xfrm>
          <a:prstGeom prst="rect">
            <a:avLst/>
          </a:prstGeom>
          <a:noFill/>
          <a:ln w="22225">
            <a:solidFill>
              <a:schemeClr val="bg2">
                <a:lumMod val="50000"/>
              </a:schemeClr>
            </a:solidFill>
            <a:miter lim="800000"/>
            <a:headEnd/>
            <a:tailEnd/>
          </a:ln>
        </p:spPr>
      </p:pic>
      <p:sp>
        <p:nvSpPr>
          <p:cNvPr id="17" name="Rounded Rectangle 16"/>
          <p:cNvSpPr/>
          <p:nvPr/>
        </p:nvSpPr>
        <p:spPr bwMode="auto">
          <a:xfrm>
            <a:off x="4571999" y="1905000"/>
            <a:ext cx="2971801" cy="457200"/>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395881539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10" name="Rectangle 2"/>
          <p:cNvSpPr>
            <a:spLocks noChangeArrowheads="1"/>
          </p:cNvSpPr>
          <p:nvPr/>
        </p:nvSpPr>
        <p:spPr bwMode="auto">
          <a:xfrm>
            <a:off x="533400" y="571500"/>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Catalog Item Request Example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110594" name="Picture 2"/>
          <p:cNvPicPr>
            <a:picLocks noChangeAspect="1" noChangeArrowheads="1"/>
          </p:cNvPicPr>
          <p:nvPr/>
        </p:nvPicPr>
        <p:blipFill>
          <a:blip r:embed="rId4" cstate="print"/>
          <a:srcRect/>
          <a:stretch>
            <a:fillRect/>
          </a:stretch>
        </p:blipFill>
        <p:spPr bwMode="auto">
          <a:xfrm>
            <a:off x="518975" y="1199407"/>
            <a:ext cx="4360416" cy="4548248"/>
          </a:xfrm>
          <a:prstGeom prst="rect">
            <a:avLst/>
          </a:prstGeom>
          <a:noFill/>
          <a:ln w="9525">
            <a:noFill/>
            <a:miter lim="800000"/>
            <a:headEnd/>
            <a:tailEnd/>
          </a:ln>
        </p:spPr>
      </p:pic>
      <p:cxnSp>
        <p:nvCxnSpPr>
          <p:cNvPr id="11" name="Straight Connector 10"/>
          <p:cNvCxnSpPr/>
          <p:nvPr/>
        </p:nvCxnSpPr>
        <p:spPr bwMode="auto">
          <a:xfrm flipV="1">
            <a:off x="1448913" y="1303317"/>
            <a:ext cx="2101933" cy="304008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453344" y="4336576"/>
            <a:ext cx="2085626" cy="909349"/>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10596" name="Picture 4"/>
          <p:cNvPicPr>
            <a:picLocks noChangeAspect="1" noChangeArrowheads="1"/>
          </p:cNvPicPr>
          <p:nvPr/>
        </p:nvPicPr>
        <p:blipFill>
          <a:blip r:embed="rId5" cstate="print"/>
          <a:srcRect/>
          <a:stretch>
            <a:fillRect/>
          </a:stretch>
        </p:blipFill>
        <p:spPr bwMode="auto">
          <a:xfrm>
            <a:off x="3571875" y="1296436"/>
            <a:ext cx="4914899" cy="3953288"/>
          </a:xfrm>
          <a:prstGeom prst="rect">
            <a:avLst/>
          </a:prstGeom>
          <a:noFill/>
          <a:ln w="19050">
            <a:solidFill>
              <a:schemeClr val="tx1"/>
            </a:solidFill>
            <a:miter lim="800000"/>
            <a:headEnd/>
            <a:tailEnd/>
          </a:ln>
        </p:spPr>
      </p:pic>
      <p:sp>
        <p:nvSpPr>
          <p:cNvPr id="17" name="Rounded Rectangle 16"/>
          <p:cNvSpPr/>
          <p:nvPr/>
        </p:nvSpPr>
        <p:spPr bwMode="auto">
          <a:xfrm>
            <a:off x="3743325" y="1895475"/>
            <a:ext cx="4905375" cy="819150"/>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415124649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6106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Changing Perceptions &amp; Making Confident Decisions</a:t>
            </a:r>
          </a:p>
        </p:txBody>
      </p:sp>
      <p:sp>
        <p:nvSpPr>
          <p:cNvPr id="8"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661988"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Educate stakeholders &amp; IT Leadership</a:t>
            </a:r>
          </a:p>
          <a:p>
            <a:pPr marL="1119188" lvl="1"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Current commitments, status and how many resources they consume</a:t>
            </a:r>
          </a:p>
          <a:p>
            <a:pPr marL="1576388" lvl="2"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Projects</a:t>
            </a:r>
          </a:p>
          <a:p>
            <a:pPr marL="1576388" lvl="2"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Ops</a:t>
            </a:r>
          </a:p>
          <a:p>
            <a:pPr marL="1576388" lvl="2"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Incidents</a:t>
            </a:r>
          </a:p>
          <a:p>
            <a:pPr marL="1119188" lvl="1"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Backlog of work yet to be started</a:t>
            </a:r>
          </a:p>
          <a:p>
            <a:pPr marL="1119188" lvl="1"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Priorities</a:t>
            </a:r>
          </a:p>
          <a:p>
            <a:pPr marL="1119188" lvl="1"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Current and future constraints (remind them that IT is a scarce resource!)</a:t>
            </a:r>
          </a:p>
          <a:p>
            <a:pPr marL="1119188" lvl="1"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2000" dirty="0" smtClean="0">
              <a:solidFill>
                <a:srgbClr val="272D71"/>
              </a:solidFill>
              <a:latin typeface="HelveticaNeueLT Std" pitchFamily="34" charset="0"/>
              <a:cs typeface="Arial" pitchFamily="34" charset="0"/>
            </a:endParaRPr>
          </a:p>
          <a:p>
            <a:r>
              <a:rPr lang="en-US" sz="2000" dirty="0" smtClean="0">
                <a:solidFill>
                  <a:srgbClr val="272D71"/>
                </a:solidFill>
                <a:latin typeface="HelveticaNeueLT Std" pitchFamily="34" charset="0"/>
              </a:rPr>
              <a:t> </a:t>
            </a:r>
          </a:p>
          <a:p>
            <a:pPr marL="1004888" lvl="1" indent="-342900">
              <a:spcBef>
                <a:spcPct val="40000"/>
              </a:spcBef>
              <a:buFontTx/>
              <a:buChar char="»"/>
            </a:pPr>
            <a:endParaRPr lang="en-US" sz="2000" dirty="0" smtClean="0">
              <a:solidFill>
                <a:srgbClr val="272D71"/>
              </a:solidFill>
              <a:latin typeface="HelveticaNeueLT Std"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endParaRPr>
          </a:p>
        </p:txBody>
      </p:sp>
    </p:spTree>
    <p:extLst>
      <p:ext uri="{BB962C8B-B14F-4D97-AF65-F5344CB8AC3E}">
        <p14:creationId xmlns:p14="http://schemas.microsoft.com/office/powerpoint/2010/main" val="159602689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363031"/>
            <a:ext cx="9143999" cy="6037769"/>
          </a:xfrm>
          <a:prstGeom prst="rect">
            <a:avLst/>
          </a:prstGeom>
          <a:noFill/>
          <a:ln w="9525">
            <a:noFill/>
            <a:miter lim="800000"/>
            <a:headEnd/>
            <a:tailEnd/>
          </a:ln>
        </p:spPr>
      </p:pic>
      <p:sp>
        <p:nvSpPr>
          <p:cNvPr id="6" name="Rounded Rectangle 5"/>
          <p:cNvSpPr/>
          <p:nvPr/>
        </p:nvSpPr>
        <p:spPr bwMode="auto">
          <a:xfrm>
            <a:off x="1" y="990600"/>
            <a:ext cx="4572000" cy="5334000"/>
          </a:xfrm>
          <a:prstGeom prst="roundRect">
            <a:avLst>
              <a:gd name="adj" fmla="val 6074"/>
            </a:avLst>
          </a:prstGeom>
          <a:noFill/>
          <a:ln w="44450" cap="flat" cmpd="sng" algn="ctr">
            <a:solidFill>
              <a:srgbClr val="FFC000"/>
            </a:solidFill>
            <a:prstDash val="solid"/>
            <a:round/>
            <a:headEnd type="none" w="med" len="med"/>
            <a:tailEnd type="none" w="med" len="med"/>
          </a:ln>
          <a:effectLst>
            <a:outerShdw blurRad="63500" sx="102000" sy="102000" algn="ctr" rotWithShape="0">
              <a:srgbClr val="FFC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228378827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363031"/>
            <a:ext cx="9143999" cy="6037769"/>
          </a:xfrm>
          <a:prstGeom prst="rect">
            <a:avLst/>
          </a:prstGeom>
          <a:noFill/>
          <a:ln w="9525">
            <a:noFill/>
            <a:miter lim="800000"/>
            <a:headEnd/>
            <a:tailEnd/>
          </a:ln>
        </p:spPr>
      </p:pic>
      <p:sp>
        <p:nvSpPr>
          <p:cNvPr id="3" name="Rounded Rectangle 2"/>
          <p:cNvSpPr/>
          <p:nvPr/>
        </p:nvSpPr>
        <p:spPr bwMode="auto">
          <a:xfrm>
            <a:off x="4495800" y="914400"/>
            <a:ext cx="4572000" cy="2971800"/>
          </a:xfrm>
          <a:prstGeom prst="roundRect">
            <a:avLst>
              <a:gd name="adj" fmla="val 6074"/>
            </a:avLst>
          </a:prstGeom>
          <a:noFill/>
          <a:ln w="44450" cap="flat" cmpd="sng" algn="ctr">
            <a:solidFill>
              <a:srgbClr val="FFC000"/>
            </a:solidFill>
            <a:prstDash val="solid"/>
            <a:round/>
            <a:headEnd type="none" w="med" len="med"/>
            <a:tailEnd type="none" w="med" len="med"/>
          </a:ln>
          <a:effectLst>
            <a:outerShdw blurRad="63500" sx="102000" sy="102000" algn="ctr" rotWithShape="0">
              <a:srgbClr val="FFC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11063646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65532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TeamDynamixHE Advisory Council</a:t>
            </a:r>
          </a:p>
        </p:txBody>
      </p:sp>
      <p:pic>
        <p:nvPicPr>
          <p:cNvPr id="6" name="Picture 5"/>
          <p:cNvPicPr/>
          <p:nvPr/>
        </p:nvPicPr>
        <p:blipFill>
          <a:blip r:embed="rId3" cstate="print"/>
          <a:srcRect/>
          <a:stretch>
            <a:fillRect/>
          </a:stretch>
        </p:blipFill>
        <p:spPr bwMode="auto">
          <a:xfrm>
            <a:off x="5791200" y="3200400"/>
            <a:ext cx="1905000" cy="1295400"/>
          </a:xfrm>
          <a:prstGeom prst="rect">
            <a:avLst/>
          </a:prstGeom>
          <a:noFill/>
          <a:ln w="9525">
            <a:noFill/>
            <a:miter lim="800000"/>
            <a:headEnd/>
            <a:tailEnd/>
          </a:ln>
        </p:spPr>
      </p:pic>
      <p:sp>
        <p:nvSpPr>
          <p:cNvPr id="8" name="Rectangle 3"/>
          <p:cNvSpPr>
            <a:spLocks noChangeArrowheads="1"/>
          </p:cNvSpPr>
          <p:nvPr/>
        </p:nvSpPr>
        <p:spPr bwMode="auto">
          <a:xfrm>
            <a:off x="-533400" y="990600"/>
            <a:ext cx="8001000" cy="4114800"/>
          </a:xfrm>
          <a:prstGeom prst="rect">
            <a:avLst/>
          </a:prstGeom>
          <a:noFill/>
          <a:ln w="9525">
            <a:noFill/>
            <a:miter lim="800000"/>
            <a:headEnd/>
            <a:tailEnd/>
          </a:ln>
        </p:spPr>
        <p:txBody>
          <a:bodyPr/>
          <a:lstStyle/>
          <a:p>
            <a:pPr marL="1004888" lvl="1" indent="-342900">
              <a:spcBef>
                <a:spcPct val="40000"/>
              </a:spcBef>
            </a:pPr>
            <a:r>
              <a:rPr lang="en-US" sz="1900" dirty="0" smtClean="0">
                <a:solidFill>
                  <a:srgbClr val="272D71"/>
                </a:solidFill>
                <a:latin typeface="HelveticaNeueLT Std" pitchFamily="34" charset="0"/>
                <a:cs typeface="Arial" pitchFamily="34" charset="0"/>
              </a:rPr>
              <a:t>	</a:t>
            </a:r>
            <a:r>
              <a:rPr lang="en-US" sz="1850" dirty="0" smtClean="0">
                <a:solidFill>
                  <a:srgbClr val="272D71"/>
                </a:solidFill>
                <a:latin typeface="HelveticaNeueLT Std" pitchFamily="34" charset="0"/>
                <a:cs typeface="Arial" pitchFamily="34" charset="0"/>
              </a:rPr>
              <a:t>The TAC is self governing steering committee comprised entirely of higher education leadership</a:t>
            </a:r>
          </a:p>
          <a:p>
            <a:pPr marL="1919288" lvl="3" indent="-342900">
              <a:spcBef>
                <a:spcPct val="40000"/>
              </a:spcBef>
              <a:buFontTx/>
              <a:buChar char="»"/>
            </a:pPr>
            <a:r>
              <a:rPr lang="en-US" sz="1850" dirty="0" smtClean="0">
                <a:solidFill>
                  <a:srgbClr val="272D71"/>
                </a:solidFill>
                <a:latin typeface="HelveticaNeueLT Std" pitchFamily="34" charset="0"/>
                <a:cs typeface="Arial" pitchFamily="34" charset="0"/>
              </a:rPr>
              <a:t>Maintains its own bylaws and leadership</a:t>
            </a:r>
          </a:p>
          <a:p>
            <a:pPr marL="1919288" lvl="3" indent="-342900">
              <a:spcBef>
                <a:spcPct val="40000"/>
              </a:spcBef>
              <a:buFontTx/>
              <a:buChar char="»"/>
            </a:pPr>
            <a:r>
              <a:rPr lang="en-US" sz="1850" dirty="0" smtClean="0">
                <a:solidFill>
                  <a:srgbClr val="272D71"/>
                </a:solidFill>
                <a:latin typeface="HelveticaNeueLT Std" pitchFamily="34" charset="0"/>
                <a:cs typeface="Arial" pitchFamily="34" charset="0"/>
              </a:rPr>
              <a:t>Meets quarterly with one annual face-to-face meeting</a:t>
            </a:r>
          </a:p>
          <a:p>
            <a:pPr marL="1919288" lvl="3" indent="-342900">
              <a:spcBef>
                <a:spcPct val="40000"/>
              </a:spcBef>
              <a:buFontTx/>
              <a:buChar char="»"/>
            </a:pPr>
            <a:r>
              <a:rPr lang="en-US" sz="1850" dirty="0" smtClean="0">
                <a:solidFill>
                  <a:srgbClr val="272D71"/>
                </a:solidFill>
                <a:latin typeface="HelveticaNeueLT Std" pitchFamily="34" charset="0"/>
                <a:cs typeface="Arial" pitchFamily="34" charset="0"/>
              </a:rPr>
              <a:t>Responsibilities</a:t>
            </a:r>
          </a:p>
          <a:p>
            <a:pPr marL="2376488" lvl="4" indent="-342900">
              <a:spcBef>
                <a:spcPct val="40000"/>
              </a:spcBef>
              <a:buFontTx/>
              <a:buChar char="»"/>
            </a:pPr>
            <a:r>
              <a:rPr lang="en-US" sz="1550" dirty="0" smtClean="0">
                <a:solidFill>
                  <a:srgbClr val="272D71"/>
                </a:solidFill>
                <a:latin typeface="HelveticaNeueLT Std" pitchFamily="34" charset="0"/>
                <a:cs typeface="Arial" pitchFamily="34" charset="0"/>
              </a:rPr>
              <a:t>HE alignment</a:t>
            </a:r>
          </a:p>
          <a:p>
            <a:pPr marL="2376488" lvl="4" indent="-342900">
              <a:spcBef>
                <a:spcPct val="40000"/>
              </a:spcBef>
              <a:buFontTx/>
              <a:buChar char="»"/>
            </a:pPr>
            <a:r>
              <a:rPr lang="en-US" sz="1550" dirty="0" smtClean="0">
                <a:solidFill>
                  <a:srgbClr val="272D71"/>
                </a:solidFill>
                <a:latin typeface="HelveticaNeueLT Std" pitchFamily="34" charset="0"/>
                <a:cs typeface="Arial" pitchFamily="34" charset="0"/>
              </a:rPr>
              <a:t>Prioritize enhancements</a:t>
            </a:r>
          </a:p>
          <a:p>
            <a:pPr marL="2376488" lvl="4" indent="-342900">
              <a:spcBef>
                <a:spcPct val="40000"/>
              </a:spcBef>
              <a:buFontTx/>
              <a:buChar char="»"/>
            </a:pPr>
            <a:r>
              <a:rPr lang="en-US" sz="1550" dirty="0" smtClean="0">
                <a:solidFill>
                  <a:srgbClr val="272D71"/>
                </a:solidFill>
                <a:latin typeface="HelveticaNeueLT Std" pitchFamily="34" charset="0"/>
                <a:cs typeface="Arial" pitchFamily="34" charset="0"/>
              </a:rPr>
              <a:t>Product partnering </a:t>
            </a:r>
          </a:p>
          <a:p>
            <a:pPr marL="2376488" lvl="4" indent="-342900">
              <a:spcBef>
                <a:spcPct val="40000"/>
              </a:spcBef>
              <a:buFontTx/>
              <a:buChar char="»"/>
            </a:pPr>
            <a:r>
              <a:rPr lang="en-US" sz="1550" dirty="0" smtClean="0">
                <a:solidFill>
                  <a:srgbClr val="272D71"/>
                </a:solidFill>
                <a:latin typeface="HelveticaNeueLT Std" pitchFamily="34" charset="0"/>
                <a:cs typeface="Arial" pitchFamily="34" charset="0"/>
              </a:rPr>
              <a:t>Use case development</a:t>
            </a:r>
          </a:p>
          <a:p>
            <a:pPr marL="2376488" lvl="4" indent="-342900">
              <a:spcBef>
                <a:spcPct val="40000"/>
              </a:spcBef>
              <a:buFontTx/>
              <a:buChar char="»"/>
            </a:pPr>
            <a:r>
              <a:rPr lang="en-US" sz="1550" dirty="0" smtClean="0">
                <a:solidFill>
                  <a:srgbClr val="272D71"/>
                </a:solidFill>
                <a:latin typeface="HelveticaNeueLT Std" pitchFamily="34" charset="0"/>
                <a:cs typeface="Arial" pitchFamily="34" charset="0"/>
              </a:rPr>
              <a:t>Review </a:t>
            </a:r>
          </a:p>
          <a:p>
            <a:pPr marL="2376488" lvl="4" indent="-342900">
              <a:spcBef>
                <a:spcPct val="40000"/>
              </a:spcBef>
              <a:buFontTx/>
              <a:buChar char="»"/>
            </a:pPr>
            <a:r>
              <a:rPr lang="en-US" sz="1550" dirty="0" smtClean="0">
                <a:solidFill>
                  <a:srgbClr val="272D71"/>
                </a:solidFill>
                <a:latin typeface="HelveticaNeueLT Std" pitchFamily="34" charset="0"/>
                <a:cs typeface="Arial" pitchFamily="34" charset="0"/>
              </a:rPr>
              <a:t>Beta testing</a:t>
            </a:r>
          </a:p>
          <a:p>
            <a:r>
              <a:rPr lang="en-US" sz="1600" dirty="0" smtClean="0">
                <a:solidFill>
                  <a:srgbClr val="272D71"/>
                </a:solidFill>
                <a:latin typeface="HelveticaNeueLT Std" pitchFamily="34" charset="0"/>
              </a:rPr>
              <a:t> </a:t>
            </a:r>
          </a:p>
          <a:p>
            <a:pPr marL="1004888" lvl="1" indent="-342900">
              <a:spcBef>
                <a:spcPct val="40000"/>
              </a:spcBef>
              <a:buFontTx/>
              <a:buChar char="»"/>
            </a:pPr>
            <a:endParaRPr lang="en-US" sz="1600" dirty="0" smtClean="0">
              <a:solidFill>
                <a:srgbClr val="272D71"/>
              </a:solidFill>
              <a:latin typeface="HelveticaNeueLT Std"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endParaRPr>
          </a:p>
        </p:txBody>
      </p:sp>
    </p:spTree>
    <p:extLst>
      <p:ext uri="{BB962C8B-B14F-4D97-AF65-F5344CB8AC3E}">
        <p14:creationId xmlns:p14="http://schemas.microsoft.com/office/powerpoint/2010/main" val="1871080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363031"/>
            <a:ext cx="9143999" cy="6037769"/>
          </a:xfrm>
          <a:prstGeom prst="rect">
            <a:avLst/>
          </a:prstGeom>
          <a:noFill/>
          <a:ln w="9525">
            <a:noFill/>
            <a:miter lim="800000"/>
            <a:headEnd/>
            <a:tailEnd/>
          </a:ln>
        </p:spPr>
      </p:pic>
      <p:sp>
        <p:nvSpPr>
          <p:cNvPr id="3" name="Rounded Rectangle 2"/>
          <p:cNvSpPr/>
          <p:nvPr/>
        </p:nvSpPr>
        <p:spPr bwMode="auto">
          <a:xfrm>
            <a:off x="4495800" y="3810000"/>
            <a:ext cx="4572000" cy="2590800"/>
          </a:xfrm>
          <a:prstGeom prst="roundRect">
            <a:avLst>
              <a:gd name="adj" fmla="val 6074"/>
            </a:avLst>
          </a:prstGeom>
          <a:noFill/>
          <a:ln w="44450" cap="flat" cmpd="sng" algn="ctr">
            <a:solidFill>
              <a:srgbClr val="FFC000"/>
            </a:solidFill>
            <a:prstDash val="solid"/>
            <a:round/>
            <a:headEnd type="none" w="med" len="med"/>
            <a:tailEnd type="none" w="med" len="med"/>
          </a:ln>
          <a:effectLst>
            <a:outerShdw blurRad="63500" sx="102000" sy="102000" algn="ctr" rotWithShape="0">
              <a:srgbClr val="FFC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7822866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99547" y="0"/>
            <a:ext cx="8792053" cy="6857999"/>
          </a:xfrm>
          <a:prstGeom prst="rect">
            <a:avLst/>
          </a:prstGeom>
          <a:noFill/>
          <a:ln w="9525">
            <a:noFill/>
            <a:miter lim="800000"/>
            <a:headEnd/>
            <a:tailEnd/>
          </a:ln>
        </p:spPr>
      </p:pic>
    </p:spTree>
    <p:extLst>
      <p:ext uri="{BB962C8B-B14F-4D97-AF65-F5344CB8AC3E}">
        <p14:creationId xmlns:p14="http://schemas.microsoft.com/office/powerpoint/2010/main" val="379397728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267200"/>
            <a:ext cx="8077200" cy="1077218"/>
          </a:xfrm>
          <a:prstGeom prst="rect">
            <a:avLst/>
          </a:prstGeom>
          <a:noFill/>
        </p:spPr>
        <p:txBody>
          <a:bodyPr wrap="square" rtlCol="0">
            <a:spAutoFit/>
          </a:bodyPr>
          <a:lstStyle/>
          <a:p>
            <a:pPr algn="ctr"/>
            <a:r>
              <a:rPr lang="en-US" sz="3200" dirty="0">
                <a:solidFill>
                  <a:srgbClr val="0079C1"/>
                </a:solidFill>
                <a:latin typeface="HelveticaNeueLT Std" pitchFamily="34" charset="0"/>
              </a:rPr>
              <a:t>Addressing the </a:t>
            </a:r>
            <a:r>
              <a:rPr lang="en-US" sz="3200" dirty="0" smtClean="0">
                <a:solidFill>
                  <a:srgbClr val="0079C1"/>
                </a:solidFill>
                <a:latin typeface="HelveticaNeueLT Std" pitchFamily="34" charset="0"/>
              </a:rPr>
              <a:t>Challenge:</a:t>
            </a:r>
          </a:p>
          <a:p>
            <a:pPr algn="ctr"/>
            <a:r>
              <a:rPr lang="en-US" sz="3200" dirty="0" smtClean="0">
                <a:solidFill>
                  <a:srgbClr val="0079C1"/>
                </a:solidFill>
                <a:latin typeface="HelveticaNeueLT Std" pitchFamily="34" charset="0"/>
              </a:rPr>
              <a:t>Adjusting to Rapidly Changing Priorities</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45712123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05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Adjusting to Changing Priorities (inputs and drivers)</a:t>
            </a:r>
          </a:p>
        </p:txBody>
      </p:sp>
      <p:sp>
        <p:nvSpPr>
          <p:cNvPr id="8"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661988" indent="-457200">
              <a:spcBef>
                <a:spcPct val="40000"/>
              </a:spcBef>
              <a:buFont typeface="+mj-lt"/>
              <a:buAutoNum type="arabicPeriod"/>
            </a:pPr>
            <a:r>
              <a:rPr lang="en-US" sz="2000" dirty="0">
                <a:solidFill>
                  <a:srgbClr val="272D71"/>
                </a:solidFill>
                <a:latin typeface="HelveticaNeueLT Std" pitchFamily="34" charset="0"/>
                <a:cs typeface="Arial" pitchFamily="34" charset="0"/>
              </a:rPr>
              <a:t>U</a:t>
            </a:r>
            <a:r>
              <a:rPr lang="en-US" sz="2000" dirty="0" smtClean="0">
                <a:solidFill>
                  <a:srgbClr val="272D71"/>
                </a:solidFill>
                <a:latin typeface="HelveticaNeueLT Std" pitchFamily="34" charset="0"/>
                <a:cs typeface="Arial" pitchFamily="34" charset="0"/>
              </a:rPr>
              <a:t>nderstand priorities to guide decisions </a:t>
            </a:r>
          </a:p>
          <a:p>
            <a:pPr marL="661988" indent="-457200">
              <a:spcBef>
                <a:spcPct val="40000"/>
              </a:spcBef>
              <a:buFont typeface="+mj-lt"/>
              <a:buAutoNum type="arabicPeriod"/>
            </a:pPr>
            <a:r>
              <a:rPr lang="en-US" sz="2000" dirty="0">
                <a:solidFill>
                  <a:srgbClr val="272D71"/>
                </a:solidFill>
                <a:latin typeface="HelveticaNeueLT Std" pitchFamily="34" charset="0"/>
                <a:cs typeface="Arial" pitchFamily="34" charset="0"/>
              </a:rPr>
              <a:t>U</a:t>
            </a:r>
            <a:r>
              <a:rPr lang="en-US" sz="2000" dirty="0" smtClean="0">
                <a:solidFill>
                  <a:srgbClr val="272D71"/>
                </a:solidFill>
                <a:latin typeface="HelveticaNeueLT Std" pitchFamily="34" charset="0"/>
                <a:cs typeface="Arial" pitchFamily="34" charset="0"/>
              </a:rPr>
              <a:t>nderstand capacity</a:t>
            </a:r>
          </a:p>
          <a:p>
            <a:pPr marL="1119188" lvl="1"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What are my resources’ availability to do work</a:t>
            </a:r>
          </a:p>
          <a:p>
            <a:pPr marL="1119188" lvl="1"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How is people’s time being allocated</a:t>
            </a:r>
          </a:p>
          <a:p>
            <a:pPr marL="661988" indent="-457200">
              <a:spcBef>
                <a:spcPct val="40000"/>
              </a:spcBef>
              <a:buFont typeface="+mj-lt"/>
              <a:buAutoNum type="arabicPeriod"/>
            </a:pPr>
            <a:r>
              <a:rPr lang="en-US" sz="2000" dirty="0">
                <a:solidFill>
                  <a:srgbClr val="272D71"/>
                </a:solidFill>
                <a:latin typeface="HelveticaNeueLT Std" pitchFamily="34" charset="0"/>
                <a:cs typeface="Arial" pitchFamily="34" charset="0"/>
              </a:rPr>
              <a:t>U</a:t>
            </a:r>
            <a:r>
              <a:rPr lang="en-US" sz="2000" dirty="0" smtClean="0">
                <a:solidFill>
                  <a:srgbClr val="272D71"/>
                </a:solidFill>
                <a:latin typeface="HelveticaNeueLT Std" pitchFamily="34" charset="0"/>
                <a:cs typeface="Arial" pitchFamily="34" charset="0"/>
              </a:rPr>
              <a:t>nderstand the moving parts to assess the options for and impacts of making changes</a:t>
            </a:r>
          </a:p>
          <a:p>
            <a:pPr marL="1119188" lvl="1"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endParaRPr lang="en-US" sz="200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2000" dirty="0" smtClean="0">
              <a:solidFill>
                <a:srgbClr val="272D71"/>
              </a:solidFill>
              <a:latin typeface="HelveticaNeueLT Std" pitchFamily="34" charset="0"/>
              <a:cs typeface="Arial" pitchFamily="34" charset="0"/>
            </a:endParaRPr>
          </a:p>
          <a:p>
            <a:r>
              <a:rPr lang="en-US" sz="2000" dirty="0" smtClean="0">
                <a:solidFill>
                  <a:srgbClr val="272D71"/>
                </a:solidFill>
                <a:latin typeface="HelveticaNeueLT Std" pitchFamily="34" charset="0"/>
              </a:rPr>
              <a:t> </a:t>
            </a:r>
          </a:p>
          <a:p>
            <a:pPr marL="1004888" lvl="1" indent="-342900">
              <a:spcBef>
                <a:spcPct val="40000"/>
              </a:spcBef>
              <a:buFontTx/>
              <a:buChar char="»"/>
            </a:pPr>
            <a:endParaRPr lang="en-US" sz="2000" dirty="0" smtClean="0">
              <a:solidFill>
                <a:srgbClr val="272D71"/>
              </a:solidFill>
              <a:latin typeface="HelveticaNeueLT Std"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endParaRPr>
          </a:p>
        </p:txBody>
      </p:sp>
    </p:spTree>
    <p:extLst>
      <p:ext uri="{BB962C8B-B14F-4D97-AF65-F5344CB8AC3E}">
        <p14:creationId xmlns:p14="http://schemas.microsoft.com/office/powerpoint/2010/main" val="218115534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523875"/>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Prioritization Tools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4098" name="Picture 2"/>
          <p:cNvPicPr>
            <a:picLocks noChangeAspect="1" noChangeArrowheads="1"/>
          </p:cNvPicPr>
          <p:nvPr/>
        </p:nvPicPr>
        <p:blipFill>
          <a:blip r:embed="rId4" cstate="print"/>
          <a:srcRect/>
          <a:stretch>
            <a:fillRect/>
          </a:stretch>
        </p:blipFill>
        <p:spPr bwMode="auto">
          <a:xfrm>
            <a:off x="1488508" y="990600"/>
            <a:ext cx="6436292" cy="5692280"/>
          </a:xfrm>
          <a:prstGeom prst="rect">
            <a:avLst/>
          </a:prstGeom>
          <a:noFill/>
          <a:ln w="9525">
            <a:noFill/>
            <a:miter lim="800000"/>
            <a:headEnd/>
            <a:tailEnd/>
          </a:ln>
        </p:spPr>
      </p:pic>
    </p:spTree>
    <p:extLst>
      <p:ext uri="{BB962C8B-B14F-4D97-AF65-F5344CB8AC3E}">
        <p14:creationId xmlns:p14="http://schemas.microsoft.com/office/powerpoint/2010/main" val="279605499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523875"/>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Simple Scoring Model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1795463"/>
            <a:ext cx="85915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55169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8" name="Rectangle 2"/>
          <p:cNvSpPr>
            <a:spLocks noChangeArrowheads="1"/>
          </p:cNvSpPr>
          <p:nvPr/>
        </p:nvSpPr>
        <p:spPr bwMode="auto">
          <a:xfrm>
            <a:off x="533400" y="523875"/>
            <a:ext cx="7772400" cy="571500"/>
          </a:xfrm>
          <a:prstGeom prst="rect">
            <a:avLst/>
          </a:prstGeom>
          <a:noFill/>
          <a:ln w="9525">
            <a:noFill/>
            <a:miter lim="800000"/>
            <a:headEnd/>
            <a:tailEnd/>
          </a:ln>
        </p:spPr>
        <p:txBody>
          <a:bodyPr anchor="ctr"/>
          <a:lstStyle/>
          <a:p>
            <a:r>
              <a:rPr lang="en-US" sz="2000" b="1" dirty="0" smtClean="0">
                <a:solidFill>
                  <a:srgbClr val="92D050"/>
                </a:solidFill>
                <a:effectLst>
                  <a:outerShdw blurRad="38100" dist="38100" dir="2700000" algn="ctr" rotWithShape="0">
                    <a:schemeClr val="bg1">
                      <a:lumMod val="85000"/>
                    </a:schemeClr>
                  </a:outerShdw>
                </a:effectLst>
                <a:latin typeface="Arial" charset="0"/>
              </a:rPr>
              <a:t>Scheduling Tools	</a:t>
            </a:r>
            <a:endParaRPr lang="en-US" sz="2000" b="1" dirty="0">
              <a:solidFill>
                <a:srgbClr val="92D050"/>
              </a:solidFill>
              <a:effectLst>
                <a:outerShdw blurRad="38100" dist="38100" dir="2700000" algn="ctr" rotWithShape="0">
                  <a:schemeClr val="bg1">
                    <a:lumMod val="85000"/>
                  </a:schemeClr>
                </a:outerShdw>
              </a:effectLst>
              <a:latin typeface="TriplexBold"/>
            </a:endParaRPr>
          </a:p>
        </p:txBody>
      </p:sp>
      <p:pic>
        <p:nvPicPr>
          <p:cNvPr id="5122" name="Picture 2"/>
          <p:cNvPicPr>
            <a:picLocks noChangeAspect="1" noChangeArrowheads="1"/>
          </p:cNvPicPr>
          <p:nvPr/>
        </p:nvPicPr>
        <p:blipFill>
          <a:blip r:embed="rId4" cstate="print"/>
          <a:srcRect/>
          <a:stretch>
            <a:fillRect/>
          </a:stretch>
        </p:blipFill>
        <p:spPr bwMode="auto">
          <a:xfrm>
            <a:off x="228600" y="1143000"/>
            <a:ext cx="8695980" cy="4876800"/>
          </a:xfrm>
          <a:prstGeom prst="rect">
            <a:avLst/>
          </a:prstGeom>
          <a:noFill/>
          <a:ln w="9525">
            <a:noFill/>
            <a:miter lim="800000"/>
            <a:headEnd/>
            <a:tailEnd/>
          </a:ln>
        </p:spPr>
      </p:pic>
    </p:spTree>
    <p:extLst>
      <p:ext uri="{BB962C8B-B14F-4D97-AF65-F5344CB8AC3E}">
        <p14:creationId xmlns:p14="http://schemas.microsoft.com/office/powerpoint/2010/main" val="154400886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267200"/>
            <a:ext cx="8077200" cy="1077218"/>
          </a:xfrm>
          <a:prstGeom prst="rect">
            <a:avLst/>
          </a:prstGeom>
          <a:noFill/>
        </p:spPr>
        <p:txBody>
          <a:bodyPr wrap="square" rtlCol="0">
            <a:spAutoFit/>
          </a:bodyPr>
          <a:lstStyle/>
          <a:p>
            <a:pPr algn="ctr"/>
            <a:r>
              <a:rPr lang="en-US" sz="3200" dirty="0">
                <a:solidFill>
                  <a:srgbClr val="0079C1"/>
                </a:solidFill>
                <a:latin typeface="HelveticaNeueLT Std" pitchFamily="34" charset="0"/>
              </a:rPr>
              <a:t>Addressing the </a:t>
            </a:r>
            <a:r>
              <a:rPr lang="en-US" sz="3200" dirty="0" smtClean="0">
                <a:solidFill>
                  <a:srgbClr val="0079C1"/>
                </a:solidFill>
                <a:latin typeface="HelveticaNeueLT Std" pitchFamily="34" charset="0"/>
              </a:rPr>
              <a:t>Challenge:</a:t>
            </a:r>
          </a:p>
          <a:p>
            <a:pPr algn="ctr"/>
            <a:r>
              <a:rPr lang="en-US" sz="3200" dirty="0" smtClean="0">
                <a:solidFill>
                  <a:srgbClr val="0079C1"/>
                </a:solidFill>
                <a:latin typeface="HelveticaNeueLT Std" pitchFamily="34" charset="0"/>
              </a:rPr>
              <a:t>Staff Resistance to Change</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160415049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grpSp>
        <p:nvGrpSpPr>
          <p:cNvPr id="2" name="Group 58"/>
          <p:cNvGrpSpPr/>
          <p:nvPr/>
        </p:nvGrpSpPr>
        <p:grpSpPr>
          <a:xfrm>
            <a:off x="533400" y="609600"/>
            <a:ext cx="8077200" cy="4713739"/>
            <a:chOff x="228600" y="457200"/>
            <a:chExt cx="8610600" cy="6172200"/>
          </a:xfrm>
        </p:grpSpPr>
        <p:sp>
          <p:nvSpPr>
            <p:cNvPr id="60" name="Rounded Rectangle 59"/>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1" name="Rounded Rectangle 60"/>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2" name="Rounded Rectangle 61"/>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Rounded Rectangle 62"/>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4" name="Rounded Rectangle 6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5" name="TextBox 64"/>
            <p:cNvSpPr txBox="1"/>
            <p:nvPr/>
          </p:nvSpPr>
          <p:spPr>
            <a:xfrm>
              <a:off x="3929239" y="5700350"/>
              <a:ext cx="3122855"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Reporting</a:t>
              </a:r>
              <a:endParaRPr lang="en-US" sz="1400" dirty="0">
                <a:solidFill>
                  <a:srgbClr val="0079C1"/>
                </a:solidFill>
                <a:latin typeface="Arial" pitchFamily="34" charset="0"/>
                <a:cs typeface="Arial" pitchFamily="34" charset="0"/>
              </a:endParaRPr>
            </a:p>
          </p:txBody>
        </p:sp>
        <p:sp>
          <p:nvSpPr>
            <p:cNvPr id="66" name="TextBox 65"/>
            <p:cNvSpPr txBox="1"/>
            <p:nvPr/>
          </p:nvSpPr>
          <p:spPr>
            <a:xfrm>
              <a:off x="2696024" y="6206836"/>
              <a:ext cx="5128683"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Web Services: Service-Oriented Architecture</a:t>
              </a:r>
              <a:endParaRPr lang="en-US" sz="1400" dirty="0">
                <a:solidFill>
                  <a:srgbClr val="0079C1"/>
                </a:solidFill>
                <a:latin typeface="Arial" pitchFamily="34" charset="0"/>
                <a:cs typeface="Arial" pitchFamily="34" charset="0"/>
              </a:endParaRPr>
            </a:p>
          </p:txBody>
        </p:sp>
        <p:sp>
          <p:nvSpPr>
            <p:cNvPr id="67" name="TextBox 66"/>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68" name="Rounded Rectangle 67"/>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9" name="TextBox 68"/>
            <p:cNvSpPr txBox="1"/>
            <p:nvPr/>
          </p:nvSpPr>
          <p:spPr>
            <a:xfrm>
              <a:off x="3581400" y="720304"/>
              <a:ext cx="3124200" cy="380287"/>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 Fulfillment Streams</a:t>
              </a:r>
              <a:endParaRPr lang="en-US" sz="1200" dirty="0">
                <a:solidFill>
                  <a:srgbClr val="0079C1"/>
                </a:solidFill>
                <a:latin typeface="Arial" pitchFamily="34" charset="0"/>
                <a:cs typeface="Arial" pitchFamily="34" charset="0"/>
              </a:endParaRPr>
            </a:p>
          </p:txBody>
        </p:sp>
        <p:sp>
          <p:nvSpPr>
            <p:cNvPr id="70" name="TextBox 69"/>
            <p:cNvSpPr txBox="1"/>
            <p:nvPr/>
          </p:nvSpPr>
          <p:spPr>
            <a:xfrm>
              <a:off x="7802739" y="1856601"/>
              <a:ext cx="914400" cy="338032"/>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MyWork®</a:t>
              </a:r>
              <a:endParaRPr lang="en-US" sz="1000" b="1" dirty="0">
                <a:solidFill>
                  <a:srgbClr val="16039F"/>
                </a:solidFill>
                <a:latin typeface="Arial" pitchFamily="34" charset="0"/>
                <a:cs typeface="Arial" pitchFamily="34" charset="0"/>
              </a:endParaRPr>
            </a:p>
          </p:txBody>
        </p:sp>
        <p:sp>
          <p:nvSpPr>
            <p:cNvPr id="71" name="Rounded Rectangle 7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2" name="Rounded Rectangle 7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3" name="Picture 3"/>
            <p:cNvPicPr>
              <a:picLocks noChangeAspect="1" noChangeArrowheads="1"/>
            </p:cNvPicPr>
            <p:nvPr/>
          </p:nvPicPr>
          <p:blipFill>
            <a:blip r:embed="rId4" cstate="print"/>
            <a:srcRect/>
            <a:stretch>
              <a:fillRect/>
            </a:stretch>
          </p:blipFill>
          <p:spPr bwMode="auto">
            <a:xfrm>
              <a:off x="3315419" y="5745369"/>
              <a:ext cx="662198" cy="308522"/>
            </a:xfrm>
            <a:prstGeom prst="rect">
              <a:avLst/>
            </a:prstGeom>
            <a:noFill/>
            <a:ln w="9525">
              <a:noFill/>
              <a:miter lim="800000"/>
              <a:headEnd/>
              <a:tailEnd/>
            </a:ln>
          </p:spPr>
        </p:pic>
        <p:sp>
          <p:nvSpPr>
            <p:cNvPr id="75" name="Rounded Rectangle 74"/>
            <p:cNvSpPr/>
            <p:nvPr/>
          </p:nvSpPr>
          <p:spPr bwMode="auto">
            <a:xfrm>
              <a:off x="228600" y="533400"/>
              <a:ext cx="8610600" cy="60960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6" name="Rounded Rectangle 75"/>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7" name="Left Brace 7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8" name="Rounded Rectangle 77"/>
            <p:cNvSpPr/>
            <p:nvPr/>
          </p:nvSpPr>
          <p:spPr bwMode="auto">
            <a:xfrm>
              <a:off x="7696200" y="1828800"/>
              <a:ext cx="914400" cy="10668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9" name="Picture 78" descr="clipartwomandarkhair.jpg"/>
            <p:cNvPicPr>
              <a:picLocks noChangeAspect="1"/>
            </p:cNvPicPr>
            <p:nvPr/>
          </p:nvPicPr>
          <p:blipFill>
            <a:blip r:embed="rId5" cstate="print"/>
            <a:stretch>
              <a:fillRect/>
            </a:stretch>
          </p:blipFill>
          <p:spPr>
            <a:xfrm>
              <a:off x="7904400" y="2133600"/>
              <a:ext cx="477600" cy="609600"/>
            </a:xfrm>
            <a:prstGeom prst="rect">
              <a:avLst/>
            </a:prstGeom>
          </p:spPr>
        </p:pic>
        <p:sp>
          <p:nvSpPr>
            <p:cNvPr id="80" name="TextBox 79"/>
            <p:cNvSpPr txBox="1"/>
            <p:nvPr/>
          </p:nvSpPr>
          <p:spPr>
            <a:xfrm>
              <a:off x="3640347" y="1447800"/>
              <a:ext cx="3019246" cy="483606"/>
            </a:xfrm>
            <a:prstGeom prst="rect">
              <a:avLst/>
            </a:prstGeom>
            <a:noFill/>
          </p:spPr>
          <p:txBody>
            <a:bodyPr wrap="square" rtlCol="0">
              <a:spAutoFit/>
            </a:bodyPr>
            <a:lstStyle/>
            <a:p>
              <a:r>
                <a:rPr lang="en-US" sz="1800" dirty="0" smtClean="0">
                  <a:latin typeface="Arial" pitchFamily="34" charset="0"/>
                  <a:cs typeface="Arial" pitchFamily="34" charset="0"/>
                </a:rPr>
                <a:t>Governance &amp; Projects</a:t>
              </a:r>
              <a:endParaRPr lang="en-US" dirty="0">
                <a:latin typeface="Arial" pitchFamily="34" charset="0"/>
                <a:cs typeface="Arial" pitchFamily="34" charset="0"/>
              </a:endParaRPr>
            </a:p>
          </p:txBody>
        </p:sp>
        <p:sp>
          <p:nvSpPr>
            <p:cNvPr id="81" name="TextBox 80"/>
            <p:cNvSpPr txBox="1"/>
            <p:nvPr/>
          </p:nvSpPr>
          <p:spPr>
            <a:xfrm>
              <a:off x="3013495" y="2951619"/>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Service Desk &amp; Assets</a:t>
              </a:r>
              <a:endParaRPr lang="en-US" sz="1800" dirty="0">
                <a:latin typeface="Arial" pitchFamily="34" charset="0"/>
                <a:cs typeface="Arial" pitchFamily="34" charset="0"/>
              </a:endParaRPr>
            </a:p>
          </p:txBody>
        </p:sp>
        <p:sp>
          <p:nvSpPr>
            <p:cNvPr id="82" name="TextBox 81"/>
            <p:cNvSpPr txBox="1"/>
            <p:nvPr/>
          </p:nvSpPr>
          <p:spPr>
            <a:xfrm>
              <a:off x="3124200" y="4567535"/>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Operations &amp; Change Management</a:t>
              </a:r>
              <a:endParaRPr lang="en-US" sz="1800" dirty="0">
                <a:latin typeface="Arial" pitchFamily="34" charset="0"/>
                <a:cs typeface="Arial" pitchFamily="34" charset="0"/>
              </a:endParaRPr>
            </a:p>
          </p:txBody>
        </p:sp>
        <p:pic>
          <p:nvPicPr>
            <p:cNvPr id="83"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6645934" y="6206836"/>
              <a:ext cx="330760" cy="373128"/>
            </a:xfrm>
            <a:prstGeom prst="rect">
              <a:avLst/>
            </a:prstGeom>
            <a:noFill/>
          </p:spPr>
        </p:pic>
        <p:sp>
          <p:nvSpPr>
            <p:cNvPr id="84" name="TextBox 83"/>
            <p:cNvSpPr txBox="1"/>
            <p:nvPr/>
          </p:nvSpPr>
          <p:spPr>
            <a:xfrm>
              <a:off x="7696200" y="1524000"/>
              <a:ext cx="990600" cy="359159"/>
            </a:xfrm>
            <a:prstGeom prst="rect">
              <a:avLst/>
            </a:prstGeom>
            <a:noFill/>
          </p:spPr>
          <p:txBody>
            <a:bodyPr wrap="square" rtlCol="0">
              <a:spAutoFit/>
            </a:bodyPr>
            <a:lstStyle/>
            <a:p>
              <a:r>
                <a:rPr lang="en-US" sz="1100" dirty="0" smtClean="0">
                  <a:solidFill>
                    <a:srgbClr val="0079C1"/>
                  </a:solidFill>
                  <a:latin typeface="Arial" pitchFamily="34" charset="0"/>
                  <a:cs typeface="Arial" pitchFamily="34" charset="0"/>
                </a:rPr>
                <a:t>Productivity</a:t>
              </a:r>
              <a:endParaRPr lang="en-US" sz="1100" dirty="0">
                <a:solidFill>
                  <a:srgbClr val="0079C1"/>
                </a:solidFill>
                <a:latin typeface="Arial" pitchFamily="34" charset="0"/>
                <a:cs typeface="Arial" pitchFamily="34" charset="0"/>
              </a:endParaRPr>
            </a:p>
          </p:txBody>
        </p:sp>
        <p:sp>
          <p:nvSpPr>
            <p:cNvPr id="85" name="Up-Down Arrow 84"/>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6" name="Up-Down Arrow 85"/>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7" name="Rounded Rectangle 86"/>
            <p:cNvSpPr/>
            <p:nvPr/>
          </p:nvSpPr>
          <p:spPr bwMode="auto">
            <a:xfrm>
              <a:off x="7620000" y="1524000"/>
              <a:ext cx="1066800" cy="3745424"/>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8" name="Rounded Rectangle 87"/>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9" name="TextBox 88"/>
            <p:cNvSpPr txBox="1"/>
            <p:nvPr/>
          </p:nvSpPr>
          <p:spPr>
            <a:xfrm>
              <a:off x="77724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TDMobile</a:t>
              </a:r>
              <a:endParaRPr lang="en-US" sz="1000" b="1" dirty="0">
                <a:solidFill>
                  <a:srgbClr val="16039F"/>
                </a:solidFill>
                <a:latin typeface="Arial" pitchFamily="34" charset="0"/>
                <a:cs typeface="Arial" pitchFamily="34" charset="0"/>
              </a:endParaRPr>
            </a:p>
          </p:txBody>
        </p:sp>
        <p:sp>
          <p:nvSpPr>
            <p:cNvPr id="90" name="Rounded Rectangle 89"/>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1" name="TextBox 90"/>
            <p:cNvSpPr txBox="1"/>
            <p:nvPr/>
          </p:nvSpPr>
          <p:spPr>
            <a:xfrm>
              <a:off x="7643284" y="4051756"/>
              <a:ext cx="956733" cy="295779"/>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TDCommunity</a:t>
              </a:r>
              <a:endParaRPr lang="en-US" sz="800" b="1" dirty="0">
                <a:solidFill>
                  <a:srgbClr val="16039F"/>
                </a:solidFill>
                <a:latin typeface="Arial" pitchFamily="34" charset="0"/>
                <a:cs typeface="Arial" pitchFamily="34" charset="0"/>
              </a:endParaRPr>
            </a:p>
          </p:txBody>
        </p:sp>
        <p:pic>
          <p:nvPicPr>
            <p:cNvPr id="92" name="Picture 2" descr="http://t0.gstatic.com/images?q=tbn:ANd9GcRy1qjfIUwJJJDC9DeRiqY8FZo6eQsBeS6wjq5wm6k-6cVsEQPqIg"/>
            <p:cNvPicPr>
              <a:picLocks noChangeAspect="1" noChangeArrowheads="1"/>
            </p:cNvPicPr>
            <p:nvPr/>
          </p:nvPicPr>
          <p:blipFill>
            <a:blip r:embed="rId7" cstate="print"/>
            <a:srcRect/>
            <a:stretch>
              <a:fillRect/>
            </a:stretch>
          </p:blipFill>
          <p:spPr bwMode="auto">
            <a:xfrm>
              <a:off x="7924800" y="3276600"/>
              <a:ext cx="438151" cy="438151"/>
            </a:xfrm>
            <a:prstGeom prst="rect">
              <a:avLst/>
            </a:prstGeom>
            <a:noFill/>
          </p:spPr>
        </p:pic>
        <p:pic>
          <p:nvPicPr>
            <p:cNvPr id="93" name="Picture 92" descr="groupofpeople.jpg"/>
            <p:cNvPicPr>
              <a:picLocks noChangeAspect="1"/>
            </p:cNvPicPr>
            <p:nvPr/>
          </p:nvPicPr>
          <p:blipFill>
            <a:blip r:embed="rId8" cstate="print"/>
            <a:stretch>
              <a:fillRect/>
            </a:stretch>
          </p:blipFill>
          <p:spPr>
            <a:xfrm>
              <a:off x="7924800" y="4267200"/>
              <a:ext cx="457200" cy="457200"/>
            </a:xfrm>
            <a:prstGeom prst="rect">
              <a:avLst/>
            </a:prstGeom>
          </p:spPr>
        </p:pic>
        <p:sp>
          <p:nvSpPr>
            <p:cNvPr id="94" name="TextBox 93"/>
            <p:cNvSpPr txBox="1"/>
            <p:nvPr/>
          </p:nvSpPr>
          <p:spPr>
            <a:xfrm>
              <a:off x="381000" y="710472"/>
              <a:ext cx="1391010" cy="362704"/>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Requests</a:t>
              </a:r>
              <a:endParaRPr lang="en-US" sz="1200" dirty="0">
                <a:solidFill>
                  <a:srgbClr val="0079C1"/>
                </a:solidFill>
                <a:latin typeface="Arial" pitchFamily="34" charset="0"/>
                <a:cs typeface="Arial" pitchFamily="34" charset="0"/>
              </a:endParaRPr>
            </a:p>
          </p:txBody>
        </p:sp>
        <p:grpSp>
          <p:nvGrpSpPr>
            <p:cNvPr id="4" name="Group 88"/>
            <p:cNvGrpSpPr/>
            <p:nvPr/>
          </p:nvGrpSpPr>
          <p:grpSpPr>
            <a:xfrm>
              <a:off x="357216" y="685800"/>
              <a:ext cx="1364023" cy="4953000"/>
              <a:chOff x="585816" y="1295400"/>
              <a:chExt cx="1364023" cy="4191000"/>
            </a:xfrm>
          </p:grpSpPr>
          <p:sp>
            <p:nvSpPr>
              <p:cNvPr id="105" name="TextBox 104"/>
              <p:cNvSpPr txBox="1"/>
              <p:nvPr/>
            </p:nvSpPr>
            <p:spPr>
              <a:xfrm>
                <a:off x="585816" y="1577760"/>
                <a:ext cx="1364023" cy="281329"/>
              </a:xfrm>
              <a:prstGeom prst="rect">
                <a:avLst/>
              </a:prstGeom>
              <a:noFill/>
            </p:spPr>
            <p:txBody>
              <a:bodyPr wrap="square" rtlCol="0">
                <a:spAutoFit/>
              </a:bodyPr>
              <a:lstStyle/>
              <a:p>
                <a:pPr algn="ctr"/>
                <a:r>
                  <a:rPr lang="en-US" sz="1050" dirty="0" smtClean="0">
                    <a:latin typeface="Arial" pitchFamily="34" charset="0"/>
                    <a:cs typeface="Arial" pitchFamily="34" charset="0"/>
                  </a:rPr>
                  <a:t>Service Catalog</a:t>
                </a:r>
                <a:endParaRPr lang="en-US" sz="1050" dirty="0">
                  <a:latin typeface="Arial" pitchFamily="34" charset="0"/>
                  <a:cs typeface="Arial" pitchFamily="34" charset="0"/>
                </a:endParaRPr>
              </a:p>
            </p:txBody>
          </p:sp>
          <p:pic>
            <p:nvPicPr>
              <p:cNvPr id="106" name="Picture 105" descr="email icon.jpg"/>
              <p:cNvPicPr>
                <a:picLocks noChangeAspect="1"/>
              </p:cNvPicPr>
              <p:nvPr/>
            </p:nvPicPr>
            <p:blipFill>
              <a:blip r:embed="rId9" cstate="print"/>
              <a:stretch>
                <a:fillRect/>
              </a:stretch>
            </p:blipFill>
            <p:spPr>
              <a:xfrm>
                <a:off x="768856" y="2971799"/>
                <a:ext cx="886974" cy="697659"/>
              </a:xfrm>
              <a:prstGeom prst="rect">
                <a:avLst/>
              </a:prstGeom>
            </p:spPr>
          </p:pic>
          <p:sp>
            <p:nvSpPr>
              <p:cNvPr id="107" name="TextBox 106"/>
              <p:cNvSpPr txBox="1"/>
              <p:nvPr/>
            </p:nvSpPr>
            <p:spPr>
              <a:xfrm>
                <a:off x="616656" y="2787459"/>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Email</a:t>
                </a:r>
                <a:endParaRPr lang="en-US" sz="1050" dirty="0">
                  <a:latin typeface="Arial" pitchFamily="34" charset="0"/>
                  <a:cs typeface="Arial" pitchFamily="34" charset="0"/>
                </a:endParaRPr>
              </a:p>
            </p:txBody>
          </p:sp>
          <p:sp>
            <p:nvSpPr>
              <p:cNvPr id="108" name="TextBox 107"/>
              <p:cNvSpPr txBox="1"/>
              <p:nvPr/>
            </p:nvSpPr>
            <p:spPr>
              <a:xfrm>
                <a:off x="616656" y="3733798"/>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Web Forms</a:t>
                </a:r>
                <a:endParaRPr lang="en-US" sz="1050" dirty="0">
                  <a:latin typeface="Arial" pitchFamily="34" charset="0"/>
                  <a:cs typeface="Arial" pitchFamily="34" charset="0"/>
                </a:endParaRPr>
              </a:p>
            </p:txBody>
          </p:sp>
          <p:sp>
            <p:nvSpPr>
              <p:cNvPr id="109" name="TextBox 108"/>
              <p:cNvSpPr txBox="1"/>
              <p:nvPr/>
            </p:nvSpPr>
            <p:spPr>
              <a:xfrm>
                <a:off x="616655" y="4599800"/>
                <a:ext cx="1195917" cy="294966"/>
              </a:xfrm>
              <a:prstGeom prst="rect">
                <a:avLst/>
              </a:prstGeom>
              <a:noFill/>
            </p:spPr>
            <p:txBody>
              <a:bodyPr wrap="square" rtlCol="0">
                <a:spAutoFit/>
              </a:bodyPr>
              <a:lstStyle/>
              <a:p>
                <a:pPr algn="ctr"/>
                <a:r>
                  <a:rPr lang="en-US" sz="1050" dirty="0" smtClean="0">
                    <a:latin typeface="Arial" pitchFamily="34" charset="0"/>
                    <a:cs typeface="Arial" pitchFamily="34" charset="0"/>
                  </a:rPr>
                  <a:t>Web Services</a:t>
                </a:r>
                <a:endParaRPr lang="en-US" sz="1050" dirty="0">
                  <a:latin typeface="Arial" pitchFamily="34" charset="0"/>
                  <a:cs typeface="Arial" pitchFamily="34" charset="0"/>
                </a:endParaRPr>
              </a:p>
            </p:txBody>
          </p:sp>
          <p:pic>
            <p:nvPicPr>
              <p:cNvPr id="110" name="Picture 109" descr="webform.jpg"/>
              <p:cNvPicPr>
                <a:picLocks noChangeAspect="1"/>
              </p:cNvPicPr>
              <p:nvPr/>
            </p:nvPicPr>
            <p:blipFill>
              <a:blip r:embed="rId10" cstate="print"/>
              <a:stretch>
                <a:fillRect/>
              </a:stretch>
            </p:blipFill>
            <p:spPr>
              <a:xfrm>
                <a:off x="912306" y="3962399"/>
                <a:ext cx="600075" cy="600075"/>
              </a:xfrm>
              <a:prstGeom prst="rect">
                <a:avLst/>
              </a:prstGeom>
            </p:spPr>
          </p:pic>
          <p:pic>
            <p:nvPicPr>
              <p:cNvPr id="111"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945643" y="4876799"/>
                <a:ext cx="533400" cy="509155"/>
              </a:xfrm>
              <a:prstGeom prst="rect">
                <a:avLst/>
              </a:prstGeom>
              <a:noFill/>
            </p:spPr>
          </p:pic>
          <p:sp>
            <p:nvSpPr>
              <p:cNvPr id="112" name="Rounded Rectangle 11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87"/>
            <p:cNvGrpSpPr/>
            <p:nvPr/>
          </p:nvGrpSpPr>
          <p:grpSpPr>
            <a:xfrm>
              <a:off x="1828800" y="3212123"/>
              <a:ext cx="609600" cy="567838"/>
              <a:chOff x="2197976" y="2895600"/>
              <a:chExt cx="814223" cy="704851"/>
            </a:xfrm>
          </p:grpSpPr>
          <p:pic>
            <p:nvPicPr>
              <p:cNvPr id="103" name="Picture 9" descr="http://www.manageengine.com/products/service-desk/images/service-catalog-icon.gif"/>
              <p:cNvPicPr>
                <a:picLocks noChangeAspect="1" noChangeArrowheads="1"/>
              </p:cNvPicPr>
              <p:nvPr/>
            </p:nvPicPr>
            <p:blipFill>
              <a:blip r:embed="rId11" cstate="print"/>
              <a:srcRect/>
              <a:stretch>
                <a:fillRect/>
              </a:stretch>
            </p:blipFill>
            <p:spPr bwMode="auto">
              <a:xfrm>
                <a:off x="2197976" y="2895600"/>
                <a:ext cx="814223" cy="704851"/>
              </a:xfrm>
              <a:prstGeom prst="rect">
                <a:avLst/>
              </a:prstGeom>
              <a:noFill/>
            </p:spPr>
          </p:pic>
          <p:pic>
            <p:nvPicPr>
              <p:cNvPr id="104" name="Picture 11" descr="http://www.ownerslocker.com/images/layout/icon_extralarge_gears.gif"/>
              <p:cNvPicPr>
                <a:picLocks noChangeAspect="1" noChangeArrowheads="1"/>
              </p:cNvPicPr>
              <p:nvPr/>
            </p:nvPicPr>
            <p:blipFill>
              <a:blip r:embed="rId12" cstate="print"/>
              <a:srcRect/>
              <a:stretch>
                <a:fillRect/>
              </a:stretch>
            </p:blipFill>
            <p:spPr bwMode="auto">
              <a:xfrm>
                <a:off x="2362200" y="3124200"/>
                <a:ext cx="381000" cy="381000"/>
              </a:xfrm>
              <a:prstGeom prst="rect">
                <a:avLst/>
              </a:prstGeom>
              <a:noFill/>
            </p:spPr>
          </p:pic>
        </p:grpSp>
        <p:sp>
          <p:nvSpPr>
            <p:cNvPr id="97" name="TextBox 96"/>
            <p:cNvSpPr txBox="1"/>
            <p:nvPr/>
          </p:nvSpPr>
          <p:spPr>
            <a:xfrm>
              <a:off x="1752600" y="2667000"/>
              <a:ext cx="762000" cy="591557"/>
            </a:xfrm>
            <a:prstGeom prst="rect">
              <a:avLst/>
            </a:prstGeom>
            <a:noFill/>
          </p:spPr>
          <p:txBody>
            <a:bodyPr wrap="square" rtlCol="0">
              <a:spAutoFit/>
            </a:bodyPr>
            <a:lstStyle/>
            <a:p>
              <a:pPr algn="ctr"/>
              <a:r>
                <a:rPr lang="en-US" sz="1100" dirty="0" smtClean="0">
                  <a:solidFill>
                    <a:srgbClr val="0079C1"/>
                  </a:solidFill>
                  <a:latin typeface="Arial" pitchFamily="34" charset="0"/>
                  <a:cs typeface="Arial" pitchFamily="34" charset="0"/>
                </a:rPr>
                <a:t>Routing Logic</a:t>
              </a:r>
              <a:endParaRPr lang="en-US" sz="1100" dirty="0">
                <a:solidFill>
                  <a:srgbClr val="0079C1"/>
                </a:solidFill>
                <a:latin typeface="Arial" pitchFamily="34" charset="0"/>
                <a:cs typeface="Arial" pitchFamily="34" charset="0"/>
              </a:endParaRPr>
            </a:p>
          </p:txBody>
        </p:sp>
        <p:sp>
          <p:nvSpPr>
            <p:cNvPr id="98" name="Rounded Rectangle 97"/>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cxnSp>
          <p:nvCxnSpPr>
            <p:cNvPr id="99" name="Straight Arrow Connector 98"/>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1" name="Picture 2"/>
            <p:cNvPicPr>
              <a:picLocks noChangeAspect="1" noChangeArrowheads="1"/>
            </p:cNvPicPr>
            <p:nvPr/>
          </p:nvPicPr>
          <p:blipFill>
            <a:blip r:embed="rId13" cstate="print"/>
            <a:srcRect/>
            <a:stretch>
              <a:fillRect/>
            </a:stretch>
          </p:blipFill>
          <p:spPr bwMode="auto">
            <a:xfrm>
              <a:off x="7881939" y="2124076"/>
              <a:ext cx="566736" cy="707018"/>
            </a:xfrm>
            <a:prstGeom prst="rect">
              <a:avLst/>
            </a:prstGeom>
            <a:noFill/>
            <a:ln w="9525">
              <a:noFill/>
              <a:miter lim="800000"/>
              <a:headEnd/>
              <a:tailEnd/>
            </a:ln>
          </p:spPr>
        </p:pic>
      </p:grpSp>
      <p:pic>
        <p:nvPicPr>
          <p:cNvPr id="102" name="Picture 2"/>
          <p:cNvPicPr>
            <a:picLocks noChangeAspect="1" noChangeArrowheads="1"/>
          </p:cNvPicPr>
          <p:nvPr/>
        </p:nvPicPr>
        <p:blipFill>
          <a:blip r:embed="rId14" cstate="print"/>
          <a:srcRect/>
          <a:stretch>
            <a:fillRect/>
          </a:stretch>
        </p:blipFill>
        <p:spPr bwMode="auto">
          <a:xfrm>
            <a:off x="895350" y="1262576"/>
            <a:ext cx="762000" cy="794824"/>
          </a:xfrm>
          <a:prstGeom prst="rect">
            <a:avLst/>
          </a:prstGeom>
          <a:noFill/>
          <a:ln w="9525">
            <a:noFill/>
            <a:miter lim="800000"/>
            <a:headEnd/>
            <a:tailEnd/>
          </a:ln>
        </p:spPr>
      </p:pic>
      <p:sp>
        <p:nvSpPr>
          <p:cNvPr id="59" name="Rounded Rectangle 58"/>
          <p:cNvSpPr/>
          <p:nvPr/>
        </p:nvSpPr>
        <p:spPr bwMode="auto">
          <a:xfrm>
            <a:off x="7391400" y="1295400"/>
            <a:ext cx="1142999" cy="3124200"/>
          </a:xfrm>
          <a:prstGeom prst="roundRect">
            <a:avLst/>
          </a:prstGeom>
          <a:noFill/>
          <a:ln w="19050" cap="flat" cmpd="sng" algn="ctr">
            <a:solidFill>
              <a:srgbClr val="FFC000"/>
            </a:solidFill>
            <a:prstDash val="solid"/>
            <a:round/>
            <a:headEnd type="none" w="med" len="med"/>
            <a:tailEnd type="none" w="med" len="med"/>
          </a:ln>
          <a:effectLst>
            <a:outerShdw blurRad="101600" dir="1800000" sx="102000" sy="102000" algn="ctr" rotWithShape="0">
              <a:srgbClr val="FFC00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Tree>
    <p:extLst>
      <p:ext uri="{BB962C8B-B14F-4D97-AF65-F5344CB8AC3E}">
        <p14:creationId xmlns:p14="http://schemas.microsoft.com/office/powerpoint/2010/main" val="404431571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05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Reducing Resistance</a:t>
            </a:r>
          </a:p>
        </p:txBody>
      </p:sp>
      <p:sp>
        <p:nvSpPr>
          <p:cNvPr id="8"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661988"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Focus on their pains. Tie change back to beneficial results for those required to change.</a:t>
            </a:r>
          </a:p>
          <a:p>
            <a:pPr marL="661988" indent="-457200">
              <a:spcBef>
                <a:spcPct val="40000"/>
              </a:spcBef>
              <a:buFont typeface="+mj-lt"/>
              <a:buAutoNum type="arabicPeriod"/>
            </a:pPr>
            <a:r>
              <a:rPr lang="en-US" sz="2000" dirty="0">
                <a:solidFill>
                  <a:srgbClr val="272D71"/>
                </a:solidFill>
                <a:latin typeface="HelveticaNeueLT Std" pitchFamily="34" charset="0"/>
                <a:cs typeface="Arial" pitchFamily="34" charset="0"/>
              </a:rPr>
              <a:t>“Right-fit” processes and tools to the pain. Avoid </a:t>
            </a:r>
            <a:r>
              <a:rPr lang="en-US" sz="2000" dirty="0" smtClean="0">
                <a:solidFill>
                  <a:srgbClr val="272D71"/>
                </a:solidFill>
                <a:latin typeface="HelveticaNeueLT Std" pitchFamily="34" charset="0"/>
                <a:cs typeface="Arial" pitchFamily="34" charset="0"/>
              </a:rPr>
              <a:t>overkill</a:t>
            </a:r>
            <a:r>
              <a:rPr lang="en-US" sz="2000" dirty="0">
                <a:solidFill>
                  <a:srgbClr val="272D71"/>
                </a:solidFill>
                <a:latin typeface="HelveticaNeueLT Std" pitchFamily="34" charset="0"/>
                <a:cs typeface="Arial" pitchFamily="34" charset="0"/>
              </a:rPr>
              <a:t>.</a:t>
            </a:r>
            <a:endParaRPr lang="en-US" sz="2000" dirty="0" smtClean="0">
              <a:solidFill>
                <a:srgbClr val="272D71"/>
              </a:solidFill>
              <a:latin typeface="HelveticaNeueLT Std" pitchFamily="34" charset="0"/>
              <a:cs typeface="Arial" pitchFamily="34" charset="0"/>
            </a:endParaRPr>
          </a:p>
          <a:p>
            <a:pPr marL="661988" indent="-457200">
              <a:spcBef>
                <a:spcPct val="40000"/>
              </a:spcBef>
              <a:buFont typeface="+mj-lt"/>
              <a:buAutoNum type="arabicPeriod"/>
            </a:pPr>
            <a:r>
              <a:rPr lang="en-US" sz="2000" dirty="0">
                <a:solidFill>
                  <a:srgbClr val="272D71"/>
                </a:solidFill>
                <a:latin typeface="HelveticaNeueLT Std" pitchFamily="34" charset="0"/>
                <a:cs typeface="Arial" pitchFamily="34" charset="0"/>
              </a:rPr>
              <a:t>Give resources a “one page” view of their responsibilities and make it very easy for them to accomplish what they need to in order to achieve the results you are looking </a:t>
            </a:r>
            <a:r>
              <a:rPr lang="en-US" sz="2000" dirty="0" smtClean="0">
                <a:solidFill>
                  <a:srgbClr val="272D71"/>
                </a:solidFill>
                <a:latin typeface="HelveticaNeueLT Std" pitchFamily="34" charset="0"/>
                <a:cs typeface="Arial" pitchFamily="34" charset="0"/>
              </a:rPr>
              <a:t>for.</a:t>
            </a:r>
            <a:endParaRPr lang="en-US" sz="2000" dirty="0">
              <a:solidFill>
                <a:srgbClr val="272D71"/>
              </a:solidFill>
              <a:latin typeface="HelveticaNeueLT Std" pitchFamily="34" charset="0"/>
              <a:cs typeface="Arial" pitchFamily="34" charset="0"/>
            </a:endParaRPr>
          </a:p>
          <a:p>
            <a:pPr marL="661988" indent="-457200">
              <a:spcBef>
                <a:spcPct val="40000"/>
              </a:spcBef>
              <a:buFont typeface="+mj-lt"/>
              <a:buAutoNum type="arabicPeriod"/>
            </a:pPr>
            <a:r>
              <a:rPr lang="en-US" sz="2000" dirty="0" smtClean="0">
                <a:solidFill>
                  <a:srgbClr val="272D71"/>
                </a:solidFill>
                <a:latin typeface="HelveticaNeueLT Std" pitchFamily="34" charset="0"/>
                <a:cs typeface="Arial" pitchFamily="34" charset="0"/>
              </a:rPr>
              <a:t>Tools should streamline and simplify hand off points to reduce administration work and “dropped balls”.</a:t>
            </a:r>
          </a:p>
          <a:p>
            <a:pPr marL="204788">
              <a:spcBef>
                <a:spcPct val="40000"/>
              </a:spcBef>
            </a:pPr>
            <a:endParaRPr lang="en-US" sz="2000"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sz="2000" dirty="0" smtClean="0">
              <a:solidFill>
                <a:srgbClr val="272D71"/>
              </a:solidFill>
              <a:latin typeface="HelveticaNeueLT Std" pitchFamily="34" charset="0"/>
              <a:cs typeface="Arial" pitchFamily="34" charset="0"/>
            </a:endParaRPr>
          </a:p>
          <a:p>
            <a:r>
              <a:rPr lang="en-US" sz="2000" dirty="0" smtClean="0">
                <a:solidFill>
                  <a:srgbClr val="272D71"/>
                </a:solidFill>
                <a:latin typeface="HelveticaNeueLT Std" pitchFamily="34" charset="0"/>
              </a:rPr>
              <a:t> </a:t>
            </a:r>
          </a:p>
          <a:p>
            <a:pPr marL="1004888" lvl="1" indent="-342900">
              <a:spcBef>
                <a:spcPct val="40000"/>
              </a:spcBef>
              <a:buFontTx/>
              <a:buChar char="»"/>
            </a:pPr>
            <a:endParaRPr lang="en-US" sz="2000" dirty="0" smtClean="0">
              <a:solidFill>
                <a:srgbClr val="272D71"/>
              </a:solidFill>
              <a:latin typeface="HelveticaNeueLT Std"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sz="2000" dirty="0" smtClean="0">
              <a:solidFill>
                <a:srgbClr val="272D71"/>
              </a:solidFill>
              <a:latin typeface="HelveticaNeueLT Std" pitchFamily="34" charset="0"/>
            </a:endParaRPr>
          </a:p>
        </p:txBody>
      </p:sp>
    </p:spTree>
    <p:extLst>
      <p:ext uri="{BB962C8B-B14F-4D97-AF65-F5344CB8AC3E}">
        <p14:creationId xmlns:p14="http://schemas.microsoft.com/office/powerpoint/2010/main" val="21783855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444425"/>
            <a:ext cx="8077200" cy="584775"/>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Trends in Building Operational Excellence</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extLst>
      <p:ext uri="{BB962C8B-B14F-4D97-AF65-F5344CB8AC3E}">
        <p14:creationId xmlns:p14="http://schemas.microsoft.com/office/powerpoint/2010/main" val="307338100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048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2" name="Rectangle 2"/>
          <p:cNvSpPr>
            <a:spLocks noChangeArrowheads="1"/>
          </p:cNvSpPr>
          <p:nvPr/>
        </p:nvSpPr>
        <p:spPr bwMode="auto">
          <a:xfrm>
            <a:off x="-685800" y="381000"/>
            <a:ext cx="8001000" cy="914400"/>
          </a:xfrm>
          <a:prstGeom prst="rect">
            <a:avLst/>
          </a:prstGeom>
          <a:noFill/>
          <a:ln w="9525">
            <a:noFill/>
            <a:miter lim="800000"/>
            <a:headEnd/>
            <a:tailEnd/>
          </a:ln>
        </p:spPr>
        <p:txBody>
          <a:bodyPr anchor="ctr"/>
          <a:lstStyle/>
          <a:p>
            <a:pPr algn="ctr"/>
            <a:r>
              <a:rPr lang="en-US" sz="2800" b="1" dirty="0" smtClean="0">
                <a:solidFill>
                  <a:srgbClr val="92D050"/>
                </a:solidFill>
                <a:effectLst>
                  <a:outerShdw blurRad="38100" dist="38100" dir="2700000" algn="ctr" rotWithShape="0">
                    <a:schemeClr val="bg1">
                      <a:lumMod val="85000"/>
                    </a:schemeClr>
                  </a:outerShdw>
                </a:effectLst>
                <a:latin typeface="Arial" charset="0"/>
              </a:rPr>
              <a:t>Productivity: Work Consolidation</a:t>
            </a:r>
            <a:endParaRPr lang="en-US" b="1" dirty="0">
              <a:solidFill>
                <a:srgbClr val="92D050"/>
              </a:solidFill>
              <a:effectLst>
                <a:outerShdw blurRad="38100" dist="38100" dir="2700000" algn="ctr" rotWithShape="0">
                  <a:schemeClr val="bg1">
                    <a:lumMod val="85000"/>
                  </a:schemeClr>
                </a:outerShdw>
              </a:effectLst>
              <a:latin typeface="TriplexBold"/>
            </a:endParaRPr>
          </a:p>
        </p:txBody>
      </p:sp>
      <p:pic>
        <p:nvPicPr>
          <p:cNvPr id="57346" name="Picture 2"/>
          <p:cNvPicPr>
            <a:picLocks noChangeAspect="1" noChangeArrowheads="1"/>
          </p:cNvPicPr>
          <p:nvPr/>
        </p:nvPicPr>
        <p:blipFill>
          <a:blip r:embed="rId3" cstate="print"/>
          <a:srcRect/>
          <a:stretch>
            <a:fillRect/>
          </a:stretch>
        </p:blipFill>
        <p:spPr bwMode="auto">
          <a:xfrm>
            <a:off x="1428750" y="1343025"/>
            <a:ext cx="5913391" cy="4624388"/>
          </a:xfrm>
          <a:prstGeom prst="rect">
            <a:avLst/>
          </a:prstGeom>
          <a:noFill/>
          <a:ln w="9525">
            <a:solidFill>
              <a:srgbClr val="3F5BC8"/>
            </a:solidFill>
            <a:miter lim="800000"/>
            <a:headEnd/>
            <a:tailEnd/>
          </a:ln>
        </p:spPr>
      </p:pic>
      <p:pic>
        <p:nvPicPr>
          <p:cNvPr id="7" name="Picture 5" descr="logotdhe.gif"/>
          <p:cNvPicPr>
            <a:picLocks noChangeAspect="1"/>
          </p:cNvPicPr>
          <p:nvPr/>
        </p:nvPicPr>
        <p:blipFill>
          <a:blip r:embed="rId4" cstate="print"/>
          <a:srcRect/>
          <a:stretch>
            <a:fillRect/>
          </a:stretch>
        </p:blipFill>
        <p:spPr bwMode="auto">
          <a:xfrm>
            <a:off x="533400" y="152400"/>
            <a:ext cx="3086100" cy="419100"/>
          </a:xfrm>
          <a:prstGeom prst="rect">
            <a:avLst/>
          </a:prstGeom>
          <a:noFill/>
          <a:ln w="9525">
            <a:noFill/>
            <a:miter lim="800000"/>
            <a:headEnd/>
            <a:tailEnd/>
          </a:ln>
        </p:spPr>
      </p:pic>
    </p:spTree>
    <p:extLst>
      <p:ext uri="{BB962C8B-B14F-4D97-AF65-F5344CB8AC3E}">
        <p14:creationId xmlns:p14="http://schemas.microsoft.com/office/powerpoint/2010/main" val="249320039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10" name="TextBox 9"/>
          <p:cNvSpPr txBox="1"/>
          <p:nvPr/>
        </p:nvSpPr>
        <p:spPr>
          <a:xfrm>
            <a:off x="504824" y="605851"/>
            <a:ext cx="4772026" cy="523220"/>
          </a:xfrm>
          <a:prstGeom prst="rect">
            <a:avLst/>
          </a:prstGeom>
          <a:noFill/>
        </p:spPr>
        <p:txBody>
          <a:bodyPr wrap="square" rtlCol="0">
            <a:spAutoFit/>
          </a:bodyP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1. Design: IT Analysts</a:t>
            </a:r>
          </a:p>
        </p:txBody>
      </p:sp>
      <p:pic>
        <p:nvPicPr>
          <p:cNvPr id="1026" name="Picture 2"/>
          <p:cNvPicPr>
            <a:picLocks noChangeAspect="1" noChangeArrowheads="1"/>
          </p:cNvPicPr>
          <p:nvPr/>
        </p:nvPicPr>
        <p:blipFill>
          <a:blip r:embed="rId4" cstate="print"/>
          <a:srcRect/>
          <a:stretch>
            <a:fillRect/>
          </a:stretch>
        </p:blipFill>
        <p:spPr bwMode="auto">
          <a:xfrm>
            <a:off x="657225" y="1167879"/>
            <a:ext cx="6457950" cy="4699520"/>
          </a:xfrm>
          <a:prstGeom prst="rect">
            <a:avLst/>
          </a:prstGeom>
          <a:noFill/>
          <a:ln w="19050">
            <a:solidFill>
              <a:schemeClr val="accent1"/>
            </a:solidFill>
            <a:miter lim="800000"/>
            <a:headEnd/>
            <a:tailEnd/>
          </a:ln>
        </p:spPr>
      </p:pic>
      <p:sp>
        <p:nvSpPr>
          <p:cNvPr id="15" name="Rounded Rectangle 14"/>
          <p:cNvSpPr/>
          <p:nvPr/>
        </p:nvSpPr>
        <p:spPr bwMode="auto">
          <a:xfrm>
            <a:off x="4733925" y="2581275"/>
            <a:ext cx="2447925" cy="1000124"/>
          </a:xfrm>
          <a:prstGeom prst="roundRect">
            <a:avLst/>
          </a:prstGeom>
          <a:noFill/>
          <a:ln w="28575" cap="flat" cmpd="sng" algn="ctr">
            <a:solidFill>
              <a:srgbClr val="FFC000"/>
            </a:solidFill>
            <a:prstDash val="solid"/>
            <a:round/>
            <a:headEnd type="none" w="med" len="med"/>
            <a:tailEnd type="none" w="med" len="med"/>
          </a:ln>
          <a:effectLst>
            <a:outerShdw blurRad="63500" sx="102000" sy="102000" algn="ctr" rotWithShape="0">
              <a:srgbClr val="FFC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1027" name="Picture 3"/>
          <p:cNvPicPr>
            <a:picLocks noChangeAspect="1" noChangeArrowheads="1"/>
          </p:cNvPicPr>
          <p:nvPr/>
        </p:nvPicPr>
        <p:blipFill>
          <a:blip r:embed="rId5" cstate="print"/>
          <a:srcRect/>
          <a:stretch>
            <a:fillRect/>
          </a:stretch>
        </p:blipFill>
        <p:spPr bwMode="auto">
          <a:xfrm>
            <a:off x="7322293" y="2495549"/>
            <a:ext cx="1426419" cy="1528763"/>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7786688" y="2924175"/>
            <a:ext cx="760461" cy="1019175"/>
          </a:xfrm>
          <a:prstGeom prst="rect">
            <a:avLst/>
          </a:prstGeom>
          <a:noFill/>
          <a:ln w="9525">
            <a:noFill/>
            <a:miter lim="800000"/>
            <a:headEnd/>
            <a:tailEnd/>
          </a:ln>
        </p:spPr>
      </p:pic>
    </p:spTree>
    <p:extLst>
      <p:ext uri="{BB962C8B-B14F-4D97-AF65-F5344CB8AC3E}">
        <p14:creationId xmlns:p14="http://schemas.microsoft.com/office/powerpoint/2010/main" val="79539505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10" name="TextBox 9"/>
          <p:cNvSpPr txBox="1"/>
          <p:nvPr/>
        </p:nvSpPr>
        <p:spPr>
          <a:xfrm>
            <a:off x="504823" y="605851"/>
            <a:ext cx="5410202" cy="523220"/>
          </a:xfrm>
          <a:prstGeom prst="rect">
            <a:avLst/>
          </a:prstGeom>
          <a:noFill/>
        </p:spPr>
        <p:txBody>
          <a:bodyPr wrap="square" rtlCol="0">
            <a:spAutoFit/>
          </a:bodyP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2. Build &amp; Test: Developers</a:t>
            </a:r>
          </a:p>
        </p:txBody>
      </p:sp>
      <p:pic>
        <p:nvPicPr>
          <p:cNvPr id="2050" name="Picture 2"/>
          <p:cNvPicPr>
            <a:picLocks noChangeAspect="1" noChangeArrowheads="1"/>
          </p:cNvPicPr>
          <p:nvPr/>
        </p:nvPicPr>
        <p:blipFill>
          <a:blip r:embed="rId4" cstate="print"/>
          <a:srcRect/>
          <a:stretch>
            <a:fillRect/>
          </a:stretch>
        </p:blipFill>
        <p:spPr bwMode="auto">
          <a:xfrm>
            <a:off x="638175" y="1162049"/>
            <a:ext cx="6438900" cy="4708349"/>
          </a:xfrm>
          <a:prstGeom prst="rect">
            <a:avLst/>
          </a:prstGeom>
          <a:noFill/>
          <a:ln w="19050">
            <a:solidFill>
              <a:schemeClr val="accent1"/>
            </a:solidFill>
            <a:miter lim="800000"/>
            <a:headEnd/>
            <a:tailEnd/>
          </a:ln>
        </p:spPr>
      </p:pic>
      <p:sp>
        <p:nvSpPr>
          <p:cNvPr id="14" name="Rounded Rectangle 13"/>
          <p:cNvSpPr/>
          <p:nvPr/>
        </p:nvSpPr>
        <p:spPr bwMode="auto">
          <a:xfrm>
            <a:off x="4857750" y="3352799"/>
            <a:ext cx="2314574" cy="1190625"/>
          </a:xfrm>
          <a:prstGeom prst="roundRect">
            <a:avLst/>
          </a:prstGeom>
          <a:noFill/>
          <a:ln w="28575" cap="flat" cmpd="sng" algn="ctr">
            <a:solidFill>
              <a:srgbClr val="FFC000"/>
            </a:solidFill>
            <a:prstDash val="solid"/>
            <a:round/>
            <a:headEnd type="none" w="med" len="med"/>
            <a:tailEnd type="none" w="med" len="med"/>
          </a:ln>
          <a:effectLst>
            <a:outerShdw blurRad="63500" sx="102000" sy="102000" algn="ctr" rotWithShape="0">
              <a:srgbClr val="FFC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2051" name="Picture 3"/>
          <p:cNvPicPr>
            <a:picLocks noChangeAspect="1" noChangeArrowheads="1"/>
          </p:cNvPicPr>
          <p:nvPr/>
        </p:nvPicPr>
        <p:blipFill>
          <a:blip r:embed="rId5" cstate="print"/>
          <a:srcRect/>
          <a:stretch>
            <a:fillRect/>
          </a:stretch>
        </p:blipFill>
        <p:spPr bwMode="auto">
          <a:xfrm>
            <a:off x="7234971" y="3276600"/>
            <a:ext cx="1466117" cy="1657350"/>
          </a:xfrm>
          <a:prstGeom prst="rect">
            <a:avLst/>
          </a:prstGeom>
          <a:noFill/>
          <a:ln w="9525">
            <a:noFill/>
            <a:miter lim="800000"/>
            <a:headEnd/>
            <a:tailEnd/>
          </a:ln>
        </p:spPr>
      </p:pic>
      <p:pic>
        <p:nvPicPr>
          <p:cNvPr id="9" name="Picture 1"/>
          <p:cNvPicPr>
            <a:picLocks noChangeAspect="1" noChangeArrowheads="1"/>
          </p:cNvPicPr>
          <p:nvPr/>
        </p:nvPicPr>
        <p:blipFill>
          <a:blip r:embed="rId6" cstate="print"/>
          <a:srcRect/>
          <a:stretch>
            <a:fillRect/>
          </a:stretch>
        </p:blipFill>
        <p:spPr bwMode="auto">
          <a:xfrm>
            <a:off x="7686675" y="3748089"/>
            <a:ext cx="847725" cy="1100412"/>
          </a:xfrm>
          <a:prstGeom prst="rect">
            <a:avLst/>
          </a:prstGeom>
          <a:noFill/>
          <a:ln w="9525">
            <a:noFill/>
            <a:miter lim="800000"/>
            <a:headEnd/>
            <a:tailEnd/>
          </a:ln>
        </p:spPr>
      </p:pic>
    </p:spTree>
    <p:extLst>
      <p:ext uri="{BB962C8B-B14F-4D97-AF65-F5344CB8AC3E}">
        <p14:creationId xmlns:p14="http://schemas.microsoft.com/office/powerpoint/2010/main" val="267005486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ChangeArrowheads="1"/>
          </p:cNvSpPr>
          <p:nvPr/>
        </p:nvSpPr>
        <p:spPr bwMode="auto">
          <a:xfrm>
            <a:off x="381000" y="0"/>
            <a:ext cx="8458200" cy="6477000"/>
          </a:xfrm>
          <a:prstGeom prst="rect">
            <a:avLst/>
          </a:prstGeom>
          <a:solidFill>
            <a:schemeClr val="bg1"/>
          </a:solidFill>
          <a:ln w="9525" algn="ctr">
            <a:noFill/>
            <a:round/>
            <a:headEnd/>
            <a:tailEnd/>
          </a:ln>
        </p:spPr>
        <p:txBody>
          <a:bodyPr/>
          <a:lstStyle/>
          <a:p>
            <a:pPr eaLnBrk="0" hangingPunct="0"/>
            <a:endParaRPr lang="en-US" dirty="0"/>
          </a:p>
        </p:txBody>
      </p:sp>
      <p:sp>
        <p:nvSpPr>
          <p:cNvPr id="20484" name="Rectangle 4"/>
          <p:cNvSpPr>
            <a:spLocks noChangeArrowheads="1"/>
          </p:cNvSpPr>
          <p:nvPr/>
        </p:nvSpPr>
        <p:spPr bwMode="auto">
          <a:xfrm>
            <a:off x="381000" y="0"/>
            <a:ext cx="8458200" cy="685800"/>
          </a:xfrm>
          <a:prstGeom prst="rect">
            <a:avLst/>
          </a:prstGeom>
          <a:solidFill>
            <a:schemeClr val="bg1"/>
          </a:solidFill>
          <a:ln w="9525" algn="ctr">
            <a:noFill/>
            <a:round/>
            <a:headEnd/>
            <a:tailEnd/>
          </a:ln>
        </p:spPr>
        <p:txBody>
          <a:bodyPr/>
          <a:lstStyle/>
          <a:p>
            <a:pPr eaLnBrk="0" hangingPunct="0"/>
            <a:endParaRPr lang="en-US" dirty="0"/>
          </a:p>
        </p:txBody>
      </p:sp>
      <p:pic>
        <p:nvPicPr>
          <p:cNvPr id="20485" name="Picture 5" descr="logotdhe.gif"/>
          <p:cNvPicPr>
            <a:picLocks noChangeAspect="1"/>
          </p:cNvPicPr>
          <p:nvPr/>
        </p:nvPicPr>
        <p:blipFill>
          <a:blip r:embed="rId3" cstate="print"/>
          <a:srcRect/>
          <a:stretch>
            <a:fillRect/>
          </a:stretch>
        </p:blipFill>
        <p:spPr bwMode="auto">
          <a:xfrm>
            <a:off x="533400" y="152400"/>
            <a:ext cx="3086100" cy="419100"/>
          </a:xfrm>
          <a:prstGeom prst="rect">
            <a:avLst/>
          </a:prstGeom>
          <a:noFill/>
          <a:ln w="9525">
            <a:noFill/>
            <a:miter lim="800000"/>
            <a:headEnd/>
            <a:tailEnd/>
          </a:ln>
        </p:spPr>
      </p:pic>
      <p:sp>
        <p:nvSpPr>
          <p:cNvPr id="10" name="TextBox 9"/>
          <p:cNvSpPr txBox="1"/>
          <p:nvPr/>
        </p:nvSpPr>
        <p:spPr>
          <a:xfrm>
            <a:off x="504823" y="605851"/>
            <a:ext cx="7362827" cy="523220"/>
          </a:xfrm>
          <a:prstGeom prst="rect">
            <a:avLst/>
          </a:prstGeom>
          <a:noFill/>
        </p:spPr>
        <p:txBody>
          <a:bodyPr wrap="square" rtlCol="0">
            <a:spAutoFit/>
          </a:bodyPr>
          <a:lstStyle/>
          <a:p>
            <a:r>
              <a:rPr lang="en-US" sz="2800" b="1" dirty="0" smtClean="0">
                <a:solidFill>
                  <a:srgbClr val="92D050"/>
                </a:solidFill>
                <a:effectLst>
                  <a:outerShdw blurRad="38100" dist="38100" dir="2700000" algn="ctr" rotWithShape="0">
                    <a:schemeClr val="bg1">
                      <a:lumMod val="85000"/>
                    </a:schemeClr>
                  </a:outerShdw>
                </a:effectLst>
                <a:latin typeface="Arial" charset="0"/>
              </a:rPr>
              <a:t>3. Build/Deploy: Infrastructure Specialists</a:t>
            </a:r>
          </a:p>
        </p:txBody>
      </p:sp>
      <p:pic>
        <p:nvPicPr>
          <p:cNvPr id="3074" name="Picture 2"/>
          <p:cNvPicPr>
            <a:picLocks noChangeAspect="1" noChangeArrowheads="1"/>
          </p:cNvPicPr>
          <p:nvPr/>
        </p:nvPicPr>
        <p:blipFill>
          <a:blip r:embed="rId4" cstate="print"/>
          <a:srcRect/>
          <a:stretch>
            <a:fillRect/>
          </a:stretch>
        </p:blipFill>
        <p:spPr bwMode="auto">
          <a:xfrm>
            <a:off x="633414" y="1255641"/>
            <a:ext cx="6549043" cy="4735583"/>
          </a:xfrm>
          <a:prstGeom prst="rect">
            <a:avLst/>
          </a:prstGeom>
          <a:noFill/>
          <a:ln w="19050">
            <a:solidFill>
              <a:schemeClr val="accent1"/>
            </a:solidFill>
            <a:miter lim="800000"/>
            <a:headEnd/>
            <a:tailEnd/>
          </a:ln>
        </p:spPr>
      </p:pic>
      <p:sp>
        <p:nvSpPr>
          <p:cNvPr id="9" name="Rounded Rectangle 8"/>
          <p:cNvSpPr/>
          <p:nvPr/>
        </p:nvSpPr>
        <p:spPr bwMode="auto">
          <a:xfrm>
            <a:off x="4905375" y="4676775"/>
            <a:ext cx="2266950" cy="1076325"/>
          </a:xfrm>
          <a:prstGeom prst="roundRect">
            <a:avLst/>
          </a:prstGeom>
          <a:noFill/>
          <a:ln w="28575" cap="flat" cmpd="sng" algn="ctr">
            <a:solidFill>
              <a:srgbClr val="FFC000"/>
            </a:solidFill>
            <a:prstDash val="solid"/>
            <a:round/>
            <a:headEnd type="none" w="med" len="med"/>
            <a:tailEnd type="none" w="med" len="med"/>
          </a:ln>
          <a:effectLst>
            <a:outerShdw blurRad="63500" sx="102000" sy="102000" algn="ctr" rotWithShape="0">
              <a:srgbClr val="FFC000">
                <a:alpha val="4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3075" name="Picture 3"/>
          <p:cNvPicPr>
            <a:picLocks noChangeAspect="1" noChangeArrowheads="1"/>
          </p:cNvPicPr>
          <p:nvPr/>
        </p:nvPicPr>
        <p:blipFill>
          <a:blip r:embed="rId5" cstate="print"/>
          <a:srcRect/>
          <a:stretch>
            <a:fillRect/>
          </a:stretch>
        </p:blipFill>
        <p:spPr bwMode="auto">
          <a:xfrm>
            <a:off x="7285370" y="4591049"/>
            <a:ext cx="1430004" cy="1552575"/>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7739064" y="5029200"/>
            <a:ext cx="832228" cy="1038225"/>
          </a:xfrm>
          <a:prstGeom prst="rect">
            <a:avLst/>
          </a:prstGeom>
          <a:noFill/>
          <a:ln w="9525">
            <a:noFill/>
            <a:miter lim="800000"/>
            <a:headEnd/>
            <a:tailEnd/>
          </a:ln>
        </p:spPr>
      </p:pic>
    </p:spTree>
    <p:extLst>
      <p:ext uri="{BB962C8B-B14F-4D97-AF65-F5344CB8AC3E}">
        <p14:creationId xmlns:p14="http://schemas.microsoft.com/office/powerpoint/2010/main" val="153605954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3886200"/>
            <a:ext cx="8077200" cy="707886"/>
          </a:xfrm>
          <a:prstGeom prst="rect">
            <a:avLst/>
          </a:prstGeom>
          <a:noFill/>
        </p:spPr>
        <p:txBody>
          <a:bodyPr wrap="square" rtlCol="0">
            <a:spAutoFit/>
          </a:bodyPr>
          <a:lstStyle/>
          <a:p>
            <a:pPr algn="ctr"/>
            <a:r>
              <a:rPr lang="en-US" sz="4000" dirty="0" smtClean="0">
                <a:solidFill>
                  <a:srgbClr val="0079C1"/>
                </a:solidFill>
                <a:latin typeface="HelveticaNeueLT Std" pitchFamily="34" charset="0"/>
              </a:rPr>
              <a:t>Questions?</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
        <p:nvSpPr>
          <p:cNvPr id="8" name="TextBox 7"/>
          <p:cNvSpPr txBox="1"/>
          <p:nvPr/>
        </p:nvSpPr>
        <p:spPr>
          <a:xfrm>
            <a:off x="914400" y="5036403"/>
            <a:ext cx="7848600" cy="1200329"/>
          </a:xfrm>
          <a:prstGeom prst="rect">
            <a:avLst/>
          </a:prstGeom>
          <a:noFill/>
        </p:spPr>
        <p:txBody>
          <a:bodyPr wrap="square" rtlCol="0">
            <a:spAutoFit/>
          </a:bodyPr>
          <a:lstStyle/>
          <a:p>
            <a:r>
              <a:rPr lang="en-US" dirty="0" smtClean="0">
                <a:solidFill>
                  <a:srgbClr val="0079C1"/>
                </a:solidFill>
                <a:latin typeface="HelveticaNeueLT Std" pitchFamily="34" charset="0"/>
              </a:rPr>
              <a:t>Andrew Graf</a:t>
            </a:r>
          </a:p>
          <a:p>
            <a:r>
              <a:rPr lang="en-US" dirty="0" smtClean="0">
                <a:solidFill>
                  <a:srgbClr val="0079C1"/>
                </a:solidFill>
                <a:latin typeface="HelveticaNeueLT Std" pitchFamily="34" charset="0"/>
                <a:hlinkClick r:id="rId4"/>
              </a:rPr>
              <a:t>agraf@teamdynamix.com</a:t>
            </a:r>
            <a:endParaRPr lang="en-US" dirty="0" smtClean="0">
              <a:solidFill>
                <a:srgbClr val="0079C1"/>
              </a:solidFill>
              <a:latin typeface="HelveticaNeueLT Std" pitchFamily="34" charset="0"/>
            </a:endParaRPr>
          </a:p>
          <a:p>
            <a:r>
              <a:rPr lang="en-US" dirty="0" smtClean="0">
                <a:solidFill>
                  <a:srgbClr val="0079C1"/>
                </a:solidFill>
                <a:latin typeface="HelveticaNeueLT Std" pitchFamily="34" charset="0"/>
              </a:rPr>
              <a:t>614-340-3341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3" name="TextBox 2"/>
          <p:cNvSpPr txBox="1"/>
          <p:nvPr/>
        </p:nvSpPr>
        <p:spPr>
          <a:xfrm>
            <a:off x="304800" y="76200"/>
            <a:ext cx="7162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Project, Portfolio and Service Management</a:t>
            </a:r>
          </a:p>
        </p:txBody>
      </p:sp>
      <p:grpSp>
        <p:nvGrpSpPr>
          <p:cNvPr id="2" name="Group 58"/>
          <p:cNvGrpSpPr/>
          <p:nvPr/>
        </p:nvGrpSpPr>
        <p:grpSpPr>
          <a:xfrm>
            <a:off x="533400" y="609600"/>
            <a:ext cx="8077200" cy="4713739"/>
            <a:chOff x="228600" y="457200"/>
            <a:chExt cx="8610600" cy="6172200"/>
          </a:xfrm>
        </p:grpSpPr>
        <p:sp>
          <p:nvSpPr>
            <p:cNvPr id="60" name="Rounded Rectangle 59"/>
            <p:cNvSpPr/>
            <p:nvPr/>
          </p:nvSpPr>
          <p:spPr bwMode="auto">
            <a:xfrm>
              <a:off x="228600" y="533400"/>
              <a:ext cx="8610600" cy="56388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1" name="Rounded Rectangle 60"/>
            <p:cNvSpPr/>
            <p:nvPr/>
          </p:nvSpPr>
          <p:spPr bwMode="auto">
            <a:xfrm>
              <a:off x="228600" y="457200"/>
              <a:ext cx="8610600" cy="5181600"/>
            </a:xfrm>
            <a:prstGeom prst="roundRect">
              <a:avLst>
                <a:gd name="adj" fmla="val 8497"/>
              </a:avLst>
            </a:prstGeom>
            <a:solidFill>
              <a:schemeClr val="bg1"/>
            </a:solidFill>
            <a:ln w="2857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2" name="Rounded Rectangle 61"/>
            <p:cNvSpPr/>
            <p:nvPr/>
          </p:nvSpPr>
          <p:spPr bwMode="auto">
            <a:xfrm>
              <a:off x="2667000" y="4114800"/>
              <a:ext cx="4724400" cy="1286774"/>
            </a:xfrm>
            <a:prstGeom prst="roundRect">
              <a:avLst>
                <a:gd name="adj" fmla="val 11672"/>
              </a:avLst>
            </a:prstGeom>
            <a:solidFill>
              <a:srgbClr val="7030A0">
                <a:alpha val="43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3" name="Rounded Rectangle 62"/>
            <p:cNvSpPr/>
            <p:nvPr/>
          </p:nvSpPr>
          <p:spPr bwMode="auto">
            <a:xfrm>
              <a:off x="2667000" y="2514600"/>
              <a:ext cx="4724400" cy="1371600"/>
            </a:xfrm>
            <a:prstGeom prst="roundRect">
              <a:avLst>
                <a:gd name="adj" fmla="val 11672"/>
              </a:avLst>
            </a:prstGeom>
            <a:solidFill>
              <a:srgbClr val="92D050">
                <a:alpha val="62000"/>
              </a:srgb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4" name="Rounded Rectangle 63"/>
            <p:cNvSpPr/>
            <p:nvPr/>
          </p:nvSpPr>
          <p:spPr bwMode="auto">
            <a:xfrm>
              <a:off x="2667000" y="1143000"/>
              <a:ext cx="4724400" cy="1143000"/>
            </a:xfrm>
            <a:prstGeom prst="roundRect">
              <a:avLst>
                <a:gd name="adj" fmla="val 11672"/>
              </a:avLst>
            </a:prstGeom>
            <a:solidFill>
              <a:schemeClr val="accent1">
                <a:alpha val="62000"/>
              </a:schemeClr>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5" name="TextBox 64"/>
            <p:cNvSpPr txBox="1"/>
            <p:nvPr/>
          </p:nvSpPr>
          <p:spPr>
            <a:xfrm>
              <a:off x="3929239" y="5700350"/>
              <a:ext cx="3122855"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Reporting</a:t>
              </a:r>
              <a:endParaRPr lang="en-US" sz="1400" dirty="0">
                <a:solidFill>
                  <a:srgbClr val="0079C1"/>
                </a:solidFill>
                <a:latin typeface="Arial" pitchFamily="34" charset="0"/>
                <a:cs typeface="Arial" pitchFamily="34" charset="0"/>
              </a:endParaRPr>
            </a:p>
          </p:txBody>
        </p:sp>
        <p:sp>
          <p:nvSpPr>
            <p:cNvPr id="66" name="TextBox 65"/>
            <p:cNvSpPr txBox="1"/>
            <p:nvPr/>
          </p:nvSpPr>
          <p:spPr>
            <a:xfrm>
              <a:off x="2696024" y="6206836"/>
              <a:ext cx="5128683" cy="403005"/>
            </a:xfrm>
            <a:prstGeom prst="rect">
              <a:avLst/>
            </a:prstGeom>
            <a:noFill/>
          </p:spPr>
          <p:txBody>
            <a:bodyPr wrap="square" rtlCol="0">
              <a:spAutoFit/>
            </a:bodyPr>
            <a:lstStyle/>
            <a:p>
              <a:r>
                <a:rPr lang="en-US" sz="1400" dirty="0" smtClean="0">
                  <a:solidFill>
                    <a:srgbClr val="0079C1"/>
                  </a:solidFill>
                  <a:latin typeface="Arial" pitchFamily="34" charset="0"/>
                  <a:cs typeface="Arial" pitchFamily="34" charset="0"/>
                </a:rPr>
                <a:t>Web Services: Service-Oriented Architecture</a:t>
              </a:r>
              <a:endParaRPr lang="en-US" sz="1400" dirty="0">
                <a:solidFill>
                  <a:srgbClr val="0079C1"/>
                </a:solidFill>
                <a:latin typeface="Arial" pitchFamily="34" charset="0"/>
                <a:cs typeface="Arial" pitchFamily="34" charset="0"/>
              </a:endParaRPr>
            </a:p>
          </p:txBody>
        </p:sp>
        <p:sp>
          <p:nvSpPr>
            <p:cNvPr id="67" name="TextBox 66"/>
            <p:cNvSpPr txBox="1"/>
            <p:nvPr/>
          </p:nvSpPr>
          <p:spPr>
            <a:xfrm>
              <a:off x="3145973" y="4648200"/>
              <a:ext cx="4680856" cy="276999"/>
            </a:xfrm>
            <a:prstGeom prst="rect">
              <a:avLst/>
            </a:prstGeom>
            <a:noFill/>
          </p:spPr>
          <p:txBody>
            <a:bodyPr wrap="square" rtlCol="0">
              <a:spAutoFit/>
            </a:bodyPr>
            <a:lstStyle/>
            <a:p>
              <a:pPr algn="ctr"/>
              <a:r>
                <a:rPr lang="en-US" sz="1200" dirty="0" smtClean="0">
                  <a:solidFill>
                    <a:srgbClr val="16039F"/>
                  </a:solidFill>
                  <a:latin typeface="Arial" pitchFamily="34" charset="0"/>
                  <a:cs typeface="Arial" pitchFamily="34" charset="0"/>
                </a:rPr>
                <a:t>Tickets</a:t>
              </a:r>
              <a:endParaRPr lang="en-US" sz="1200" dirty="0">
                <a:solidFill>
                  <a:srgbClr val="16039F"/>
                </a:solidFill>
                <a:latin typeface="Arial" pitchFamily="34" charset="0"/>
                <a:cs typeface="Arial" pitchFamily="34" charset="0"/>
              </a:endParaRPr>
            </a:p>
          </p:txBody>
        </p:sp>
        <p:sp>
          <p:nvSpPr>
            <p:cNvPr id="68" name="Rounded Rectangle 67"/>
            <p:cNvSpPr/>
            <p:nvPr/>
          </p:nvSpPr>
          <p:spPr bwMode="auto">
            <a:xfrm>
              <a:off x="2667000" y="685800"/>
              <a:ext cx="6096000" cy="4876800"/>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69" name="TextBox 68"/>
            <p:cNvSpPr txBox="1"/>
            <p:nvPr/>
          </p:nvSpPr>
          <p:spPr>
            <a:xfrm>
              <a:off x="3581400" y="720304"/>
              <a:ext cx="3124200" cy="380287"/>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 Fulfillment Streams</a:t>
              </a:r>
              <a:endParaRPr lang="en-US" sz="1200" dirty="0">
                <a:solidFill>
                  <a:srgbClr val="0079C1"/>
                </a:solidFill>
                <a:latin typeface="Arial" pitchFamily="34" charset="0"/>
                <a:cs typeface="Arial" pitchFamily="34" charset="0"/>
              </a:endParaRPr>
            </a:p>
          </p:txBody>
        </p:sp>
        <p:sp>
          <p:nvSpPr>
            <p:cNvPr id="70" name="TextBox 69"/>
            <p:cNvSpPr txBox="1"/>
            <p:nvPr/>
          </p:nvSpPr>
          <p:spPr>
            <a:xfrm>
              <a:off x="7802739" y="1856601"/>
              <a:ext cx="914400" cy="338032"/>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MyWork®</a:t>
              </a:r>
              <a:endParaRPr lang="en-US" sz="1000" b="1" dirty="0">
                <a:solidFill>
                  <a:srgbClr val="16039F"/>
                </a:solidFill>
                <a:latin typeface="Arial" pitchFamily="34" charset="0"/>
                <a:cs typeface="Arial" pitchFamily="34" charset="0"/>
              </a:endParaRPr>
            </a:p>
          </p:txBody>
        </p:sp>
        <p:sp>
          <p:nvSpPr>
            <p:cNvPr id="71" name="Rounded Rectangle 70"/>
            <p:cNvSpPr/>
            <p:nvPr/>
          </p:nvSpPr>
          <p:spPr bwMode="auto">
            <a:xfrm>
              <a:off x="2743200" y="2655636"/>
              <a:ext cx="4572000" cy="1078164"/>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2" name="Rounded Rectangle 71"/>
            <p:cNvSpPr/>
            <p:nvPr/>
          </p:nvSpPr>
          <p:spPr bwMode="auto">
            <a:xfrm>
              <a:off x="2743200" y="4267200"/>
              <a:ext cx="4572000" cy="9906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3" name="Picture 3"/>
            <p:cNvPicPr>
              <a:picLocks noChangeAspect="1" noChangeArrowheads="1"/>
            </p:cNvPicPr>
            <p:nvPr/>
          </p:nvPicPr>
          <p:blipFill>
            <a:blip r:embed="rId4" cstate="print"/>
            <a:srcRect/>
            <a:stretch>
              <a:fillRect/>
            </a:stretch>
          </p:blipFill>
          <p:spPr bwMode="auto">
            <a:xfrm>
              <a:off x="3315419" y="5745369"/>
              <a:ext cx="662198" cy="308522"/>
            </a:xfrm>
            <a:prstGeom prst="rect">
              <a:avLst/>
            </a:prstGeom>
            <a:noFill/>
            <a:ln w="9525">
              <a:noFill/>
              <a:miter lim="800000"/>
              <a:headEnd/>
              <a:tailEnd/>
            </a:ln>
          </p:spPr>
        </p:pic>
        <p:sp>
          <p:nvSpPr>
            <p:cNvPr id="75" name="Rounded Rectangle 74"/>
            <p:cNvSpPr/>
            <p:nvPr/>
          </p:nvSpPr>
          <p:spPr bwMode="auto">
            <a:xfrm>
              <a:off x="228600" y="533400"/>
              <a:ext cx="8610600" cy="6096000"/>
            </a:xfrm>
            <a:prstGeom prst="roundRect">
              <a:avLst>
                <a:gd name="adj" fmla="val 8448"/>
              </a:avLst>
            </a:prstGeom>
            <a:noFill/>
            <a:ln w="38100" cap="flat" cmpd="sng" algn="ctr">
              <a:solidFill>
                <a:srgbClr val="16039F">
                  <a:alpha val="16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6" name="Rounded Rectangle 75"/>
            <p:cNvSpPr/>
            <p:nvPr/>
          </p:nvSpPr>
          <p:spPr bwMode="auto">
            <a:xfrm>
              <a:off x="2743200" y="1295400"/>
              <a:ext cx="4572000" cy="838200"/>
            </a:xfrm>
            <a:prstGeom prst="roundRect">
              <a:avLst/>
            </a:prstGeom>
            <a:solidFill>
              <a:schemeClr val="bg1"/>
            </a:solid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7" name="Left Brace 76"/>
            <p:cNvSpPr/>
            <p:nvPr/>
          </p:nvSpPr>
          <p:spPr bwMode="auto">
            <a:xfrm rot="10800000">
              <a:off x="7391401" y="1219200"/>
              <a:ext cx="228600" cy="4114800"/>
            </a:xfrm>
            <a:prstGeom prst="leftBrace">
              <a:avLst>
                <a:gd name="adj1" fmla="val 19444"/>
                <a:gd name="adj2"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78" name="Rounded Rectangle 77"/>
            <p:cNvSpPr/>
            <p:nvPr/>
          </p:nvSpPr>
          <p:spPr bwMode="auto">
            <a:xfrm>
              <a:off x="7696200" y="1828800"/>
              <a:ext cx="914400" cy="10668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pic>
          <p:nvPicPr>
            <p:cNvPr id="79" name="Picture 78" descr="clipartwomandarkhair.jpg"/>
            <p:cNvPicPr>
              <a:picLocks noChangeAspect="1"/>
            </p:cNvPicPr>
            <p:nvPr/>
          </p:nvPicPr>
          <p:blipFill>
            <a:blip r:embed="rId5" cstate="print"/>
            <a:stretch>
              <a:fillRect/>
            </a:stretch>
          </p:blipFill>
          <p:spPr>
            <a:xfrm>
              <a:off x="7904400" y="2133600"/>
              <a:ext cx="477600" cy="609600"/>
            </a:xfrm>
            <a:prstGeom prst="rect">
              <a:avLst/>
            </a:prstGeom>
          </p:spPr>
        </p:pic>
        <p:sp>
          <p:nvSpPr>
            <p:cNvPr id="80" name="TextBox 79"/>
            <p:cNvSpPr txBox="1"/>
            <p:nvPr/>
          </p:nvSpPr>
          <p:spPr>
            <a:xfrm>
              <a:off x="3640347" y="1447800"/>
              <a:ext cx="3019246" cy="483606"/>
            </a:xfrm>
            <a:prstGeom prst="rect">
              <a:avLst/>
            </a:prstGeom>
            <a:noFill/>
          </p:spPr>
          <p:txBody>
            <a:bodyPr wrap="square" rtlCol="0">
              <a:spAutoFit/>
            </a:bodyPr>
            <a:lstStyle/>
            <a:p>
              <a:r>
                <a:rPr lang="en-US" sz="1800" dirty="0" smtClean="0">
                  <a:latin typeface="Arial" pitchFamily="34" charset="0"/>
                  <a:cs typeface="Arial" pitchFamily="34" charset="0"/>
                </a:rPr>
                <a:t>Governance &amp; Projects</a:t>
              </a:r>
              <a:endParaRPr lang="en-US" dirty="0">
                <a:latin typeface="Arial" pitchFamily="34" charset="0"/>
                <a:cs typeface="Arial" pitchFamily="34" charset="0"/>
              </a:endParaRPr>
            </a:p>
          </p:txBody>
        </p:sp>
        <p:sp>
          <p:nvSpPr>
            <p:cNvPr id="81" name="TextBox 80"/>
            <p:cNvSpPr txBox="1"/>
            <p:nvPr/>
          </p:nvSpPr>
          <p:spPr>
            <a:xfrm>
              <a:off x="3013495" y="2951619"/>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Service Desk &amp; Assets</a:t>
              </a:r>
              <a:endParaRPr lang="en-US" sz="1800" dirty="0">
                <a:latin typeface="Arial" pitchFamily="34" charset="0"/>
                <a:cs typeface="Arial" pitchFamily="34" charset="0"/>
              </a:endParaRPr>
            </a:p>
          </p:txBody>
        </p:sp>
        <p:sp>
          <p:nvSpPr>
            <p:cNvPr id="82" name="TextBox 81"/>
            <p:cNvSpPr txBox="1"/>
            <p:nvPr/>
          </p:nvSpPr>
          <p:spPr>
            <a:xfrm>
              <a:off x="3124200" y="4567535"/>
              <a:ext cx="4038600" cy="483606"/>
            </a:xfrm>
            <a:prstGeom prst="rect">
              <a:avLst/>
            </a:prstGeom>
            <a:noFill/>
          </p:spPr>
          <p:txBody>
            <a:bodyPr wrap="square" rtlCol="0">
              <a:spAutoFit/>
            </a:bodyPr>
            <a:lstStyle/>
            <a:p>
              <a:pPr algn="ctr"/>
              <a:r>
                <a:rPr lang="en-US" sz="1800" dirty="0" smtClean="0">
                  <a:latin typeface="Arial" pitchFamily="34" charset="0"/>
                  <a:cs typeface="Arial" pitchFamily="34" charset="0"/>
                </a:rPr>
                <a:t>Operations &amp; Change Management</a:t>
              </a:r>
              <a:endParaRPr lang="en-US" sz="1800" dirty="0">
                <a:latin typeface="Arial" pitchFamily="34" charset="0"/>
                <a:cs typeface="Arial" pitchFamily="34" charset="0"/>
              </a:endParaRPr>
            </a:p>
          </p:txBody>
        </p:sp>
        <p:pic>
          <p:nvPicPr>
            <p:cNvPr id="83"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6645934" y="6206836"/>
              <a:ext cx="330760" cy="373128"/>
            </a:xfrm>
            <a:prstGeom prst="rect">
              <a:avLst/>
            </a:prstGeom>
            <a:noFill/>
          </p:spPr>
        </p:pic>
        <p:sp>
          <p:nvSpPr>
            <p:cNvPr id="84" name="TextBox 83"/>
            <p:cNvSpPr txBox="1"/>
            <p:nvPr/>
          </p:nvSpPr>
          <p:spPr>
            <a:xfrm>
              <a:off x="7696200" y="1524000"/>
              <a:ext cx="990600" cy="359159"/>
            </a:xfrm>
            <a:prstGeom prst="rect">
              <a:avLst/>
            </a:prstGeom>
            <a:noFill/>
          </p:spPr>
          <p:txBody>
            <a:bodyPr wrap="square" rtlCol="0">
              <a:spAutoFit/>
            </a:bodyPr>
            <a:lstStyle/>
            <a:p>
              <a:r>
                <a:rPr lang="en-US" sz="1100" dirty="0" smtClean="0">
                  <a:solidFill>
                    <a:srgbClr val="0079C1"/>
                  </a:solidFill>
                  <a:latin typeface="Arial" pitchFamily="34" charset="0"/>
                  <a:cs typeface="Arial" pitchFamily="34" charset="0"/>
                </a:rPr>
                <a:t>Productivity</a:t>
              </a:r>
              <a:endParaRPr lang="en-US" sz="1100" dirty="0">
                <a:solidFill>
                  <a:srgbClr val="0079C1"/>
                </a:solidFill>
                <a:latin typeface="Arial" pitchFamily="34" charset="0"/>
                <a:cs typeface="Arial" pitchFamily="34" charset="0"/>
              </a:endParaRPr>
            </a:p>
          </p:txBody>
        </p:sp>
        <p:sp>
          <p:nvSpPr>
            <p:cNvPr id="85" name="Up-Down Arrow 84"/>
            <p:cNvSpPr/>
            <p:nvPr/>
          </p:nvSpPr>
          <p:spPr bwMode="auto">
            <a:xfrm>
              <a:off x="4953000" y="22860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6" name="Up-Down Arrow 85"/>
            <p:cNvSpPr/>
            <p:nvPr/>
          </p:nvSpPr>
          <p:spPr bwMode="auto">
            <a:xfrm>
              <a:off x="4953000" y="3886200"/>
              <a:ext cx="152400" cy="228600"/>
            </a:xfrm>
            <a:prstGeom prst="upDownArrow">
              <a:avLst/>
            </a:prstGeom>
            <a:noFill/>
            <a:ln w="15875" cap="flat" cmpd="sng" algn="ctr">
              <a:solidFill>
                <a:srgbClr val="0070C0">
                  <a:alpha val="58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7" name="Rounded Rectangle 86"/>
            <p:cNvSpPr/>
            <p:nvPr/>
          </p:nvSpPr>
          <p:spPr bwMode="auto">
            <a:xfrm>
              <a:off x="7620000" y="1524000"/>
              <a:ext cx="1066800" cy="3745424"/>
            </a:xfrm>
            <a:prstGeom prst="roundRect">
              <a:avLst>
                <a:gd name="adj" fmla="val 5585"/>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8" name="Rounded Rectangle 87"/>
            <p:cNvSpPr/>
            <p:nvPr/>
          </p:nvSpPr>
          <p:spPr bwMode="auto">
            <a:xfrm>
              <a:off x="7696200" y="2971800"/>
              <a:ext cx="914400" cy="8382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89" name="TextBox 88"/>
            <p:cNvSpPr txBox="1"/>
            <p:nvPr/>
          </p:nvSpPr>
          <p:spPr>
            <a:xfrm>
              <a:off x="7772400" y="2999601"/>
              <a:ext cx="914400" cy="246221"/>
            </a:xfrm>
            <a:prstGeom prst="rect">
              <a:avLst/>
            </a:prstGeom>
            <a:noFill/>
          </p:spPr>
          <p:txBody>
            <a:bodyPr wrap="square" rtlCol="0">
              <a:spAutoFit/>
            </a:bodyPr>
            <a:lstStyle/>
            <a:p>
              <a:r>
                <a:rPr lang="en-US" sz="1000" b="1" dirty="0" smtClean="0">
                  <a:solidFill>
                    <a:srgbClr val="16039F"/>
                  </a:solidFill>
                  <a:latin typeface="Arial" pitchFamily="34" charset="0"/>
                  <a:cs typeface="Arial" pitchFamily="34" charset="0"/>
                </a:rPr>
                <a:t>TDMobile</a:t>
              </a:r>
              <a:endParaRPr lang="en-US" sz="1000" b="1" dirty="0">
                <a:solidFill>
                  <a:srgbClr val="16039F"/>
                </a:solidFill>
                <a:latin typeface="Arial" pitchFamily="34" charset="0"/>
                <a:cs typeface="Arial" pitchFamily="34" charset="0"/>
              </a:endParaRPr>
            </a:p>
          </p:txBody>
        </p:sp>
        <p:sp>
          <p:nvSpPr>
            <p:cNvPr id="90" name="Rounded Rectangle 89"/>
            <p:cNvSpPr/>
            <p:nvPr/>
          </p:nvSpPr>
          <p:spPr bwMode="auto">
            <a:xfrm>
              <a:off x="7696200" y="3962400"/>
              <a:ext cx="914400" cy="914400"/>
            </a:xfrm>
            <a:prstGeom prst="roundRect">
              <a:avLst/>
            </a:prstGeom>
            <a:noFill/>
            <a:ln w="9525" cap="flat" cmpd="sng" algn="ctr">
              <a:solidFill>
                <a:srgbClr val="16039F">
                  <a:alpha val="25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sp>
          <p:nvSpPr>
            <p:cNvPr id="91" name="TextBox 90"/>
            <p:cNvSpPr txBox="1"/>
            <p:nvPr/>
          </p:nvSpPr>
          <p:spPr>
            <a:xfrm>
              <a:off x="7643284" y="4051756"/>
              <a:ext cx="956733" cy="295779"/>
            </a:xfrm>
            <a:prstGeom prst="rect">
              <a:avLst/>
            </a:prstGeom>
            <a:noFill/>
          </p:spPr>
          <p:txBody>
            <a:bodyPr wrap="square" rtlCol="0">
              <a:spAutoFit/>
            </a:bodyPr>
            <a:lstStyle/>
            <a:p>
              <a:r>
                <a:rPr lang="en-US" sz="800" b="1" dirty="0" smtClean="0">
                  <a:solidFill>
                    <a:srgbClr val="16039F"/>
                  </a:solidFill>
                  <a:latin typeface="Arial" pitchFamily="34" charset="0"/>
                  <a:cs typeface="Arial" pitchFamily="34" charset="0"/>
                </a:rPr>
                <a:t>TDCommunity</a:t>
              </a:r>
              <a:endParaRPr lang="en-US" sz="800" b="1" dirty="0">
                <a:solidFill>
                  <a:srgbClr val="16039F"/>
                </a:solidFill>
                <a:latin typeface="Arial" pitchFamily="34" charset="0"/>
                <a:cs typeface="Arial" pitchFamily="34" charset="0"/>
              </a:endParaRPr>
            </a:p>
          </p:txBody>
        </p:sp>
        <p:pic>
          <p:nvPicPr>
            <p:cNvPr id="92" name="Picture 2" descr="http://t0.gstatic.com/images?q=tbn:ANd9GcRy1qjfIUwJJJDC9DeRiqY8FZo6eQsBeS6wjq5wm6k-6cVsEQPqIg"/>
            <p:cNvPicPr>
              <a:picLocks noChangeAspect="1" noChangeArrowheads="1"/>
            </p:cNvPicPr>
            <p:nvPr/>
          </p:nvPicPr>
          <p:blipFill>
            <a:blip r:embed="rId7" cstate="print"/>
            <a:srcRect/>
            <a:stretch>
              <a:fillRect/>
            </a:stretch>
          </p:blipFill>
          <p:spPr bwMode="auto">
            <a:xfrm>
              <a:off x="7924800" y="3276600"/>
              <a:ext cx="438151" cy="438151"/>
            </a:xfrm>
            <a:prstGeom prst="rect">
              <a:avLst/>
            </a:prstGeom>
            <a:noFill/>
          </p:spPr>
        </p:pic>
        <p:pic>
          <p:nvPicPr>
            <p:cNvPr id="93" name="Picture 92" descr="groupofpeople.jpg"/>
            <p:cNvPicPr>
              <a:picLocks noChangeAspect="1"/>
            </p:cNvPicPr>
            <p:nvPr/>
          </p:nvPicPr>
          <p:blipFill>
            <a:blip r:embed="rId8" cstate="print"/>
            <a:stretch>
              <a:fillRect/>
            </a:stretch>
          </p:blipFill>
          <p:spPr>
            <a:xfrm>
              <a:off x="7924800" y="4267200"/>
              <a:ext cx="457200" cy="457200"/>
            </a:xfrm>
            <a:prstGeom prst="rect">
              <a:avLst/>
            </a:prstGeom>
          </p:spPr>
        </p:pic>
        <p:sp>
          <p:nvSpPr>
            <p:cNvPr id="94" name="TextBox 93"/>
            <p:cNvSpPr txBox="1"/>
            <p:nvPr/>
          </p:nvSpPr>
          <p:spPr>
            <a:xfrm>
              <a:off x="381000" y="710472"/>
              <a:ext cx="1391010" cy="362704"/>
            </a:xfrm>
            <a:prstGeom prst="rect">
              <a:avLst/>
            </a:prstGeom>
            <a:noFill/>
          </p:spPr>
          <p:txBody>
            <a:bodyPr wrap="square" rtlCol="0">
              <a:spAutoFit/>
            </a:bodyPr>
            <a:lstStyle/>
            <a:p>
              <a:r>
                <a:rPr lang="en-US" sz="1200" dirty="0" smtClean="0">
                  <a:solidFill>
                    <a:srgbClr val="0079C1"/>
                  </a:solidFill>
                  <a:latin typeface="Arial" pitchFamily="34" charset="0"/>
                  <a:cs typeface="Arial" pitchFamily="34" charset="0"/>
                </a:rPr>
                <a:t>Work Requests</a:t>
              </a:r>
              <a:endParaRPr lang="en-US" sz="1200" dirty="0">
                <a:solidFill>
                  <a:srgbClr val="0079C1"/>
                </a:solidFill>
                <a:latin typeface="Arial" pitchFamily="34" charset="0"/>
                <a:cs typeface="Arial" pitchFamily="34" charset="0"/>
              </a:endParaRPr>
            </a:p>
          </p:txBody>
        </p:sp>
        <p:grpSp>
          <p:nvGrpSpPr>
            <p:cNvPr id="4" name="Group 88"/>
            <p:cNvGrpSpPr/>
            <p:nvPr/>
          </p:nvGrpSpPr>
          <p:grpSpPr>
            <a:xfrm>
              <a:off x="357216" y="685800"/>
              <a:ext cx="1364023" cy="4953000"/>
              <a:chOff x="585816" y="1295400"/>
              <a:chExt cx="1364023" cy="4191000"/>
            </a:xfrm>
          </p:grpSpPr>
          <p:sp>
            <p:nvSpPr>
              <p:cNvPr id="105" name="TextBox 104"/>
              <p:cNvSpPr txBox="1"/>
              <p:nvPr/>
            </p:nvSpPr>
            <p:spPr>
              <a:xfrm>
                <a:off x="585816" y="1577760"/>
                <a:ext cx="1364023" cy="281329"/>
              </a:xfrm>
              <a:prstGeom prst="rect">
                <a:avLst/>
              </a:prstGeom>
              <a:noFill/>
            </p:spPr>
            <p:txBody>
              <a:bodyPr wrap="square" rtlCol="0">
                <a:spAutoFit/>
              </a:bodyPr>
              <a:lstStyle/>
              <a:p>
                <a:pPr algn="ctr"/>
                <a:r>
                  <a:rPr lang="en-US" sz="1050" dirty="0" smtClean="0">
                    <a:latin typeface="Arial" pitchFamily="34" charset="0"/>
                    <a:cs typeface="Arial" pitchFamily="34" charset="0"/>
                  </a:rPr>
                  <a:t>Service Catalog</a:t>
                </a:r>
                <a:endParaRPr lang="en-US" sz="1050" dirty="0">
                  <a:latin typeface="Arial" pitchFamily="34" charset="0"/>
                  <a:cs typeface="Arial" pitchFamily="34" charset="0"/>
                </a:endParaRPr>
              </a:p>
            </p:txBody>
          </p:sp>
          <p:pic>
            <p:nvPicPr>
              <p:cNvPr id="106" name="Picture 105" descr="email icon.jpg"/>
              <p:cNvPicPr>
                <a:picLocks noChangeAspect="1"/>
              </p:cNvPicPr>
              <p:nvPr/>
            </p:nvPicPr>
            <p:blipFill>
              <a:blip r:embed="rId9" cstate="print"/>
              <a:stretch>
                <a:fillRect/>
              </a:stretch>
            </p:blipFill>
            <p:spPr>
              <a:xfrm>
                <a:off x="768856" y="2971799"/>
                <a:ext cx="886974" cy="697659"/>
              </a:xfrm>
              <a:prstGeom prst="rect">
                <a:avLst/>
              </a:prstGeom>
            </p:spPr>
          </p:pic>
          <p:sp>
            <p:nvSpPr>
              <p:cNvPr id="107" name="TextBox 106"/>
              <p:cNvSpPr txBox="1"/>
              <p:nvPr/>
            </p:nvSpPr>
            <p:spPr>
              <a:xfrm>
                <a:off x="616656" y="2787459"/>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Email</a:t>
                </a:r>
                <a:endParaRPr lang="en-US" sz="1050" dirty="0">
                  <a:latin typeface="Arial" pitchFamily="34" charset="0"/>
                  <a:cs typeface="Arial" pitchFamily="34" charset="0"/>
                </a:endParaRPr>
              </a:p>
            </p:txBody>
          </p:sp>
          <p:sp>
            <p:nvSpPr>
              <p:cNvPr id="108" name="TextBox 107"/>
              <p:cNvSpPr txBox="1"/>
              <p:nvPr/>
            </p:nvSpPr>
            <p:spPr>
              <a:xfrm>
                <a:off x="616656" y="3733798"/>
                <a:ext cx="1195917" cy="303904"/>
              </a:xfrm>
              <a:prstGeom prst="rect">
                <a:avLst/>
              </a:prstGeom>
              <a:noFill/>
            </p:spPr>
            <p:txBody>
              <a:bodyPr wrap="square" rtlCol="0">
                <a:spAutoFit/>
              </a:bodyPr>
              <a:lstStyle/>
              <a:p>
                <a:pPr algn="ctr"/>
                <a:r>
                  <a:rPr lang="en-US" sz="1050" dirty="0" smtClean="0">
                    <a:latin typeface="Arial" pitchFamily="34" charset="0"/>
                    <a:cs typeface="Arial" pitchFamily="34" charset="0"/>
                  </a:rPr>
                  <a:t>Web Forms</a:t>
                </a:r>
                <a:endParaRPr lang="en-US" sz="1050" dirty="0">
                  <a:latin typeface="Arial" pitchFamily="34" charset="0"/>
                  <a:cs typeface="Arial" pitchFamily="34" charset="0"/>
                </a:endParaRPr>
              </a:p>
            </p:txBody>
          </p:sp>
          <p:sp>
            <p:nvSpPr>
              <p:cNvPr id="109" name="TextBox 108"/>
              <p:cNvSpPr txBox="1"/>
              <p:nvPr/>
            </p:nvSpPr>
            <p:spPr>
              <a:xfrm>
                <a:off x="616655" y="4599800"/>
                <a:ext cx="1195917" cy="294966"/>
              </a:xfrm>
              <a:prstGeom prst="rect">
                <a:avLst/>
              </a:prstGeom>
              <a:noFill/>
            </p:spPr>
            <p:txBody>
              <a:bodyPr wrap="square" rtlCol="0">
                <a:spAutoFit/>
              </a:bodyPr>
              <a:lstStyle/>
              <a:p>
                <a:pPr algn="ctr"/>
                <a:r>
                  <a:rPr lang="en-US" sz="1050" dirty="0" smtClean="0">
                    <a:latin typeface="Arial" pitchFamily="34" charset="0"/>
                    <a:cs typeface="Arial" pitchFamily="34" charset="0"/>
                  </a:rPr>
                  <a:t>Web Services</a:t>
                </a:r>
                <a:endParaRPr lang="en-US" sz="1050" dirty="0">
                  <a:latin typeface="Arial" pitchFamily="34" charset="0"/>
                  <a:cs typeface="Arial" pitchFamily="34" charset="0"/>
                </a:endParaRPr>
              </a:p>
            </p:txBody>
          </p:sp>
          <p:pic>
            <p:nvPicPr>
              <p:cNvPr id="110" name="Picture 109" descr="webform.jpg"/>
              <p:cNvPicPr>
                <a:picLocks noChangeAspect="1"/>
              </p:cNvPicPr>
              <p:nvPr/>
            </p:nvPicPr>
            <p:blipFill>
              <a:blip r:embed="rId10" cstate="print"/>
              <a:stretch>
                <a:fillRect/>
              </a:stretch>
            </p:blipFill>
            <p:spPr>
              <a:xfrm>
                <a:off x="912306" y="3962399"/>
                <a:ext cx="600075" cy="600075"/>
              </a:xfrm>
              <a:prstGeom prst="rect">
                <a:avLst/>
              </a:prstGeom>
            </p:spPr>
          </p:pic>
          <p:pic>
            <p:nvPicPr>
              <p:cNvPr id="111" name="Picture 2" descr="http://t1.gstatic.com/images?q=tbn:ANd9GcQ5tL9s_gh5_7qjKBHbzBrawOBOomjIim90VhIFfqBX0OFqLTzDbw"/>
              <p:cNvPicPr>
                <a:picLocks noChangeAspect="1" noChangeArrowheads="1"/>
              </p:cNvPicPr>
              <p:nvPr/>
            </p:nvPicPr>
            <p:blipFill>
              <a:blip r:embed="rId6" cstate="print"/>
              <a:srcRect/>
              <a:stretch>
                <a:fillRect/>
              </a:stretch>
            </p:blipFill>
            <p:spPr bwMode="auto">
              <a:xfrm>
                <a:off x="945643" y="4876799"/>
                <a:ext cx="533400" cy="509155"/>
              </a:xfrm>
              <a:prstGeom prst="rect">
                <a:avLst/>
              </a:prstGeom>
              <a:noFill/>
            </p:spPr>
          </p:pic>
          <p:sp>
            <p:nvSpPr>
              <p:cNvPr id="112" name="Rounded Rectangle 111"/>
              <p:cNvSpPr/>
              <p:nvPr/>
            </p:nvSpPr>
            <p:spPr bwMode="auto">
              <a:xfrm>
                <a:off x="609600" y="1295400"/>
                <a:ext cx="1219200" cy="41910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grpSp>
        <p:grpSp>
          <p:nvGrpSpPr>
            <p:cNvPr id="5" name="Group 87"/>
            <p:cNvGrpSpPr/>
            <p:nvPr/>
          </p:nvGrpSpPr>
          <p:grpSpPr>
            <a:xfrm>
              <a:off x="1828800" y="3212123"/>
              <a:ext cx="609600" cy="567838"/>
              <a:chOff x="2197976" y="2895600"/>
              <a:chExt cx="814223" cy="704851"/>
            </a:xfrm>
          </p:grpSpPr>
          <p:pic>
            <p:nvPicPr>
              <p:cNvPr id="103" name="Picture 9" descr="http://www.manageengine.com/products/service-desk/images/service-catalog-icon.gif"/>
              <p:cNvPicPr>
                <a:picLocks noChangeAspect="1" noChangeArrowheads="1"/>
              </p:cNvPicPr>
              <p:nvPr/>
            </p:nvPicPr>
            <p:blipFill>
              <a:blip r:embed="rId11" cstate="print"/>
              <a:srcRect/>
              <a:stretch>
                <a:fillRect/>
              </a:stretch>
            </p:blipFill>
            <p:spPr bwMode="auto">
              <a:xfrm>
                <a:off x="2197976" y="2895600"/>
                <a:ext cx="814223" cy="704851"/>
              </a:xfrm>
              <a:prstGeom prst="rect">
                <a:avLst/>
              </a:prstGeom>
              <a:noFill/>
            </p:spPr>
          </p:pic>
          <p:pic>
            <p:nvPicPr>
              <p:cNvPr id="104" name="Picture 11" descr="http://www.ownerslocker.com/images/layout/icon_extralarge_gears.gif"/>
              <p:cNvPicPr>
                <a:picLocks noChangeAspect="1" noChangeArrowheads="1"/>
              </p:cNvPicPr>
              <p:nvPr/>
            </p:nvPicPr>
            <p:blipFill>
              <a:blip r:embed="rId12" cstate="print"/>
              <a:srcRect/>
              <a:stretch>
                <a:fillRect/>
              </a:stretch>
            </p:blipFill>
            <p:spPr bwMode="auto">
              <a:xfrm>
                <a:off x="2362200" y="3124200"/>
                <a:ext cx="381000" cy="381000"/>
              </a:xfrm>
              <a:prstGeom prst="rect">
                <a:avLst/>
              </a:prstGeom>
              <a:noFill/>
            </p:spPr>
          </p:pic>
        </p:grpSp>
        <p:sp>
          <p:nvSpPr>
            <p:cNvPr id="97" name="TextBox 96"/>
            <p:cNvSpPr txBox="1"/>
            <p:nvPr/>
          </p:nvSpPr>
          <p:spPr>
            <a:xfrm>
              <a:off x="1752600" y="2667000"/>
              <a:ext cx="762000" cy="591557"/>
            </a:xfrm>
            <a:prstGeom prst="rect">
              <a:avLst/>
            </a:prstGeom>
            <a:noFill/>
          </p:spPr>
          <p:txBody>
            <a:bodyPr wrap="square" rtlCol="0">
              <a:spAutoFit/>
            </a:bodyPr>
            <a:lstStyle/>
            <a:p>
              <a:pPr algn="ctr"/>
              <a:r>
                <a:rPr lang="en-US" sz="1100" dirty="0" smtClean="0">
                  <a:solidFill>
                    <a:srgbClr val="0079C1"/>
                  </a:solidFill>
                  <a:latin typeface="Arial" pitchFamily="34" charset="0"/>
                  <a:cs typeface="Arial" pitchFamily="34" charset="0"/>
                </a:rPr>
                <a:t>Routing Logic</a:t>
              </a:r>
              <a:endParaRPr lang="en-US" sz="1100" dirty="0">
                <a:solidFill>
                  <a:srgbClr val="0079C1"/>
                </a:solidFill>
                <a:latin typeface="Arial" pitchFamily="34" charset="0"/>
                <a:cs typeface="Arial" pitchFamily="34" charset="0"/>
              </a:endParaRPr>
            </a:p>
          </p:txBody>
        </p:sp>
        <p:sp>
          <p:nvSpPr>
            <p:cNvPr id="98" name="Rounded Rectangle 97"/>
            <p:cNvSpPr/>
            <p:nvPr/>
          </p:nvSpPr>
          <p:spPr bwMode="auto">
            <a:xfrm>
              <a:off x="1752600" y="2667000"/>
              <a:ext cx="762000" cy="1181100"/>
            </a:xfrm>
            <a:prstGeom prst="roundRect">
              <a:avLst/>
            </a:prstGeom>
            <a:noFill/>
            <a:ln w="9525" cap="flat" cmpd="sng" algn="ctr">
              <a:solidFill>
                <a:srgbClr val="16039F">
                  <a:alpha val="2470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8" charset="0"/>
              </a:endParaRPr>
            </a:p>
          </p:txBody>
        </p:sp>
        <p:cxnSp>
          <p:nvCxnSpPr>
            <p:cNvPr id="99" name="Straight Arrow Connector 98"/>
            <p:cNvCxnSpPr/>
            <p:nvPr/>
          </p:nvCxnSpPr>
          <p:spPr bwMode="auto">
            <a:xfrm>
              <a:off x="16002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00" name="Straight Arrow Connector 99"/>
            <p:cNvCxnSpPr/>
            <p:nvPr/>
          </p:nvCxnSpPr>
          <p:spPr bwMode="auto">
            <a:xfrm>
              <a:off x="2514600" y="3124200"/>
              <a:ext cx="1524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01" name="Picture 2"/>
            <p:cNvPicPr>
              <a:picLocks noChangeAspect="1" noChangeArrowheads="1"/>
            </p:cNvPicPr>
            <p:nvPr/>
          </p:nvPicPr>
          <p:blipFill>
            <a:blip r:embed="rId13" cstate="print"/>
            <a:srcRect/>
            <a:stretch>
              <a:fillRect/>
            </a:stretch>
          </p:blipFill>
          <p:spPr bwMode="auto">
            <a:xfrm>
              <a:off x="7881939" y="2124076"/>
              <a:ext cx="566736" cy="707018"/>
            </a:xfrm>
            <a:prstGeom prst="rect">
              <a:avLst/>
            </a:prstGeom>
            <a:noFill/>
            <a:ln w="9525">
              <a:noFill/>
              <a:miter lim="800000"/>
              <a:headEnd/>
              <a:tailEnd/>
            </a:ln>
          </p:spPr>
        </p:pic>
      </p:grpSp>
      <p:pic>
        <p:nvPicPr>
          <p:cNvPr id="102" name="Picture 2"/>
          <p:cNvPicPr>
            <a:picLocks noChangeAspect="1" noChangeArrowheads="1"/>
          </p:cNvPicPr>
          <p:nvPr/>
        </p:nvPicPr>
        <p:blipFill>
          <a:blip r:embed="rId14" cstate="print"/>
          <a:srcRect/>
          <a:stretch>
            <a:fillRect/>
          </a:stretch>
        </p:blipFill>
        <p:spPr bwMode="auto">
          <a:xfrm>
            <a:off x="895350" y="1262576"/>
            <a:ext cx="762000" cy="794824"/>
          </a:xfrm>
          <a:prstGeom prst="rect">
            <a:avLst/>
          </a:prstGeom>
          <a:noFill/>
          <a:ln w="9525">
            <a:noFill/>
            <a:miter lim="800000"/>
            <a:headEnd/>
            <a:tailEnd/>
          </a:ln>
        </p:spPr>
      </p:pic>
    </p:spTree>
    <p:extLst>
      <p:ext uri="{BB962C8B-B14F-4D97-AF65-F5344CB8AC3E}">
        <p14:creationId xmlns:p14="http://schemas.microsoft.com/office/powerpoint/2010/main" val="24428728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0" y="5226068"/>
            <a:ext cx="9144000" cy="1631932"/>
          </a:xfrm>
          <a:prstGeom prst="rect">
            <a:avLst/>
          </a:prstGeom>
          <a:noFill/>
          <a:ln w="9525">
            <a:noFill/>
            <a:miter lim="800000"/>
            <a:headEnd/>
            <a:tailEnd/>
          </a:ln>
        </p:spPr>
      </p:pic>
      <p:sp>
        <p:nvSpPr>
          <p:cNvPr id="4" name="TextBox 3"/>
          <p:cNvSpPr txBox="1"/>
          <p:nvPr/>
        </p:nvSpPr>
        <p:spPr>
          <a:xfrm>
            <a:off x="304800" y="381000"/>
            <a:ext cx="8305800" cy="523220"/>
          </a:xfrm>
          <a:prstGeom prst="rect">
            <a:avLst/>
          </a:prstGeom>
          <a:noFill/>
        </p:spPr>
        <p:txBody>
          <a:bodyPr wrap="square" rtlCol="0">
            <a:spAutoFit/>
          </a:bodyPr>
          <a:lstStyle/>
          <a:p>
            <a:r>
              <a:rPr lang="en-US" sz="2800" dirty="0" smtClean="0">
                <a:solidFill>
                  <a:srgbClr val="0079C1"/>
                </a:solidFill>
                <a:latin typeface="HelveticaNeueLT Std" pitchFamily="34" charset="0"/>
              </a:rPr>
              <a:t>Common Roadblocks</a:t>
            </a:r>
          </a:p>
        </p:txBody>
      </p:sp>
      <p:sp>
        <p:nvSpPr>
          <p:cNvPr id="8" name="Rectangle 3"/>
          <p:cNvSpPr>
            <a:spLocks noChangeArrowheads="1"/>
          </p:cNvSpPr>
          <p:nvPr/>
        </p:nvSpPr>
        <p:spPr bwMode="auto">
          <a:xfrm>
            <a:off x="152400" y="990600"/>
            <a:ext cx="8001000" cy="4343400"/>
          </a:xfrm>
          <a:prstGeom prst="rect">
            <a:avLst/>
          </a:prstGeom>
          <a:noFill/>
          <a:ln w="9525">
            <a:noFill/>
            <a:miter lim="800000"/>
            <a:headEnd/>
            <a:tailEnd/>
          </a:ln>
        </p:spPr>
        <p:txBody>
          <a:bodyPr/>
          <a:lstStyle/>
          <a:p>
            <a:pPr marL="547688" indent="-342900">
              <a:spcBef>
                <a:spcPct val="40000"/>
              </a:spcBef>
              <a:buFontTx/>
              <a:buChar char="»"/>
            </a:pPr>
            <a:r>
              <a:rPr lang="en-US" dirty="0" smtClean="0">
                <a:solidFill>
                  <a:srgbClr val="272D71"/>
                </a:solidFill>
                <a:latin typeface="HelveticaNeueLT Std" pitchFamily="34" charset="0"/>
                <a:cs typeface="Arial" pitchFamily="34" charset="0"/>
              </a:rPr>
              <a:t>Challenging budget and capacity environments</a:t>
            </a:r>
          </a:p>
          <a:p>
            <a:pPr marL="547688" indent="-342900">
              <a:spcBef>
                <a:spcPct val="40000"/>
              </a:spcBef>
              <a:buFontTx/>
              <a:buChar char="»"/>
            </a:pPr>
            <a:r>
              <a:rPr lang="en-US" dirty="0" smtClean="0">
                <a:solidFill>
                  <a:srgbClr val="272D71"/>
                </a:solidFill>
                <a:latin typeface="HelveticaNeueLT Std" pitchFamily="34" charset="0"/>
                <a:cs typeface="Arial" pitchFamily="34" charset="0"/>
              </a:rPr>
              <a:t>Negative perception of IT’s value</a:t>
            </a:r>
          </a:p>
          <a:p>
            <a:pPr marL="547688" indent="-342900">
              <a:spcBef>
                <a:spcPct val="40000"/>
              </a:spcBef>
              <a:buFontTx/>
              <a:buChar char="»"/>
            </a:pPr>
            <a:r>
              <a:rPr lang="en-US" dirty="0">
                <a:solidFill>
                  <a:srgbClr val="272D71"/>
                </a:solidFill>
                <a:latin typeface="HelveticaNeueLT Std" pitchFamily="34" charset="0"/>
                <a:cs typeface="Arial" pitchFamily="34" charset="0"/>
              </a:rPr>
              <a:t>Difficulty making confident decisions/commitments due to unclear understanding of activities, capacity, status, </a:t>
            </a:r>
            <a:r>
              <a:rPr lang="en-US" dirty="0" smtClean="0">
                <a:solidFill>
                  <a:srgbClr val="272D71"/>
                </a:solidFill>
                <a:latin typeface="HelveticaNeueLT Std" pitchFamily="34" charset="0"/>
                <a:cs typeface="Arial" pitchFamily="34" charset="0"/>
              </a:rPr>
              <a:t>priorities</a:t>
            </a:r>
          </a:p>
          <a:p>
            <a:pPr marL="547688" indent="-342900">
              <a:spcBef>
                <a:spcPct val="40000"/>
              </a:spcBef>
              <a:buFontTx/>
              <a:buChar char="»"/>
            </a:pPr>
            <a:r>
              <a:rPr lang="en-US" dirty="0">
                <a:solidFill>
                  <a:srgbClr val="272D71"/>
                </a:solidFill>
                <a:latin typeface="HelveticaNeueLT Std" pitchFamily="34" charset="0"/>
                <a:cs typeface="Arial" pitchFamily="34" charset="0"/>
              </a:rPr>
              <a:t>Difficulty adjusting to rapidly changing </a:t>
            </a:r>
            <a:r>
              <a:rPr lang="en-US" dirty="0" smtClean="0">
                <a:solidFill>
                  <a:srgbClr val="272D71"/>
                </a:solidFill>
                <a:latin typeface="HelveticaNeueLT Std" pitchFamily="34" charset="0"/>
                <a:cs typeface="Arial" pitchFamily="34" charset="0"/>
              </a:rPr>
              <a:t>priorities</a:t>
            </a:r>
            <a:endParaRPr lang="en-US" dirty="0">
              <a:solidFill>
                <a:srgbClr val="272D71"/>
              </a:solidFill>
              <a:latin typeface="HelveticaNeueLT Std" pitchFamily="34" charset="0"/>
              <a:cs typeface="Arial" pitchFamily="34" charset="0"/>
            </a:endParaRPr>
          </a:p>
          <a:p>
            <a:pPr marL="547688" indent="-342900">
              <a:spcBef>
                <a:spcPct val="40000"/>
              </a:spcBef>
              <a:buFontTx/>
              <a:buChar char="»"/>
            </a:pPr>
            <a:r>
              <a:rPr lang="en-US" dirty="0" smtClean="0">
                <a:solidFill>
                  <a:srgbClr val="272D71"/>
                </a:solidFill>
                <a:latin typeface="HelveticaNeueLT Std" pitchFamily="34" charset="0"/>
                <a:cs typeface="Arial" pitchFamily="34" charset="0"/>
              </a:rPr>
              <a:t>Staff’s resistance to change</a:t>
            </a:r>
          </a:p>
          <a:p>
            <a:pPr marL="547688" indent="-342900">
              <a:spcBef>
                <a:spcPct val="40000"/>
              </a:spcBef>
              <a:buFontTx/>
              <a:buChar char="»"/>
            </a:pPr>
            <a:r>
              <a:rPr lang="en-US" dirty="0">
                <a:solidFill>
                  <a:srgbClr val="272D71"/>
                </a:solidFill>
                <a:latin typeface="HelveticaNeueLT Std" pitchFamily="34" charset="0"/>
                <a:cs typeface="Arial" pitchFamily="34" charset="0"/>
              </a:rPr>
              <a:t>Determining where to </a:t>
            </a:r>
            <a:r>
              <a:rPr lang="en-US" dirty="0" smtClean="0">
                <a:solidFill>
                  <a:srgbClr val="272D71"/>
                </a:solidFill>
                <a:latin typeface="HelveticaNeueLT Std" pitchFamily="34" charset="0"/>
                <a:cs typeface="Arial" pitchFamily="34" charset="0"/>
              </a:rPr>
              <a:t>begin</a:t>
            </a:r>
            <a:endParaRPr lang="en-US" dirty="0">
              <a:solidFill>
                <a:srgbClr val="272D71"/>
              </a:solidFill>
              <a:latin typeface="HelveticaNeueLT Std" pitchFamily="34" charset="0"/>
              <a:cs typeface="Arial" pitchFamily="34" charset="0"/>
            </a:endParaRPr>
          </a:p>
          <a:p>
            <a:pPr marL="547688" indent="-342900">
              <a:spcBef>
                <a:spcPct val="40000"/>
              </a:spcBef>
              <a:buFontTx/>
              <a:buChar char="»"/>
            </a:pPr>
            <a:endParaRPr lang="en-US" dirty="0" smtClean="0">
              <a:solidFill>
                <a:srgbClr val="272D71"/>
              </a:solidFill>
              <a:latin typeface="HelveticaNeueLT Std" pitchFamily="34" charset="0"/>
              <a:cs typeface="Arial" pitchFamily="34" charset="0"/>
            </a:endParaRPr>
          </a:p>
          <a:p>
            <a:pPr marL="547688" indent="-342900">
              <a:spcBef>
                <a:spcPct val="40000"/>
              </a:spcBef>
              <a:buFontTx/>
              <a:buChar char="»"/>
            </a:pPr>
            <a:endParaRPr lang="en-US" dirty="0" smtClean="0">
              <a:solidFill>
                <a:srgbClr val="272D71"/>
              </a:solidFill>
              <a:latin typeface="HelveticaNeueLT Std" pitchFamily="34" charset="0"/>
              <a:cs typeface="Arial" pitchFamily="34" charset="0"/>
            </a:endParaRPr>
          </a:p>
          <a:p>
            <a:r>
              <a:rPr lang="en-US" dirty="0" smtClean="0">
                <a:solidFill>
                  <a:srgbClr val="272D71"/>
                </a:solidFill>
                <a:latin typeface="HelveticaNeueLT Std" pitchFamily="34" charset="0"/>
              </a:rPr>
              <a:t> </a:t>
            </a:r>
          </a:p>
          <a:p>
            <a:pPr marL="1004888" lvl="1" indent="-342900">
              <a:spcBef>
                <a:spcPct val="40000"/>
              </a:spcBef>
              <a:buFontTx/>
              <a:buChar char="»"/>
            </a:pPr>
            <a:endParaRPr lang="en-US" dirty="0" smtClean="0">
              <a:solidFill>
                <a:srgbClr val="272D71"/>
              </a:solidFill>
              <a:latin typeface="HelveticaNeueLT Std" pitchFamily="34" charset="0"/>
            </a:endParaRPr>
          </a:p>
          <a:p>
            <a:pPr marL="1004888" lvl="1" indent="-342900">
              <a:spcBef>
                <a:spcPct val="40000"/>
              </a:spcBef>
              <a:buFontTx/>
              <a:buChar char="»"/>
            </a:pPr>
            <a:endParaRPr lang="en-US" dirty="0" smtClean="0">
              <a:solidFill>
                <a:srgbClr val="272D71"/>
              </a:solidFill>
              <a:latin typeface="HelveticaNeueLT Std" pitchFamily="34" charset="0"/>
              <a:cs typeface="Arial" pitchFamily="34" charset="0"/>
            </a:endParaRPr>
          </a:p>
          <a:p>
            <a:pPr marL="1004888" lvl="1" indent="-342900">
              <a:spcBef>
                <a:spcPct val="40000"/>
              </a:spcBef>
              <a:buFontTx/>
              <a:buChar char="»"/>
            </a:pPr>
            <a:endParaRPr lang="en-US" dirty="0" smtClean="0">
              <a:solidFill>
                <a:srgbClr val="272D71"/>
              </a:solidFill>
              <a:latin typeface="HelveticaNeueLT Std" pitchFamily="34" charset="0"/>
            </a:endParaRPr>
          </a:p>
        </p:txBody>
      </p:sp>
    </p:spTree>
    <p:extLst>
      <p:ext uri="{BB962C8B-B14F-4D97-AF65-F5344CB8AC3E}">
        <p14:creationId xmlns:p14="http://schemas.microsoft.com/office/powerpoint/2010/main" val="16681467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2774022"/>
          </a:xfrm>
          <a:prstGeom prst="rect">
            <a:avLst/>
          </a:prstGeom>
          <a:noFill/>
          <a:ln w="9525">
            <a:noFill/>
            <a:miter lim="800000"/>
            <a:headEnd/>
            <a:tailEnd/>
          </a:ln>
        </p:spPr>
      </p:pic>
      <p:sp>
        <p:nvSpPr>
          <p:cNvPr id="4" name="TextBox 3"/>
          <p:cNvSpPr txBox="1"/>
          <p:nvPr/>
        </p:nvSpPr>
        <p:spPr>
          <a:xfrm>
            <a:off x="0" y="2861846"/>
            <a:ext cx="9144000" cy="338554"/>
          </a:xfrm>
          <a:prstGeom prst="rect">
            <a:avLst/>
          </a:prstGeom>
          <a:solidFill>
            <a:srgbClr val="272D71"/>
          </a:solidFill>
        </p:spPr>
        <p:txBody>
          <a:bodyPr wrap="square" rtlCol="0">
            <a:spAutoFit/>
          </a:bodyPr>
          <a:lstStyle/>
          <a:p>
            <a:pPr algn="r"/>
            <a:r>
              <a:rPr lang="en-US" sz="1600" dirty="0" smtClean="0">
                <a:solidFill>
                  <a:schemeClr val="bg1"/>
                </a:solidFill>
                <a:latin typeface="HelveticaNeueLT Std Lt" pitchFamily="34" charset="0"/>
              </a:rPr>
              <a:t>More colleges and universities depend on TeamDynamixHE PPSM than any other solution</a:t>
            </a:r>
            <a:endParaRPr lang="en-US" sz="1600" dirty="0">
              <a:solidFill>
                <a:schemeClr val="bg1"/>
              </a:solidFill>
              <a:latin typeface="HelveticaNeueLT Std Lt" pitchFamily="34" charset="0"/>
            </a:endParaRPr>
          </a:p>
        </p:txBody>
      </p:sp>
      <p:sp>
        <p:nvSpPr>
          <p:cNvPr id="6" name="TextBox 5"/>
          <p:cNvSpPr txBox="1"/>
          <p:nvPr/>
        </p:nvSpPr>
        <p:spPr>
          <a:xfrm>
            <a:off x="609600" y="4038600"/>
            <a:ext cx="8077200" cy="1077218"/>
          </a:xfrm>
          <a:prstGeom prst="rect">
            <a:avLst/>
          </a:prstGeom>
          <a:noFill/>
        </p:spPr>
        <p:txBody>
          <a:bodyPr wrap="square" rtlCol="0">
            <a:spAutoFit/>
          </a:bodyPr>
          <a:lstStyle/>
          <a:p>
            <a:pPr algn="ctr"/>
            <a:r>
              <a:rPr lang="en-US" sz="3200" dirty="0" smtClean="0">
                <a:solidFill>
                  <a:srgbClr val="0079C1"/>
                </a:solidFill>
                <a:latin typeface="HelveticaNeueLT Std" pitchFamily="34" charset="0"/>
              </a:rPr>
              <a:t>Common Challenge:</a:t>
            </a:r>
          </a:p>
          <a:p>
            <a:pPr algn="ctr"/>
            <a:r>
              <a:rPr lang="en-US" sz="3200" dirty="0" smtClean="0">
                <a:solidFill>
                  <a:srgbClr val="0079C1"/>
                </a:solidFill>
                <a:latin typeface="HelveticaNeueLT Std" pitchFamily="34" charset="0"/>
              </a:rPr>
              <a:t>Budget and Resource Constraints</a:t>
            </a:r>
          </a:p>
        </p:txBody>
      </p:sp>
      <p:sp>
        <p:nvSpPr>
          <p:cNvPr id="7" name="TextBox 6"/>
          <p:cNvSpPr txBox="1"/>
          <p:nvPr/>
        </p:nvSpPr>
        <p:spPr>
          <a:xfrm>
            <a:off x="3352800" y="1905000"/>
            <a:ext cx="5410200" cy="707886"/>
          </a:xfrm>
          <a:prstGeom prst="rect">
            <a:avLst/>
          </a:prstGeom>
          <a:noFill/>
        </p:spPr>
        <p:txBody>
          <a:bodyPr wrap="square" rtlCol="0">
            <a:spAutoFit/>
          </a:bodyPr>
          <a:lstStyle/>
          <a:p>
            <a:pPr algn="r"/>
            <a:r>
              <a:rPr lang="en-US" sz="2000" b="1" dirty="0" smtClean="0">
                <a:solidFill>
                  <a:srgbClr val="272D71"/>
                </a:solidFill>
                <a:latin typeface="HelveticaNeueLT Std" pitchFamily="34" charset="0"/>
              </a:rPr>
              <a:t>Project, Portfolio and Service Management Software Built for Higher Education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20563</TotalTime>
  <Words>2833</Words>
  <Application>Microsoft Office PowerPoint</Application>
  <PresentationFormat>On-screen Show (4:3)</PresentationFormat>
  <Paragraphs>568</Paragraphs>
  <Slides>64</Slides>
  <Notes>47</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Managers in Higher Education facing new challenges</dc:title>
  <dc:creator>A satisfied Microsoft Office User</dc:creator>
  <cp:lastModifiedBy>agraf</cp:lastModifiedBy>
  <cp:revision>318</cp:revision>
  <cp:lastPrinted>2013-03-11T16:05:56Z</cp:lastPrinted>
  <dcterms:created xsi:type="dcterms:W3CDTF">2001-06-24T03:27:09Z</dcterms:created>
  <dcterms:modified xsi:type="dcterms:W3CDTF">2013-04-18T12:16:13Z</dcterms:modified>
</cp:coreProperties>
</file>