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321" r:id="rId2"/>
    <p:sldId id="314" r:id="rId3"/>
    <p:sldId id="322" r:id="rId4"/>
    <p:sldId id="302" r:id="rId5"/>
    <p:sldId id="305" r:id="rId6"/>
    <p:sldId id="299" r:id="rId7"/>
    <p:sldId id="315" r:id="rId8"/>
    <p:sldId id="300" r:id="rId9"/>
    <p:sldId id="308" r:id="rId10"/>
    <p:sldId id="316" r:id="rId11"/>
    <p:sldId id="317" r:id="rId12"/>
    <p:sldId id="310" r:id="rId13"/>
    <p:sldId id="318" r:id="rId14"/>
    <p:sldId id="319" r:id="rId15"/>
    <p:sldId id="320" r:id="rId16"/>
    <p:sldId id="323" r:id="rId17"/>
    <p:sldId id="294"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0000"/>
    <a:srgbClr val="656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84470" autoAdjust="0"/>
  </p:normalViewPr>
  <p:slideViewPr>
    <p:cSldViewPr>
      <p:cViewPr>
        <p:scale>
          <a:sx n="80" d="100"/>
          <a:sy n="80" d="100"/>
        </p:scale>
        <p:origin x="-1086"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3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2AB0FC8-06A8-421E-8E3C-BBCE72996E80}" type="datetimeFigureOut">
              <a:rPr lang="en-US" smtClean="0"/>
              <a:pPr/>
              <a:t>4/17/2013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03872F6-5D16-4A0B-94BF-EC0D1B6AC9F1}" type="slidenum">
              <a:rPr lang="en-US" smtClean="0"/>
              <a:pPr/>
              <a:t>‹#›</a:t>
            </a:fld>
            <a:endParaRPr lang="en-US"/>
          </a:p>
        </p:txBody>
      </p:sp>
    </p:spTree>
    <p:extLst>
      <p:ext uri="{BB962C8B-B14F-4D97-AF65-F5344CB8AC3E}">
        <p14:creationId xmlns:p14="http://schemas.microsoft.com/office/powerpoint/2010/main" val="192906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454D599-4FD7-4CE4-8B0E-AD41AB7D3A6F}" type="datetimeFigureOut">
              <a:rPr lang="en-US" smtClean="0"/>
              <a:pPr/>
              <a:t>4/17/2013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6D04981-2CA8-489B-BBA0-7BAC39EF7EEE}" type="slidenum">
              <a:rPr lang="en-US" smtClean="0"/>
              <a:pPr/>
              <a:t>‹#›</a:t>
            </a:fld>
            <a:endParaRPr lang="en-US"/>
          </a:p>
        </p:txBody>
      </p:sp>
    </p:spTree>
    <p:extLst>
      <p:ext uri="{BB962C8B-B14F-4D97-AF65-F5344CB8AC3E}">
        <p14:creationId xmlns:p14="http://schemas.microsoft.com/office/powerpoint/2010/main" val="1871487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a:t>
            </a:r>
          </a:p>
          <a:p>
            <a:r>
              <a:rPr lang="en-US" dirty="0" smtClean="0"/>
              <a:t>I’ll be sharing with you </a:t>
            </a:r>
            <a:r>
              <a:rPr lang="en-US" baseline="0" dirty="0" smtClean="0"/>
              <a:t>the method we are using to establish IS processes at the </a:t>
            </a:r>
            <a:r>
              <a:rPr lang="en-US" baseline="0" dirty="0" err="1" smtClean="0"/>
              <a:t>Univ</a:t>
            </a:r>
            <a:r>
              <a:rPr lang="en-US" baseline="0" dirty="0" smtClean="0"/>
              <a:t> of SC.</a:t>
            </a:r>
          </a:p>
          <a:p>
            <a:r>
              <a:rPr lang="en-US" baseline="0" dirty="0" smtClean="0"/>
              <a:t>---</a:t>
            </a:r>
          </a:p>
          <a:p>
            <a:r>
              <a:rPr lang="en-US" baseline="0" dirty="0" smtClean="0"/>
              <a:t>Please ask questions at any time.</a:t>
            </a:r>
            <a:endParaRPr lang="en-US" dirty="0" smtClean="0"/>
          </a:p>
        </p:txBody>
      </p:sp>
      <p:sp>
        <p:nvSpPr>
          <p:cNvPr id="4" name="Slide Number Placeholder 3"/>
          <p:cNvSpPr>
            <a:spLocks noGrp="1"/>
          </p:cNvSpPr>
          <p:nvPr>
            <p:ph type="sldNum" sz="quarter" idx="10"/>
          </p:nvPr>
        </p:nvSpPr>
        <p:spPr/>
        <p:txBody>
          <a:bodyPr/>
          <a:lstStyle/>
          <a:p>
            <a:fld id="{C6D04981-2CA8-489B-BBA0-7BAC39EF7EE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our approach to the data access standards.</a:t>
            </a:r>
          </a:p>
          <a:p>
            <a:r>
              <a:rPr lang="en-US" dirty="0" smtClean="0"/>
              <a:t>The data stewards use this document to essentially stake out their turf.</a:t>
            </a:r>
          </a:p>
          <a:p>
            <a:r>
              <a:rPr lang="en-US" dirty="0" smtClean="0"/>
              <a:t>This is a greatly abbreviated version of our registrar’s document. (step through a few)</a:t>
            </a:r>
          </a:p>
          <a:p>
            <a:r>
              <a:rPr lang="en-US" dirty="0" smtClean="0"/>
              <a:t>--</a:t>
            </a:r>
          </a:p>
          <a:p>
            <a:r>
              <a:rPr lang="en-US" dirty="0" smtClean="0"/>
              <a:t>An important component of this document is having the steward endorse the security standards.</a:t>
            </a:r>
          </a:p>
          <a:p>
            <a:r>
              <a:rPr lang="en-US" dirty="0" smtClean="0"/>
              <a:t>--</a:t>
            </a:r>
          </a:p>
          <a:p>
            <a:r>
              <a:rPr lang="en-US" dirty="0" smtClean="0"/>
              <a:t>And we also include an important</a:t>
            </a:r>
            <a:r>
              <a:rPr lang="en-US" baseline="0" dirty="0" smtClean="0"/>
              <a:t> reminder statement that the steward is authoritative over these data elements regardless of where they exist, or where they came from.</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the data</a:t>
            </a:r>
            <a:r>
              <a:rPr lang="en-US" baseline="0" dirty="0" smtClean="0"/>
              <a:t> security standards.</a:t>
            </a:r>
          </a:p>
          <a:p>
            <a:r>
              <a:rPr lang="en-US" baseline="0" dirty="0" smtClean="0"/>
              <a:t>They are cherry-picked from ISO 27002 and PCI DSS, as indicated by the letter “</a:t>
            </a:r>
            <a:r>
              <a:rPr lang="en-US" baseline="0" dirty="0" err="1" smtClean="0"/>
              <a:t>i</a:t>
            </a:r>
            <a:r>
              <a:rPr lang="en-US" baseline="0" dirty="0" smtClean="0"/>
              <a:t>” or “p” in square brackets.</a:t>
            </a:r>
          </a:p>
          <a:p>
            <a:r>
              <a:rPr lang="en-US" baseline="0" dirty="0" smtClean="0"/>
              <a:t>Other local requirements are also included, without any letter designated.</a:t>
            </a:r>
          </a:p>
          <a:p>
            <a:r>
              <a:rPr lang="en-US" dirty="0" smtClean="0"/>
              <a:t>To see the full list, you can download the PDF from the link at the bottom.</a:t>
            </a:r>
          </a:p>
          <a:p>
            <a:r>
              <a:rPr lang="en-US" dirty="0" smtClean="0"/>
              <a:t>And as with all of the information I’m presenting, feel free to use anything you want.</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guidelines and procedures.</a:t>
            </a:r>
          </a:p>
          <a:p>
            <a:r>
              <a:rPr lang="en-US" dirty="0" smtClean="0"/>
              <a:t>Here’s a snippet from one of our procedures.</a:t>
            </a:r>
          </a:p>
          <a:p>
            <a:r>
              <a:rPr lang="en-US" dirty="0" smtClean="0"/>
              <a:t>(read)</a:t>
            </a:r>
          </a:p>
          <a:p>
            <a:r>
              <a:rPr lang="en-US" dirty="0" smtClean="0"/>
              <a:t>--</a:t>
            </a:r>
          </a:p>
          <a:p>
            <a:r>
              <a:rPr lang="en-US" dirty="0" smtClean="0"/>
              <a:t>The</a:t>
            </a:r>
            <a:r>
              <a:rPr lang="en-US" baseline="0" dirty="0" smtClean="0"/>
              <a:t> Security Office creates a university-level procedure, and allows the organizational units – the departments – to fill in details.</a:t>
            </a:r>
          </a:p>
          <a:p>
            <a:r>
              <a:rPr lang="en-US" dirty="0" smtClean="0"/>
              <a:t>--</a:t>
            </a:r>
          </a:p>
          <a:p>
            <a:r>
              <a:rPr lang="en-US" dirty="0" smtClean="0"/>
              <a:t>So one department might specify one set of specifics ...</a:t>
            </a:r>
          </a:p>
          <a:p>
            <a:r>
              <a:rPr lang="en-US" dirty="0" smtClean="0"/>
              <a:t>--</a:t>
            </a:r>
          </a:p>
          <a:p>
            <a:r>
              <a:rPr lang="en-US" dirty="0" smtClean="0"/>
              <a:t>While another department does things a bit differently.</a:t>
            </a:r>
          </a:p>
          <a:p>
            <a:r>
              <a:rPr lang="en-US" dirty="0" smtClean="0"/>
              <a:t>--</a:t>
            </a:r>
          </a:p>
          <a:p>
            <a:r>
              <a:rPr lang="en-US" dirty="0" smtClean="0"/>
              <a:t>To see all</a:t>
            </a:r>
            <a:r>
              <a:rPr lang="en-US" baseline="0" dirty="0" smtClean="0"/>
              <a:t> of our guidelines and procedures, as well as training materials, you can browse this link.</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fast forward to implementation.</a:t>
            </a:r>
          </a:p>
          <a:p>
            <a:r>
              <a:rPr lang="en-US" dirty="0" smtClean="0"/>
              <a:t>Let’s say you have your policy framework complete:</a:t>
            </a:r>
            <a:r>
              <a:rPr lang="en-US" baseline="0" dirty="0" smtClean="0"/>
              <a:t> your policies, standards, and procedures.</a:t>
            </a:r>
          </a:p>
          <a:p>
            <a:r>
              <a:rPr lang="en-US" baseline="0" dirty="0" smtClean="0"/>
              <a:t>Do you think you can not just throw it all in front of your university community and say “go do it”?</a:t>
            </a:r>
          </a:p>
          <a:p>
            <a:r>
              <a:rPr lang="en-US" baseline="0" dirty="0" smtClean="0"/>
              <a:t>Here are some of the risks if you take that approach:</a:t>
            </a:r>
          </a:p>
          <a:p>
            <a:r>
              <a:rPr lang="en-US" baseline="0" dirty="0" smtClean="0"/>
              <a:t>--</a:t>
            </a:r>
          </a:p>
          <a:p>
            <a:r>
              <a:rPr lang="en-US" baseline="0" dirty="0" smtClean="0"/>
              <a:t>First off you will probably overwhelm and frustrate your staff to the point that they simply refuse.</a:t>
            </a:r>
          </a:p>
          <a:p>
            <a:r>
              <a:rPr lang="en-US" baseline="0" dirty="0" smtClean="0"/>
              <a:t>--</a:t>
            </a:r>
          </a:p>
          <a:p>
            <a:r>
              <a:rPr lang="en-US" dirty="0" smtClean="0"/>
              <a:t>Or perhaps they will find ways to rebel in secret.</a:t>
            </a:r>
          </a:p>
          <a:p>
            <a:r>
              <a:rPr lang="en-US" dirty="0" smtClean="0"/>
              <a:t>--</a:t>
            </a:r>
          </a:p>
          <a:p>
            <a:r>
              <a:rPr lang="en-US" dirty="0" smtClean="0"/>
              <a:t>You could even end up making things worse for your university. (discuss legal liability)</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here’s the approach</a:t>
            </a:r>
            <a:r>
              <a:rPr lang="en-US" baseline="0" dirty="0" smtClean="0"/>
              <a:t> we’re taking at the University of South Carolina.</a:t>
            </a:r>
          </a:p>
          <a:p>
            <a:r>
              <a:rPr lang="en-US" baseline="0" dirty="0" smtClean="0"/>
              <a:t>--</a:t>
            </a:r>
          </a:p>
          <a:p>
            <a:r>
              <a:rPr lang="en-US" baseline="0" dirty="0" smtClean="0"/>
              <a:t>We started out by informally assessing our current level of compliance with the security standards that we drew up, by talking to our various departmental IT managers.  From that we guesstimated a level of compliance that we thought would be achievable in the short or medium term.</a:t>
            </a:r>
          </a:p>
          <a:p>
            <a:r>
              <a:rPr lang="en-US" baseline="0" dirty="0" smtClean="0"/>
              <a:t>--</a:t>
            </a:r>
          </a:p>
          <a:p>
            <a:r>
              <a:rPr lang="en-US" baseline="0" dirty="0" smtClean="0"/>
              <a:t>And that’s where we set the bar, along with a deadline for compliance.</a:t>
            </a:r>
          </a:p>
          <a:p>
            <a:r>
              <a:rPr lang="en-US" baseline="0" dirty="0" smtClean="0"/>
              <a:t>--</a:t>
            </a:r>
          </a:p>
          <a:p>
            <a:r>
              <a:rPr lang="en-US" baseline="0" dirty="0" smtClean="0"/>
              <a:t>To enforce compliance, we created a kind of score card or grading rubric.  Those with unacceptable levels of risk will lose their access to university data.</a:t>
            </a:r>
          </a:p>
          <a:p>
            <a:r>
              <a:rPr lang="en-US" baseline="0" dirty="0" smtClean="0"/>
              <a:t>--</a:t>
            </a:r>
          </a:p>
          <a:p>
            <a:r>
              <a:rPr lang="en-US" baseline="0" dirty="0" smtClean="0"/>
              <a:t>Eventually we will be raising the bar.</a:t>
            </a:r>
          </a:p>
          <a:p>
            <a:r>
              <a:rPr lang="en-US" baseline="0" dirty="0" smtClean="0"/>
              <a:t>--</a:t>
            </a:r>
          </a:p>
          <a:p>
            <a:r>
              <a:rPr lang="en-US" baseline="0" dirty="0" smtClean="0"/>
              <a:t>and this part of the process repeats.</a:t>
            </a:r>
          </a:p>
          <a:p>
            <a:endParaRPr lang="en-US" baseline="0" dirty="0" smtClean="0"/>
          </a:p>
        </p:txBody>
      </p:sp>
      <p:sp>
        <p:nvSpPr>
          <p:cNvPr id="4" name="Slide Number Placeholder 3"/>
          <p:cNvSpPr>
            <a:spLocks noGrp="1"/>
          </p:cNvSpPr>
          <p:nvPr>
            <p:ph type="sldNum" sz="quarter" idx="10"/>
          </p:nvPr>
        </p:nvSpPr>
        <p:spPr/>
        <p:txBody>
          <a:bodyPr/>
          <a:lstStyle/>
          <a:p>
            <a:fld id="{C6D04981-2CA8-489B-BBA0-7BAC39EF7EE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look again at the security requirements.</a:t>
            </a:r>
          </a:p>
          <a:p>
            <a:r>
              <a:rPr lang="en-US" baseline="0" dirty="0" smtClean="0"/>
              <a:t>You can see our scoring rubric on the right side.</a:t>
            </a:r>
          </a:p>
          <a:p>
            <a:r>
              <a:rPr lang="en-US" baseline="0" dirty="0" smtClean="0"/>
              <a:t>This is the tool we’re using to ease our IT managers into these requirements</a:t>
            </a:r>
            <a:r>
              <a:rPr lang="en-US" baseline="0" dirty="0" smtClean="0"/>
              <a:t>.</a:t>
            </a:r>
          </a:p>
          <a:p>
            <a:r>
              <a:rPr lang="en-US" baseline="0" dirty="0" smtClean="0"/>
              <a:t>(discuss – weighting)</a:t>
            </a:r>
          </a:p>
          <a:p>
            <a:r>
              <a:rPr lang="en-US" baseline="0" dirty="0" smtClean="0"/>
              <a:t>(discuss – data sensitivity classification)</a:t>
            </a:r>
          </a:p>
          <a:p>
            <a:endParaRPr lang="en-US" baseline="0" dirty="0" smtClean="0"/>
          </a:p>
        </p:txBody>
      </p:sp>
      <p:sp>
        <p:nvSpPr>
          <p:cNvPr id="4" name="Slide Number Placeholder 3"/>
          <p:cNvSpPr>
            <a:spLocks noGrp="1"/>
          </p:cNvSpPr>
          <p:nvPr>
            <p:ph type="sldNum" sz="quarter" idx="10"/>
          </p:nvPr>
        </p:nvSpPr>
        <p:spPr/>
        <p:txBody>
          <a:bodyPr/>
          <a:lstStyle/>
          <a:p>
            <a:fld id="{C6D04981-2CA8-489B-BBA0-7BAC39EF7EE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is an elegant beauty to this structure, which we believe should hold up over time.</a:t>
            </a:r>
          </a:p>
          <a:p>
            <a:r>
              <a:rPr lang="en-US" dirty="0" smtClean="0"/>
              <a:t>(example: new requirement</a:t>
            </a:r>
            <a:r>
              <a:rPr lang="en-US" baseline="0" dirty="0" smtClean="0"/>
              <a:t> – DLP)</a:t>
            </a:r>
          </a:p>
          <a:p>
            <a:r>
              <a:rPr lang="en-US" baseline="0" dirty="0" smtClean="0"/>
              <a:t>(example: protest – physical </a:t>
            </a:r>
            <a:r>
              <a:rPr lang="en-US" baseline="0" smtClean="0"/>
              <a:t>access controls)</a:t>
            </a:r>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End of presentation</a:t>
            </a:r>
          </a:p>
          <a:p>
            <a:r>
              <a:rPr lang="en-US" smtClean="0"/>
              <a:t>---</a:t>
            </a:r>
          </a:p>
          <a:p>
            <a:r>
              <a:rPr lang="en-US" dirty="0" smtClean="0"/>
              <a:t>Questions?</a:t>
            </a:r>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 give you an idea of the complexity of our environment (explain)</a:t>
            </a:r>
          </a:p>
        </p:txBody>
      </p:sp>
      <p:sp>
        <p:nvSpPr>
          <p:cNvPr id="4" name="Slide Number Placeholder 3"/>
          <p:cNvSpPr>
            <a:spLocks noGrp="1"/>
          </p:cNvSpPr>
          <p:nvPr>
            <p:ph type="sldNum" sz="quarter" idx="10"/>
          </p:nvPr>
        </p:nvSpPr>
        <p:spPr/>
        <p:txBody>
          <a:bodyPr/>
          <a:lstStyle/>
          <a:p>
            <a:fld id="{C6D04981-2CA8-489B-BBA0-7BAC39EF7EE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core issue we’re tackling in establishing policy is “governance.”</a:t>
            </a:r>
          </a:p>
          <a:p>
            <a:r>
              <a:rPr lang="en-US" baseline="0" dirty="0" smtClean="0"/>
              <a:t>Governance of anything involves establishing authority and requirements.</a:t>
            </a:r>
          </a:p>
          <a:p>
            <a:r>
              <a:rPr lang="en-US" baseline="0" dirty="0" smtClean="0"/>
              <a:t>And that’s the process I’ll be describing here.</a:t>
            </a:r>
          </a:p>
          <a:p>
            <a:r>
              <a:rPr lang="en-US" baseline="0" dirty="0" smtClean="0"/>
              <a:t>At our university, this governance is established and codified using a policy framework.</a:t>
            </a:r>
          </a:p>
          <a:p>
            <a:r>
              <a:rPr lang="en-US" baseline="0" dirty="0" smtClean="0"/>
              <a:t>What do I mean by policy framework ... ?</a:t>
            </a:r>
          </a:p>
          <a:p>
            <a:r>
              <a:rPr lang="en-US" baseline="0" dirty="0" smtClean="0"/>
              <a:t>--</a:t>
            </a:r>
          </a:p>
          <a:p>
            <a:endParaRPr lang="en-US" baseline="0" dirty="0" smtClean="0"/>
          </a:p>
        </p:txBody>
      </p:sp>
      <p:sp>
        <p:nvSpPr>
          <p:cNvPr id="4" name="Slide Number Placeholder 3"/>
          <p:cNvSpPr>
            <a:spLocks noGrp="1"/>
          </p:cNvSpPr>
          <p:nvPr>
            <p:ph type="sldNum" sz="quarter" idx="10"/>
          </p:nvPr>
        </p:nvSpPr>
        <p:spPr/>
        <p:txBody>
          <a:bodyPr/>
          <a:lstStyle/>
          <a:p>
            <a:fld id="{C6D04981-2CA8-489B-BBA0-7BAC39EF7EE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policy framework looks like this:</a:t>
            </a:r>
          </a:p>
          <a:p>
            <a:r>
              <a:rPr lang="en-US" dirty="0" smtClean="0"/>
              <a:t>It’s built from the top,</a:t>
            </a:r>
            <a:r>
              <a:rPr lang="en-US" baseline="0" dirty="0" smtClean="0"/>
              <a:t> downward, starting with policy documents, then standards documents, and finally guidelines and procedure documents.</a:t>
            </a:r>
          </a:p>
          <a:p>
            <a:r>
              <a:rPr lang="en-US" baseline="0" dirty="0" smtClean="0"/>
              <a:t>--</a:t>
            </a:r>
          </a:p>
          <a:p>
            <a:r>
              <a:rPr lang="en-US" baseline="0" dirty="0" smtClean="0"/>
              <a:t>Policy documents (describe)</a:t>
            </a:r>
          </a:p>
          <a:p>
            <a:r>
              <a:rPr lang="en-US" baseline="0" dirty="0" smtClean="0"/>
              <a:t>--</a:t>
            </a:r>
          </a:p>
          <a:p>
            <a:r>
              <a:rPr lang="en-US" baseline="0" dirty="0" smtClean="0"/>
              <a:t>Standards documents (describe)</a:t>
            </a:r>
          </a:p>
          <a:p>
            <a:r>
              <a:rPr lang="en-US" baseline="0" dirty="0" smtClean="0"/>
              <a:t>--</a:t>
            </a:r>
          </a:p>
          <a:p>
            <a:r>
              <a:rPr lang="en-US" baseline="0" dirty="0" smtClean="0"/>
              <a:t>Guideline documents (describe)</a:t>
            </a:r>
          </a:p>
          <a:p>
            <a:r>
              <a:rPr lang="en-US" baseline="0" dirty="0" smtClean="0"/>
              <a:t>--</a:t>
            </a:r>
          </a:p>
          <a:p>
            <a:r>
              <a:rPr lang="en-US" baseline="0" dirty="0" smtClean="0"/>
              <a:t>Procedure documents (describe)</a:t>
            </a:r>
          </a:p>
          <a:p>
            <a:endParaRPr lang="en-US" baseline="0" dirty="0" smtClean="0"/>
          </a:p>
          <a:p>
            <a:r>
              <a:rPr lang="en-US" baseline="0" dirty="0" smtClean="0"/>
              <a:t>You might be saying to yourself, that’s too abstract, give me an example.</a:t>
            </a:r>
          </a:p>
          <a:p>
            <a:r>
              <a:rPr lang="en-US" baseline="0" dirty="0" smtClean="0"/>
              <a:t>Lucky for you ...</a:t>
            </a:r>
          </a:p>
          <a:p>
            <a:endParaRPr lang="en-US" baseline="0" dirty="0" smtClean="0"/>
          </a:p>
        </p:txBody>
      </p:sp>
      <p:sp>
        <p:nvSpPr>
          <p:cNvPr id="4" name="Slide Number Placeholder 3"/>
          <p:cNvSpPr>
            <a:spLocks noGrp="1"/>
          </p:cNvSpPr>
          <p:nvPr>
            <p:ph type="sldNum" sz="quarter" idx="10"/>
          </p:nvPr>
        </p:nvSpPr>
        <p:spPr/>
        <p:txBody>
          <a:bodyPr/>
          <a:lstStyle/>
          <a:p>
            <a:fld id="{C6D04981-2CA8-489B-BBA0-7BAC39EF7E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I’ve got you covered.</a:t>
            </a:r>
          </a:p>
          <a:p>
            <a:r>
              <a:rPr lang="en-US" dirty="0" smtClean="0"/>
              <a:t>Let’s look at an example</a:t>
            </a:r>
            <a:r>
              <a:rPr lang="en-US" baseline="0" dirty="0" smtClean="0"/>
              <a:t> you’re probably already familiar with.</a:t>
            </a:r>
          </a:p>
          <a:p>
            <a:r>
              <a:rPr lang="en-US" baseline="0" dirty="0" smtClean="0"/>
              <a:t>--</a:t>
            </a:r>
          </a:p>
          <a:p>
            <a:r>
              <a:rPr lang="en-US" baseline="0" dirty="0" smtClean="0"/>
              <a:t>In the area of state laws and public safety.</a:t>
            </a:r>
          </a:p>
          <a:p>
            <a:r>
              <a:rPr lang="en-US" baseline="0" dirty="0" smtClean="0"/>
              <a:t>--</a:t>
            </a:r>
          </a:p>
          <a:p>
            <a:r>
              <a:rPr lang="en-US" baseline="0" dirty="0" smtClean="0"/>
              <a:t>We can compare Policy documents to a state constitution. One provision of your state constitution might say something to the effect that the legislature shall establish laws to protect the safety of the people. (compare bullets)</a:t>
            </a:r>
          </a:p>
          <a:p>
            <a:r>
              <a:rPr lang="en-US" baseline="0" dirty="0" smtClean="0"/>
              <a:t>--</a:t>
            </a:r>
          </a:p>
          <a:p>
            <a:r>
              <a:rPr lang="en-US" baseline="0" dirty="0" smtClean="0"/>
              <a:t>We can compare Standards documents to a state law. One law in your state might say something to the effect that no one shall operate a vehicle at an unsafe speed, and that the Department of Transportation shall determine and post maximum safe speed. (compare bullets)</a:t>
            </a:r>
          </a:p>
          <a:p>
            <a:r>
              <a:rPr lang="en-US" baseline="0" dirty="0" smtClean="0"/>
              <a:t>--</a:t>
            </a:r>
          </a:p>
          <a:p>
            <a:r>
              <a:rPr lang="en-US" baseline="0" dirty="0" smtClean="0"/>
              <a:t>In this case, Guidelines might be where experts document the criteria determining maximum safe speed. (compare bullets)</a:t>
            </a:r>
          </a:p>
          <a:p>
            <a:r>
              <a:rPr lang="en-US" baseline="0" dirty="0" smtClean="0"/>
              <a:t>--</a:t>
            </a:r>
          </a:p>
          <a:p>
            <a:r>
              <a:rPr lang="en-US" baseline="0" dirty="0" smtClean="0"/>
              <a:t>And Procedures might be the compared to the speed limits that are posted.</a:t>
            </a:r>
          </a:p>
          <a:p>
            <a:endParaRPr lang="en-US" baseline="0" dirty="0" smtClean="0"/>
          </a:p>
          <a:p>
            <a:r>
              <a:rPr lang="en-US" baseline="0" dirty="0" smtClean="0"/>
              <a:t>Take note that as we progress down the hierarchy we increase the specificity and make the requirements easier to follow, and easier to enforce.</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our university, authority</a:t>
            </a:r>
            <a:r>
              <a:rPr lang="en-US" baseline="0" dirty="0" smtClean="0"/>
              <a:t> for information security starts at the top.</a:t>
            </a:r>
          </a:p>
          <a:p>
            <a:r>
              <a:rPr lang="en-US" baseline="0" dirty="0" smtClean="0"/>
              <a:t>--</a:t>
            </a:r>
          </a:p>
          <a:p>
            <a:r>
              <a:rPr lang="en-US" baseline="0" dirty="0" smtClean="0"/>
              <a:t>The board and top level executives have endorsed Policies.</a:t>
            </a:r>
          </a:p>
          <a:p>
            <a:r>
              <a:rPr lang="en-US" baseline="0" dirty="0" smtClean="0"/>
              <a:t>--</a:t>
            </a:r>
          </a:p>
          <a:p>
            <a:r>
              <a:rPr lang="en-US" baseline="0" dirty="0" smtClean="0"/>
              <a:t>These Policies place part of the governance in the hands of designated Data Trustees and Stewards.</a:t>
            </a:r>
          </a:p>
          <a:p>
            <a:r>
              <a:rPr lang="en-US" baseline="0" dirty="0" smtClean="0"/>
              <a:t>--</a:t>
            </a:r>
          </a:p>
          <a:p>
            <a:r>
              <a:rPr lang="en-US" baseline="0" dirty="0" smtClean="0"/>
              <a:t>The Data Stewards create or endorse standards; and these standards become requirements to be met in order to have access to university data.</a:t>
            </a:r>
          </a:p>
          <a:p>
            <a:r>
              <a:rPr lang="en-US" baseline="0" dirty="0" smtClean="0"/>
              <a:t>--</a:t>
            </a:r>
          </a:p>
          <a:p>
            <a:r>
              <a:rPr lang="en-US" baseline="0" dirty="0" smtClean="0"/>
              <a:t>Policy also designates the University Information Security Office as authoritative on the subject of information security ...</a:t>
            </a:r>
          </a:p>
          <a:p>
            <a:r>
              <a:rPr lang="en-US" baseline="0" dirty="0" smtClean="0"/>
              <a:t>--</a:t>
            </a:r>
          </a:p>
          <a:p>
            <a:r>
              <a:rPr lang="en-US" baseline="0" dirty="0" smtClean="0"/>
              <a:t>... and charges it with the responsibility to create the guidelines and procedures – at the university level – for secure handling of information.</a:t>
            </a:r>
            <a:r>
              <a:rPr lang="en-US" baseline="0" dirty="0"/>
              <a:t> </a:t>
            </a:r>
            <a:r>
              <a:rPr lang="en-US" baseline="0" dirty="0" smtClean="0"/>
              <a:t> And since our Data Stewards are generally not experts on information security ...</a:t>
            </a:r>
          </a:p>
          <a:p>
            <a:r>
              <a:rPr lang="en-US" baseline="0" dirty="0" smtClean="0"/>
              <a:t>--</a:t>
            </a:r>
          </a:p>
          <a:p>
            <a:r>
              <a:rPr lang="en-US" baseline="0" dirty="0" smtClean="0"/>
              <a:t>The Information Security Office has authored the security aspects of the standards required by the Data Stewards.</a:t>
            </a:r>
          </a:p>
          <a:p>
            <a:r>
              <a:rPr lang="en-US" baseline="0" dirty="0" smtClean="0"/>
              <a:t>--</a:t>
            </a:r>
          </a:p>
          <a:p>
            <a:r>
              <a:rPr lang="en-US" baseline="0" dirty="0" smtClean="0"/>
              <a:t>And these standards refer to the same Guidelines and Procedures.</a:t>
            </a:r>
          </a:p>
          <a:p>
            <a:r>
              <a:rPr lang="en-US" baseline="0" dirty="0" smtClean="0"/>
              <a:t>So the same set of security standards and procedures are enforced by the Data Stewards, with the penalty of noncompliance being loss of access to university data.</a:t>
            </a:r>
          </a:p>
          <a:p>
            <a:r>
              <a:rPr lang="en-US" baseline="0" dirty="0" smtClean="0"/>
              <a:t>And also enforced by the Information Security Office, with the penalty of noncompliance being loss of access to the university network.</a:t>
            </a:r>
          </a:p>
          <a:p>
            <a:endParaRPr lang="en-US" baseline="0" dirty="0" smtClean="0"/>
          </a:p>
        </p:txBody>
      </p:sp>
      <p:sp>
        <p:nvSpPr>
          <p:cNvPr id="4" name="Slide Number Placeholder 3"/>
          <p:cNvSpPr>
            <a:spLocks noGrp="1"/>
          </p:cNvSpPr>
          <p:nvPr>
            <p:ph type="sldNum" sz="quarter" idx="10"/>
          </p:nvPr>
        </p:nvSpPr>
        <p:spPr/>
        <p:txBody>
          <a:bodyPr/>
          <a:lstStyle/>
          <a:p>
            <a:fld id="{C6D04981-2CA8-489B-BBA0-7BAC39EF7EE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Checks on authority are established through ...</a:t>
            </a:r>
          </a:p>
          <a:p>
            <a:r>
              <a:rPr lang="en-US" dirty="0" smtClean="0"/>
              <a:t>--</a:t>
            </a:r>
          </a:p>
          <a:p>
            <a:r>
              <a:rPr lang="en-US" dirty="0" smtClean="0"/>
              <a:t>... the creation of an executive level advisory committee to advise on the creation of policies, standards, and procedures ...</a:t>
            </a:r>
          </a:p>
          <a:p>
            <a:r>
              <a:rPr lang="en-US" dirty="0" smtClean="0"/>
              <a:t>--</a:t>
            </a:r>
          </a:p>
          <a:p>
            <a:r>
              <a:rPr lang="en-US" dirty="0" smtClean="0"/>
              <a:t>... and a functional level advisory committee to advise</a:t>
            </a:r>
            <a:r>
              <a:rPr lang="en-US" baseline="0" dirty="0" smtClean="0"/>
              <a:t> on the creation of guidelines and procedures.</a:t>
            </a:r>
          </a:p>
          <a:p>
            <a:r>
              <a:rPr lang="en-US" baseline="0" dirty="0" smtClean="0"/>
              <a:t>--</a:t>
            </a:r>
          </a:p>
          <a:p>
            <a:r>
              <a:rPr lang="en-US" baseline="0" dirty="0" smtClean="0"/>
              <a:t>In addition, the university auditor – who reports directly to the board – has authority to review the whole thing.</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strategy we are using at the University of South Carolina</a:t>
            </a:r>
            <a:r>
              <a:rPr lang="en-US" baseline="0" dirty="0" smtClean="0"/>
              <a:t> to develop are framework</a:t>
            </a:r>
            <a:r>
              <a:rPr lang="en-US" dirty="0" smtClean="0"/>
              <a:t>.</a:t>
            </a:r>
          </a:p>
          <a:p>
            <a:r>
              <a:rPr lang="en-US" dirty="0" smtClean="0"/>
              <a:t>Note that I said</a:t>
            </a:r>
            <a:r>
              <a:rPr lang="en-US" baseline="0" dirty="0" smtClean="0"/>
              <a:t> “are using” – it’s an ongoing process that is not yet fully implemented, but has been working well for us so far.</a:t>
            </a:r>
          </a:p>
          <a:p>
            <a:r>
              <a:rPr lang="en-US" baseline="0" dirty="0" smtClean="0"/>
              <a:t>--</a:t>
            </a:r>
          </a:p>
          <a:p>
            <a:r>
              <a:rPr lang="en-US" dirty="0" smtClean="0"/>
              <a:t>In</a:t>
            </a:r>
            <a:r>
              <a:rPr lang="en-US" baseline="0" dirty="0" smtClean="0"/>
              <a:t> establishing policy, we’ve found there is simply no substitute for executive level backing.</a:t>
            </a:r>
          </a:p>
          <a:p>
            <a:r>
              <a:rPr lang="en-US" baseline="0" dirty="0" smtClean="0"/>
              <a:t>Part of this is designating data stewards who are high enough level in the organization to enforce the policy.</a:t>
            </a:r>
          </a:p>
          <a:p>
            <a:r>
              <a:rPr lang="en-US" baseline="0" dirty="0" smtClean="0"/>
              <a:t>--</a:t>
            </a:r>
          </a:p>
          <a:p>
            <a:r>
              <a:rPr lang="en-US" baseline="0" dirty="0" smtClean="0"/>
              <a:t>The data access requirements (standards) will probably have to wait until you have data stewards designated.</a:t>
            </a:r>
          </a:p>
          <a:p>
            <a:r>
              <a:rPr lang="en-US" baseline="0" dirty="0" smtClean="0"/>
              <a:t>--</a:t>
            </a:r>
          </a:p>
          <a:p>
            <a:r>
              <a:rPr lang="en-US" baseline="0" dirty="0" smtClean="0"/>
              <a:t>Concurrently, you can begin creating security standards based on industry standards. (discuss)</a:t>
            </a:r>
          </a:p>
          <a:p>
            <a:r>
              <a:rPr lang="en-US" baseline="0" dirty="0" smtClean="0"/>
              <a:t>--</a:t>
            </a:r>
          </a:p>
          <a:p>
            <a:r>
              <a:rPr lang="en-US" baseline="0" dirty="0" smtClean="0"/>
              <a:t>You can also begin creating security guidelines and procedures. You will probably find that some of your departmental IT staff want to do the right thing, but don’t necessarily know what the right thing is.  The procedures can help these people.</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creating or revising policy, our approach has been this:</a:t>
            </a:r>
          </a:p>
          <a:p>
            <a:r>
              <a:rPr lang="en-US" baseline="0" dirty="0" smtClean="0"/>
              <a:t>--</a:t>
            </a:r>
          </a:p>
          <a:p>
            <a:r>
              <a:rPr lang="en-US" baseline="0" dirty="0" smtClean="0"/>
              <a:t>First step is to shamelessly plagiarize policy documents from other institutions.</a:t>
            </a:r>
          </a:p>
          <a:p>
            <a:r>
              <a:rPr lang="en-US" baseline="0" dirty="0" smtClean="0"/>
              <a:t>--</a:t>
            </a:r>
          </a:p>
          <a:p>
            <a:r>
              <a:rPr lang="en-US" baseline="0" dirty="0" smtClean="0"/>
              <a:t>And here are links to our relevant policy documents, in case you want to see.</a:t>
            </a:r>
          </a:p>
          <a:p>
            <a:r>
              <a:rPr lang="en-US" baseline="0" dirty="0" smtClean="0"/>
              <a:t>--</a:t>
            </a:r>
          </a:p>
          <a:p>
            <a:r>
              <a:rPr lang="en-US" dirty="0" smtClean="0"/>
              <a:t>Of course you have to adapt these policy documents to your institutional environment.</a:t>
            </a:r>
          </a:p>
          <a:p>
            <a:r>
              <a:rPr lang="en-US" dirty="0" smtClean="0"/>
              <a:t>--</a:t>
            </a:r>
          </a:p>
          <a:p>
            <a:r>
              <a:rPr lang="en-US" dirty="0" smtClean="0"/>
              <a:t>This is the Field of Dreams approach</a:t>
            </a:r>
            <a:r>
              <a:rPr lang="en-US" baseline="0" dirty="0" smtClean="0"/>
              <a:t> – “if you build it, they will come” – if you have a good solid policy document ready for executives to examine and tweak to their liking, it might improve your odds of getting it done.  And if you still have trouble getting traction, remember ...</a:t>
            </a:r>
          </a:p>
          <a:p>
            <a:r>
              <a:rPr lang="en-US" baseline="0" dirty="0" smtClean="0"/>
              <a:t>--</a:t>
            </a:r>
          </a:p>
          <a:p>
            <a:r>
              <a:rPr lang="en-US" baseline="0" dirty="0" smtClean="0"/>
              <a:t>Never waste a good crisis. (explain)</a:t>
            </a:r>
          </a:p>
          <a:p>
            <a:r>
              <a:rPr lang="en-US" baseline="0" dirty="0" smtClean="0"/>
              <a:t>(Detection tools help)</a:t>
            </a:r>
          </a:p>
          <a:p>
            <a:endParaRPr lang="en-US" dirty="0"/>
          </a:p>
        </p:txBody>
      </p:sp>
      <p:sp>
        <p:nvSpPr>
          <p:cNvPr id="4" name="Slide Number Placeholder 3"/>
          <p:cNvSpPr>
            <a:spLocks noGrp="1"/>
          </p:cNvSpPr>
          <p:nvPr>
            <p:ph type="sldNum" sz="quarter" idx="10"/>
          </p:nvPr>
        </p:nvSpPr>
        <p:spPr/>
        <p:txBody>
          <a:bodyPr/>
          <a:lstStyle/>
          <a:p>
            <a:fld id="{C6D04981-2CA8-489B-BBA0-7BAC39EF7EE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86000"/>
            <a:ext cx="4038600" cy="3840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286000"/>
            <a:ext cx="4038600" cy="3840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2098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19399"/>
            <a:ext cx="4040188"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2098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819399"/>
            <a:ext cx="4041775" cy="3306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133600"/>
            <a:ext cx="3008313" cy="3992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42999"/>
            <a:ext cx="5486400"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381138D-658C-4D0A-88ED-81EBDFE293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1430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590800"/>
            <a:ext cx="8229600" cy="3535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1138D-658C-4D0A-88ED-81EBDFE29347}" type="slidenum">
              <a:rPr lang="en-US" smtClean="0"/>
              <a:pPr/>
              <a:t>‹#›</a:t>
            </a:fld>
            <a:endParaRPr lang="en-US" dirty="0"/>
          </a:p>
        </p:txBody>
      </p:sp>
      <p:pic>
        <p:nvPicPr>
          <p:cNvPr id="1026" name="Picture 2" descr="K:\Dept\UTSD\Information Security\Publications\ITSO_LogoWide.png"/>
          <p:cNvPicPr>
            <a:picLocks noChangeAspect="1" noChangeArrowheads="1"/>
          </p:cNvPicPr>
          <p:nvPr userDrawn="1"/>
        </p:nvPicPr>
        <p:blipFill>
          <a:blip r:embed="rId13" cstate="print"/>
          <a:srcRect/>
          <a:stretch>
            <a:fillRect/>
          </a:stretch>
        </p:blipFill>
        <p:spPr bwMode="auto">
          <a:xfrm>
            <a:off x="91440" y="91440"/>
            <a:ext cx="8942695" cy="894270"/>
          </a:xfrm>
          <a:prstGeom prst="rect">
            <a:avLst/>
          </a:prstGeom>
          <a:noFill/>
        </p:spPr>
      </p:pic>
      <p:cxnSp>
        <p:nvCxnSpPr>
          <p:cNvPr id="9" name="Straight Connector 8"/>
          <p:cNvCxnSpPr/>
          <p:nvPr userDrawn="1"/>
        </p:nvCxnSpPr>
        <p:spPr>
          <a:xfrm>
            <a:off x="0" y="1047890"/>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userDrawn="1"/>
        </p:nvSpPr>
        <p:spPr>
          <a:xfrm>
            <a:off x="6300225" y="202980"/>
            <a:ext cx="2843775" cy="6144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000335" y="702244"/>
            <a:ext cx="2843775" cy="268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uts.sc.edu/itsecurity/docs/USC-DSR-Checklist-Restricted.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uts.sc.edu/itsecurity/program"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sc.edu/policies/univ150.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www.sc.edu/policies/it300.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5855" y="1931205"/>
            <a:ext cx="8372290" cy="2046100"/>
          </a:xfrm>
        </p:spPr>
        <p:txBody>
          <a:bodyPr>
            <a:normAutofit fontScale="90000"/>
          </a:bodyPr>
          <a:lstStyle/>
          <a:p>
            <a:r>
              <a:rPr lang="en-US" dirty="0" smtClean="0"/>
              <a:t>A Practitioner’s Approach</a:t>
            </a:r>
            <a:br>
              <a:rPr lang="en-US" dirty="0" smtClean="0"/>
            </a:br>
            <a:r>
              <a:rPr lang="en-US" dirty="0" smtClean="0"/>
              <a:t>for Implementing</a:t>
            </a:r>
            <a:br>
              <a:rPr lang="en-US" dirty="0" smtClean="0"/>
            </a:br>
            <a:r>
              <a:rPr lang="en-US" dirty="0" smtClean="0"/>
              <a:t>Information Security Policy</a:t>
            </a:r>
            <a:endParaRPr lang="en-US" dirty="0"/>
          </a:p>
        </p:txBody>
      </p:sp>
      <p:sp>
        <p:nvSpPr>
          <p:cNvPr id="5" name="Title 1"/>
          <p:cNvSpPr txBox="1">
            <a:spLocks/>
          </p:cNvSpPr>
          <p:nvPr/>
        </p:nvSpPr>
        <p:spPr>
          <a:xfrm>
            <a:off x="5071264" y="4619555"/>
            <a:ext cx="3648475" cy="1470025"/>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n-US" sz="2000" b="1" noProof="0" dirty="0" smtClean="0">
                <a:latin typeface="+mj-lt"/>
                <a:ea typeface="+mj-ea"/>
                <a:cs typeface="+mj-cs"/>
              </a:rPr>
              <a:t>David Wilhite</a:t>
            </a:r>
          </a:p>
          <a:p>
            <a:pPr marL="0" marR="0" lvl="0" indent="0" algn="r" defTabSz="914400" rtl="0" eaLnBrk="1" fontAlgn="auto" latinLnBrk="0" hangingPunct="1">
              <a:lnSpc>
                <a:spcPct val="100000"/>
              </a:lnSpc>
              <a:spcBef>
                <a:spcPct val="0"/>
              </a:spcBef>
              <a:spcAft>
                <a:spcPts val="0"/>
              </a:spcAft>
              <a:buClrTx/>
              <a:buSzTx/>
              <a:buFontTx/>
              <a:buNone/>
              <a:tabLst/>
              <a:defRPr/>
            </a:pPr>
            <a:r>
              <a:rPr lang="en-US" sz="2000" dirty="0" smtClean="0">
                <a:latin typeface="+mj-lt"/>
                <a:ea typeface="+mj-ea"/>
                <a:cs typeface="+mj-cs"/>
              </a:rPr>
              <a:t>IT Security Office</a:t>
            </a:r>
            <a:endParaRPr lang="en-US" sz="2000" noProof="0" dirty="0" smtClean="0">
              <a:latin typeface="+mj-lt"/>
              <a:ea typeface="+mj-ea"/>
              <a:cs typeface="+mj-cs"/>
            </a:endParaRPr>
          </a:p>
          <a:p>
            <a:pPr marL="0" marR="0" lvl="0" indent="0" algn="r" defTabSz="914400" rtl="0" eaLnBrk="1" fontAlgn="auto" latinLnBrk="0" hangingPunct="1">
              <a:lnSpc>
                <a:spcPct val="100000"/>
              </a:lnSpc>
              <a:spcBef>
                <a:spcPts val="1200"/>
              </a:spcBef>
              <a:spcAft>
                <a:spcPts val="0"/>
              </a:spcAft>
              <a:buClrTx/>
              <a:buSzTx/>
              <a:buFontTx/>
              <a:buNone/>
              <a:tabLst/>
              <a:defRPr/>
            </a:pPr>
            <a:r>
              <a:rPr lang="en-US" sz="2000" dirty="0" smtClean="0">
                <a:latin typeface="+mj-lt"/>
                <a:ea typeface="+mj-ea"/>
                <a:cs typeface="+mj-cs"/>
              </a:rPr>
              <a:t>p</a:t>
            </a:r>
            <a:r>
              <a:rPr lang="en-US" sz="2000" noProof="0" dirty="0" err="1" smtClean="0">
                <a:latin typeface="+mj-lt"/>
                <a:ea typeface="+mj-ea"/>
                <a:cs typeface="+mj-cs"/>
              </a:rPr>
              <a:t>rimary</a:t>
            </a:r>
            <a:r>
              <a:rPr lang="en-US" sz="2000" noProof="0" dirty="0" smtClean="0">
                <a:latin typeface="+mj-lt"/>
                <a:ea typeface="+mj-ea"/>
                <a:cs typeface="+mj-cs"/>
              </a:rPr>
              <a:t> author of IS procedures</a:t>
            </a:r>
          </a:p>
          <a:p>
            <a:pPr marL="0" marR="0" lvl="0" indent="0" algn="r"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dirty="0" smtClean="0">
                <a:ln>
                  <a:noFill/>
                </a:ln>
                <a:solidFill>
                  <a:schemeClr val="tx1"/>
                </a:solidFill>
                <a:effectLst/>
                <a:uLnTx/>
                <a:uFillTx/>
                <a:latin typeface="+mj-lt"/>
                <a:ea typeface="+mj-ea"/>
                <a:cs typeface="+mj-cs"/>
              </a:rPr>
              <a:t>at University of South Carolina</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itle 1"/>
          <p:cNvSpPr txBox="1">
            <a:spLocks/>
          </p:cNvSpPr>
          <p:nvPr/>
        </p:nvSpPr>
        <p:spPr>
          <a:xfrm>
            <a:off x="501070" y="4619555"/>
            <a:ext cx="3648475" cy="1470025"/>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400" b="1" noProof="0" dirty="0" smtClean="0">
                <a:solidFill>
                  <a:srgbClr val="FF0000"/>
                </a:solidFill>
                <a:latin typeface="+mj-lt"/>
                <a:ea typeface="+mj-ea"/>
                <a:cs typeface="+mj-cs"/>
              </a:rPr>
              <a:t>Ask questions at any time.</a:t>
            </a:r>
            <a:endParaRPr kumimoji="0" lang="en-US" sz="24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10</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Data Access Requirements (Standards)</a:t>
            </a:r>
            <a:endParaRPr lang="en-US" sz="2400" dirty="0">
              <a:latin typeface="Arial Rounded MT Bold" pitchFamily="34" charset="0"/>
            </a:endParaRPr>
          </a:p>
        </p:txBody>
      </p:sp>
      <p:sp>
        <p:nvSpPr>
          <p:cNvPr id="27" name="TextBox 26"/>
          <p:cNvSpPr txBox="1"/>
          <p:nvPr/>
        </p:nvSpPr>
        <p:spPr>
          <a:xfrm>
            <a:off x="539475" y="4235505"/>
            <a:ext cx="2446103" cy="738664"/>
          </a:xfrm>
          <a:prstGeom prst="rect">
            <a:avLst/>
          </a:prstGeom>
          <a:noFill/>
          <a:ln w="25400">
            <a:noFill/>
          </a:ln>
        </p:spPr>
        <p:txBody>
          <a:bodyPr wrap="square" rtlCol="0">
            <a:spAutoFit/>
          </a:bodyPr>
          <a:lstStyle/>
          <a:p>
            <a:pPr marL="225425" indent="-225425">
              <a:buFont typeface="Wingdings" pitchFamily="2" charset="2"/>
              <a:buChar char="q"/>
            </a:pPr>
            <a:r>
              <a:rPr lang="en-US" sz="1400" b="1" dirty="0" smtClean="0">
                <a:cs typeface="Courier New" pitchFamily="49" charset="0"/>
              </a:rPr>
              <a:t>Data Stewards create</a:t>
            </a:r>
            <a:br>
              <a:rPr lang="en-US" sz="1400" b="1" dirty="0" smtClean="0">
                <a:cs typeface="Courier New" pitchFamily="49" charset="0"/>
              </a:rPr>
            </a:br>
            <a:r>
              <a:rPr lang="en-US" sz="1400" b="1" u="sng" dirty="0" smtClean="0">
                <a:cs typeface="Courier New" pitchFamily="49" charset="0"/>
              </a:rPr>
              <a:t>Data Access Requirements </a:t>
            </a:r>
            <a:r>
              <a:rPr lang="en-US" sz="1400" b="1" dirty="0" smtClean="0">
                <a:cs typeface="Courier New" pitchFamily="49" charset="0"/>
              </a:rPr>
              <a:t>documents.</a:t>
            </a:r>
          </a:p>
        </p:txBody>
      </p:sp>
      <p:sp>
        <p:nvSpPr>
          <p:cNvPr id="28" name="TextBox 27"/>
          <p:cNvSpPr txBox="1"/>
          <p:nvPr/>
        </p:nvSpPr>
        <p:spPr>
          <a:xfrm>
            <a:off x="539475" y="5157226"/>
            <a:ext cx="2446103" cy="954107"/>
          </a:xfrm>
          <a:prstGeom prst="rect">
            <a:avLst/>
          </a:prstGeom>
          <a:noFill/>
          <a:ln w="25400">
            <a:noFill/>
          </a:ln>
        </p:spPr>
        <p:txBody>
          <a:bodyPr wrap="square" rtlCol="0">
            <a:spAutoFit/>
          </a:bodyPr>
          <a:lstStyle/>
          <a:p>
            <a:pPr marL="225425" indent="-225425">
              <a:buFont typeface="Wingdings" pitchFamily="2" charset="2"/>
              <a:buChar char="q"/>
            </a:pPr>
            <a:r>
              <a:rPr lang="en-US" sz="1400" b="1" dirty="0" smtClean="0">
                <a:cs typeface="Courier New" pitchFamily="49" charset="0"/>
              </a:rPr>
              <a:t>Data Stewards endorse</a:t>
            </a:r>
            <a:br>
              <a:rPr lang="en-US" sz="1400" b="1" dirty="0" smtClean="0">
                <a:cs typeface="Courier New" pitchFamily="49" charset="0"/>
              </a:rPr>
            </a:br>
            <a:r>
              <a:rPr lang="en-US" sz="1400" b="1" u="sng" dirty="0" smtClean="0">
                <a:cs typeface="Courier New" pitchFamily="49" charset="0"/>
              </a:rPr>
              <a:t>Data Security Requirements </a:t>
            </a:r>
            <a:r>
              <a:rPr lang="en-US" sz="1400" b="1" dirty="0" smtClean="0">
                <a:cs typeface="Courier New" pitchFamily="49" charset="0"/>
              </a:rPr>
              <a:t>document (drafted by IS Office).</a:t>
            </a:r>
          </a:p>
        </p:txBody>
      </p:sp>
      <p:sp>
        <p:nvSpPr>
          <p:cNvPr id="44" name="Rectangle 43"/>
          <p:cNvSpPr/>
          <p:nvPr/>
        </p:nvSpPr>
        <p:spPr>
          <a:xfrm>
            <a:off x="3535065" y="1585560"/>
            <a:ext cx="5184675" cy="4915840"/>
          </a:xfrm>
          <a:prstGeom prst="rect">
            <a:avLst/>
          </a:prstGeom>
          <a:solidFill>
            <a:schemeClr val="bg1"/>
          </a:solidFill>
          <a:ln w="9525">
            <a:solidFill>
              <a:schemeClr val="tx1"/>
            </a:solidFill>
          </a:ln>
          <a:effectLst>
            <a:outerShdw blurRad="508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solidFill>
                  <a:schemeClr val="tx1"/>
                </a:solidFill>
              </a:rPr>
              <a:t>Data Access Requirements – Registrar</a:t>
            </a:r>
          </a:p>
          <a:p>
            <a:endParaRPr lang="en-US" sz="800" dirty="0" smtClean="0">
              <a:solidFill>
                <a:schemeClr val="tx1"/>
              </a:solidFill>
            </a:endParaRPr>
          </a:p>
          <a:p>
            <a:r>
              <a:rPr lang="en-US" sz="1400" dirty="0" smtClean="0">
                <a:solidFill>
                  <a:schemeClr val="tx1"/>
                </a:solidFill>
              </a:rPr>
              <a:t>Authoritative Datasets</a:t>
            </a:r>
          </a:p>
          <a:p>
            <a:pPr marL="225425"/>
            <a:r>
              <a:rPr lang="en-US" sz="1200" dirty="0" smtClean="0">
                <a:solidFill>
                  <a:schemeClr val="tx1"/>
                </a:solidFill>
              </a:rPr>
              <a:t>“General Student” table</a:t>
            </a:r>
          </a:p>
          <a:p>
            <a:pPr marL="225425"/>
            <a:r>
              <a:rPr lang="en-US" sz="1200" dirty="0" smtClean="0">
                <a:solidFill>
                  <a:schemeClr val="tx1"/>
                </a:solidFill>
              </a:rPr>
              <a:t>“Grades” table</a:t>
            </a:r>
          </a:p>
          <a:p>
            <a:pPr marL="225425"/>
            <a:endParaRPr lang="en-US" sz="800" dirty="0" smtClean="0">
              <a:solidFill>
                <a:schemeClr val="tx1"/>
              </a:solidFill>
            </a:endParaRPr>
          </a:p>
          <a:p>
            <a:r>
              <a:rPr lang="en-US" sz="1400" dirty="0" smtClean="0">
                <a:solidFill>
                  <a:schemeClr val="tx1"/>
                </a:solidFill>
              </a:rPr>
              <a:t>Sensitive Data Types</a:t>
            </a:r>
          </a:p>
          <a:p>
            <a:pPr marL="463550" indent="-238125"/>
            <a:r>
              <a:rPr lang="en-US" sz="1200" b="1" dirty="0" smtClean="0">
                <a:solidFill>
                  <a:schemeClr val="tx1"/>
                </a:solidFill>
              </a:rPr>
              <a:t>Social Security Number </a:t>
            </a:r>
            <a:r>
              <a:rPr lang="en-US" sz="1200" dirty="0" smtClean="0">
                <a:solidFill>
                  <a:schemeClr val="tx1"/>
                </a:solidFill>
              </a:rPr>
              <a:t>(Restricted) – whether full or partial, must be treated as Restricted Data.</a:t>
            </a:r>
          </a:p>
          <a:p>
            <a:pPr marL="463550" indent="-238125"/>
            <a:r>
              <a:rPr lang="en-US" sz="1200" b="1" dirty="0" smtClean="0">
                <a:solidFill>
                  <a:schemeClr val="tx1"/>
                </a:solidFill>
              </a:rPr>
              <a:t>Academic Scores</a:t>
            </a:r>
            <a:r>
              <a:rPr lang="en-US" sz="1200" dirty="0" smtClean="0">
                <a:solidFill>
                  <a:schemeClr val="tx1"/>
                </a:solidFill>
              </a:rPr>
              <a:t> (Restricted)</a:t>
            </a:r>
          </a:p>
          <a:p>
            <a:pPr marL="463550" indent="-238125"/>
            <a:r>
              <a:rPr lang="en-US" sz="1200" b="1" dirty="0" smtClean="0">
                <a:solidFill>
                  <a:schemeClr val="tx1"/>
                </a:solidFill>
              </a:rPr>
              <a:t>Disciplinary Information</a:t>
            </a:r>
            <a:r>
              <a:rPr lang="en-US" sz="1200" dirty="0" smtClean="0">
                <a:solidFill>
                  <a:schemeClr val="tx1"/>
                </a:solidFill>
              </a:rPr>
              <a:t> (Restricted) – All information related to academic probation or other disciplinary actions must be treated as Restricted.</a:t>
            </a:r>
          </a:p>
          <a:p>
            <a:pPr marL="463550" indent="-238125"/>
            <a:r>
              <a:rPr lang="en-US" sz="1200" b="1" dirty="0" smtClean="0">
                <a:solidFill>
                  <a:schemeClr val="tx1"/>
                </a:solidFill>
              </a:rPr>
              <a:t>Directory Data</a:t>
            </a:r>
            <a:r>
              <a:rPr lang="en-US" sz="1200" dirty="0" smtClean="0">
                <a:solidFill>
                  <a:schemeClr val="tx1"/>
                </a:solidFill>
              </a:rPr>
              <a:t> (Limited/General Access) – Several data types are classified below as Directory Data.  For students who have requested this data to be unlisted, it must be treated as Limited Access.  For other students, this data is General Access.  Where unlisted status is not known, treat as Limited Access.</a:t>
            </a:r>
          </a:p>
          <a:p>
            <a:pPr marL="463550" indent="-238125"/>
            <a:r>
              <a:rPr lang="en-US" sz="1200" b="1" dirty="0" smtClean="0">
                <a:solidFill>
                  <a:schemeClr val="tx1"/>
                </a:solidFill>
              </a:rPr>
              <a:t>Phone Number</a:t>
            </a:r>
            <a:r>
              <a:rPr lang="en-US" sz="1200" dirty="0" smtClean="0">
                <a:solidFill>
                  <a:schemeClr val="tx1"/>
                </a:solidFill>
              </a:rPr>
              <a:t> (Limited/General Access) – see Directory Data above.</a:t>
            </a:r>
          </a:p>
          <a:p>
            <a:pPr marL="463550" indent="-238125"/>
            <a:r>
              <a:rPr lang="en-US" sz="1200" b="1" dirty="0" smtClean="0">
                <a:solidFill>
                  <a:schemeClr val="tx1"/>
                </a:solidFill>
              </a:rPr>
              <a:t>Email Address </a:t>
            </a:r>
            <a:r>
              <a:rPr lang="en-US" sz="1200" dirty="0" smtClean="0">
                <a:solidFill>
                  <a:schemeClr val="tx1"/>
                </a:solidFill>
              </a:rPr>
              <a:t>(Limited/General Access) – see Directory Data above.</a:t>
            </a:r>
          </a:p>
          <a:p>
            <a:endParaRPr lang="en-US" sz="1200" dirty="0" smtClean="0">
              <a:solidFill>
                <a:schemeClr val="tx1"/>
              </a:solidFill>
            </a:endParaRPr>
          </a:p>
          <a:p>
            <a:r>
              <a:rPr lang="en-US" sz="1200" dirty="0" smtClean="0">
                <a:solidFill>
                  <a:schemeClr val="tx1"/>
                </a:solidFill>
              </a:rPr>
              <a:t>Authoritative Datasets listed above may only be accessed under the terms and conditions outlined in the Data Security Requirements document, posted here: [URL]</a:t>
            </a:r>
          </a:p>
          <a:p>
            <a:endParaRPr lang="en-US" sz="1200" dirty="0" smtClean="0">
              <a:solidFill>
                <a:schemeClr val="tx1"/>
              </a:solidFill>
            </a:endParaRPr>
          </a:p>
          <a:p>
            <a:r>
              <a:rPr lang="en-US" sz="1200" dirty="0" smtClean="0">
                <a:solidFill>
                  <a:schemeClr val="tx1"/>
                </a:solidFill>
              </a:rPr>
              <a:t>All Sensitive Data Types listed above, regardless of source, must be used only as specified in the Data Security Requirements document, posted here: [URL]</a:t>
            </a:r>
            <a:endParaRPr lang="en-US" sz="1200" dirty="0">
              <a:solidFill>
                <a:schemeClr val="tx1"/>
              </a:solidFill>
            </a:endParaRPr>
          </a:p>
        </p:txBody>
      </p:sp>
      <p:cxnSp>
        <p:nvCxnSpPr>
          <p:cNvPr id="40" name="Straight Arrow Connector 39"/>
          <p:cNvCxnSpPr>
            <a:endCxn id="44" idx="1"/>
          </p:cNvCxnSpPr>
          <p:nvPr/>
        </p:nvCxnSpPr>
        <p:spPr>
          <a:xfrm flipV="1">
            <a:off x="2843775" y="4043480"/>
            <a:ext cx="691290" cy="42246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2536535" y="5464465"/>
            <a:ext cx="1075340" cy="3840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2574940" y="5502870"/>
            <a:ext cx="1036935" cy="61447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11</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Data Security Requirements (Standards)</a:t>
            </a:r>
            <a:endParaRPr lang="en-US" sz="2400" dirty="0">
              <a:latin typeface="Arial Rounded MT Bold" pitchFamily="34" charset="0"/>
            </a:endParaRPr>
          </a:p>
        </p:txBody>
      </p:sp>
      <p:pic>
        <p:nvPicPr>
          <p:cNvPr id="44034" name="Picture 2"/>
          <p:cNvPicPr>
            <a:picLocks noChangeAspect="1" noChangeArrowheads="1"/>
          </p:cNvPicPr>
          <p:nvPr/>
        </p:nvPicPr>
        <p:blipFill>
          <a:blip r:embed="rId3" cstate="print"/>
          <a:srcRect/>
          <a:stretch>
            <a:fillRect/>
          </a:stretch>
        </p:blipFill>
        <p:spPr bwMode="auto">
          <a:xfrm>
            <a:off x="1115550" y="1508750"/>
            <a:ext cx="6793320" cy="4536688"/>
          </a:xfrm>
          <a:prstGeom prst="rect">
            <a:avLst/>
          </a:prstGeom>
          <a:noFill/>
          <a:ln w="9525">
            <a:solidFill>
              <a:schemeClr val="tx1"/>
            </a:solidFill>
            <a:miter lim="800000"/>
            <a:headEnd/>
            <a:tailEnd/>
          </a:ln>
          <a:effectLst>
            <a:outerShdw blurRad="101600" dist="165100" dir="2700000" algn="tl" rotWithShape="0">
              <a:prstClr val="black">
                <a:alpha val="40000"/>
              </a:prstClr>
            </a:outerShdw>
          </a:effectLst>
        </p:spPr>
      </p:pic>
      <p:sp>
        <p:nvSpPr>
          <p:cNvPr id="11" name="Rectangle 10"/>
          <p:cNvSpPr/>
          <p:nvPr/>
        </p:nvSpPr>
        <p:spPr>
          <a:xfrm>
            <a:off x="1115550" y="6211669"/>
            <a:ext cx="6836090" cy="338554"/>
          </a:xfrm>
          <a:prstGeom prst="rect">
            <a:avLst/>
          </a:prstGeom>
        </p:spPr>
        <p:txBody>
          <a:bodyPr wrap="square">
            <a:spAutoFit/>
          </a:bodyPr>
          <a:lstStyle/>
          <a:p>
            <a:pPr algn="ctr"/>
            <a:r>
              <a:rPr lang="en-US" sz="1600" b="1" dirty="0" smtClean="0">
                <a:hlinkClick r:id="rId4"/>
              </a:rPr>
              <a:t>http://uts.sc.edu/itsecurity/docs/USC-DSR-Checklist-Restricted.pdf</a:t>
            </a:r>
            <a:endParaRPr lang="en-US" sz="1600" b="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12</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Guidelines and Procedures</a:t>
            </a:r>
            <a:endParaRPr lang="en-US" sz="2400" dirty="0">
              <a:latin typeface="Arial Rounded MT Bold" pitchFamily="34" charset="0"/>
            </a:endParaRPr>
          </a:p>
        </p:txBody>
      </p:sp>
      <p:sp>
        <p:nvSpPr>
          <p:cNvPr id="5" name="Rectangle 4"/>
          <p:cNvSpPr/>
          <p:nvPr/>
        </p:nvSpPr>
        <p:spPr>
          <a:xfrm>
            <a:off x="385856" y="1547154"/>
            <a:ext cx="4109334" cy="3610071"/>
          </a:xfrm>
          <a:prstGeom prst="rect">
            <a:avLst/>
          </a:prstGeom>
          <a:solidFill>
            <a:schemeClr val="bg1">
              <a:lumMod val="95000"/>
            </a:schemeClr>
          </a:solidFill>
          <a:ln w="9525">
            <a:solidFill>
              <a:schemeClr val="tx1"/>
            </a:solidFill>
          </a:ln>
          <a:effectLst>
            <a:outerShdw blurRad="508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solidFill>
                  <a:schemeClr val="tx1"/>
                </a:solidFill>
              </a:rPr>
              <a:t>UISO 901.3.1 Media Security Procedure</a:t>
            </a:r>
          </a:p>
          <a:p>
            <a:endParaRPr lang="en-US" sz="800" dirty="0" smtClean="0">
              <a:solidFill>
                <a:schemeClr val="tx1"/>
              </a:solidFill>
            </a:endParaRPr>
          </a:p>
          <a:p>
            <a:endParaRPr lang="en-US" sz="800" dirty="0" smtClean="0">
              <a:solidFill>
                <a:schemeClr val="tx1"/>
              </a:solidFill>
            </a:endParaRPr>
          </a:p>
          <a:p>
            <a:r>
              <a:rPr lang="en-US" sz="1200" b="1" dirty="0" smtClean="0">
                <a:solidFill>
                  <a:schemeClr val="tx1"/>
                </a:solidFill>
              </a:rPr>
              <a:t>Purging/Destruction Process</a:t>
            </a:r>
          </a:p>
          <a:p>
            <a:pPr marL="344488" indent="-119063">
              <a:buFont typeface="Arial" pitchFamily="34" charset="0"/>
              <a:buChar char="•"/>
            </a:pPr>
            <a:r>
              <a:rPr lang="en-US" sz="1200" dirty="0" smtClean="0">
                <a:solidFill>
                  <a:schemeClr val="tx1"/>
                </a:solidFill>
              </a:rPr>
              <a:t> </a:t>
            </a:r>
            <a:r>
              <a:rPr lang="en-US" sz="1200" b="1" dirty="0" smtClean="0">
                <a:solidFill>
                  <a:schemeClr val="tx1"/>
                </a:solidFill>
              </a:rPr>
              <a:t>Rewritable media</a:t>
            </a:r>
            <a:r>
              <a:rPr lang="en-US" sz="1200" dirty="0" smtClean="0">
                <a:solidFill>
                  <a:schemeClr val="tx1"/>
                </a:solidFill>
              </a:rPr>
              <a:t>, whether fixed or removable, must be sanitized by using software or be physically destroyed in such a way that data is irretrievable. The software that is chosen should overwrite the entire contents of the media at least one time, which is sufficient for most data being stored. However, for data from some sources, those sources may require more stringent processes (e.g. Department of Defense research data). In such cases, follow their more restrictive guidelines. See Appendix A for suggested erasure software to use. </a:t>
            </a:r>
          </a:p>
          <a:p>
            <a:endParaRPr lang="en-US" sz="800" dirty="0" smtClean="0">
              <a:solidFill>
                <a:schemeClr val="tx1"/>
              </a:solidFill>
            </a:endParaRPr>
          </a:p>
          <a:p>
            <a:pPr marL="463550"/>
            <a:r>
              <a:rPr lang="en-US" sz="1200" i="1" dirty="0" smtClean="0">
                <a:solidFill>
                  <a:schemeClr val="tx1"/>
                </a:solidFill>
              </a:rPr>
              <a:t>OU Procedure 901.3.1-A may establish</a:t>
            </a:r>
          </a:p>
          <a:p>
            <a:pPr marL="463550"/>
            <a:r>
              <a:rPr lang="en-US" sz="1200" i="1" dirty="0" smtClean="0">
                <a:solidFill>
                  <a:schemeClr val="tx1"/>
                </a:solidFill>
              </a:rPr>
              <a:t>greater detail for this process.</a:t>
            </a:r>
            <a:endParaRPr lang="en-US" sz="1200" i="1" dirty="0">
              <a:solidFill>
                <a:schemeClr val="tx1"/>
              </a:solidFill>
            </a:endParaRPr>
          </a:p>
        </p:txBody>
      </p:sp>
      <p:sp>
        <p:nvSpPr>
          <p:cNvPr id="8" name="Rectangle 7"/>
          <p:cNvSpPr/>
          <p:nvPr/>
        </p:nvSpPr>
        <p:spPr>
          <a:xfrm>
            <a:off x="309045" y="1854395"/>
            <a:ext cx="4416575" cy="192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0640" y="4696365"/>
            <a:ext cx="4416575" cy="1920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725620" y="3006545"/>
            <a:ext cx="4109334" cy="1497795"/>
          </a:xfrm>
          <a:prstGeom prst="rect">
            <a:avLst/>
          </a:prstGeom>
          <a:solidFill>
            <a:schemeClr val="bg1">
              <a:lumMod val="95000"/>
            </a:schemeClr>
          </a:solidFill>
          <a:ln w="9525">
            <a:solidFill>
              <a:schemeClr val="tx1"/>
            </a:solidFill>
          </a:ln>
          <a:effectLst>
            <a:outerShdw blurRad="508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solidFill>
                  <a:schemeClr val="tx1"/>
                </a:solidFill>
              </a:rPr>
              <a:t>UTS 901.3.1-A Rewritable Media Purging</a:t>
            </a:r>
          </a:p>
          <a:p>
            <a:endParaRPr lang="en-US" sz="800" dirty="0" smtClean="0">
              <a:solidFill>
                <a:schemeClr val="tx1"/>
              </a:solidFill>
            </a:endParaRPr>
          </a:p>
          <a:p>
            <a:r>
              <a:rPr lang="en-US" sz="1200" b="1" dirty="0" smtClean="0">
                <a:solidFill>
                  <a:schemeClr val="tx1"/>
                </a:solidFill>
              </a:rPr>
              <a:t>Purging Process</a:t>
            </a:r>
          </a:p>
          <a:p>
            <a:pPr marL="344488" lvl="1" indent="-114300">
              <a:buFont typeface="Arial" pitchFamily="34" charset="0"/>
              <a:buChar char="•"/>
            </a:pPr>
            <a:r>
              <a:rPr lang="en-US" sz="1200" dirty="0" smtClean="0">
                <a:solidFill>
                  <a:schemeClr val="tx1"/>
                </a:solidFill>
              </a:rPr>
              <a:t> </a:t>
            </a:r>
            <a:r>
              <a:rPr lang="en-US" sz="1200" b="1" dirty="0" smtClean="0">
                <a:solidFill>
                  <a:schemeClr val="tx1"/>
                </a:solidFill>
              </a:rPr>
              <a:t>PC Intel platforms:</a:t>
            </a:r>
            <a:r>
              <a:rPr lang="en-US" sz="1200" dirty="0" smtClean="0">
                <a:solidFill>
                  <a:schemeClr val="tx1"/>
                </a:solidFill>
              </a:rPr>
              <a:t> Use “DBAN” software configured to write a single pass of random data.</a:t>
            </a:r>
          </a:p>
          <a:p>
            <a:pPr marL="344488" lvl="1" indent="-114300">
              <a:buFont typeface="Arial" pitchFamily="34" charset="0"/>
              <a:buChar char="•"/>
            </a:pPr>
            <a:r>
              <a:rPr lang="en-US" sz="1200" b="1" dirty="0" smtClean="0">
                <a:solidFill>
                  <a:schemeClr val="tx1"/>
                </a:solidFill>
              </a:rPr>
              <a:t>Mac Intel platforms:</a:t>
            </a:r>
            <a:r>
              <a:rPr lang="en-US" sz="1200" dirty="0" smtClean="0">
                <a:solidFill>
                  <a:schemeClr val="tx1"/>
                </a:solidFill>
              </a:rPr>
              <a:t> Use method described in Apple support article https://support.apple.com/kb/HT1820</a:t>
            </a:r>
            <a:endParaRPr lang="en-US" sz="1200" b="1" dirty="0">
              <a:solidFill>
                <a:schemeClr val="tx1"/>
              </a:solidFill>
            </a:endParaRPr>
          </a:p>
        </p:txBody>
      </p:sp>
      <p:sp>
        <p:nvSpPr>
          <p:cNvPr id="11" name="Rectangle 10"/>
          <p:cNvSpPr/>
          <p:nvPr/>
        </p:nvSpPr>
        <p:spPr>
          <a:xfrm>
            <a:off x="4725620" y="5157225"/>
            <a:ext cx="4109334" cy="1267365"/>
          </a:xfrm>
          <a:prstGeom prst="rect">
            <a:avLst/>
          </a:prstGeom>
          <a:solidFill>
            <a:schemeClr val="bg1">
              <a:lumMod val="95000"/>
            </a:schemeClr>
          </a:solidFill>
          <a:ln w="9525">
            <a:solidFill>
              <a:schemeClr val="tx1"/>
            </a:solidFill>
          </a:ln>
          <a:effectLst>
            <a:outerShdw blurRad="50800" dist="203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1600" b="1" dirty="0" smtClean="0">
                <a:solidFill>
                  <a:schemeClr val="tx1"/>
                </a:solidFill>
              </a:rPr>
              <a:t>CSE 901.3.1-A Rewritable Media Purging</a:t>
            </a:r>
          </a:p>
          <a:p>
            <a:endParaRPr lang="en-US" sz="800" dirty="0" smtClean="0">
              <a:solidFill>
                <a:schemeClr val="tx1"/>
              </a:solidFill>
            </a:endParaRPr>
          </a:p>
          <a:p>
            <a:r>
              <a:rPr lang="en-US" sz="1200" b="1" dirty="0" smtClean="0">
                <a:solidFill>
                  <a:schemeClr val="tx1"/>
                </a:solidFill>
              </a:rPr>
              <a:t>Purging Process</a:t>
            </a:r>
          </a:p>
          <a:p>
            <a:pPr marL="344488" lvl="1" indent="-114300">
              <a:buFont typeface="Arial" pitchFamily="34" charset="0"/>
              <a:buChar char="•"/>
            </a:pPr>
            <a:r>
              <a:rPr lang="en-US" sz="1200" dirty="0" smtClean="0">
                <a:solidFill>
                  <a:schemeClr val="tx1"/>
                </a:solidFill>
              </a:rPr>
              <a:t> Use “DBAN” software configured to use “</a:t>
            </a:r>
            <a:r>
              <a:rPr lang="en-US" sz="1200" dirty="0" err="1" smtClean="0">
                <a:solidFill>
                  <a:schemeClr val="tx1"/>
                </a:solidFill>
              </a:rPr>
              <a:t>DoD</a:t>
            </a:r>
            <a:r>
              <a:rPr lang="en-US" sz="1200" dirty="0" smtClean="0">
                <a:solidFill>
                  <a:schemeClr val="tx1"/>
                </a:solidFill>
              </a:rPr>
              <a:t> Short” method.</a:t>
            </a:r>
          </a:p>
        </p:txBody>
      </p:sp>
      <p:cxnSp>
        <p:nvCxnSpPr>
          <p:cNvPr id="13" name="Straight Arrow Connector 12"/>
          <p:cNvCxnSpPr>
            <a:stCxn id="20" idx="1"/>
          </p:cNvCxnSpPr>
          <p:nvPr/>
        </p:nvCxnSpPr>
        <p:spPr>
          <a:xfrm flipH="1" flipV="1">
            <a:off x="4111140" y="1739180"/>
            <a:ext cx="998531" cy="384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0" idx="1"/>
          </p:cNvCxnSpPr>
          <p:nvPr/>
        </p:nvCxnSpPr>
        <p:spPr>
          <a:xfrm flipH="1">
            <a:off x="2498130" y="1777585"/>
            <a:ext cx="2611541" cy="24195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109671" y="1470345"/>
            <a:ext cx="3686880" cy="614479"/>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rgbClr val="FF0000"/>
                </a:solidFill>
              </a:rPr>
              <a:t>Security Office creates a University-level Procedure, as part of the Information Security Program, calling on OUs to fill in details.</a:t>
            </a:r>
          </a:p>
        </p:txBody>
      </p:sp>
      <p:sp>
        <p:nvSpPr>
          <p:cNvPr id="30" name="Rectangle 29"/>
          <p:cNvSpPr/>
          <p:nvPr/>
        </p:nvSpPr>
        <p:spPr>
          <a:xfrm>
            <a:off x="4994455" y="2430470"/>
            <a:ext cx="3686880" cy="30724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rgbClr val="FF0000"/>
                </a:solidFill>
              </a:rPr>
              <a:t>One department may specify the details one way.</a:t>
            </a:r>
          </a:p>
        </p:txBody>
      </p:sp>
      <p:cxnSp>
        <p:nvCxnSpPr>
          <p:cNvPr id="31" name="Straight Arrow Connector 30"/>
          <p:cNvCxnSpPr>
            <a:stCxn id="30" idx="2"/>
          </p:cNvCxnSpPr>
          <p:nvPr/>
        </p:nvCxnSpPr>
        <p:spPr>
          <a:xfrm flipH="1">
            <a:off x="5992985" y="2737710"/>
            <a:ext cx="844910" cy="768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994455" y="4696365"/>
            <a:ext cx="3686880" cy="30724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rgbClr val="FF0000"/>
                </a:solidFill>
              </a:rPr>
              <a:t>Other departments may choose other details.</a:t>
            </a:r>
          </a:p>
        </p:txBody>
      </p:sp>
      <p:cxnSp>
        <p:nvCxnSpPr>
          <p:cNvPr id="36" name="Straight Arrow Connector 35"/>
          <p:cNvCxnSpPr>
            <a:stCxn id="35" idx="2"/>
          </p:cNvCxnSpPr>
          <p:nvPr/>
        </p:nvCxnSpPr>
        <p:spPr>
          <a:xfrm flipH="1">
            <a:off x="5992985" y="5003605"/>
            <a:ext cx="844910" cy="69129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85855" y="5579680"/>
            <a:ext cx="4186145" cy="584775"/>
          </a:xfrm>
          <a:prstGeom prst="rect">
            <a:avLst/>
          </a:prstGeom>
          <a:noFill/>
          <a:ln w="25400">
            <a:noFill/>
          </a:ln>
        </p:spPr>
        <p:txBody>
          <a:bodyPr wrap="square" rtlCol="0">
            <a:spAutoFit/>
          </a:bodyPr>
          <a:lstStyle/>
          <a:p>
            <a:pPr marL="225425" indent="-225425"/>
            <a:r>
              <a:rPr lang="en-US" sz="1600" b="1" dirty="0" smtClean="0">
                <a:cs typeface="Courier New" pitchFamily="49" charset="0"/>
              </a:rPr>
              <a:t>Information Security Program</a:t>
            </a:r>
          </a:p>
          <a:p>
            <a:pPr marL="225425" indent="-225425"/>
            <a:r>
              <a:rPr lang="en-US" sz="1600" b="1" dirty="0" smtClean="0">
                <a:cs typeface="Courier New" pitchFamily="49" charset="0"/>
                <a:hlinkClick r:id="rId3"/>
              </a:rPr>
              <a:t>http://uts.sc.edu/itsecurity/program</a:t>
            </a:r>
            <a:endParaRPr lang="en-US" sz="1600" b="1" dirty="0" smtClean="0">
              <a:cs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20" grpId="0" animBg="1"/>
      <p:bldP spid="30" grpId="0" animBg="1"/>
      <p:bldP spid="35" grpId="0" animBg="1"/>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13</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Eating the Elephant – All at Once?</a:t>
            </a:r>
            <a:endParaRPr lang="en-US" sz="2400" dirty="0">
              <a:latin typeface="Arial Rounded MT Bold" pitchFamily="34" charset="0"/>
            </a:endParaRPr>
          </a:p>
        </p:txBody>
      </p:sp>
      <p:sp>
        <p:nvSpPr>
          <p:cNvPr id="18" name="TextBox 17"/>
          <p:cNvSpPr txBox="1"/>
          <p:nvPr/>
        </p:nvSpPr>
        <p:spPr>
          <a:xfrm>
            <a:off x="2613345" y="3044950"/>
            <a:ext cx="4032526" cy="400110"/>
          </a:xfrm>
          <a:prstGeom prst="rect">
            <a:avLst/>
          </a:prstGeom>
          <a:noFill/>
          <a:ln w="25400">
            <a:noFill/>
          </a:ln>
        </p:spPr>
        <p:txBody>
          <a:bodyPr wrap="square" rtlCol="0">
            <a:spAutoFit/>
          </a:bodyPr>
          <a:lstStyle/>
          <a:p>
            <a:pPr marL="225425" indent="-225425">
              <a:buFont typeface="Arial" pitchFamily="34" charset="0"/>
              <a:buChar char="•"/>
            </a:pPr>
            <a:r>
              <a:rPr lang="en-US" sz="2000" b="1" dirty="0" smtClean="0">
                <a:cs typeface="Courier New" pitchFamily="49" charset="0"/>
              </a:rPr>
              <a:t>Risk: Frustrating staff.</a:t>
            </a:r>
          </a:p>
        </p:txBody>
      </p:sp>
      <p:sp>
        <p:nvSpPr>
          <p:cNvPr id="19" name="TextBox 18"/>
          <p:cNvSpPr txBox="1"/>
          <p:nvPr/>
        </p:nvSpPr>
        <p:spPr>
          <a:xfrm>
            <a:off x="2613344" y="3429000"/>
            <a:ext cx="4032526" cy="400110"/>
          </a:xfrm>
          <a:prstGeom prst="rect">
            <a:avLst/>
          </a:prstGeom>
          <a:noFill/>
          <a:ln w="25400">
            <a:noFill/>
          </a:ln>
        </p:spPr>
        <p:txBody>
          <a:bodyPr wrap="square" rtlCol="0">
            <a:spAutoFit/>
          </a:bodyPr>
          <a:lstStyle/>
          <a:p>
            <a:pPr marL="225425" indent="-225425">
              <a:buFont typeface="Arial" pitchFamily="34" charset="0"/>
              <a:buChar char="•"/>
            </a:pPr>
            <a:r>
              <a:rPr lang="en-US" sz="2000" b="1" dirty="0" smtClean="0">
                <a:cs typeface="Courier New" pitchFamily="49" charset="0"/>
              </a:rPr>
              <a:t>Risk: Clandestine noncompliance.</a:t>
            </a:r>
          </a:p>
        </p:txBody>
      </p:sp>
      <p:sp>
        <p:nvSpPr>
          <p:cNvPr id="21" name="TextBox 20"/>
          <p:cNvSpPr txBox="1"/>
          <p:nvPr/>
        </p:nvSpPr>
        <p:spPr>
          <a:xfrm>
            <a:off x="2613345" y="3813050"/>
            <a:ext cx="4032526" cy="400110"/>
          </a:xfrm>
          <a:prstGeom prst="rect">
            <a:avLst/>
          </a:prstGeom>
          <a:noFill/>
          <a:ln w="25400">
            <a:noFill/>
          </a:ln>
        </p:spPr>
        <p:txBody>
          <a:bodyPr wrap="square" rtlCol="0">
            <a:spAutoFit/>
          </a:bodyPr>
          <a:lstStyle/>
          <a:p>
            <a:pPr marL="225425" indent="-225425">
              <a:buFont typeface="Arial" pitchFamily="34" charset="0"/>
              <a:buChar char="•"/>
            </a:pPr>
            <a:r>
              <a:rPr lang="en-US" sz="2000" b="1" dirty="0" smtClean="0">
                <a:cs typeface="Courier New" pitchFamily="49" charset="0"/>
              </a:rPr>
              <a:t>Risk: Additional legal liability.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14</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Eating the Elephant – In Byte-Sized Pieces</a:t>
            </a:r>
            <a:endParaRPr lang="en-US" sz="2400" dirty="0">
              <a:latin typeface="Arial Rounded MT Bold" pitchFamily="34" charset="0"/>
            </a:endParaRPr>
          </a:p>
        </p:txBody>
      </p:sp>
      <p:sp>
        <p:nvSpPr>
          <p:cNvPr id="18" name="TextBox 17"/>
          <p:cNvSpPr txBox="1"/>
          <p:nvPr/>
        </p:nvSpPr>
        <p:spPr>
          <a:xfrm>
            <a:off x="1806840" y="2726662"/>
            <a:ext cx="5875965" cy="400110"/>
          </a:xfrm>
          <a:prstGeom prst="rect">
            <a:avLst/>
          </a:prstGeom>
          <a:noFill/>
          <a:ln w="25400">
            <a:noFill/>
          </a:ln>
        </p:spPr>
        <p:txBody>
          <a:bodyPr wrap="square" rtlCol="0">
            <a:spAutoFit/>
          </a:bodyPr>
          <a:lstStyle/>
          <a:p>
            <a:pPr marL="225425" indent="-225425">
              <a:buFont typeface="Wingdings" pitchFamily="2" charset="2"/>
              <a:buChar char="q"/>
            </a:pPr>
            <a:r>
              <a:rPr lang="en-US" sz="2000" b="1" dirty="0" smtClean="0">
                <a:cs typeface="Courier New" pitchFamily="49" charset="0"/>
              </a:rPr>
              <a:t>Assess your current achievable level of compliance.</a:t>
            </a:r>
          </a:p>
        </p:txBody>
      </p:sp>
      <p:sp>
        <p:nvSpPr>
          <p:cNvPr id="19" name="TextBox 18"/>
          <p:cNvSpPr txBox="1"/>
          <p:nvPr/>
        </p:nvSpPr>
        <p:spPr>
          <a:xfrm>
            <a:off x="1806839" y="3110712"/>
            <a:ext cx="5875965" cy="400110"/>
          </a:xfrm>
          <a:prstGeom prst="rect">
            <a:avLst/>
          </a:prstGeom>
          <a:noFill/>
          <a:ln w="25400">
            <a:noFill/>
          </a:ln>
        </p:spPr>
        <p:txBody>
          <a:bodyPr wrap="square" rtlCol="0">
            <a:spAutoFit/>
          </a:bodyPr>
          <a:lstStyle/>
          <a:p>
            <a:pPr marL="225425" indent="-225425">
              <a:buFont typeface="Wingdings" pitchFamily="2" charset="2"/>
              <a:buChar char="q"/>
            </a:pPr>
            <a:r>
              <a:rPr lang="en-US" sz="2000" b="1" dirty="0" smtClean="0">
                <a:cs typeface="Courier New" pitchFamily="49" charset="0"/>
              </a:rPr>
              <a:t>Set the bar there (with deadline).</a:t>
            </a:r>
          </a:p>
        </p:txBody>
      </p:sp>
      <p:sp>
        <p:nvSpPr>
          <p:cNvPr id="21" name="TextBox 20"/>
          <p:cNvSpPr txBox="1"/>
          <p:nvPr/>
        </p:nvSpPr>
        <p:spPr>
          <a:xfrm>
            <a:off x="1806840" y="3494762"/>
            <a:ext cx="5875965" cy="400110"/>
          </a:xfrm>
          <a:prstGeom prst="rect">
            <a:avLst/>
          </a:prstGeom>
          <a:noFill/>
          <a:ln w="25400">
            <a:noFill/>
          </a:ln>
        </p:spPr>
        <p:txBody>
          <a:bodyPr wrap="square" rtlCol="0">
            <a:spAutoFit/>
          </a:bodyPr>
          <a:lstStyle/>
          <a:p>
            <a:pPr marL="225425" indent="-225425">
              <a:buFont typeface="Wingdings" pitchFamily="2" charset="2"/>
              <a:buChar char="q"/>
            </a:pPr>
            <a:r>
              <a:rPr lang="en-US" sz="2000" b="1" dirty="0" smtClean="0">
                <a:cs typeface="Courier New" pitchFamily="49" charset="0"/>
              </a:rPr>
              <a:t>Bring into compliance.</a:t>
            </a:r>
          </a:p>
        </p:txBody>
      </p:sp>
      <p:sp>
        <p:nvSpPr>
          <p:cNvPr id="22" name="TextBox 21"/>
          <p:cNvSpPr txBox="1"/>
          <p:nvPr/>
        </p:nvSpPr>
        <p:spPr>
          <a:xfrm>
            <a:off x="1806840" y="3878812"/>
            <a:ext cx="5875965" cy="400110"/>
          </a:xfrm>
          <a:prstGeom prst="rect">
            <a:avLst/>
          </a:prstGeom>
          <a:noFill/>
          <a:ln w="25400">
            <a:noFill/>
          </a:ln>
        </p:spPr>
        <p:txBody>
          <a:bodyPr wrap="square" rtlCol="0">
            <a:spAutoFit/>
          </a:bodyPr>
          <a:lstStyle/>
          <a:p>
            <a:pPr marL="225425" indent="-225425">
              <a:buFont typeface="Wingdings" pitchFamily="2" charset="2"/>
              <a:buChar char="q"/>
            </a:pPr>
            <a:r>
              <a:rPr lang="en-US" sz="2000" b="1" dirty="0" smtClean="0">
                <a:cs typeface="Courier New" pitchFamily="49" charset="0"/>
              </a:rPr>
              <a:t>Raise the bar (with deadline).</a:t>
            </a:r>
          </a:p>
        </p:txBody>
      </p:sp>
      <p:cxnSp>
        <p:nvCxnSpPr>
          <p:cNvPr id="26" name="Elbow Connector 25"/>
          <p:cNvCxnSpPr>
            <a:stCxn id="22" idx="1"/>
            <a:endCxn id="21" idx="1"/>
          </p:cNvCxnSpPr>
          <p:nvPr/>
        </p:nvCxnSpPr>
        <p:spPr>
          <a:xfrm rot="10800000">
            <a:off x="1806840" y="3694817"/>
            <a:ext cx="12700" cy="384050"/>
          </a:xfrm>
          <a:prstGeom prst="bentConnector3">
            <a:avLst>
              <a:gd name="adj1" fmla="val 180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15</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Data Security Requirements (Standards)</a:t>
            </a:r>
            <a:endParaRPr lang="en-US" sz="2400" dirty="0">
              <a:latin typeface="Arial Rounded MT Bold" pitchFamily="34" charset="0"/>
            </a:endParaRPr>
          </a:p>
        </p:txBody>
      </p:sp>
      <p:pic>
        <p:nvPicPr>
          <p:cNvPr id="44034" name="Picture 2"/>
          <p:cNvPicPr>
            <a:picLocks noChangeAspect="1" noChangeArrowheads="1"/>
          </p:cNvPicPr>
          <p:nvPr/>
        </p:nvPicPr>
        <p:blipFill>
          <a:blip r:embed="rId3" cstate="print"/>
          <a:srcRect/>
          <a:stretch>
            <a:fillRect/>
          </a:stretch>
        </p:blipFill>
        <p:spPr bwMode="auto">
          <a:xfrm>
            <a:off x="1115550" y="1585560"/>
            <a:ext cx="6793320" cy="4536688"/>
          </a:xfrm>
          <a:prstGeom prst="rect">
            <a:avLst/>
          </a:prstGeom>
          <a:noFill/>
          <a:ln w="9525">
            <a:solidFill>
              <a:schemeClr val="tx1"/>
            </a:solidFill>
            <a:miter lim="800000"/>
            <a:headEnd/>
            <a:tailEnd/>
          </a:ln>
          <a:effectLst>
            <a:outerShdw blurRad="101600" dist="165100" dir="2700000" algn="tl" rotWithShape="0">
              <a:prstClr val="black">
                <a:alpha val="40000"/>
              </a:prstClr>
            </a:outerShdw>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K:\Dept\UTSD\Information Security\Awareness\Info Sec Program\policyframework-large.png"/>
          <p:cNvPicPr>
            <a:picLocks noChangeAspect="1" noChangeArrowheads="1"/>
          </p:cNvPicPr>
          <p:nvPr/>
        </p:nvPicPr>
        <p:blipFill>
          <a:blip r:embed="rId3" cstate="print">
            <a:alphaModFix amt="34000"/>
          </a:blip>
          <a:srcRect/>
          <a:stretch>
            <a:fillRect/>
          </a:stretch>
        </p:blipFill>
        <p:spPr bwMode="auto">
          <a:xfrm>
            <a:off x="1922055" y="2468875"/>
            <a:ext cx="5338295" cy="4003722"/>
          </a:xfrm>
          <a:prstGeom prst="rect">
            <a:avLst/>
          </a:prstGeom>
          <a:noFill/>
        </p:spPr>
      </p:pic>
      <p:cxnSp>
        <p:nvCxnSpPr>
          <p:cNvPr id="20" name="Straight Arrow Connector 19"/>
          <p:cNvCxnSpPr>
            <a:stCxn id="10" idx="2"/>
            <a:endCxn id="11" idx="0"/>
          </p:cNvCxnSpPr>
          <p:nvPr/>
        </p:nvCxnSpPr>
        <p:spPr>
          <a:xfrm>
            <a:off x="4572000" y="2276850"/>
            <a:ext cx="0" cy="449339"/>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4381138D-658C-4D0A-88ED-81EBDFE29347}" type="slidenum">
              <a:rPr lang="en-US" smtClean="0"/>
              <a:pPr/>
              <a:t>16</a:t>
            </a:fld>
            <a:endParaRPr lang="en-US"/>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Updates and Protests</a:t>
            </a:r>
            <a:endParaRPr lang="en-US" sz="2400" dirty="0">
              <a:latin typeface="Arial Rounded MT Bold" pitchFamily="34" charset="0"/>
            </a:endParaRPr>
          </a:p>
        </p:txBody>
      </p:sp>
      <p:sp>
        <p:nvSpPr>
          <p:cNvPr id="10" name="Flowchart: Alternate Process 9"/>
          <p:cNvSpPr/>
          <p:nvPr/>
        </p:nvSpPr>
        <p:spPr>
          <a:xfrm>
            <a:off x="3842305" y="154715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Board</a:t>
            </a:r>
          </a:p>
          <a:p>
            <a:pPr algn="ctr"/>
            <a:r>
              <a:rPr lang="en-US" sz="1400" dirty="0" smtClean="0"/>
              <a:t>and Executives</a:t>
            </a:r>
            <a:endParaRPr lang="en-US" sz="1400" dirty="0"/>
          </a:p>
        </p:txBody>
      </p:sp>
      <p:sp>
        <p:nvSpPr>
          <p:cNvPr id="11" name="Flowchart: Punched Tape 10"/>
          <p:cNvSpPr/>
          <p:nvPr/>
        </p:nvSpPr>
        <p:spPr>
          <a:xfrm>
            <a:off x="3995925" y="262249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Policies</a:t>
            </a:r>
          </a:p>
        </p:txBody>
      </p:sp>
      <p:sp>
        <p:nvSpPr>
          <p:cNvPr id="13" name="Flowchart: Alternate Process 12"/>
          <p:cNvSpPr/>
          <p:nvPr/>
        </p:nvSpPr>
        <p:spPr>
          <a:xfrm>
            <a:off x="1538005" y="369783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 Trustees &amp; Stewards</a:t>
            </a:r>
            <a:endParaRPr lang="en-US" sz="1400" dirty="0"/>
          </a:p>
        </p:txBody>
      </p:sp>
      <p:sp>
        <p:nvSpPr>
          <p:cNvPr id="14" name="Flowchart: Alternate Process 13"/>
          <p:cNvSpPr/>
          <p:nvPr/>
        </p:nvSpPr>
        <p:spPr>
          <a:xfrm>
            <a:off x="1576410" y="2430470"/>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Executive</a:t>
            </a:r>
          </a:p>
          <a:p>
            <a:pPr algn="ctr"/>
            <a:r>
              <a:rPr lang="en-US" sz="1400" dirty="0" smtClean="0"/>
              <a:t>Advisory Comm.</a:t>
            </a:r>
            <a:endParaRPr lang="en-US" sz="1400" dirty="0"/>
          </a:p>
        </p:txBody>
      </p:sp>
      <p:sp>
        <p:nvSpPr>
          <p:cNvPr id="15" name="Flowchart: Punched Tape 14"/>
          <p:cNvSpPr/>
          <p:nvPr/>
        </p:nvSpPr>
        <p:spPr>
          <a:xfrm>
            <a:off x="3304635" y="392826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Standards</a:t>
            </a:r>
            <a:endParaRPr lang="en-US" sz="1400" dirty="0"/>
          </a:p>
        </p:txBody>
      </p:sp>
      <p:sp>
        <p:nvSpPr>
          <p:cNvPr id="16" name="Flowchart: Alternate Process 15"/>
          <p:cNvSpPr/>
          <p:nvPr/>
        </p:nvSpPr>
        <p:spPr>
          <a:xfrm>
            <a:off x="6300225" y="369783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University Info Security Office</a:t>
            </a:r>
            <a:endParaRPr lang="en-US" sz="1400" dirty="0"/>
          </a:p>
        </p:txBody>
      </p:sp>
      <p:sp>
        <p:nvSpPr>
          <p:cNvPr id="18" name="Flowchart: Punched Tape 17"/>
          <p:cNvSpPr/>
          <p:nvPr/>
        </p:nvSpPr>
        <p:spPr>
          <a:xfrm>
            <a:off x="4648810" y="4965200"/>
            <a:ext cx="1152150" cy="1152150"/>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Procedures</a:t>
            </a:r>
            <a:endParaRPr lang="en-US" sz="1400" dirty="0"/>
          </a:p>
        </p:txBody>
      </p:sp>
      <p:cxnSp>
        <p:nvCxnSpPr>
          <p:cNvPr id="38" name="Straight Arrow Connector 37"/>
          <p:cNvCxnSpPr>
            <a:stCxn id="13" idx="3"/>
            <a:endCxn id="15" idx="1"/>
          </p:cNvCxnSpPr>
          <p:nvPr/>
        </p:nvCxnSpPr>
        <p:spPr>
          <a:xfrm>
            <a:off x="2997395" y="4062683"/>
            <a:ext cx="307240" cy="38405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1" idx="3"/>
            <a:endCxn id="16" idx="0"/>
          </p:cNvCxnSpPr>
          <p:nvPr/>
        </p:nvCxnSpPr>
        <p:spPr>
          <a:xfrm>
            <a:off x="5148075" y="3140963"/>
            <a:ext cx="1881845" cy="5568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1" idx="1"/>
            <a:endCxn id="13" idx="0"/>
          </p:cNvCxnSpPr>
          <p:nvPr/>
        </p:nvCxnSpPr>
        <p:spPr>
          <a:xfrm flipH="1">
            <a:off x="2267700" y="3140963"/>
            <a:ext cx="1728225" cy="5568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6" idx="1"/>
            <a:endCxn id="18" idx="3"/>
          </p:cNvCxnSpPr>
          <p:nvPr/>
        </p:nvCxnSpPr>
        <p:spPr>
          <a:xfrm flipH="1">
            <a:off x="5800960" y="4062683"/>
            <a:ext cx="499265" cy="147859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3151014" y="2392065"/>
            <a:ext cx="2880375" cy="4070930"/>
          </a:xfrm>
          <a:prstGeom prst="ellipse">
            <a:avLst/>
          </a:prstGeom>
          <a:noFill/>
          <a:ln w="63500">
            <a:solidFill>
              <a:srgbClr val="6565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stCxn id="14" idx="2"/>
          </p:cNvCxnSpPr>
          <p:nvPr/>
        </p:nvCxnSpPr>
        <p:spPr>
          <a:xfrm>
            <a:off x="2306105" y="3160165"/>
            <a:ext cx="998530" cy="499265"/>
          </a:xfrm>
          <a:prstGeom prst="straightConnector1">
            <a:avLst/>
          </a:prstGeom>
          <a:ln w="63500">
            <a:solidFill>
              <a:srgbClr val="6565FF"/>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7" name="Flowchart: Alternate Process 36"/>
          <p:cNvSpPr/>
          <p:nvPr/>
        </p:nvSpPr>
        <p:spPr>
          <a:xfrm>
            <a:off x="7221945" y="4734770"/>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Functional</a:t>
            </a:r>
          </a:p>
          <a:p>
            <a:pPr algn="ctr"/>
            <a:r>
              <a:rPr lang="en-US" sz="1400" dirty="0" smtClean="0"/>
              <a:t>Advisory Comm.</a:t>
            </a:r>
            <a:endParaRPr lang="en-US" sz="1400" dirty="0"/>
          </a:p>
        </p:txBody>
      </p:sp>
      <p:cxnSp>
        <p:nvCxnSpPr>
          <p:cNvPr id="24" name="Straight Arrow Connector 23"/>
          <p:cNvCxnSpPr>
            <a:stCxn id="37" idx="1"/>
          </p:cNvCxnSpPr>
          <p:nvPr/>
        </p:nvCxnSpPr>
        <p:spPr>
          <a:xfrm flipH="1">
            <a:off x="5800960" y="5099618"/>
            <a:ext cx="1420985" cy="672087"/>
          </a:xfrm>
          <a:prstGeom prst="straightConnector1">
            <a:avLst/>
          </a:prstGeom>
          <a:ln w="63500">
            <a:solidFill>
              <a:srgbClr val="6565FF"/>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5161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045" y="2667000"/>
            <a:ext cx="8449100" cy="876300"/>
          </a:xfrm>
        </p:spPr>
        <p:txBody>
          <a:bodyPr>
            <a:normAutofit fontScale="90000"/>
          </a:bodyPr>
          <a:lstStyle/>
          <a:p>
            <a:r>
              <a:rPr lang="en-US" dirty="0" smtClean="0"/>
              <a:t>Establishing a Policy Framework</a:t>
            </a:r>
            <a:br>
              <a:rPr lang="en-US" dirty="0" smtClean="0"/>
            </a:br>
            <a:r>
              <a:rPr lang="en-US" dirty="0" smtClean="0"/>
              <a:t>for Information Security</a:t>
            </a:r>
            <a:endParaRPr lang="en-US" dirty="0"/>
          </a:p>
        </p:txBody>
      </p:sp>
      <p:sp>
        <p:nvSpPr>
          <p:cNvPr id="4" name="TextBox 3"/>
          <p:cNvSpPr txBox="1"/>
          <p:nvPr/>
        </p:nvSpPr>
        <p:spPr>
          <a:xfrm>
            <a:off x="1345980" y="3275380"/>
            <a:ext cx="6438900" cy="1200329"/>
          </a:xfrm>
          <a:prstGeom prst="rect">
            <a:avLst/>
          </a:prstGeom>
          <a:noFill/>
        </p:spPr>
        <p:txBody>
          <a:bodyPr wrap="square" rtlCol="0">
            <a:spAutoFit/>
          </a:bodyPr>
          <a:lstStyle/>
          <a:p>
            <a:pPr algn="ctr"/>
            <a:r>
              <a:rPr lang="en-US" sz="7200" dirty="0" smtClean="0">
                <a:solidFill>
                  <a:srgbClr val="C00000"/>
                </a:solidFill>
                <a:latin typeface="Arial Black" pitchFamily="34" charset="0"/>
              </a:rPr>
              <a:t>Questions?</a:t>
            </a:r>
            <a:endParaRPr lang="en-US" sz="7200" dirty="0">
              <a:solidFill>
                <a:srgbClr val="C000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1.07308E-6 L -0.1092 -0.20467 " pathEditMode="relative" rAng="0" ptsTypes="AA">
                                      <p:cBhvr>
                                        <p:cTn id="6" dur="1000" fill="hold"/>
                                        <p:tgtEl>
                                          <p:spTgt spid="2"/>
                                        </p:tgtEl>
                                        <p:attrNameLst>
                                          <p:attrName>ppt_x</p:attrName>
                                          <p:attrName>ppt_y</p:attrName>
                                        </p:attrNameLst>
                                      </p:cBhvr>
                                      <p:rCtr x="-5500" y="-10200"/>
                                    </p:animMotion>
                                  </p:childTnLst>
                                </p:cTn>
                              </p:par>
                            </p:childTnLst>
                          </p:cTn>
                        </p:par>
                        <p:par>
                          <p:cTn id="7" fill="hold">
                            <p:stCondLst>
                              <p:cond delay="1000"/>
                            </p:stCondLst>
                            <p:childTnLst>
                              <p:par>
                                <p:cTn id="8" presetID="3" presetClass="emph" presetSubtype="2" fill="hold" grpId="1" nodeType="afterEffect">
                                  <p:stCondLst>
                                    <p:cond delay="0"/>
                                  </p:stCondLst>
                                  <p:childTnLst>
                                    <p:animClr clrSpc="rgb" dir="cw">
                                      <p:cBhvr override="childStyle">
                                        <p:cTn id="9" dur="500" fill="hold"/>
                                        <p:tgtEl>
                                          <p:spTgt spid="2"/>
                                        </p:tgtEl>
                                        <p:attrNameLst>
                                          <p:attrName>style.color</p:attrName>
                                        </p:attrNameLst>
                                      </p:cBhvr>
                                      <p:to>
                                        <a:srgbClr val="969696"/>
                                      </p:to>
                                    </p:animClr>
                                  </p:childTnLst>
                                </p:cTn>
                              </p:par>
                              <p:par>
                                <p:cTn id="10" presetID="10"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2</a:t>
            </a:fld>
            <a:endParaRPr lang="en-US"/>
          </a:p>
        </p:txBody>
      </p:sp>
      <p:sp>
        <p:nvSpPr>
          <p:cNvPr id="3" name="TextBox 2"/>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About Our Environment</a:t>
            </a:r>
          </a:p>
        </p:txBody>
      </p:sp>
      <p:sp>
        <p:nvSpPr>
          <p:cNvPr id="9" name="TextBox 8"/>
          <p:cNvSpPr txBox="1"/>
          <p:nvPr/>
        </p:nvSpPr>
        <p:spPr>
          <a:xfrm>
            <a:off x="2856416" y="2796848"/>
            <a:ext cx="3392762" cy="400110"/>
          </a:xfrm>
          <a:prstGeom prst="rect">
            <a:avLst/>
          </a:prstGeom>
          <a:noFill/>
          <a:ln w="25400">
            <a:noFill/>
          </a:ln>
        </p:spPr>
        <p:txBody>
          <a:bodyPr wrap="square" rtlCol="0">
            <a:spAutoFit/>
          </a:bodyPr>
          <a:lstStyle/>
          <a:p>
            <a:pPr marL="225425" indent="-225425"/>
            <a:r>
              <a:rPr lang="en-US" sz="2000" b="1" dirty="0" smtClean="0">
                <a:cs typeface="Courier New" pitchFamily="49" charset="0"/>
              </a:rPr>
              <a:t>35,000 students</a:t>
            </a:r>
          </a:p>
        </p:txBody>
      </p:sp>
      <p:sp>
        <p:nvSpPr>
          <p:cNvPr id="5" name="TextBox 4"/>
          <p:cNvSpPr txBox="1"/>
          <p:nvPr/>
        </p:nvSpPr>
        <p:spPr>
          <a:xfrm>
            <a:off x="2837235" y="3597068"/>
            <a:ext cx="3392762" cy="400110"/>
          </a:xfrm>
          <a:prstGeom prst="rect">
            <a:avLst/>
          </a:prstGeom>
          <a:noFill/>
          <a:ln w="25400">
            <a:noFill/>
          </a:ln>
        </p:spPr>
        <p:txBody>
          <a:bodyPr wrap="square" rtlCol="0">
            <a:spAutoFit/>
          </a:bodyPr>
          <a:lstStyle/>
          <a:p>
            <a:pPr marL="225425" indent="-225425"/>
            <a:r>
              <a:rPr lang="en-US" sz="2000" b="1" dirty="0" smtClean="0">
                <a:cs typeface="Courier New" pitchFamily="49" charset="0"/>
              </a:rPr>
              <a:t>8 campuses</a:t>
            </a:r>
          </a:p>
        </p:txBody>
      </p:sp>
      <p:sp>
        <p:nvSpPr>
          <p:cNvPr id="6" name="TextBox 5"/>
          <p:cNvSpPr txBox="1"/>
          <p:nvPr/>
        </p:nvSpPr>
        <p:spPr>
          <a:xfrm>
            <a:off x="2837235" y="3997178"/>
            <a:ext cx="3392762" cy="400110"/>
          </a:xfrm>
          <a:prstGeom prst="rect">
            <a:avLst/>
          </a:prstGeom>
          <a:noFill/>
          <a:ln w="25400">
            <a:noFill/>
          </a:ln>
        </p:spPr>
        <p:txBody>
          <a:bodyPr wrap="square" rtlCol="0">
            <a:spAutoFit/>
          </a:bodyPr>
          <a:lstStyle/>
          <a:p>
            <a:pPr marL="225425" indent="-225425"/>
            <a:r>
              <a:rPr lang="en-US" sz="2000" b="1" dirty="0">
                <a:cs typeface="Courier New" pitchFamily="49" charset="0"/>
              </a:rPr>
              <a:t>c</a:t>
            </a:r>
            <a:r>
              <a:rPr lang="en-US" sz="2000" b="1" dirty="0" smtClean="0">
                <a:cs typeface="Courier New" pitchFamily="49" charset="0"/>
              </a:rPr>
              <a:t>entralized / decentralized IT</a:t>
            </a:r>
          </a:p>
        </p:txBody>
      </p:sp>
      <p:sp>
        <p:nvSpPr>
          <p:cNvPr id="7" name="TextBox 6"/>
          <p:cNvSpPr txBox="1"/>
          <p:nvPr/>
        </p:nvSpPr>
        <p:spPr>
          <a:xfrm>
            <a:off x="2848337" y="3191229"/>
            <a:ext cx="3392762" cy="400110"/>
          </a:xfrm>
          <a:prstGeom prst="rect">
            <a:avLst/>
          </a:prstGeom>
          <a:noFill/>
          <a:ln w="25400">
            <a:noFill/>
          </a:ln>
        </p:spPr>
        <p:txBody>
          <a:bodyPr wrap="square" rtlCol="0">
            <a:spAutoFit/>
          </a:bodyPr>
          <a:lstStyle/>
          <a:p>
            <a:pPr marL="225425" indent="-225425"/>
            <a:r>
              <a:rPr lang="en-US" sz="2000" b="1" dirty="0" smtClean="0">
                <a:cs typeface="Courier New" pitchFamily="49" charset="0"/>
              </a:rPr>
              <a:t>8,000 faculty &amp; staff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3</a:t>
            </a:fld>
            <a:endParaRPr lang="en-US"/>
          </a:p>
        </p:txBody>
      </p:sp>
      <p:sp>
        <p:nvSpPr>
          <p:cNvPr id="3" name="TextBox 2"/>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Establishing Governance</a:t>
            </a:r>
          </a:p>
        </p:txBody>
      </p:sp>
      <p:sp>
        <p:nvSpPr>
          <p:cNvPr id="4" name="Flowchart: Delay 3"/>
          <p:cNvSpPr/>
          <p:nvPr/>
        </p:nvSpPr>
        <p:spPr>
          <a:xfrm rot="16200000">
            <a:off x="2843775" y="3429000"/>
            <a:ext cx="729695" cy="1344175"/>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805370" y="2929735"/>
            <a:ext cx="806505" cy="8449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ross 5"/>
          <p:cNvSpPr/>
          <p:nvPr/>
        </p:nvSpPr>
        <p:spPr>
          <a:xfrm>
            <a:off x="4226355" y="3467405"/>
            <a:ext cx="460860" cy="46086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Punched Tape 6"/>
          <p:cNvSpPr/>
          <p:nvPr/>
        </p:nvSpPr>
        <p:spPr>
          <a:xfrm rot="16200000">
            <a:off x="5282493" y="3025747"/>
            <a:ext cx="1228960" cy="1344175"/>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85120" y="2353660"/>
            <a:ext cx="7335355" cy="461665"/>
          </a:xfrm>
          <a:prstGeom prst="rect">
            <a:avLst/>
          </a:prstGeom>
          <a:noFill/>
        </p:spPr>
        <p:txBody>
          <a:bodyPr wrap="square" rtlCol="0">
            <a:spAutoFit/>
          </a:bodyPr>
          <a:lstStyle/>
          <a:p>
            <a:pPr algn="ctr"/>
            <a:r>
              <a:rPr lang="en-US" sz="2400" dirty="0" smtClean="0">
                <a:latin typeface="Arial Rounded MT Bold" pitchFamily="34" charset="0"/>
              </a:rPr>
              <a:t>Authority + Requirements</a:t>
            </a:r>
          </a:p>
        </p:txBody>
      </p:sp>
    </p:spTree>
    <p:extLst>
      <p:ext uri="{BB962C8B-B14F-4D97-AF65-F5344CB8AC3E}">
        <p14:creationId xmlns:p14="http://schemas.microsoft.com/office/powerpoint/2010/main" val="1293664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K:\Dept\UTSD\Information Security\Awareness\Info Sec Program\policyframework-large.png"/>
          <p:cNvPicPr>
            <a:picLocks noChangeAspect="1" noChangeArrowheads="1"/>
          </p:cNvPicPr>
          <p:nvPr/>
        </p:nvPicPr>
        <p:blipFill>
          <a:blip r:embed="rId3" cstate="print"/>
          <a:srcRect/>
          <a:stretch>
            <a:fillRect/>
          </a:stretch>
        </p:blipFill>
        <p:spPr bwMode="auto">
          <a:xfrm>
            <a:off x="4034330" y="2123230"/>
            <a:ext cx="4302781" cy="3227086"/>
          </a:xfrm>
          <a:prstGeom prst="rect">
            <a:avLst/>
          </a:prstGeom>
          <a:noFill/>
        </p:spPr>
      </p:pic>
      <p:sp>
        <p:nvSpPr>
          <p:cNvPr id="2" name="Slide Number Placeholder 1"/>
          <p:cNvSpPr>
            <a:spLocks noGrp="1"/>
          </p:cNvSpPr>
          <p:nvPr>
            <p:ph type="sldNum" sz="quarter" idx="12"/>
          </p:nvPr>
        </p:nvSpPr>
        <p:spPr/>
        <p:txBody>
          <a:bodyPr/>
          <a:lstStyle/>
          <a:p>
            <a:fld id="{4381138D-658C-4D0A-88ED-81EBDFE29347}" type="slidenum">
              <a:rPr lang="en-US" smtClean="0"/>
              <a:pPr/>
              <a:t>4</a:t>
            </a:fld>
            <a:endParaRPr lang="en-US"/>
          </a:p>
        </p:txBody>
      </p:sp>
      <p:sp>
        <p:nvSpPr>
          <p:cNvPr id="29" name="TextBox 28"/>
          <p:cNvSpPr txBox="1"/>
          <p:nvPr/>
        </p:nvSpPr>
        <p:spPr>
          <a:xfrm>
            <a:off x="2190890" y="1047890"/>
            <a:ext cx="4724400" cy="461665"/>
          </a:xfrm>
          <a:prstGeom prst="rect">
            <a:avLst/>
          </a:prstGeom>
          <a:noFill/>
        </p:spPr>
        <p:txBody>
          <a:bodyPr wrap="square" rtlCol="0">
            <a:spAutoFit/>
          </a:bodyPr>
          <a:lstStyle/>
          <a:p>
            <a:pPr algn="ctr"/>
            <a:r>
              <a:rPr lang="en-US" sz="2400" dirty="0" smtClean="0">
                <a:latin typeface="Arial Rounded MT Bold" pitchFamily="34" charset="0"/>
              </a:rPr>
              <a:t>Policy Framework</a:t>
            </a:r>
            <a:endParaRPr lang="en-US" sz="2400" dirty="0">
              <a:latin typeface="Arial Rounded MT Bold" pitchFamily="34" charset="0"/>
            </a:endParaRPr>
          </a:p>
        </p:txBody>
      </p:sp>
      <p:sp>
        <p:nvSpPr>
          <p:cNvPr id="17" name="TextBox 16"/>
          <p:cNvSpPr txBox="1"/>
          <p:nvPr/>
        </p:nvSpPr>
        <p:spPr>
          <a:xfrm>
            <a:off x="385855" y="2238445"/>
            <a:ext cx="4000500" cy="800219"/>
          </a:xfrm>
          <a:prstGeom prst="rect">
            <a:avLst/>
          </a:prstGeom>
          <a:noFill/>
        </p:spPr>
        <p:txBody>
          <a:bodyPr wrap="square" rtlCol="0">
            <a:spAutoFit/>
          </a:bodyPr>
          <a:lstStyle/>
          <a:p>
            <a:pPr marL="166688" indent="-166688"/>
            <a:r>
              <a:rPr lang="en-US" b="1" dirty="0" smtClean="0"/>
              <a:t>Policy</a:t>
            </a:r>
            <a:r>
              <a:rPr lang="en-US" dirty="0" smtClean="0"/>
              <a:t> – overall intent and direction</a:t>
            </a:r>
          </a:p>
          <a:p>
            <a:pPr marL="166688" indent="-166688">
              <a:buFont typeface="Arial" pitchFamily="34" charset="0"/>
              <a:buChar char="•"/>
            </a:pPr>
            <a:r>
              <a:rPr lang="en-US" sz="1400" dirty="0" smtClean="0"/>
              <a:t>originates at trustee/executive level</a:t>
            </a:r>
          </a:p>
          <a:p>
            <a:pPr marL="166688" indent="-166688">
              <a:buFont typeface="Arial" pitchFamily="34" charset="0"/>
              <a:buChar char="•"/>
            </a:pPr>
            <a:r>
              <a:rPr lang="en-US" sz="1400" dirty="0" smtClean="0"/>
              <a:t>avoids specifics which may be subject to change</a:t>
            </a:r>
            <a:endParaRPr lang="en-US" sz="1400" dirty="0"/>
          </a:p>
        </p:txBody>
      </p:sp>
      <p:sp>
        <p:nvSpPr>
          <p:cNvPr id="6" name="TextBox 5"/>
          <p:cNvSpPr txBox="1"/>
          <p:nvPr/>
        </p:nvSpPr>
        <p:spPr>
          <a:xfrm>
            <a:off x="2574940" y="1431940"/>
            <a:ext cx="4000500" cy="369332"/>
          </a:xfrm>
          <a:prstGeom prst="rect">
            <a:avLst/>
          </a:prstGeom>
          <a:noFill/>
        </p:spPr>
        <p:txBody>
          <a:bodyPr wrap="square" rtlCol="0">
            <a:spAutoFit/>
          </a:bodyPr>
          <a:lstStyle/>
          <a:p>
            <a:pPr marL="166688" indent="-166688" algn="ctr"/>
            <a:r>
              <a:rPr lang="en-US" dirty="0" smtClean="0"/>
              <a:t>built from the top, downward</a:t>
            </a:r>
            <a:endParaRPr lang="en-US" dirty="0"/>
          </a:p>
        </p:txBody>
      </p:sp>
      <p:sp>
        <p:nvSpPr>
          <p:cNvPr id="7" name="TextBox 6"/>
          <p:cNvSpPr txBox="1"/>
          <p:nvPr/>
        </p:nvSpPr>
        <p:spPr>
          <a:xfrm>
            <a:off x="385854" y="3275380"/>
            <a:ext cx="4416576" cy="800219"/>
          </a:xfrm>
          <a:prstGeom prst="rect">
            <a:avLst/>
          </a:prstGeom>
          <a:noFill/>
        </p:spPr>
        <p:txBody>
          <a:bodyPr wrap="square" rtlCol="0">
            <a:spAutoFit/>
          </a:bodyPr>
          <a:lstStyle/>
          <a:p>
            <a:pPr marL="166688" indent="-166688"/>
            <a:r>
              <a:rPr lang="en-US" b="1" dirty="0" smtClean="0"/>
              <a:t>Standard</a:t>
            </a:r>
            <a:r>
              <a:rPr lang="en-US" dirty="0" smtClean="0"/>
              <a:t> – basis by which to measure policy</a:t>
            </a:r>
          </a:p>
          <a:p>
            <a:pPr marL="166688" indent="-166688">
              <a:buFont typeface="Arial" pitchFamily="34" charset="0"/>
              <a:buChar char="•"/>
            </a:pPr>
            <a:r>
              <a:rPr lang="en-US" sz="1400" dirty="0" smtClean="0"/>
              <a:t>originates at data steward level</a:t>
            </a:r>
          </a:p>
          <a:p>
            <a:pPr marL="166688" indent="-166688">
              <a:buFont typeface="Arial" pitchFamily="34" charset="0"/>
              <a:buChar char="•"/>
            </a:pPr>
            <a:r>
              <a:rPr lang="en-US" sz="1400" dirty="0" smtClean="0"/>
              <a:t>high level detail, without implementation guidance</a:t>
            </a:r>
            <a:endParaRPr lang="en-US" sz="1400" dirty="0"/>
          </a:p>
        </p:txBody>
      </p:sp>
      <p:sp>
        <p:nvSpPr>
          <p:cNvPr id="8" name="TextBox 7"/>
          <p:cNvSpPr txBox="1"/>
          <p:nvPr/>
        </p:nvSpPr>
        <p:spPr>
          <a:xfrm>
            <a:off x="385855" y="4350720"/>
            <a:ext cx="4416576" cy="800219"/>
          </a:xfrm>
          <a:prstGeom prst="rect">
            <a:avLst/>
          </a:prstGeom>
          <a:noFill/>
        </p:spPr>
        <p:txBody>
          <a:bodyPr wrap="square" rtlCol="0">
            <a:spAutoFit/>
          </a:bodyPr>
          <a:lstStyle/>
          <a:p>
            <a:pPr marL="166688" indent="-166688"/>
            <a:r>
              <a:rPr lang="en-US" b="1" dirty="0" smtClean="0"/>
              <a:t>Guideline</a:t>
            </a:r>
            <a:r>
              <a:rPr lang="en-US" dirty="0" smtClean="0"/>
              <a:t> – implementation guidance</a:t>
            </a:r>
          </a:p>
          <a:p>
            <a:pPr marL="166688" indent="-166688">
              <a:buFont typeface="Arial" pitchFamily="34" charset="0"/>
              <a:buChar char="•"/>
            </a:pPr>
            <a:r>
              <a:rPr lang="en-US" sz="1400" dirty="0" smtClean="0"/>
              <a:t>authored/endorsed by subject matter experts</a:t>
            </a:r>
          </a:p>
          <a:p>
            <a:pPr marL="166688" indent="-166688">
              <a:buFont typeface="Arial" pitchFamily="34" charset="0"/>
              <a:buChar char="•"/>
            </a:pPr>
            <a:r>
              <a:rPr lang="en-US" sz="1400" dirty="0" smtClean="0"/>
              <a:t>more details, but not specific to org. units</a:t>
            </a:r>
          </a:p>
        </p:txBody>
      </p:sp>
      <p:sp>
        <p:nvSpPr>
          <p:cNvPr id="9" name="TextBox 8"/>
          <p:cNvSpPr txBox="1"/>
          <p:nvPr/>
        </p:nvSpPr>
        <p:spPr>
          <a:xfrm>
            <a:off x="385855" y="5272440"/>
            <a:ext cx="4915840" cy="800219"/>
          </a:xfrm>
          <a:prstGeom prst="rect">
            <a:avLst/>
          </a:prstGeom>
          <a:noFill/>
        </p:spPr>
        <p:txBody>
          <a:bodyPr wrap="square" rtlCol="0">
            <a:spAutoFit/>
          </a:bodyPr>
          <a:lstStyle/>
          <a:p>
            <a:pPr marL="166688" indent="-166688"/>
            <a:r>
              <a:rPr lang="en-US" b="1" dirty="0" smtClean="0"/>
              <a:t>Procedure</a:t>
            </a:r>
            <a:r>
              <a:rPr lang="en-US" dirty="0" smtClean="0"/>
              <a:t> – implementation steps &amp; provisions</a:t>
            </a:r>
          </a:p>
          <a:p>
            <a:pPr marL="166688" indent="-166688">
              <a:buFont typeface="Arial" pitchFamily="34" charset="0"/>
              <a:buChar char="•"/>
            </a:pPr>
            <a:r>
              <a:rPr lang="en-US" sz="1400" dirty="0" smtClean="0"/>
              <a:t>authored/endorsed by organizational unit</a:t>
            </a:r>
          </a:p>
          <a:p>
            <a:pPr marL="166688" indent="-166688">
              <a:buFont typeface="Arial" pitchFamily="34" charset="0"/>
              <a:buChar char="•"/>
            </a:pPr>
            <a:r>
              <a:rPr lang="en-US" sz="1400" dirty="0" smtClean="0"/>
              <a:t>more details, specific to organizational unit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5</a:t>
            </a:fld>
            <a:endParaRPr lang="en-US"/>
          </a:p>
        </p:txBody>
      </p:sp>
      <p:sp>
        <p:nvSpPr>
          <p:cNvPr id="29" name="TextBox 28"/>
          <p:cNvSpPr txBox="1"/>
          <p:nvPr/>
        </p:nvSpPr>
        <p:spPr>
          <a:xfrm>
            <a:off x="270640" y="1047890"/>
            <a:ext cx="8602720" cy="461665"/>
          </a:xfrm>
          <a:prstGeom prst="rect">
            <a:avLst/>
          </a:prstGeom>
          <a:noFill/>
        </p:spPr>
        <p:txBody>
          <a:bodyPr wrap="square" rtlCol="0">
            <a:spAutoFit/>
          </a:bodyPr>
          <a:lstStyle/>
          <a:p>
            <a:pPr algn="ctr"/>
            <a:r>
              <a:rPr lang="en-US" sz="2400" dirty="0" smtClean="0">
                <a:latin typeface="Arial Rounded MT Bold" pitchFamily="34" charset="0"/>
              </a:rPr>
              <a:t>That’s too abstract!  Give me an example!</a:t>
            </a:r>
            <a:endParaRPr lang="en-US" sz="2400" dirty="0">
              <a:latin typeface="Arial Rounded MT Bold" pitchFamily="34" charset="0"/>
            </a:endParaRPr>
          </a:p>
        </p:txBody>
      </p:sp>
      <p:sp>
        <p:nvSpPr>
          <p:cNvPr id="17" name="TextBox 16"/>
          <p:cNvSpPr txBox="1"/>
          <p:nvPr/>
        </p:nvSpPr>
        <p:spPr>
          <a:xfrm>
            <a:off x="385855" y="2238445"/>
            <a:ext cx="4000500" cy="800219"/>
          </a:xfrm>
          <a:prstGeom prst="rect">
            <a:avLst/>
          </a:prstGeom>
          <a:noFill/>
        </p:spPr>
        <p:txBody>
          <a:bodyPr wrap="square" rtlCol="0">
            <a:spAutoFit/>
          </a:bodyPr>
          <a:lstStyle/>
          <a:p>
            <a:pPr marL="166688" indent="-166688"/>
            <a:r>
              <a:rPr lang="en-US" b="1" dirty="0" smtClean="0"/>
              <a:t>Policy</a:t>
            </a:r>
            <a:r>
              <a:rPr lang="en-US" dirty="0" smtClean="0"/>
              <a:t> – overall intent and direction</a:t>
            </a:r>
          </a:p>
          <a:p>
            <a:pPr marL="166688" indent="-166688">
              <a:buFont typeface="Arial" pitchFamily="34" charset="0"/>
              <a:buChar char="•"/>
            </a:pPr>
            <a:r>
              <a:rPr lang="en-US" sz="1400" dirty="0" smtClean="0"/>
              <a:t>originates at trustee/executive level</a:t>
            </a:r>
          </a:p>
          <a:p>
            <a:pPr marL="166688" indent="-166688">
              <a:buFont typeface="Arial" pitchFamily="34" charset="0"/>
              <a:buChar char="•"/>
            </a:pPr>
            <a:r>
              <a:rPr lang="en-US" sz="1400" dirty="0" smtClean="0"/>
              <a:t>avoids specifics which may be subject to change</a:t>
            </a:r>
            <a:endParaRPr lang="en-US" sz="1400" dirty="0"/>
          </a:p>
        </p:txBody>
      </p:sp>
      <p:sp>
        <p:nvSpPr>
          <p:cNvPr id="7" name="TextBox 6"/>
          <p:cNvSpPr txBox="1"/>
          <p:nvPr/>
        </p:nvSpPr>
        <p:spPr>
          <a:xfrm>
            <a:off x="385854" y="3275380"/>
            <a:ext cx="4416576" cy="800219"/>
          </a:xfrm>
          <a:prstGeom prst="rect">
            <a:avLst/>
          </a:prstGeom>
          <a:noFill/>
        </p:spPr>
        <p:txBody>
          <a:bodyPr wrap="square" rtlCol="0">
            <a:spAutoFit/>
          </a:bodyPr>
          <a:lstStyle/>
          <a:p>
            <a:pPr marL="166688" indent="-166688"/>
            <a:r>
              <a:rPr lang="en-US" b="1" dirty="0" smtClean="0"/>
              <a:t>Standard</a:t>
            </a:r>
            <a:r>
              <a:rPr lang="en-US" dirty="0" smtClean="0"/>
              <a:t> – basis by which to measure policy</a:t>
            </a:r>
          </a:p>
          <a:p>
            <a:pPr marL="166688" indent="-166688">
              <a:buFont typeface="Arial" pitchFamily="34" charset="0"/>
              <a:buChar char="•"/>
            </a:pPr>
            <a:r>
              <a:rPr lang="en-US" sz="1400" dirty="0" smtClean="0"/>
              <a:t>originates at data steward level</a:t>
            </a:r>
          </a:p>
          <a:p>
            <a:pPr marL="166688" indent="-166688">
              <a:buFont typeface="Arial" pitchFamily="34" charset="0"/>
              <a:buChar char="•"/>
            </a:pPr>
            <a:r>
              <a:rPr lang="en-US" sz="1400" dirty="0" smtClean="0"/>
              <a:t>high level detail, without implementation guidance</a:t>
            </a:r>
            <a:endParaRPr lang="en-US" sz="1400" dirty="0"/>
          </a:p>
        </p:txBody>
      </p:sp>
      <p:sp>
        <p:nvSpPr>
          <p:cNvPr id="8" name="TextBox 7"/>
          <p:cNvSpPr txBox="1"/>
          <p:nvPr/>
        </p:nvSpPr>
        <p:spPr>
          <a:xfrm>
            <a:off x="385855" y="4350720"/>
            <a:ext cx="4416576" cy="800219"/>
          </a:xfrm>
          <a:prstGeom prst="rect">
            <a:avLst/>
          </a:prstGeom>
          <a:noFill/>
        </p:spPr>
        <p:txBody>
          <a:bodyPr wrap="square" rtlCol="0">
            <a:spAutoFit/>
          </a:bodyPr>
          <a:lstStyle/>
          <a:p>
            <a:pPr marL="166688" indent="-166688"/>
            <a:r>
              <a:rPr lang="en-US" b="1" dirty="0" smtClean="0"/>
              <a:t>Guideline</a:t>
            </a:r>
            <a:r>
              <a:rPr lang="en-US" dirty="0" smtClean="0"/>
              <a:t> – implementation guidance</a:t>
            </a:r>
          </a:p>
          <a:p>
            <a:pPr marL="166688" indent="-166688">
              <a:buFont typeface="Arial" pitchFamily="34" charset="0"/>
              <a:buChar char="•"/>
            </a:pPr>
            <a:r>
              <a:rPr lang="en-US" sz="1400" dirty="0" smtClean="0"/>
              <a:t>authored/endorsed by subject matter experts</a:t>
            </a:r>
          </a:p>
          <a:p>
            <a:pPr marL="166688" indent="-166688">
              <a:buFont typeface="Arial" pitchFamily="34" charset="0"/>
              <a:buChar char="•"/>
            </a:pPr>
            <a:r>
              <a:rPr lang="en-US" sz="1400" dirty="0" smtClean="0"/>
              <a:t>more details, but not specific to org. units</a:t>
            </a:r>
          </a:p>
        </p:txBody>
      </p:sp>
      <p:sp>
        <p:nvSpPr>
          <p:cNvPr id="9" name="TextBox 8"/>
          <p:cNvSpPr txBox="1"/>
          <p:nvPr/>
        </p:nvSpPr>
        <p:spPr>
          <a:xfrm>
            <a:off x="385855" y="5272440"/>
            <a:ext cx="4915840" cy="800219"/>
          </a:xfrm>
          <a:prstGeom prst="rect">
            <a:avLst/>
          </a:prstGeom>
          <a:noFill/>
        </p:spPr>
        <p:txBody>
          <a:bodyPr wrap="square" rtlCol="0">
            <a:spAutoFit/>
          </a:bodyPr>
          <a:lstStyle/>
          <a:p>
            <a:pPr marL="166688" indent="-166688"/>
            <a:r>
              <a:rPr lang="en-US" b="1" dirty="0" smtClean="0"/>
              <a:t>Procedure</a:t>
            </a:r>
            <a:r>
              <a:rPr lang="en-US" dirty="0" smtClean="0"/>
              <a:t> – implementation steps &amp; provisions</a:t>
            </a:r>
          </a:p>
          <a:p>
            <a:pPr marL="166688" indent="-166688">
              <a:buFont typeface="Arial" pitchFamily="34" charset="0"/>
              <a:buChar char="•"/>
            </a:pPr>
            <a:r>
              <a:rPr lang="en-US" sz="1400" dirty="0" smtClean="0"/>
              <a:t>authored/endorsed by organizational unit</a:t>
            </a:r>
          </a:p>
          <a:p>
            <a:pPr marL="166688" indent="-166688">
              <a:buFont typeface="Arial" pitchFamily="34" charset="0"/>
              <a:buChar char="•"/>
            </a:pPr>
            <a:r>
              <a:rPr lang="en-US" sz="1400" dirty="0" smtClean="0"/>
              <a:t>more details, specific to organizational unit</a:t>
            </a:r>
          </a:p>
        </p:txBody>
      </p:sp>
      <p:sp>
        <p:nvSpPr>
          <p:cNvPr id="10" name="TextBox 9"/>
          <p:cNvSpPr txBox="1"/>
          <p:nvPr/>
        </p:nvSpPr>
        <p:spPr>
          <a:xfrm>
            <a:off x="4994454" y="2238445"/>
            <a:ext cx="3731665" cy="830997"/>
          </a:xfrm>
          <a:prstGeom prst="rect">
            <a:avLst/>
          </a:prstGeom>
          <a:noFill/>
        </p:spPr>
        <p:txBody>
          <a:bodyPr wrap="square" rtlCol="0">
            <a:spAutoFit/>
          </a:bodyPr>
          <a:lstStyle/>
          <a:p>
            <a:pPr marL="166688" indent="-166688"/>
            <a:r>
              <a:rPr lang="en-US" sz="1600" b="1" dirty="0" smtClean="0"/>
              <a:t>State Constitution: “The legislature shall establish laws to protect the safety </a:t>
            </a:r>
            <a:r>
              <a:rPr lang="en-US" sz="1600" b="1" smtClean="0"/>
              <a:t>of the </a:t>
            </a:r>
            <a:r>
              <a:rPr lang="en-US" sz="1600" b="1" dirty="0" smtClean="0"/>
              <a:t>people.”</a:t>
            </a:r>
            <a:endParaRPr lang="en-US" sz="1600" b="1" dirty="0"/>
          </a:p>
        </p:txBody>
      </p:sp>
      <p:sp>
        <p:nvSpPr>
          <p:cNvPr id="11" name="TextBox 10"/>
          <p:cNvSpPr txBox="1"/>
          <p:nvPr/>
        </p:nvSpPr>
        <p:spPr>
          <a:xfrm>
            <a:off x="4994454" y="3275380"/>
            <a:ext cx="3731665" cy="1077218"/>
          </a:xfrm>
          <a:prstGeom prst="rect">
            <a:avLst/>
          </a:prstGeom>
          <a:noFill/>
        </p:spPr>
        <p:txBody>
          <a:bodyPr wrap="square" rtlCol="0">
            <a:spAutoFit/>
          </a:bodyPr>
          <a:lstStyle/>
          <a:p>
            <a:pPr marL="166688" indent="-166688"/>
            <a:r>
              <a:rPr lang="en-US" sz="1600" b="1" dirty="0" smtClean="0"/>
              <a:t>State Law: “No one shall operate a vehicle at an unsafe speed.  The Dept of Transportation shall determine and post maximum safe speed.”</a:t>
            </a:r>
            <a:endParaRPr lang="en-US" sz="1600" b="1" dirty="0"/>
          </a:p>
        </p:txBody>
      </p:sp>
      <p:sp>
        <p:nvSpPr>
          <p:cNvPr id="12" name="TextBox 11"/>
          <p:cNvSpPr txBox="1"/>
          <p:nvPr/>
        </p:nvSpPr>
        <p:spPr>
          <a:xfrm>
            <a:off x="4994455" y="4350720"/>
            <a:ext cx="3693259" cy="830997"/>
          </a:xfrm>
          <a:prstGeom prst="rect">
            <a:avLst/>
          </a:prstGeom>
          <a:noFill/>
        </p:spPr>
        <p:txBody>
          <a:bodyPr wrap="square" rtlCol="0">
            <a:spAutoFit/>
          </a:bodyPr>
          <a:lstStyle/>
          <a:p>
            <a:pPr marL="166688" indent="-166688"/>
            <a:r>
              <a:rPr lang="en-US" sz="1600" b="1" dirty="0" smtClean="0"/>
              <a:t>Experts document criteria for determining maximum safe driving speed.</a:t>
            </a:r>
            <a:endParaRPr lang="en-US" sz="1600" b="1" dirty="0"/>
          </a:p>
        </p:txBody>
      </p:sp>
      <p:sp>
        <p:nvSpPr>
          <p:cNvPr id="13" name="TextBox 12"/>
          <p:cNvSpPr txBox="1"/>
          <p:nvPr/>
        </p:nvSpPr>
        <p:spPr>
          <a:xfrm>
            <a:off x="4994455" y="5310845"/>
            <a:ext cx="3693260" cy="584775"/>
          </a:xfrm>
          <a:prstGeom prst="rect">
            <a:avLst/>
          </a:prstGeom>
          <a:noFill/>
        </p:spPr>
        <p:txBody>
          <a:bodyPr wrap="square" rtlCol="0">
            <a:spAutoFit/>
          </a:bodyPr>
          <a:lstStyle/>
          <a:p>
            <a:pPr marL="166688" indent="-166688"/>
            <a:r>
              <a:rPr lang="en-US" sz="1600" b="1" dirty="0" smtClean="0"/>
              <a:t>DOT consults guidelines and prescribes speed limits.</a:t>
            </a:r>
            <a:endParaRPr lang="en-US" sz="1600" b="1" dirty="0"/>
          </a:p>
        </p:txBody>
      </p:sp>
      <p:sp>
        <p:nvSpPr>
          <p:cNvPr id="14" name="TextBox 13"/>
          <p:cNvSpPr txBox="1"/>
          <p:nvPr/>
        </p:nvSpPr>
        <p:spPr>
          <a:xfrm>
            <a:off x="2574940" y="1431940"/>
            <a:ext cx="4000500" cy="369332"/>
          </a:xfrm>
          <a:prstGeom prst="rect">
            <a:avLst/>
          </a:prstGeom>
          <a:noFill/>
        </p:spPr>
        <p:txBody>
          <a:bodyPr wrap="square" rtlCol="0">
            <a:spAutoFit/>
          </a:bodyPr>
          <a:lstStyle/>
          <a:p>
            <a:pPr marL="166688" indent="-166688" algn="ctr"/>
            <a:r>
              <a:rPr lang="en-US" dirty="0" smtClean="0"/>
              <a:t>public safety</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7" grpId="0"/>
      <p:bldP spid="8" grpId="0"/>
      <p:bldP spid="9" grpId="0"/>
      <p:bldP spid="10" grpId="0"/>
      <p:bldP spid="11" grpId="0"/>
      <p:bldP spid="12" grpId="0"/>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K:\Dept\UTSD\Information Security\Awareness\Info Sec Program\policyframework-large.png"/>
          <p:cNvPicPr>
            <a:picLocks noChangeAspect="1" noChangeArrowheads="1"/>
          </p:cNvPicPr>
          <p:nvPr/>
        </p:nvPicPr>
        <p:blipFill>
          <a:blip r:embed="rId3" cstate="print">
            <a:alphaModFix amt="34000"/>
          </a:blip>
          <a:srcRect/>
          <a:stretch>
            <a:fillRect/>
          </a:stretch>
        </p:blipFill>
        <p:spPr bwMode="auto">
          <a:xfrm>
            <a:off x="1922055" y="2468875"/>
            <a:ext cx="5338295" cy="4003722"/>
          </a:xfrm>
          <a:prstGeom prst="rect">
            <a:avLst/>
          </a:prstGeom>
          <a:noFill/>
        </p:spPr>
      </p:pic>
      <p:cxnSp>
        <p:nvCxnSpPr>
          <p:cNvPr id="20" name="Straight Arrow Connector 19"/>
          <p:cNvCxnSpPr>
            <a:stCxn id="10" idx="2"/>
            <a:endCxn id="11" idx="0"/>
          </p:cNvCxnSpPr>
          <p:nvPr/>
        </p:nvCxnSpPr>
        <p:spPr>
          <a:xfrm>
            <a:off x="4572000" y="2276850"/>
            <a:ext cx="0" cy="449339"/>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4381138D-658C-4D0A-88ED-81EBDFE29347}" type="slidenum">
              <a:rPr lang="en-US" smtClean="0"/>
              <a:pPr/>
              <a:t>6</a:t>
            </a:fld>
            <a:endParaRPr lang="en-US"/>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Dual Authority and Enforcement </a:t>
            </a:r>
            <a:endParaRPr lang="en-US" sz="2400" dirty="0">
              <a:latin typeface="Arial Rounded MT Bold" pitchFamily="34" charset="0"/>
            </a:endParaRPr>
          </a:p>
        </p:txBody>
      </p:sp>
      <p:sp>
        <p:nvSpPr>
          <p:cNvPr id="10" name="Flowchart: Alternate Process 9"/>
          <p:cNvSpPr/>
          <p:nvPr/>
        </p:nvSpPr>
        <p:spPr>
          <a:xfrm>
            <a:off x="3842305" y="154715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Board</a:t>
            </a:r>
          </a:p>
          <a:p>
            <a:pPr algn="ctr"/>
            <a:r>
              <a:rPr lang="en-US" sz="1400" dirty="0" smtClean="0"/>
              <a:t>and Executives</a:t>
            </a:r>
            <a:endParaRPr lang="en-US" sz="1400" dirty="0"/>
          </a:p>
        </p:txBody>
      </p:sp>
      <p:sp>
        <p:nvSpPr>
          <p:cNvPr id="11" name="Flowchart: Punched Tape 10"/>
          <p:cNvSpPr/>
          <p:nvPr/>
        </p:nvSpPr>
        <p:spPr>
          <a:xfrm>
            <a:off x="3995925" y="262249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Policies</a:t>
            </a:r>
          </a:p>
        </p:txBody>
      </p:sp>
      <p:sp>
        <p:nvSpPr>
          <p:cNvPr id="13" name="Flowchart: Alternate Process 12"/>
          <p:cNvSpPr/>
          <p:nvPr/>
        </p:nvSpPr>
        <p:spPr>
          <a:xfrm>
            <a:off x="1538005" y="369783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 Trustees &amp; Stewards</a:t>
            </a:r>
            <a:endParaRPr lang="en-US" sz="1400" dirty="0"/>
          </a:p>
        </p:txBody>
      </p:sp>
      <p:sp>
        <p:nvSpPr>
          <p:cNvPr id="15" name="Flowchart: Punched Tape 14"/>
          <p:cNvSpPr/>
          <p:nvPr/>
        </p:nvSpPr>
        <p:spPr>
          <a:xfrm>
            <a:off x="3304635" y="392826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Standards</a:t>
            </a:r>
            <a:endParaRPr lang="en-US" sz="1400" dirty="0"/>
          </a:p>
        </p:txBody>
      </p:sp>
      <p:sp>
        <p:nvSpPr>
          <p:cNvPr id="16" name="Flowchart: Alternate Process 15"/>
          <p:cNvSpPr/>
          <p:nvPr/>
        </p:nvSpPr>
        <p:spPr>
          <a:xfrm>
            <a:off x="6300225" y="369783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University Info Security Office</a:t>
            </a:r>
            <a:endParaRPr lang="en-US" sz="1400" dirty="0"/>
          </a:p>
        </p:txBody>
      </p:sp>
      <p:sp>
        <p:nvSpPr>
          <p:cNvPr id="18" name="Flowchart: Punched Tape 17"/>
          <p:cNvSpPr/>
          <p:nvPr/>
        </p:nvSpPr>
        <p:spPr>
          <a:xfrm>
            <a:off x="4648810" y="4965200"/>
            <a:ext cx="1152150" cy="1152150"/>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Procedures</a:t>
            </a:r>
            <a:endParaRPr lang="en-US" sz="1400" dirty="0"/>
          </a:p>
        </p:txBody>
      </p:sp>
      <p:cxnSp>
        <p:nvCxnSpPr>
          <p:cNvPr id="38" name="Straight Arrow Connector 37"/>
          <p:cNvCxnSpPr>
            <a:stCxn id="13" idx="3"/>
            <a:endCxn id="15" idx="1"/>
          </p:cNvCxnSpPr>
          <p:nvPr/>
        </p:nvCxnSpPr>
        <p:spPr>
          <a:xfrm>
            <a:off x="2997395" y="4062683"/>
            <a:ext cx="307240" cy="38405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1" idx="3"/>
            <a:endCxn id="16" idx="0"/>
          </p:cNvCxnSpPr>
          <p:nvPr/>
        </p:nvCxnSpPr>
        <p:spPr>
          <a:xfrm>
            <a:off x="5148075" y="3140963"/>
            <a:ext cx="1881845" cy="5568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1" idx="1"/>
            <a:endCxn id="13" idx="0"/>
          </p:cNvCxnSpPr>
          <p:nvPr/>
        </p:nvCxnSpPr>
        <p:spPr>
          <a:xfrm flipH="1">
            <a:off x="2267700" y="3140963"/>
            <a:ext cx="1728225" cy="5568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6" idx="1"/>
            <a:endCxn id="18" idx="3"/>
          </p:cNvCxnSpPr>
          <p:nvPr/>
        </p:nvCxnSpPr>
        <p:spPr>
          <a:xfrm flipH="1">
            <a:off x="5800960" y="4062683"/>
            <a:ext cx="499265" cy="147859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5" idx="3"/>
          </p:cNvCxnSpPr>
          <p:nvPr/>
        </p:nvCxnSpPr>
        <p:spPr>
          <a:xfrm>
            <a:off x="4456785" y="4446733"/>
            <a:ext cx="614480" cy="787302"/>
          </a:xfrm>
          <a:prstGeom prst="straightConnector1">
            <a:avLst/>
          </a:prstGeom>
          <a:ln w="635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6" idx="1"/>
            <a:endCxn id="15" idx="3"/>
          </p:cNvCxnSpPr>
          <p:nvPr/>
        </p:nvCxnSpPr>
        <p:spPr>
          <a:xfrm flipH="1">
            <a:off x="4456785" y="4062683"/>
            <a:ext cx="1843440" cy="38405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5" grpId="0" animBg="1"/>
      <p:bldP spid="16"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K:\Dept\UTSD\Information Security\Awareness\Info Sec Program\policyframework-large.png"/>
          <p:cNvPicPr>
            <a:picLocks noChangeAspect="1" noChangeArrowheads="1"/>
          </p:cNvPicPr>
          <p:nvPr/>
        </p:nvPicPr>
        <p:blipFill>
          <a:blip r:embed="rId3" cstate="print">
            <a:alphaModFix amt="34000"/>
          </a:blip>
          <a:srcRect/>
          <a:stretch>
            <a:fillRect/>
          </a:stretch>
        </p:blipFill>
        <p:spPr bwMode="auto">
          <a:xfrm>
            <a:off x="1922055" y="2468875"/>
            <a:ext cx="5338295" cy="4003722"/>
          </a:xfrm>
          <a:prstGeom prst="rect">
            <a:avLst/>
          </a:prstGeom>
          <a:noFill/>
        </p:spPr>
      </p:pic>
      <p:cxnSp>
        <p:nvCxnSpPr>
          <p:cNvPr id="20" name="Straight Arrow Connector 19"/>
          <p:cNvCxnSpPr>
            <a:stCxn id="10" idx="2"/>
            <a:endCxn id="11" idx="0"/>
          </p:cNvCxnSpPr>
          <p:nvPr/>
        </p:nvCxnSpPr>
        <p:spPr>
          <a:xfrm>
            <a:off x="4572000" y="2276850"/>
            <a:ext cx="0" cy="449339"/>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4381138D-658C-4D0A-88ED-81EBDFE29347}" type="slidenum">
              <a:rPr lang="en-US" smtClean="0"/>
              <a:pPr/>
              <a:t>7</a:t>
            </a:fld>
            <a:endParaRPr lang="en-US"/>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Checks &amp; Balances</a:t>
            </a:r>
            <a:endParaRPr lang="en-US" sz="2400" dirty="0">
              <a:latin typeface="Arial Rounded MT Bold" pitchFamily="34" charset="0"/>
            </a:endParaRPr>
          </a:p>
        </p:txBody>
      </p:sp>
      <p:sp>
        <p:nvSpPr>
          <p:cNvPr id="10" name="Flowchart: Alternate Process 9"/>
          <p:cNvSpPr/>
          <p:nvPr/>
        </p:nvSpPr>
        <p:spPr>
          <a:xfrm>
            <a:off x="3842305" y="154715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Board</a:t>
            </a:r>
          </a:p>
          <a:p>
            <a:pPr algn="ctr"/>
            <a:r>
              <a:rPr lang="en-US" sz="1400" dirty="0" smtClean="0"/>
              <a:t>and Executives</a:t>
            </a:r>
            <a:endParaRPr lang="en-US" sz="1400" dirty="0"/>
          </a:p>
        </p:txBody>
      </p:sp>
      <p:sp>
        <p:nvSpPr>
          <p:cNvPr id="11" name="Flowchart: Punched Tape 10"/>
          <p:cNvSpPr/>
          <p:nvPr/>
        </p:nvSpPr>
        <p:spPr>
          <a:xfrm>
            <a:off x="3995925" y="262249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Policies</a:t>
            </a:r>
          </a:p>
        </p:txBody>
      </p:sp>
      <p:sp>
        <p:nvSpPr>
          <p:cNvPr id="13" name="Flowchart: Alternate Process 12"/>
          <p:cNvSpPr/>
          <p:nvPr/>
        </p:nvSpPr>
        <p:spPr>
          <a:xfrm>
            <a:off x="1538005" y="369783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Data Trustees &amp; Stewards</a:t>
            </a:r>
            <a:endParaRPr lang="en-US" sz="1400" dirty="0"/>
          </a:p>
        </p:txBody>
      </p:sp>
      <p:sp>
        <p:nvSpPr>
          <p:cNvPr id="14" name="Flowchart: Alternate Process 13"/>
          <p:cNvSpPr/>
          <p:nvPr/>
        </p:nvSpPr>
        <p:spPr>
          <a:xfrm>
            <a:off x="1576410" y="2430470"/>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Executive</a:t>
            </a:r>
          </a:p>
          <a:p>
            <a:pPr algn="ctr"/>
            <a:r>
              <a:rPr lang="en-US" sz="1400" dirty="0" smtClean="0"/>
              <a:t>Advisory Comm.</a:t>
            </a:r>
            <a:endParaRPr lang="en-US" sz="1400" dirty="0"/>
          </a:p>
        </p:txBody>
      </p:sp>
      <p:sp>
        <p:nvSpPr>
          <p:cNvPr id="15" name="Flowchart: Punched Tape 14"/>
          <p:cNvSpPr/>
          <p:nvPr/>
        </p:nvSpPr>
        <p:spPr>
          <a:xfrm>
            <a:off x="3304635" y="392826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Standards</a:t>
            </a:r>
            <a:endParaRPr lang="en-US" sz="1400" dirty="0"/>
          </a:p>
        </p:txBody>
      </p:sp>
      <p:sp>
        <p:nvSpPr>
          <p:cNvPr id="16" name="Flowchart: Alternate Process 15"/>
          <p:cNvSpPr/>
          <p:nvPr/>
        </p:nvSpPr>
        <p:spPr>
          <a:xfrm>
            <a:off x="6300225" y="3697835"/>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University Info Security Office</a:t>
            </a:r>
            <a:endParaRPr lang="en-US" sz="1400" dirty="0"/>
          </a:p>
        </p:txBody>
      </p:sp>
      <p:sp>
        <p:nvSpPr>
          <p:cNvPr id="18" name="Flowchart: Punched Tape 17"/>
          <p:cNvSpPr/>
          <p:nvPr/>
        </p:nvSpPr>
        <p:spPr>
          <a:xfrm>
            <a:off x="4648810" y="4965200"/>
            <a:ext cx="1152150" cy="1152150"/>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Procedures</a:t>
            </a:r>
            <a:endParaRPr lang="en-US" sz="1400" dirty="0"/>
          </a:p>
        </p:txBody>
      </p:sp>
      <p:cxnSp>
        <p:nvCxnSpPr>
          <p:cNvPr id="38" name="Straight Arrow Connector 37"/>
          <p:cNvCxnSpPr>
            <a:stCxn id="13" idx="3"/>
            <a:endCxn id="15" idx="1"/>
          </p:cNvCxnSpPr>
          <p:nvPr/>
        </p:nvCxnSpPr>
        <p:spPr>
          <a:xfrm>
            <a:off x="2997395" y="4062683"/>
            <a:ext cx="307240" cy="38405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1" idx="3"/>
            <a:endCxn id="16" idx="0"/>
          </p:cNvCxnSpPr>
          <p:nvPr/>
        </p:nvCxnSpPr>
        <p:spPr>
          <a:xfrm>
            <a:off x="5148075" y="3140963"/>
            <a:ext cx="1881845" cy="5568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1" idx="1"/>
            <a:endCxn id="13" idx="0"/>
          </p:cNvCxnSpPr>
          <p:nvPr/>
        </p:nvCxnSpPr>
        <p:spPr>
          <a:xfrm flipH="1">
            <a:off x="2267700" y="3140963"/>
            <a:ext cx="1728225" cy="55687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6" idx="1"/>
            <a:endCxn id="18" idx="3"/>
          </p:cNvCxnSpPr>
          <p:nvPr/>
        </p:nvCxnSpPr>
        <p:spPr>
          <a:xfrm flipH="1">
            <a:off x="5800960" y="4062683"/>
            <a:ext cx="499265" cy="1478592"/>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rot="1658094">
            <a:off x="3824566" y="3459304"/>
            <a:ext cx="460860" cy="699249"/>
          </a:xfrm>
          <a:prstGeom prst="downArrow">
            <a:avLst/>
          </a:prstGeom>
          <a:solidFill>
            <a:srgbClr val="FF000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rot="20540358">
            <a:off x="4807656" y="3422205"/>
            <a:ext cx="460860" cy="1625138"/>
          </a:xfrm>
          <a:prstGeom prst="downArrow">
            <a:avLst/>
          </a:prstGeom>
          <a:solidFill>
            <a:srgbClr val="FF000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3151014" y="2392065"/>
            <a:ext cx="2880375" cy="4070930"/>
          </a:xfrm>
          <a:prstGeom prst="ellipse">
            <a:avLst/>
          </a:prstGeom>
          <a:noFill/>
          <a:ln w="63500">
            <a:solidFill>
              <a:srgbClr val="6565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stCxn id="14" idx="2"/>
          </p:cNvCxnSpPr>
          <p:nvPr/>
        </p:nvCxnSpPr>
        <p:spPr>
          <a:xfrm>
            <a:off x="2306105" y="3160165"/>
            <a:ext cx="998530" cy="499265"/>
          </a:xfrm>
          <a:prstGeom prst="straightConnector1">
            <a:avLst/>
          </a:prstGeom>
          <a:ln w="63500">
            <a:solidFill>
              <a:srgbClr val="6565FF"/>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rot="19059139">
            <a:off x="4363341" y="4606742"/>
            <a:ext cx="460860" cy="699249"/>
          </a:xfrm>
          <a:prstGeom prst="downArrow">
            <a:avLst/>
          </a:prstGeom>
          <a:solidFill>
            <a:srgbClr val="FF0000"/>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Alternate Process 36"/>
          <p:cNvSpPr/>
          <p:nvPr/>
        </p:nvSpPr>
        <p:spPr>
          <a:xfrm>
            <a:off x="7221945" y="4734770"/>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Functional</a:t>
            </a:r>
          </a:p>
          <a:p>
            <a:pPr algn="ctr"/>
            <a:r>
              <a:rPr lang="en-US" sz="1400" dirty="0" smtClean="0"/>
              <a:t>Advisory Comm.</a:t>
            </a:r>
            <a:endParaRPr lang="en-US" sz="1400" dirty="0"/>
          </a:p>
        </p:txBody>
      </p:sp>
      <p:cxnSp>
        <p:nvCxnSpPr>
          <p:cNvPr id="24" name="Straight Arrow Connector 23"/>
          <p:cNvCxnSpPr>
            <a:stCxn id="37" idx="1"/>
          </p:cNvCxnSpPr>
          <p:nvPr/>
        </p:nvCxnSpPr>
        <p:spPr>
          <a:xfrm flipH="1">
            <a:off x="5800960" y="5099618"/>
            <a:ext cx="1420985" cy="672087"/>
          </a:xfrm>
          <a:prstGeom prst="straightConnector1">
            <a:avLst/>
          </a:prstGeom>
          <a:ln w="63500">
            <a:solidFill>
              <a:srgbClr val="6565FF"/>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7" name="Flowchart: Alternate Process 26"/>
          <p:cNvSpPr/>
          <p:nvPr/>
        </p:nvSpPr>
        <p:spPr>
          <a:xfrm>
            <a:off x="6338630" y="1662370"/>
            <a:ext cx="1459390" cy="729695"/>
          </a:xfrm>
          <a:prstGeom prst="flowChartAlternateProcess">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Auditor</a:t>
            </a:r>
            <a:endParaRPr lang="en-US" sz="1400" dirty="0"/>
          </a:p>
        </p:txBody>
      </p:sp>
      <p:cxnSp>
        <p:nvCxnSpPr>
          <p:cNvPr id="28" name="Straight Arrow Connector 27"/>
          <p:cNvCxnSpPr>
            <a:stCxn id="27" idx="2"/>
          </p:cNvCxnSpPr>
          <p:nvPr/>
        </p:nvCxnSpPr>
        <p:spPr>
          <a:xfrm flipH="1">
            <a:off x="6415440" y="2392065"/>
            <a:ext cx="652885" cy="422455"/>
          </a:xfrm>
          <a:prstGeom prst="straightConnector1">
            <a:avLst/>
          </a:prstGeom>
          <a:ln w="63500">
            <a:solidFill>
              <a:srgbClr val="6565FF"/>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rot="904804">
            <a:off x="923525" y="2353659"/>
            <a:ext cx="7796215" cy="4186145"/>
          </a:xfrm>
          <a:prstGeom prst="ellipse">
            <a:avLst/>
          </a:prstGeom>
          <a:noFill/>
          <a:ln w="63500">
            <a:solidFill>
              <a:srgbClr val="6565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6" grpId="0" animBg="1"/>
      <p:bldP spid="37" grpId="0" animBg="1"/>
      <p:bldP spid="27"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8</a:t>
            </a:fld>
            <a:endParaRPr lang="en-US"/>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Strategy to Complete Policy Framework</a:t>
            </a:r>
            <a:endParaRPr lang="en-US" sz="2400" dirty="0">
              <a:latin typeface="Arial Rounded MT Bold" pitchFamily="34" charset="0"/>
            </a:endParaRPr>
          </a:p>
        </p:txBody>
      </p:sp>
      <p:sp>
        <p:nvSpPr>
          <p:cNvPr id="11" name="Flowchart: Punched Tape 10"/>
          <p:cNvSpPr/>
          <p:nvPr/>
        </p:nvSpPr>
        <p:spPr>
          <a:xfrm>
            <a:off x="654690" y="208482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Policies</a:t>
            </a:r>
          </a:p>
        </p:txBody>
      </p:sp>
      <p:sp>
        <p:nvSpPr>
          <p:cNvPr id="15" name="Flowchart: Punched Tape 14"/>
          <p:cNvSpPr/>
          <p:nvPr/>
        </p:nvSpPr>
        <p:spPr>
          <a:xfrm>
            <a:off x="654690" y="3390595"/>
            <a:ext cx="1152150" cy="103693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Standards</a:t>
            </a:r>
            <a:endParaRPr lang="en-US" sz="1400" dirty="0"/>
          </a:p>
        </p:txBody>
      </p:sp>
      <p:sp>
        <p:nvSpPr>
          <p:cNvPr id="18" name="Flowchart: Punched Tape 17"/>
          <p:cNvSpPr/>
          <p:nvPr/>
        </p:nvSpPr>
        <p:spPr>
          <a:xfrm>
            <a:off x="654690" y="4696365"/>
            <a:ext cx="1152150" cy="1113745"/>
          </a:xfrm>
          <a:prstGeom prst="flowChartPunchedTape">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Guidelines</a:t>
            </a:r>
          </a:p>
          <a:p>
            <a:pPr algn="ctr"/>
            <a:r>
              <a:rPr lang="en-US" sz="1400" dirty="0" smtClean="0"/>
              <a:t>Procedures</a:t>
            </a:r>
            <a:endParaRPr lang="en-US" sz="1400" dirty="0"/>
          </a:p>
        </p:txBody>
      </p:sp>
      <p:sp>
        <p:nvSpPr>
          <p:cNvPr id="22" name="TextBox 21"/>
          <p:cNvSpPr txBox="1"/>
          <p:nvPr/>
        </p:nvSpPr>
        <p:spPr>
          <a:xfrm>
            <a:off x="2267700" y="2276850"/>
            <a:ext cx="5837560" cy="646331"/>
          </a:xfrm>
          <a:prstGeom prst="rect">
            <a:avLst/>
          </a:prstGeom>
          <a:solidFill>
            <a:schemeClr val="tx1"/>
          </a:solidFill>
          <a:ln w="25400">
            <a:solidFill>
              <a:schemeClr val="tx1"/>
            </a:solidFill>
          </a:ln>
        </p:spPr>
        <p:txBody>
          <a:bodyPr wrap="square" rtlCol="0">
            <a:spAutoFit/>
          </a:bodyPr>
          <a:lstStyle/>
          <a:p>
            <a:r>
              <a:rPr lang="en-US" dirty="0" smtClean="0">
                <a:solidFill>
                  <a:schemeClr val="bg1"/>
                </a:solidFill>
                <a:cs typeface="Courier New" pitchFamily="49" charset="0"/>
              </a:rPr>
              <a:t>Establish Policy.</a:t>
            </a:r>
          </a:p>
          <a:p>
            <a:r>
              <a:rPr lang="en-US" dirty="0" smtClean="0">
                <a:solidFill>
                  <a:schemeClr val="bg1"/>
                </a:solidFill>
                <a:cs typeface="Courier New" pitchFamily="49" charset="0"/>
              </a:rPr>
              <a:t>Requires executive backing.</a:t>
            </a:r>
            <a:endParaRPr lang="en-US" dirty="0">
              <a:solidFill>
                <a:schemeClr val="bg1"/>
              </a:solidFill>
              <a:cs typeface="Courier New" pitchFamily="49" charset="0"/>
            </a:endParaRPr>
          </a:p>
        </p:txBody>
      </p:sp>
      <p:sp>
        <p:nvSpPr>
          <p:cNvPr id="26" name="TextBox 25"/>
          <p:cNvSpPr txBox="1"/>
          <p:nvPr/>
        </p:nvSpPr>
        <p:spPr>
          <a:xfrm>
            <a:off x="2267700" y="3198570"/>
            <a:ext cx="5837560" cy="646331"/>
          </a:xfrm>
          <a:prstGeom prst="rect">
            <a:avLst/>
          </a:prstGeom>
          <a:solidFill>
            <a:schemeClr val="tx1"/>
          </a:solidFill>
          <a:ln w="25400">
            <a:solidFill>
              <a:schemeClr val="tx1"/>
            </a:solidFill>
          </a:ln>
        </p:spPr>
        <p:txBody>
          <a:bodyPr wrap="square" rtlCol="0">
            <a:spAutoFit/>
          </a:bodyPr>
          <a:lstStyle/>
          <a:p>
            <a:r>
              <a:rPr lang="en-US" dirty="0" smtClean="0">
                <a:solidFill>
                  <a:schemeClr val="bg1"/>
                </a:solidFill>
                <a:cs typeface="Courier New" pitchFamily="49" charset="0"/>
              </a:rPr>
              <a:t>Create Data Access Requirements documents.</a:t>
            </a:r>
          </a:p>
          <a:p>
            <a:r>
              <a:rPr lang="en-US" dirty="0" smtClean="0">
                <a:solidFill>
                  <a:schemeClr val="bg1"/>
                </a:solidFill>
                <a:cs typeface="Courier New" pitchFamily="49" charset="0"/>
              </a:rPr>
              <a:t>Identify protected data elements (per Data Steward).</a:t>
            </a:r>
            <a:endParaRPr lang="en-US" dirty="0">
              <a:solidFill>
                <a:schemeClr val="bg1"/>
              </a:solidFill>
              <a:cs typeface="Courier New" pitchFamily="49" charset="0"/>
            </a:endParaRPr>
          </a:p>
        </p:txBody>
      </p:sp>
      <p:sp>
        <p:nvSpPr>
          <p:cNvPr id="27" name="TextBox 26"/>
          <p:cNvSpPr txBox="1"/>
          <p:nvPr/>
        </p:nvSpPr>
        <p:spPr>
          <a:xfrm>
            <a:off x="2267700" y="4043480"/>
            <a:ext cx="5837560" cy="646331"/>
          </a:xfrm>
          <a:prstGeom prst="rect">
            <a:avLst/>
          </a:prstGeom>
          <a:solidFill>
            <a:schemeClr val="tx1"/>
          </a:solidFill>
          <a:ln w="25400">
            <a:solidFill>
              <a:schemeClr val="tx1"/>
            </a:solidFill>
          </a:ln>
        </p:spPr>
        <p:txBody>
          <a:bodyPr wrap="square" rtlCol="0">
            <a:spAutoFit/>
          </a:bodyPr>
          <a:lstStyle/>
          <a:p>
            <a:r>
              <a:rPr lang="en-US" dirty="0" smtClean="0">
                <a:solidFill>
                  <a:schemeClr val="bg1"/>
                </a:solidFill>
                <a:cs typeface="Courier New" pitchFamily="49" charset="0"/>
              </a:rPr>
              <a:t>Create Data Security Requirements document.</a:t>
            </a:r>
          </a:p>
          <a:p>
            <a:r>
              <a:rPr lang="en-US" dirty="0" smtClean="0">
                <a:solidFill>
                  <a:schemeClr val="bg1"/>
                </a:solidFill>
                <a:cs typeface="Courier New" pitchFamily="49" charset="0"/>
              </a:rPr>
              <a:t>Based on industry standards (ISO 27002, PCI DSS)</a:t>
            </a:r>
            <a:endParaRPr lang="en-US" dirty="0">
              <a:solidFill>
                <a:schemeClr val="bg1"/>
              </a:solidFill>
              <a:cs typeface="Courier New" pitchFamily="49" charset="0"/>
            </a:endParaRPr>
          </a:p>
        </p:txBody>
      </p:sp>
      <p:sp>
        <p:nvSpPr>
          <p:cNvPr id="33" name="TextBox 32"/>
          <p:cNvSpPr txBox="1"/>
          <p:nvPr/>
        </p:nvSpPr>
        <p:spPr>
          <a:xfrm>
            <a:off x="2267700" y="4926795"/>
            <a:ext cx="5837560" cy="646331"/>
          </a:xfrm>
          <a:prstGeom prst="rect">
            <a:avLst/>
          </a:prstGeom>
          <a:solidFill>
            <a:schemeClr val="tx1"/>
          </a:solidFill>
          <a:ln w="25400">
            <a:solidFill>
              <a:schemeClr val="tx1"/>
            </a:solidFill>
          </a:ln>
        </p:spPr>
        <p:txBody>
          <a:bodyPr wrap="square" rtlCol="0">
            <a:spAutoFit/>
          </a:bodyPr>
          <a:lstStyle/>
          <a:p>
            <a:r>
              <a:rPr lang="en-US" dirty="0" smtClean="0">
                <a:solidFill>
                  <a:schemeClr val="bg1"/>
                </a:solidFill>
                <a:cs typeface="Courier New" pitchFamily="49" charset="0"/>
              </a:rPr>
              <a:t>Create Information Security Program documents.</a:t>
            </a:r>
          </a:p>
          <a:p>
            <a:r>
              <a:rPr lang="en-US" dirty="0" smtClean="0">
                <a:solidFill>
                  <a:schemeClr val="bg1"/>
                </a:solidFill>
                <a:cs typeface="Courier New" pitchFamily="49" charset="0"/>
              </a:rPr>
              <a:t>High level guidelines and procedures.</a:t>
            </a:r>
            <a:endParaRPr lang="en-US" dirty="0">
              <a:solidFill>
                <a:schemeClr val="bg1"/>
              </a:solidFill>
              <a:cs typeface="Courier New" pitchFamily="49" charset="0"/>
            </a:endParaRPr>
          </a:p>
        </p:txBody>
      </p:sp>
      <p:cxnSp>
        <p:nvCxnSpPr>
          <p:cNvPr id="37" name="Straight Connector 36"/>
          <p:cNvCxnSpPr>
            <a:stCxn id="11" idx="3"/>
            <a:endCxn id="22" idx="1"/>
          </p:cNvCxnSpPr>
          <p:nvPr/>
        </p:nvCxnSpPr>
        <p:spPr>
          <a:xfrm flipV="1">
            <a:off x="1806840" y="2600016"/>
            <a:ext cx="460860" cy="3277"/>
          </a:xfrm>
          <a:prstGeom prst="line">
            <a:avLst/>
          </a:prstGeom>
          <a:ln w="635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5" idx="3"/>
            <a:endCxn id="26" idx="1"/>
          </p:cNvCxnSpPr>
          <p:nvPr/>
        </p:nvCxnSpPr>
        <p:spPr>
          <a:xfrm flipV="1">
            <a:off x="1806840" y="3521736"/>
            <a:ext cx="460860" cy="387327"/>
          </a:xfrm>
          <a:prstGeom prst="line">
            <a:avLst/>
          </a:prstGeom>
          <a:ln w="635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5" idx="3"/>
            <a:endCxn id="27" idx="1"/>
          </p:cNvCxnSpPr>
          <p:nvPr/>
        </p:nvCxnSpPr>
        <p:spPr>
          <a:xfrm>
            <a:off x="1806840" y="3909063"/>
            <a:ext cx="460860" cy="457583"/>
          </a:xfrm>
          <a:prstGeom prst="line">
            <a:avLst/>
          </a:prstGeom>
          <a:ln w="635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3" idx="1"/>
            <a:endCxn id="18" idx="3"/>
          </p:cNvCxnSpPr>
          <p:nvPr/>
        </p:nvCxnSpPr>
        <p:spPr>
          <a:xfrm flipH="1">
            <a:off x="1806840" y="5249961"/>
            <a:ext cx="460860" cy="3277"/>
          </a:xfrm>
          <a:prstGeom prst="line">
            <a:avLst/>
          </a:prstGeom>
          <a:ln w="63500">
            <a:solidFill>
              <a:srgbClr val="FF0000"/>
            </a:solidFill>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animBg="1"/>
      <p:bldP spid="27"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81138D-658C-4D0A-88ED-81EBDFE29347}" type="slidenum">
              <a:rPr lang="en-US" smtClean="0"/>
              <a:pPr/>
              <a:t>9</a:t>
            </a:fld>
            <a:endParaRPr lang="en-US" dirty="0"/>
          </a:p>
        </p:txBody>
      </p:sp>
      <p:sp>
        <p:nvSpPr>
          <p:cNvPr id="29" name="TextBox 28"/>
          <p:cNvSpPr txBox="1"/>
          <p:nvPr/>
        </p:nvSpPr>
        <p:spPr>
          <a:xfrm>
            <a:off x="193830" y="1047890"/>
            <a:ext cx="8717935" cy="461665"/>
          </a:xfrm>
          <a:prstGeom prst="rect">
            <a:avLst/>
          </a:prstGeom>
          <a:noFill/>
        </p:spPr>
        <p:txBody>
          <a:bodyPr wrap="square" rtlCol="0">
            <a:spAutoFit/>
          </a:bodyPr>
          <a:lstStyle/>
          <a:p>
            <a:pPr algn="ctr"/>
            <a:r>
              <a:rPr lang="en-US" sz="2400" dirty="0" smtClean="0">
                <a:latin typeface="Arial Rounded MT Bold" pitchFamily="34" charset="0"/>
              </a:rPr>
              <a:t>Policies</a:t>
            </a:r>
            <a:endParaRPr lang="en-US" sz="2400" dirty="0">
              <a:latin typeface="Arial Rounded MT Bold" pitchFamily="34" charset="0"/>
            </a:endParaRPr>
          </a:p>
        </p:txBody>
      </p:sp>
      <p:sp>
        <p:nvSpPr>
          <p:cNvPr id="10" name="TextBox 9"/>
          <p:cNvSpPr txBox="1"/>
          <p:nvPr/>
        </p:nvSpPr>
        <p:spPr>
          <a:xfrm>
            <a:off x="1345980" y="3083355"/>
            <a:ext cx="6567255" cy="338554"/>
          </a:xfrm>
          <a:prstGeom prst="rect">
            <a:avLst/>
          </a:prstGeom>
          <a:noFill/>
          <a:ln w="25400">
            <a:noFill/>
          </a:ln>
        </p:spPr>
        <p:txBody>
          <a:bodyPr wrap="square" rtlCol="0">
            <a:spAutoFit/>
          </a:bodyPr>
          <a:lstStyle/>
          <a:p>
            <a:pPr marL="225425" indent="-225425">
              <a:buFont typeface="Wingdings" pitchFamily="2" charset="2"/>
              <a:buChar char="q"/>
            </a:pPr>
            <a:r>
              <a:rPr lang="en-US" sz="1600" b="1" dirty="0" smtClean="0">
                <a:cs typeface="Courier New" pitchFamily="49" charset="0"/>
              </a:rPr>
              <a:t>Browse other institutions’ policy documents, and plagiarize shamelessly.</a:t>
            </a:r>
          </a:p>
        </p:txBody>
      </p:sp>
      <p:sp>
        <p:nvSpPr>
          <p:cNvPr id="11" name="TextBox 10"/>
          <p:cNvSpPr txBox="1"/>
          <p:nvPr/>
        </p:nvSpPr>
        <p:spPr>
          <a:xfrm>
            <a:off x="1345979" y="3467405"/>
            <a:ext cx="6567255" cy="338554"/>
          </a:xfrm>
          <a:prstGeom prst="rect">
            <a:avLst/>
          </a:prstGeom>
          <a:noFill/>
          <a:ln w="25400">
            <a:noFill/>
          </a:ln>
        </p:spPr>
        <p:txBody>
          <a:bodyPr wrap="square" rtlCol="0">
            <a:spAutoFit/>
          </a:bodyPr>
          <a:lstStyle/>
          <a:p>
            <a:pPr marL="225425" indent="-225425">
              <a:buFont typeface="Wingdings" pitchFamily="2" charset="2"/>
              <a:buChar char="q"/>
            </a:pPr>
            <a:r>
              <a:rPr lang="en-US" sz="1600" b="1" dirty="0" smtClean="0">
                <a:cs typeface="Courier New" pitchFamily="49" charset="0"/>
              </a:rPr>
              <a:t>Adapt to your environment.</a:t>
            </a:r>
          </a:p>
        </p:txBody>
      </p:sp>
      <p:sp>
        <p:nvSpPr>
          <p:cNvPr id="12" name="TextBox 11"/>
          <p:cNvSpPr txBox="1"/>
          <p:nvPr/>
        </p:nvSpPr>
        <p:spPr>
          <a:xfrm>
            <a:off x="1345980" y="3851455"/>
            <a:ext cx="6567255" cy="338554"/>
          </a:xfrm>
          <a:prstGeom prst="rect">
            <a:avLst/>
          </a:prstGeom>
          <a:noFill/>
          <a:ln w="25400">
            <a:noFill/>
          </a:ln>
        </p:spPr>
        <p:txBody>
          <a:bodyPr wrap="square" rtlCol="0">
            <a:spAutoFit/>
          </a:bodyPr>
          <a:lstStyle/>
          <a:p>
            <a:pPr marL="225425" indent="-225425">
              <a:buFont typeface="Wingdings" pitchFamily="2" charset="2"/>
              <a:buChar char="q"/>
            </a:pPr>
            <a:r>
              <a:rPr lang="en-US" sz="1600" b="1" dirty="0" smtClean="0">
                <a:cs typeface="Courier New" pitchFamily="49" charset="0"/>
              </a:rPr>
              <a:t>See who will endorse it.</a:t>
            </a:r>
          </a:p>
        </p:txBody>
      </p:sp>
      <p:sp>
        <p:nvSpPr>
          <p:cNvPr id="13" name="TextBox 12"/>
          <p:cNvSpPr txBox="1"/>
          <p:nvPr/>
        </p:nvSpPr>
        <p:spPr>
          <a:xfrm>
            <a:off x="1345980" y="4235505"/>
            <a:ext cx="6567255" cy="584775"/>
          </a:xfrm>
          <a:prstGeom prst="rect">
            <a:avLst/>
          </a:prstGeom>
          <a:noFill/>
          <a:ln w="25400">
            <a:noFill/>
          </a:ln>
        </p:spPr>
        <p:txBody>
          <a:bodyPr wrap="square" rtlCol="0">
            <a:spAutoFit/>
          </a:bodyPr>
          <a:lstStyle/>
          <a:p>
            <a:pPr marL="225425" indent="-225425">
              <a:buFont typeface="Wingdings" pitchFamily="2" charset="2"/>
              <a:buChar char="q"/>
            </a:pPr>
            <a:r>
              <a:rPr lang="en-US" sz="1600" b="1" dirty="0" smtClean="0">
                <a:cs typeface="Courier New" pitchFamily="49" charset="0"/>
              </a:rPr>
              <a:t>Never waste a good crisis.  But if you do, just keep looking; they’re not hard to find.</a:t>
            </a:r>
          </a:p>
        </p:txBody>
      </p:sp>
      <p:sp>
        <p:nvSpPr>
          <p:cNvPr id="14" name="TextBox 13"/>
          <p:cNvSpPr txBox="1"/>
          <p:nvPr/>
        </p:nvSpPr>
        <p:spPr>
          <a:xfrm>
            <a:off x="2306105" y="2430470"/>
            <a:ext cx="5146270" cy="523220"/>
          </a:xfrm>
          <a:prstGeom prst="rect">
            <a:avLst/>
          </a:prstGeom>
          <a:noFill/>
          <a:ln w="25400">
            <a:noFill/>
          </a:ln>
        </p:spPr>
        <p:txBody>
          <a:bodyPr wrap="square" rtlCol="0">
            <a:spAutoFit/>
          </a:bodyPr>
          <a:lstStyle/>
          <a:p>
            <a:pPr marL="225425" indent="-225425"/>
            <a:r>
              <a:rPr lang="en-US" sz="1400" b="1" dirty="0" smtClean="0">
                <a:cs typeface="Courier New" pitchFamily="49" charset="0"/>
                <a:hlinkClick r:id="rId3"/>
              </a:rPr>
              <a:t>http://www.sc.edu/policies/univ150.pdf</a:t>
            </a:r>
            <a:r>
              <a:rPr lang="en-US" sz="1400" b="1" dirty="0" smtClean="0">
                <a:cs typeface="Courier New" pitchFamily="49" charset="0"/>
              </a:rPr>
              <a:t> – Data Access / Stewards</a:t>
            </a:r>
          </a:p>
          <a:p>
            <a:pPr marL="225425" indent="-225425"/>
            <a:r>
              <a:rPr lang="en-US" sz="1400" b="1" dirty="0" smtClean="0">
                <a:cs typeface="Courier New" pitchFamily="49" charset="0"/>
                <a:hlinkClick r:id="rId4"/>
              </a:rPr>
              <a:t>http://www.sc.edu/policies/it300.pdf</a:t>
            </a:r>
            <a:r>
              <a:rPr lang="en-US" sz="1400" b="1" dirty="0" smtClean="0">
                <a:cs typeface="Courier New" pitchFamily="49" charset="0"/>
              </a:rPr>
              <a:t> – Information Security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theme/theme1.xml><?xml version="1.0" encoding="utf-8"?>
<a:theme xmlns:a="http://schemas.openxmlformats.org/drawingml/2006/main" name="ITSO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ITSO Presentation Template</Template>
  <TotalTime>8691</TotalTime>
  <Words>2528</Words>
  <Application>Microsoft Office PowerPoint</Application>
  <PresentationFormat>On-screen Show (4:3)</PresentationFormat>
  <Paragraphs>327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ITSO Presentation Template</vt:lpstr>
      <vt:lpstr>A Practitioner’s Approach for Implementing Information Security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Establishing a Policy Framework for Information Security</vt:lpstr>
    </vt:vector>
  </TitlesOfParts>
  <Company>University of South Carolina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Practitioner's Approach for Developing Information Security Policy</dc:title>
  <dc:subject>SEC13</dc:subject>
  <dc:creator>David Wilhite - Univ South Carolina</dc:creator>
  <cp:lastModifiedBy>Presentation</cp:lastModifiedBy>
  <cp:revision>325</cp:revision>
  <dcterms:created xsi:type="dcterms:W3CDTF">2009-10-13T12:46:15Z</dcterms:created>
  <dcterms:modified xsi:type="dcterms:W3CDTF">2013-04-17T12:21:24Z</dcterms:modified>
</cp:coreProperties>
</file>