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90" r:id="rId8"/>
    <p:sldId id="265" r:id="rId9"/>
    <p:sldId id="289" r:id="rId10"/>
    <p:sldId id="267" r:id="rId11"/>
    <p:sldId id="276" r:id="rId12"/>
    <p:sldId id="275" r:id="rId13"/>
    <p:sldId id="278" r:id="rId14"/>
    <p:sldId id="286" r:id="rId15"/>
    <p:sldId id="270" r:id="rId16"/>
    <p:sldId id="277" r:id="rId17"/>
    <p:sldId id="279" r:id="rId18"/>
    <p:sldId id="287" r:id="rId19"/>
    <p:sldId id="271" r:id="rId20"/>
    <p:sldId id="291" r:id="rId21"/>
    <p:sldId id="281" r:id="rId22"/>
    <p:sldId id="284" r:id="rId23"/>
    <p:sldId id="285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494" autoAdjust="0"/>
  </p:normalViewPr>
  <p:slideViewPr>
    <p:cSldViewPr>
      <p:cViewPr varScale="1">
        <p:scale>
          <a:sx n="68" d="100"/>
          <a:sy n="68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drews\Documents\unix-cost-rec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79943345496447"/>
                  <c:y val="0.061025871766029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829548364381282"/>
                  <c:y val="-0.1668833895763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4822514563728"/>
                  <c:y val="0.11927821522309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Sheet1!$O$15:$O$17</c:f>
              <c:strCache>
                <c:ptCount val="3"/>
                <c:pt idx="0">
                  <c:v>IT-Admin</c:v>
                </c:pt>
                <c:pt idx="1">
                  <c:v>Mgmt</c:v>
                </c:pt>
                <c:pt idx="2">
                  <c:v>Other</c:v>
                </c:pt>
              </c:strCache>
            </c:strRef>
          </c:cat>
          <c:val>
            <c:numRef>
              <c:f>Sheet1!$P$15:$P$17</c:f>
              <c:numCache>
                <c:formatCode>"$"#,##0</c:formatCode>
                <c:ptCount val="3"/>
                <c:pt idx="0">
                  <c:v>38800.0</c:v>
                </c:pt>
                <c:pt idx="1">
                  <c:v>19350.0</c:v>
                </c:pt>
                <c:pt idx="2">
                  <c:v>30000.0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Sheet1!$O$15:$O$17</c:f>
              <c:strCache>
                <c:ptCount val="3"/>
                <c:pt idx="0">
                  <c:v>IT-Admin</c:v>
                </c:pt>
                <c:pt idx="1">
                  <c:v>Mgmt</c:v>
                </c:pt>
                <c:pt idx="2">
                  <c:v>Other</c:v>
                </c:pt>
              </c:strCache>
            </c:strRef>
          </c:cat>
          <c:val>
            <c:numRef>
              <c:f>Sheet1!$Q$15:$Q$17</c:f>
              <c:numCache>
                <c:formatCode>0%</c:formatCode>
                <c:ptCount val="3"/>
                <c:pt idx="0">
                  <c:v>0.440158820192853</c:v>
                </c:pt>
                <c:pt idx="1">
                  <c:v>0.219512195121951</c:v>
                </c:pt>
                <c:pt idx="2">
                  <c:v>0.340328984685196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r">
              <a:defRPr sz="1200"/>
            </a:lvl1pPr>
          </a:lstStyle>
          <a:p>
            <a:fld id="{5D6AB008-F9FC-4108-B768-25E5221AE015}" type="datetimeFigureOut">
              <a:rPr lang="en-US" smtClean="0"/>
              <a:t>4/14/13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4" rIns="93169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9" tIns="46584" rIns="93169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>
              <a:defRPr sz="1200"/>
            </a:lvl1pPr>
          </a:lstStyle>
          <a:p>
            <a:fld id="{08B7FD5E-9942-4F13-95C3-23FA18C8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90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9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14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2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65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1" indent="-174691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8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0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725"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5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95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0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5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4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51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1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8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D5E-9942-4F13-95C3-23FA18C8A3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3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4/17/13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98DDB0D-5A38-491B-A8BC-6392161459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ane-drews@uiowa.edu" TargetMode="External"/><Relationship Id="rId4" Type="http://schemas.openxmlformats.org/officeDocument/2006/relationships/hyperlink" Target="mailto:it-security@uiowa.edu" TargetMode="External"/><Relationship Id="rId5" Type="http://schemas.openxmlformats.org/officeDocument/2006/relationships/hyperlink" Target="http://itsecurity.uiowa.edu/" TargetMode="External"/><Relationship Id="rId6" Type="http://schemas.openxmlformats.org/officeDocument/2006/relationships/hyperlink" Target="http://www.educause.edu/security/guid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br>
              <a:rPr lang="en-US" dirty="0" smtClean="0"/>
            </a:br>
            <a:r>
              <a:rPr lang="en-US" dirty="0" smtClean="0"/>
              <a:t>in Managing IT Risk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EDUCAUSE </a:t>
            </a:r>
            <a:r>
              <a:rPr lang="en-US" dirty="0" smtClean="0"/>
              <a:t>Security Professionals Conference 2013 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/>
              <a:t>Jane Drews, </a:t>
            </a:r>
            <a:r>
              <a:rPr lang="en-US" dirty="0" smtClean="0"/>
              <a:t>CISO</a:t>
            </a:r>
          </a:p>
          <a:p>
            <a:r>
              <a:rPr lang="en-US" dirty="0" smtClean="0"/>
              <a:t>The University of Iowa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5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32025"/>
            <a:ext cx="6626552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8575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2101"/>
            <a:ext cx="23653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6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Litigation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179"/>
            <a:ext cx="5136020" cy="382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5442"/>
            <a:ext cx="23653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4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about Information Risk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Preserve </a:t>
            </a:r>
            <a:r>
              <a:rPr lang="en-US" i="1" dirty="0" smtClean="0"/>
              <a:t>important </a:t>
            </a:r>
            <a:r>
              <a:rPr lang="en-US" dirty="0" smtClean="0"/>
              <a:t>information </a:t>
            </a:r>
          </a:p>
          <a:p>
            <a:pPr lvl="1"/>
            <a:r>
              <a:rPr lang="en-US" dirty="0" smtClean="0"/>
              <a:t>Resources, methods/formats, and instructions </a:t>
            </a:r>
          </a:p>
          <a:p>
            <a:r>
              <a:rPr lang="en-US" dirty="0" smtClean="0"/>
              <a:t>Discard what you don’t need</a:t>
            </a:r>
          </a:p>
          <a:p>
            <a:pPr lvl="1"/>
            <a:r>
              <a:rPr lang="en-US" dirty="0" smtClean="0"/>
              <a:t>Controls </a:t>
            </a:r>
            <a:r>
              <a:rPr lang="en-US" dirty="0" smtClean="0"/>
              <a:t>cost, </a:t>
            </a:r>
            <a:r>
              <a:rPr lang="en-US" dirty="0" smtClean="0"/>
              <a:t>information sprawl  </a:t>
            </a:r>
          </a:p>
          <a:p>
            <a:r>
              <a:rPr lang="en-US" dirty="0" smtClean="0"/>
              <a:t>Automate records management if possible</a:t>
            </a:r>
          </a:p>
          <a:p>
            <a:pPr lvl="1"/>
            <a:r>
              <a:rPr lang="en-US" dirty="0" smtClean="0"/>
              <a:t>Controls errors and omissions </a:t>
            </a:r>
          </a:p>
          <a:p>
            <a:r>
              <a:rPr lang="en-US" dirty="0" smtClean="0"/>
              <a:t>Be prepared for litigation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2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Endpoint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as the Endpoint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1004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5062"/>
            <a:ext cx="23653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95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Devices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20" y="1769714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5924"/>
            <a:ext cx="4530520" cy="344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Educause</a:t>
            </a:r>
            <a:r>
              <a:rPr lang="en-US" dirty="0" smtClean="0"/>
              <a:t> SPC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1595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Websense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 reports only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5 percent of actively used browser installations have the most up-to-date version of the Java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plug-in…</a:t>
            </a:r>
            <a:r>
              <a:rPr lang="en-US" dirty="0" smtClean="0">
                <a:solidFill>
                  <a:srgbClr val="666666"/>
                </a:solidFill>
                <a:latin typeface="Arial"/>
              </a:rPr>
              <a:t> </a:t>
            </a:r>
            <a:endParaRPr lang="en-US" b="0" i="0" dirty="0">
              <a:solidFill>
                <a:srgbClr val="666666"/>
              </a:solidFill>
              <a:effectLst/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3704" y="3344779"/>
            <a:ext cx="297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Organizations face malware-related events that bypass traditional defense technologies on their networks every three minutes, according to a new report released Wednesday by security vendor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FireEye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45" y="75641"/>
            <a:ext cx="23653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83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about Endpoints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Threats are constantly evolving</a:t>
            </a:r>
          </a:p>
          <a:p>
            <a:pPr lvl="1"/>
            <a:r>
              <a:rPr lang="en-US" dirty="0" smtClean="0"/>
              <a:t>A-V model is no longer very effective</a:t>
            </a:r>
          </a:p>
          <a:p>
            <a:endParaRPr lang="en-US" dirty="0" smtClean="0"/>
          </a:p>
          <a:p>
            <a:r>
              <a:rPr lang="en-US" dirty="0" smtClean="0"/>
              <a:t>Standardize and automate client security</a:t>
            </a:r>
          </a:p>
          <a:p>
            <a:pPr lvl="1"/>
            <a:r>
              <a:rPr lang="en-US" dirty="0" smtClean="0"/>
              <a:t>Professionally manage all devices</a:t>
            </a:r>
          </a:p>
          <a:p>
            <a:pPr lvl="1"/>
            <a:r>
              <a:rPr lang="en-US" dirty="0" smtClean="0"/>
              <a:t>Lockdown as much as possible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User Training and Awareness </a:t>
            </a:r>
          </a:p>
          <a:p>
            <a:pPr lvl="1"/>
            <a:r>
              <a:rPr lang="en-US" dirty="0" smtClean="0"/>
              <a:t>Learn safe computing practices and policies </a:t>
            </a:r>
            <a:endParaRPr lang="en-US" dirty="0"/>
          </a:p>
          <a:p>
            <a:pPr lvl="1"/>
            <a:r>
              <a:rPr lang="en-US" dirty="0" smtClean="0"/>
              <a:t>Recognize and avoid risks</a:t>
            </a:r>
          </a:p>
          <a:p>
            <a:endParaRPr lang="en-US" dirty="0" smtClean="0"/>
          </a:p>
          <a:p>
            <a:r>
              <a:rPr lang="en-US" dirty="0" smtClean="0"/>
              <a:t>Stronger authentication should be considered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5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(Server) Risk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Compromises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Credentials, Keys, SSO </a:t>
            </a:r>
          </a:p>
          <a:p>
            <a:endParaRPr lang="en-US" dirty="0" smtClean="0"/>
          </a:p>
          <a:p>
            <a:r>
              <a:rPr lang="en-US" dirty="0" smtClean="0"/>
              <a:t>Patching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Configuration and trusts </a:t>
            </a:r>
          </a:p>
          <a:p>
            <a:endParaRPr lang="en-US" dirty="0" smtClean="0"/>
          </a:p>
          <a:p>
            <a:r>
              <a:rPr lang="en-US" dirty="0" smtClean="0"/>
              <a:t>System Monitoring </a:t>
            </a:r>
          </a:p>
          <a:p>
            <a:pPr marL="11887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Educause</a:t>
            </a:r>
            <a:r>
              <a:rPr lang="en-US" dirty="0" smtClean="0"/>
              <a:t> SPC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hart 6" title="Cost distribution: August *nix Compromises (Total $88,150)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221535"/>
              </p:ext>
            </p:extLst>
          </p:nvPr>
        </p:nvGraphicFramePr>
        <p:xfrm>
          <a:off x="5105400" y="3429000"/>
          <a:ext cx="3429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3653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IT Risk 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Key Areas and Lessons Learned</a:t>
            </a:r>
          </a:p>
          <a:p>
            <a:pPr lvl="1"/>
            <a:r>
              <a:rPr lang="en-US" dirty="0" smtClean="0"/>
              <a:t>Information Risk </a:t>
            </a:r>
          </a:p>
          <a:p>
            <a:pPr lvl="1"/>
            <a:r>
              <a:rPr lang="en-US" dirty="0" smtClean="0"/>
              <a:t>Endpoint Risk </a:t>
            </a:r>
          </a:p>
          <a:p>
            <a:pPr lvl="1"/>
            <a:r>
              <a:rPr lang="en-US" dirty="0" smtClean="0"/>
              <a:t>System/Server Risk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0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in </a:t>
            </a:r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687060" cy="494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18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about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We are an </a:t>
            </a:r>
            <a:r>
              <a:rPr lang="en-US" i="1" dirty="0" smtClean="0"/>
              <a:t>interconnected</a:t>
            </a:r>
            <a:r>
              <a:rPr lang="en-US" dirty="0" smtClean="0"/>
              <a:t> IT ecosystem</a:t>
            </a:r>
          </a:p>
          <a:p>
            <a:pPr lvl="1"/>
            <a:r>
              <a:rPr lang="en-US" dirty="0" smtClean="0"/>
              <a:t>Common good, general protections for all</a:t>
            </a:r>
          </a:p>
          <a:p>
            <a:pPr lvl="1"/>
            <a:r>
              <a:rPr lang="en-US" dirty="0" smtClean="0"/>
              <a:t>Small system changes can reap large benefits </a:t>
            </a:r>
          </a:p>
          <a:p>
            <a:pPr lvl="1"/>
            <a:r>
              <a:rPr lang="en-US" dirty="0" smtClean="0"/>
              <a:t>Strong authentication for all accounts  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be the weak link!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Enforcement is tricky</a:t>
            </a:r>
          </a:p>
          <a:p>
            <a:pPr lvl="1"/>
            <a:r>
              <a:rPr lang="en-US" dirty="0" smtClean="0"/>
              <a:t>Educate on guidelines and policy </a:t>
            </a:r>
          </a:p>
          <a:p>
            <a:pPr lvl="1"/>
            <a:r>
              <a:rPr lang="en-US" dirty="0" smtClean="0"/>
              <a:t>Utilize assessment methods and tools to check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6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Lessons Recap: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Implement a records management program 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Address normal preservation and litigation, as they are equally important 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Automate management of all clients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Expand user security awareness  training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Employ stronger authentication 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Isolate systems or services </a:t>
            </a:r>
            <a:r>
              <a:rPr lang="en-US" dirty="0"/>
              <a:t>from Internet 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Improve system-level monitoring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Provide more training for IT staffs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Perform more system checks/assessments</a:t>
            </a:r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For more information: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>
                <a:hlinkClick r:id="rId3"/>
              </a:rPr>
              <a:t> jane-drews@uiowa.edu</a:t>
            </a:r>
            <a:endParaRPr lang="en-US" dirty="0" smtClean="0"/>
          </a:p>
          <a:p>
            <a:pPr marL="457200" lvl="1" indent="0">
              <a:buNone/>
            </a:pPr>
            <a:endParaRPr lang="en-US" sz="2400" dirty="0" smtClean="0">
              <a:hlinkClick r:id="rId4"/>
            </a:endParaRP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http://itsecurity.uiowa.edu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6"/>
              </a:rPr>
              <a:t>http://www.educause.edu/security/guide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Educause</a:t>
            </a:r>
            <a:r>
              <a:rPr lang="en-US" dirty="0" smtClean="0"/>
              <a:t> SPC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3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IT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15" y="1773376"/>
            <a:ext cx="3763027" cy="407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“Economic” </a:t>
            </a:r>
            <a:r>
              <a:rPr lang="en-US" dirty="0" smtClean="0"/>
              <a:t>aspect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2560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“Safety” </a:t>
            </a:r>
            <a:r>
              <a:rPr lang="en-US" dirty="0" smtClean="0"/>
              <a:t>aspect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257800" cy="462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26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105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“Probability” perspective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9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“Impact” perspective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5809417" cy="381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4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Risk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Information (CIA)</a:t>
            </a:r>
          </a:p>
          <a:p>
            <a:r>
              <a:rPr lang="en-US" dirty="0" smtClean="0"/>
              <a:t>Physical failures</a:t>
            </a:r>
          </a:p>
          <a:p>
            <a:r>
              <a:rPr lang="en-US" dirty="0" smtClean="0"/>
              <a:t>Software errors</a:t>
            </a:r>
          </a:p>
          <a:p>
            <a:r>
              <a:rPr lang="en-US" dirty="0" smtClean="0"/>
              <a:t>Non-Compliance </a:t>
            </a:r>
          </a:p>
          <a:p>
            <a:r>
              <a:rPr lang="en-US" dirty="0" smtClean="0"/>
              <a:t>Human elements</a:t>
            </a:r>
          </a:p>
          <a:p>
            <a:r>
              <a:rPr lang="en-US" dirty="0" smtClean="0"/>
              <a:t>Environmental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52" y="2743200"/>
            <a:ext cx="34005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5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IT Risk </a:t>
            </a:r>
            <a:r>
              <a:rPr lang="en-US" dirty="0" smtClean="0"/>
              <a:t>Management Model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SPC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DB0D-5A38-491B-A8BC-6392161459B1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69098" y="4038600"/>
            <a:ext cx="1684020" cy="1684020"/>
            <a:chOff x="1299210" y="2223770"/>
            <a:chExt cx="1684020" cy="1684020"/>
          </a:xfrm>
        </p:grpSpPr>
        <p:sp>
          <p:nvSpPr>
            <p:cNvPr id="6" name="Rounded Rectangle 5"/>
            <p:cNvSpPr/>
            <p:nvPr/>
          </p:nvSpPr>
          <p:spPr>
            <a:xfrm>
              <a:off x="1299210" y="2223770"/>
              <a:ext cx="1684020" cy="1684020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7" name="Rounded Rectangle 4"/>
            <p:cNvSpPr/>
            <p:nvPr/>
          </p:nvSpPr>
          <p:spPr>
            <a:xfrm>
              <a:off x="1381417" y="2305977"/>
              <a:ext cx="1519606" cy="15196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smtClean="0">
                  <a:ln w="12700">
                    <a:prstDash val="solid"/>
                  </a:ln>
                  <a:solidFill>
                    <a:sysClr val="window" lastClr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Accept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1335" y="4032650"/>
            <a:ext cx="1684020" cy="1684020"/>
            <a:chOff x="3112770" y="2223770"/>
            <a:chExt cx="1684020" cy="1684020"/>
          </a:xfrm>
        </p:grpSpPr>
        <p:sp>
          <p:nvSpPr>
            <p:cNvPr id="9" name="Rounded Rectangle 8"/>
            <p:cNvSpPr/>
            <p:nvPr/>
          </p:nvSpPr>
          <p:spPr>
            <a:xfrm>
              <a:off x="3112770" y="2223770"/>
              <a:ext cx="1684020" cy="1684020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0" name="Rounded Rectangle 4"/>
            <p:cNvSpPr/>
            <p:nvPr/>
          </p:nvSpPr>
          <p:spPr>
            <a:xfrm>
              <a:off x="3194977" y="2305977"/>
              <a:ext cx="1519606" cy="15196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smtClean="0">
                  <a:ln w="12700">
                    <a:prstDash val="solid"/>
                  </a:ln>
                  <a:solidFill>
                    <a:sysClr val="window" lastClr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Reduce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69098" y="2101554"/>
            <a:ext cx="1721902" cy="1684020"/>
            <a:chOff x="1299210" y="410210"/>
            <a:chExt cx="1684020" cy="1684020"/>
          </a:xfrm>
        </p:grpSpPr>
        <p:sp>
          <p:nvSpPr>
            <p:cNvPr id="12" name="Rounded Rectangle 11"/>
            <p:cNvSpPr/>
            <p:nvPr/>
          </p:nvSpPr>
          <p:spPr>
            <a:xfrm>
              <a:off x="1299210" y="410210"/>
              <a:ext cx="1684020" cy="168402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3" name="Rounded Rectangle 4"/>
            <p:cNvSpPr/>
            <p:nvPr/>
          </p:nvSpPr>
          <p:spPr>
            <a:xfrm>
              <a:off x="1381417" y="492417"/>
              <a:ext cx="1519606" cy="15196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smtClean="0">
                  <a:ln w="12700">
                    <a:prstDash val="solid"/>
                  </a:ln>
                  <a:solidFill>
                    <a:sysClr val="window" lastClr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Transfer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43400" y="2150301"/>
            <a:ext cx="1752600" cy="1684020"/>
            <a:chOff x="3112770" y="410210"/>
            <a:chExt cx="1684020" cy="1684020"/>
          </a:xfrm>
        </p:grpSpPr>
        <p:sp>
          <p:nvSpPr>
            <p:cNvPr id="15" name="Rounded Rectangle 14"/>
            <p:cNvSpPr/>
            <p:nvPr/>
          </p:nvSpPr>
          <p:spPr>
            <a:xfrm>
              <a:off x="3112770" y="410210"/>
              <a:ext cx="1684020" cy="168402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6" name="Rounded Rectangle 4"/>
            <p:cNvSpPr/>
            <p:nvPr/>
          </p:nvSpPr>
          <p:spPr>
            <a:xfrm>
              <a:off x="3194977" y="492417"/>
              <a:ext cx="1519606" cy="15196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smtClean="0">
                  <a:ln w="12700">
                    <a:prstDash val="solid"/>
                  </a:ln>
                  <a:solidFill>
                    <a:sysClr val="window" lastClr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Avoid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Down Arrow 16"/>
          <p:cNvSpPr/>
          <p:nvPr/>
        </p:nvSpPr>
        <p:spPr>
          <a:xfrm rot="16200000" flipH="1">
            <a:off x="3946034" y="3507742"/>
            <a:ext cx="870937" cy="5105398"/>
          </a:xfrm>
          <a:prstGeom prst="down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Probability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>
          <a:xfrm rot="10800000" flipH="1">
            <a:off x="1608533" y="1584880"/>
            <a:ext cx="885616" cy="4301066"/>
          </a:xfrm>
          <a:prstGeom prst="down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7296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10733</TotalTime>
  <Words>474</Words>
  <Application>Microsoft Macintosh PowerPoint</Application>
  <PresentationFormat>On-screen Show (4:3)</PresentationFormat>
  <Paragraphs>185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Lessons Learned  in Managing IT Risk </vt:lpstr>
      <vt:lpstr>Topics</vt:lpstr>
      <vt:lpstr>Understanding IT Risk</vt:lpstr>
      <vt:lpstr>An “Economic” aspect</vt:lpstr>
      <vt:lpstr>A “Safety” aspect</vt:lpstr>
      <vt:lpstr>A “Probability” perspective  </vt:lpstr>
      <vt:lpstr>An “Impact” perspective </vt:lpstr>
      <vt:lpstr>IT Risk Sources</vt:lpstr>
      <vt:lpstr>An IT Risk Management Model </vt:lpstr>
      <vt:lpstr>Information Risk</vt:lpstr>
      <vt:lpstr>Preservation </vt:lpstr>
      <vt:lpstr>Litigation</vt:lpstr>
      <vt:lpstr>Lessons about Information Risk </vt:lpstr>
      <vt:lpstr>Endpoint Risk</vt:lpstr>
      <vt:lpstr>User as the Endpoint</vt:lpstr>
      <vt:lpstr>Client Devices  </vt:lpstr>
      <vt:lpstr>Lessons about Endpoints </vt:lpstr>
      <vt:lpstr>System (Server) Risk </vt:lpstr>
      <vt:lpstr>System Compromises </vt:lpstr>
      <vt:lpstr>Defense in Depth</vt:lpstr>
      <vt:lpstr>Lessons about systems</vt:lpstr>
      <vt:lpstr>Specific Lessons Recap:</vt:lpstr>
      <vt:lpstr>For more information: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in Managing Risk</dc:title>
  <dc:creator>Drews, Jane E</dc:creator>
  <cp:lastModifiedBy>Drews, Jane E</cp:lastModifiedBy>
  <cp:revision>163</cp:revision>
  <cp:lastPrinted>2013-04-14T21:43:29Z</cp:lastPrinted>
  <dcterms:created xsi:type="dcterms:W3CDTF">2012-10-12T17:40:28Z</dcterms:created>
  <dcterms:modified xsi:type="dcterms:W3CDTF">2013-04-17T03:20:11Z</dcterms:modified>
</cp:coreProperties>
</file>