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 id="2147483654" r:id="rId2"/>
  </p:sldMasterIdLst>
  <p:notesMasterIdLst>
    <p:notesMasterId r:id="rId36"/>
  </p:notesMasterIdLst>
  <p:handoutMasterIdLst>
    <p:handoutMasterId r:id="rId37"/>
  </p:handoutMasterIdLst>
  <p:sldIdLst>
    <p:sldId id="256" r:id="rId3"/>
    <p:sldId id="270" r:id="rId4"/>
    <p:sldId id="271" r:id="rId5"/>
    <p:sldId id="272" r:id="rId6"/>
    <p:sldId id="273" r:id="rId7"/>
    <p:sldId id="319" r:id="rId8"/>
    <p:sldId id="275" r:id="rId9"/>
    <p:sldId id="274" r:id="rId10"/>
    <p:sldId id="276" r:id="rId11"/>
    <p:sldId id="378" r:id="rId12"/>
    <p:sldId id="380" r:id="rId13"/>
    <p:sldId id="381" r:id="rId14"/>
    <p:sldId id="382" r:id="rId15"/>
    <p:sldId id="383" r:id="rId16"/>
    <p:sldId id="533" r:id="rId17"/>
    <p:sldId id="384" r:id="rId18"/>
    <p:sldId id="498" r:id="rId19"/>
    <p:sldId id="497" r:id="rId20"/>
    <p:sldId id="475" r:id="rId21"/>
    <p:sldId id="386" r:id="rId22"/>
    <p:sldId id="494" r:id="rId23"/>
    <p:sldId id="493" r:id="rId24"/>
    <p:sldId id="388" r:id="rId25"/>
    <p:sldId id="502" r:id="rId26"/>
    <p:sldId id="503" r:id="rId27"/>
    <p:sldId id="504" r:id="rId28"/>
    <p:sldId id="505" r:id="rId29"/>
    <p:sldId id="506" r:id="rId30"/>
    <p:sldId id="399" r:id="rId31"/>
    <p:sldId id="400" r:id="rId32"/>
    <p:sldId id="401" r:id="rId33"/>
    <p:sldId id="402" r:id="rId34"/>
    <p:sldId id="464" r:id="rId35"/>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Tahoma" charset="0"/>
        <a:ea typeface="+mn-ea"/>
        <a:cs typeface="+mn-cs"/>
      </a:defRPr>
    </a:lvl1pPr>
    <a:lvl2pPr marL="457200" algn="l" rtl="0" eaLnBrk="0" fontAlgn="base" hangingPunct="0">
      <a:spcBef>
        <a:spcPct val="0"/>
      </a:spcBef>
      <a:spcAft>
        <a:spcPct val="0"/>
      </a:spcAft>
      <a:defRPr sz="3200" kern="1200">
        <a:solidFill>
          <a:schemeClr val="tx1"/>
        </a:solidFill>
        <a:latin typeface="Tahoma" charset="0"/>
        <a:ea typeface="+mn-ea"/>
        <a:cs typeface="+mn-cs"/>
      </a:defRPr>
    </a:lvl2pPr>
    <a:lvl3pPr marL="914400" algn="l" rtl="0" eaLnBrk="0" fontAlgn="base" hangingPunct="0">
      <a:spcBef>
        <a:spcPct val="0"/>
      </a:spcBef>
      <a:spcAft>
        <a:spcPct val="0"/>
      </a:spcAft>
      <a:defRPr sz="3200" kern="1200">
        <a:solidFill>
          <a:schemeClr val="tx1"/>
        </a:solidFill>
        <a:latin typeface="Tahoma" charset="0"/>
        <a:ea typeface="+mn-ea"/>
        <a:cs typeface="+mn-cs"/>
      </a:defRPr>
    </a:lvl3pPr>
    <a:lvl4pPr marL="1371600" algn="l" rtl="0" eaLnBrk="0" fontAlgn="base" hangingPunct="0">
      <a:spcBef>
        <a:spcPct val="0"/>
      </a:spcBef>
      <a:spcAft>
        <a:spcPct val="0"/>
      </a:spcAft>
      <a:defRPr sz="3200" kern="1200">
        <a:solidFill>
          <a:schemeClr val="tx1"/>
        </a:solidFill>
        <a:latin typeface="Tahoma" charset="0"/>
        <a:ea typeface="+mn-ea"/>
        <a:cs typeface="+mn-cs"/>
      </a:defRPr>
    </a:lvl4pPr>
    <a:lvl5pPr marL="1828800" algn="l" rtl="0" eaLnBrk="0" fontAlgn="base" hangingPunct="0">
      <a:spcBef>
        <a:spcPct val="0"/>
      </a:spcBef>
      <a:spcAft>
        <a:spcPct val="0"/>
      </a:spcAft>
      <a:defRPr sz="3200" kern="1200">
        <a:solidFill>
          <a:schemeClr val="tx1"/>
        </a:solidFill>
        <a:latin typeface="Tahoma" charset="0"/>
        <a:ea typeface="+mn-ea"/>
        <a:cs typeface="+mn-cs"/>
      </a:defRPr>
    </a:lvl5pPr>
    <a:lvl6pPr marL="2286000" algn="l" defTabSz="914400" rtl="0" eaLnBrk="1" latinLnBrk="0" hangingPunct="1">
      <a:defRPr sz="3200" kern="1200">
        <a:solidFill>
          <a:schemeClr val="tx1"/>
        </a:solidFill>
        <a:latin typeface="Tahoma" charset="0"/>
        <a:ea typeface="+mn-ea"/>
        <a:cs typeface="+mn-cs"/>
      </a:defRPr>
    </a:lvl6pPr>
    <a:lvl7pPr marL="2743200" algn="l" defTabSz="914400" rtl="0" eaLnBrk="1" latinLnBrk="0" hangingPunct="1">
      <a:defRPr sz="3200" kern="1200">
        <a:solidFill>
          <a:schemeClr val="tx1"/>
        </a:solidFill>
        <a:latin typeface="Tahoma" charset="0"/>
        <a:ea typeface="+mn-ea"/>
        <a:cs typeface="+mn-cs"/>
      </a:defRPr>
    </a:lvl7pPr>
    <a:lvl8pPr marL="3200400" algn="l" defTabSz="914400" rtl="0" eaLnBrk="1" latinLnBrk="0" hangingPunct="1">
      <a:defRPr sz="3200" kern="1200">
        <a:solidFill>
          <a:schemeClr val="tx1"/>
        </a:solidFill>
        <a:latin typeface="Tahoma" charset="0"/>
        <a:ea typeface="+mn-ea"/>
        <a:cs typeface="+mn-cs"/>
      </a:defRPr>
    </a:lvl8pPr>
    <a:lvl9pPr marL="3657600" algn="l" defTabSz="914400" rtl="0" eaLnBrk="1" latinLnBrk="0" hangingPunct="1">
      <a:defRPr sz="3200"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C46D"/>
    <a:srgbClr val="B2B2B2"/>
    <a:srgbClr val="777777"/>
    <a:srgbClr val="5F5F5F"/>
    <a:srgbClr val="4D4D4D"/>
    <a:srgbClr val="006600"/>
    <a:srgbClr val="4C26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4" autoAdjust="0"/>
  </p:normalViewPr>
  <p:slideViewPr>
    <p:cSldViewPr>
      <p:cViewPr varScale="1">
        <p:scale>
          <a:sx n="107" d="100"/>
          <a:sy n="107" d="100"/>
        </p:scale>
        <p:origin x="-1098"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4026"/>
    </p:cViewPr>
  </p:sorterViewPr>
  <p:notesViewPr>
    <p:cSldViewPr>
      <p:cViewPr>
        <p:scale>
          <a:sx n="75" d="100"/>
          <a:sy n="75" d="100"/>
        </p:scale>
        <p:origin x="-3384" y="-366"/>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232768" y="222881"/>
            <a:ext cx="3316552" cy="459593"/>
          </a:xfrm>
          <a:prstGeom prst="rect">
            <a:avLst/>
          </a:prstGeom>
          <a:noFill/>
          <a:ln w="9525">
            <a:noFill/>
            <a:miter lim="800000"/>
            <a:headEnd/>
            <a:tailEnd/>
          </a:ln>
          <a:effectLst/>
        </p:spPr>
        <p:txBody>
          <a:bodyPr vert="horz" wrap="square" lIns="93099" tIns="46552" rIns="93099" bIns="46552" numCol="1" anchor="t" anchorCtr="0" compatLnSpc="1">
            <a:prstTxWarp prst="textNoShape">
              <a:avLst/>
            </a:prstTxWarp>
          </a:bodyPr>
          <a:lstStyle>
            <a:lvl1pPr defTabSz="927296">
              <a:defRPr sz="1200">
                <a:latin typeface="Times New Roman" pitchFamily="18" charset="0"/>
              </a:defRPr>
            </a:lvl1pPr>
          </a:lstStyle>
          <a:p>
            <a:r>
              <a:rPr lang="en-US" dirty="0"/>
              <a:t>Next Generation Storage Networking</a:t>
            </a:r>
          </a:p>
          <a:p>
            <a:r>
              <a:rPr lang="en-US" dirty="0" err="1"/>
              <a:t>Usenix</a:t>
            </a:r>
            <a:r>
              <a:rPr lang="en-US" dirty="0"/>
              <a:t> LISA, San Diego, </a:t>
            </a:r>
            <a:r>
              <a:rPr lang="en-US" dirty="0" smtClean="0"/>
              <a:t>2009</a:t>
            </a:r>
            <a:endParaRPr lang="en-US" dirty="0"/>
          </a:p>
        </p:txBody>
      </p:sp>
      <p:sp>
        <p:nvSpPr>
          <p:cNvPr id="143363" name="Rectangle 3"/>
          <p:cNvSpPr>
            <a:spLocks noGrp="1" noChangeArrowheads="1"/>
          </p:cNvSpPr>
          <p:nvPr>
            <p:ph type="dt" sz="quarter" idx="1"/>
          </p:nvPr>
        </p:nvSpPr>
        <p:spPr bwMode="auto">
          <a:xfrm>
            <a:off x="3972256" y="229029"/>
            <a:ext cx="2805377" cy="461131"/>
          </a:xfrm>
          <a:prstGeom prst="rect">
            <a:avLst/>
          </a:prstGeom>
          <a:noFill/>
          <a:ln w="9525">
            <a:noFill/>
            <a:miter lim="800000"/>
            <a:headEnd/>
            <a:tailEnd/>
          </a:ln>
          <a:effectLst/>
        </p:spPr>
        <p:txBody>
          <a:bodyPr vert="horz" wrap="square" lIns="93099" tIns="46552" rIns="93099" bIns="46552" numCol="1" anchor="t" anchorCtr="0" compatLnSpc="1">
            <a:prstTxWarp prst="textNoShape">
              <a:avLst/>
            </a:prstTxWarp>
          </a:bodyPr>
          <a:lstStyle>
            <a:lvl1pPr algn="r" defTabSz="927296">
              <a:defRPr sz="1200">
                <a:latin typeface="Times New Roman" pitchFamily="18" charset="0"/>
              </a:defRPr>
            </a:lvl1pPr>
          </a:lstStyle>
          <a:p>
            <a:endParaRPr lang="en-US"/>
          </a:p>
        </p:txBody>
      </p:sp>
      <p:sp>
        <p:nvSpPr>
          <p:cNvPr id="143364" name="Rectangle 4"/>
          <p:cNvSpPr>
            <a:spLocks noGrp="1" noChangeArrowheads="1"/>
          </p:cNvSpPr>
          <p:nvPr>
            <p:ph type="ftr" sz="quarter" idx="2"/>
          </p:nvPr>
        </p:nvSpPr>
        <p:spPr bwMode="auto">
          <a:xfrm>
            <a:off x="0" y="9047390"/>
            <a:ext cx="4049845" cy="212120"/>
          </a:xfrm>
          <a:prstGeom prst="rect">
            <a:avLst/>
          </a:prstGeom>
          <a:noFill/>
          <a:ln w="9525">
            <a:noFill/>
            <a:miter lim="800000"/>
            <a:headEnd/>
            <a:tailEnd/>
          </a:ln>
          <a:effectLst/>
        </p:spPr>
        <p:txBody>
          <a:bodyPr vert="horz" wrap="square" lIns="93099" tIns="46552" rIns="93099" bIns="46552" numCol="1" anchor="b" anchorCtr="0" compatLnSpc="1">
            <a:prstTxWarp prst="textNoShape">
              <a:avLst/>
            </a:prstTxWarp>
          </a:bodyPr>
          <a:lstStyle>
            <a:lvl1pPr defTabSz="927296">
              <a:defRPr sz="1200">
                <a:latin typeface="Times New Roman" pitchFamily="18" charset="0"/>
              </a:defRPr>
            </a:lvl1pPr>
          </a:lstStyle>
          <a:p>
            <a:endParaRPr lang="en-US"/>
          </a:p>
        </p:txBody>
      </p:sp>
      <p:sp>
        <p:nvSpPr>
          <p:cNvPr id="143365" name="Rectangle 5"/>
          <p:cNvSpPr>
            <a:spLocks noGrp="1" noChangeArrowheads="1"/>
          </p:cNvSpPr>
          <p:nvPr>
            <p:ph type="sldNum" sz="quarter" idx="3"/>
          </p:nvPr>
        </p:nvSpPr>
        <p:spPr bwMode="auto">
          <a:xfrm>
            <a:off x="5218245" y="8532460"/>
            <a:ext cx="1279459" cy="467279"/>
          </a:xfrm>
          <a:prstGeom prst="rect">
            <a:avLst/>
          </a:prstGeom>
          <a:noFill/>
          <a:ln w="9525">
            <a:noFill/>
            <a:miter lim="800000"/>
            <a:headEnd/>
            <a:tailEnd/>
          </a:ln>
          <a:effectLst/>
        </p:spPr>
        <p:txBody>
          <a:bodyPr vert="horz" wrap="square" lIns="93099" tIns="46552" rIns="93099" bIns="46552" numCol="1" anchor="b" anchorCtr="0" compatLnSpc="1">
            <a:prstTxWarp prst="textNoShape">
              <a:avLst/>
            </a:prstTxWarp>
          </a:bodyPr>
          <a:lstStyle>
            <a:lvl1pPr algn="r" defTabSz="927296">
              <a:defRPr sz="1200">
                <a:latin typeface="Times New Roman" pitchFamily="18" charset="0"/>
              </a:defRPr>
            </a:lvl1pPr>
          </a:lstStyle>
          <a:p>
            <a:fld id="{EA959B47-6DE7-41B3-BB70-0110BAC87545}" type="slidenum">
              <a:rPr lang="en-US"/>
              <a:pPr/>
              <a:t>‹#›</a:t>
            </a:fld>
            <a:endParaRPr lang="en-US"/>
          </a:p>
        </p:txBody>
      </p:sp>
      <p:sp>
        <p:nvSpPr>
          <p:cNvPr id="143368" name="Text Box 8"/>
          <p:cNvSpPr txBox="1">
            <a:spLocks noChangeArrowheads="1"/>
          </p:cNvSpPr>
          <p:nvPr/>
        </p:nvSpPr>
        <p:spPr bwMode="auto">
          <a:xfrm>
            <a:off x="311878" y="8661577"/>
            <a:ext cx="4673600" cy="278524"/>
          </a:xfrm>
          <a:prstGeom prst="rect">
            <a:avLst/>
          </a:prstGeom>
          <a:noFill/>
          <a:ln w="9525">
            <a:noFill/>
            <a:miter lim="800000"/>
            <a:headEnd/>
            <a:tailEnd/>
          </a:ln>
          <a:effectLst/>
        </p:spPr>
        <p:txBody>
          <a:bodyPr lIns="92950" tIns="46475" rIns="92950" bIns="46475">
            <a:spAutoFit/>
          </a:bodyPr>
          <a:lstStyle/>
          <a:p>
            <a:pPr defTabSz="930356">
              <a:spcBef>
                <a:spcPct val="50000"/>
              </a:spcBef>
            </a:pPr>
            <a:r>
              <a:rPr lang="en-US" sz="1200" dirty="0">
                <a:latin typeface="Times New Roman" pitchFamily="18" charset="0"/>
              </a:rPr>
              <a:t>Lecturer:  Jacob Farmer, jfarmer@CambridgeComputer.com</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145" cy="467279"/>
          </a:xfrm>
          <a:prstGeom prst="rect">
            <a:avLst/>
          </a:prstGeom>
          <a:noFill/>
          <a:ln w="9525">
            <a:noFill/>
            <a:miter lim="800000"/>
            <a:headEnd/>
            <a:tailEnd/>
          </a:ln>
          <a:effectLst/>
        </p:spPr>
        <p:txBody>
          <a:bodyPr vert="horz" wrap="square" lIns="93099" tIns="46552" rIns="93099" bIns="46552" numCol="1" anchor="t" anchorCtr="0" compatLnSpc="1">
            <a:prstTxWarp prst="textNoShape">
              <a:avLst/>
            </a:prstTxWarp>
          </a:bodyPr>
          <a:lstStyle>
            <a:lvl1pPr defTabSz="927296">
              <a:defRPr sz="1200">
                <a:latin typeface="Times New Roman" pitchFamily="18" charset="0"/>
              </a:defRPr>
            </a:lvl1pPr>
          </a:lstStyle>
          <a:p>
            <a:endParaRPr lang="en-US"/>
          </a:p>
        </p:txBody>
      </p:sp>
      <p:sp>
        <p:nvSpPr>
          <p:cNvPr id="25603" name="Rectangle 3"/>
          <p:cNvSpPr>
            <a:spLocks noGrp="1" noChangeArrowheads="1"/>
          </p:cNvSpPr>
          <p:nvPr>
            <p:ph type="dt" idx="1"/>
          </p:nvPr>
        </p:nvSpPr>
        <p:spPr bwMode="auto">
          <a:xfrm>
            <a:off x="3972257" y="0"/>
            <a:ext cx="3038144" cy="467279"/>
          </a:xfrm>
          <a:prstGeom prst="rect">
            <a:avLst/>
          </a:prstGeom>
          <a:noFill/>
          <a:ln w="9525">
            <a:noFill/>
            <a:miter lim="800000"/>
            <a:headEnd/>
            <a:tailEnd/>
          </a:ln>
          <a:effectLst/>
        </p:spPr>
        <p:txBody>
          <a:bodyPr vert="horz" wrap="square" lIns="93099" tIns="46552" rIns="93099" bIns="46552" numCol="1" anchor="t" anchorCtr="0" compatLnSpc="1">
            <a:prstTxWarp prst="textNoShape">
              <a:avLst/>
            </a:prstTxWarp>
          </a:bodyPr>
          <a:lstStyle>
            <a:lvl1pPr algn="r" defTabSz="927296">
              <a:defRPr sz="1200">
                <a:latin typeface="Times New Roman" pitchFamily="18" charset="0"/>
              </a:defRPr>
            </a:lvl1pPr>
          </a:lstStyle>
          <a:p>
            <a:endParaRPr lang="en-US"/>
          </a:p>
        </p:txBody>
      </p:sp>
      <p:sp>
        <p:nvSpPr>
          <p:cNvPr id="25604" name="Rectangle 4"/>
          <p:cNvSpPr>
            <a:spLocks noGrp="1" noRot="1" noChangeAspect="1" noChangeArrowheads="1" noTextEdit="1"/>
          </p:cNvSpPr>
          <p:nvPr>
            <p:ph type="sldImg" idx="2"/>
          </p:nvPr>
        </p:nvSpPr>
        <p:spPr bwMode="auto">
          <a:xfrm>
            <a:off x="1182688" y="695325"/>
            <a:ext cx="4648200" cy="3487738"/>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934112" y="4416098"/>
            <a:ext cx="5142177" cy="4185531"/>
          </a:xfrm>
          <a:prstGeom prst="rect">
            <a:avLst/>
          </a:prstGeom>
          <a:noFill/>
          <a:ln w="9525">
            <a:noFill/>
            <a:miter lim="800000"/>
            <a:headEnd/>
            <a:tailEnd/>
          </a:ln>
          <a:effectLst/>
        </p:spPr>
        <p:txBody>
          <a:bodyPr vert="horz" wrap="square" lIns="93099" tIns="46552" rIns="93099" bIns="465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8829121"/>
            <a:ext cx="3038145" cy="467279"/>
          </a:xfrm>
          <a:prstGeom prst="rect">
            <a:avLst/>
          </a:prstGeom>
          <a:noFill/>
          <a:ln w="9525">
            <a:noFill/>
            <a:miter lim="800000"/>
            <a:headEnd/>
            <a:tailEnd/>
          </a:ln>
          <a:effectLst/>
        </p:spPr>
        <p:txBody>
          <a:bodyPr vert="horz" wrap="square" lIns="93099" tIns="46552" rIns="93099" bIns="46552" numCol="1" anchor="b" anchorCtr="0" compatLnSpc="1">
            <a:prstTxWarp prst="textNoShape">
              <a:avLst/>
            </a:prstTxWarp>
          </a:bodyPr>
          <a:lstStyle>
            <a:lvl1pPr defTabSz="927296">
              <a:defRPr sz="1200">
                <a:latin typeface="Times New Roman" pitchFamily="18" charset="0"/>
              </a:defRPr>
            </a:lvl1pPr>
          </a:lstStyle>
          <a:p>
            <a:endParaRPr lang="en-US"/>
          </a:p>
        </p:txBody>
      </p:sp>
      <p:sp>
        <p:nvSpPr>
          <p:cNvPr id="25607" name="Rectangle 7"/>
          <p:cNvSpPr>
            <a:spLocks noGrp="1" noChangeArrowheads="1"/>
          </p:cNvSpPr>
          <p:nvPr>
            <p:ph type="sldNum" sz="quarter" idx="5"/>
          </p:nvPr>
        </p:nvSpPr>
        <p:spPr bwMode="auto">
          <a:xfrm>
            <a:off x="3972257" y="8829121"/>
            <a:ext cx="3038144" cy="467279"/>
          </a:xfrm>
          <a:prstGeom prst="rect">
            <a:avLst/>
          </a:prstGeom>
          <a:noFill/>
          <a:ln w="9525">
            <a:noFill/>
            <a:miter lim="800000"/>
            <a:headEnd/>
            <a:tailEnd/>
          </a:ln>
          <a:effectLst/>
        </p:spPr>
        <p:txBody>
          <a:bodyPr vert="horz" wrap="square" lIns="93099" tIns="46552" rIns="93099" bIns="46552" numCol="1" anchor="b" anchorCtr="0" compatLnSpc="1">
            <a:prstTxWarp prst="textNoShape">
              <a:avLst/>
            </a:prstTxWarp>
          </a:bodyPr>
          <a:lstStyle>
            <a:lvl1pPr algn="r" defTabSz="927296">
              <a:defRPr sz="1200">
                <a:latin typeface="Times New Roman" pitchFamily="18" charset="0"/>
              </a:defRPr>
            </a:lvl1pPr>
          </a:lstStyle>
          <a:p>
            <a:fld id="{3B4C1ECE-EA21-4BA2-9F85-06886BA67A7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3AB70-04A5-48D8-885E-D6524704C001}" type="slidenum">
              <a:rPr lang="en-US"/>
              <a:pPr/>
              <a:t>1</a:t>
            </a:fld>
            <a:endParaRPr lang="en-US"/>
          </a:p>
        </p:txBody>
      </p:sp>
      <p:sp>
        <p:nvSpPr>
          <p:cNvPr id="2360322" name="Rectangle 2"/>
          <p:cNvSpPr>
            <a:spLocks noGrp="1" noRot="1" noChangeAspect="1" noChangeArrowheads="1" noTextEdit="1"/>
          </p:cNvSpPr>
          <p:nvPr>
            <p:ph type="sldImg"/>
          </p:nvPr>
        </p:nvSpPr>
        <p:spPr>
          <a:ln/>
        </p:spPr>
      </p:sp>
      <p:sp>
        <p:nvSpPr>
          <p:cNvPr id="236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3EADA-73A6-423A-847F-029F28CCFCE1}" type="slidenum">
              <a:rPr lang="en-US"/>
              <a:pPr/>
              <a:t>10</a:t>
            </a:fld>
            <a:endParaRPr lang="en-US"/>
          </a:p>
        </p:txBody>
      </p:sp>
      <p:sp>
        <p:nvSpPr>
          <p:cNvPr id="3733506" name="Rectangle 2"/>
          <p:cNvSpPr>
            <a:spLocks noGrp="1" noRot="1" noChangeAspect="1" noChangeArrowheads="1" noTextEdit="1"/>
          </p:cNvSpPr>
          <p:nvPr>
            <p:ph type="sldImg"/>
          </p:nvPr>
        </p:nvSpPr>
        <p:spPr>
          <a:xfrm>
            <a:off x="1185863" y="693738"/>
            <a:ext cx="4649787" cy="3489325"/>
          </a:xfrm>
          <a:ln/>
        </p:spPr>
      </p:sp>
      <p:sp>
        <p:nvSpPr>
          <p:cNvPr id="3733507"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D43C9-7717-424D-849F-2FC5D77E2A66}" type="slidenum">
              <a:rPr lang="en-US"/>
              <a:pPr/>
              <a:t>11</a:t>
            </a:fld>
            <a:endParaRPr lang="en-US"/>
          </a:p>
        </p:txBody>
      </p:sp>
      <p:sp>
        <p:nvSpPr>
          <p:cNvPr id="3737602" name="Rectangle 2"/>
          <p:cNvSpPr>
            <a:spLocks noGrp="1" noRot="1" noChangeAspect="1" noChangeArrowheads="1" noTextEdit="1"/>
          </p:cNvSpPr>
          <p:nvPr>
            <p:ph type="sldImg"/>
          </p:nvPr>
        </p:nvSpPr>
        <p:spPr>
          <a:xfrm>
            <a:off x="1185863" y="693738"/>
            <a:ext cx="4649787" cy="3489325"/>
          </a:xfrm>
          <a:ln/>
        </p:spPr>
      </p:sp>
      <p:sp>
        <p:nvSpPr>
          <p:cNvPr id="3737603"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C5A1D-BA39-429B-B362-A5CC0EB2A555}" type="slidenum">
              <a:rPr lang="en-US"/>
              <a:pPr/>
              <a:t>12</a:t>
            </a:fld>
            <a:endParaRPr lang="en-US"/>
          </a:p>
        </p:txBody>
      </p:sp>
      <p:sp>
        <p:nvSpPr>
          <p:cNvPr id="3739650" name="Rectangle 2"/>
          <p:cNvSpPr>
            <a:spLocks noGrp="1" noRot="1" noChangeAspect="1" noChangeArrowheads="1" noTextEdit="1"/>
          </p:cNvSpPr>
          <p:nvPr>
            <p:ph type="sldImg"/>
          </p:nvPr>
        </p:nvSpPr>
        <p:spPr>
          <a:xfrm>
            <a:off x="1185863" y="693738"/>
            <a:ext cx="4649787" cy="3489325"/>
          </a:xfrm>
          <a:ln/>
        </p:spPr>
      </p:sp>
      <p:sp>
        <p:nvSpPr>
          <p:cNvPr id="3739651"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1E03A-8EC2-40A2-8BA6-19DE39387FF3}" type="slidenum">
              <a:rPr lang="en-US"/>
              <a:pPr/>
              <a:t>13</a:t>
            </a:fld>
            <a:endParaRPr lang="en-US"/>
          </a:p>
        </p:txBody>
      </p:sp>
      <p:sp>
        <p:nvSpPr>
          <p:cNvPr id="3741698" name="Rectangle 2"/>
          <p:cNvSpPr>
            <a:spLocks noGrp="1" noRot="1" noChangeAspect="1" noChangeArrowheads="1" noTextEdit="1"/>
          </p:cNvSpPr>
          <p:nvPr>
            <p:ph type="sldImg"/>
          </p:nvPr>
        </p:nvSpPr>
        <p:spPr>
          <a:xfrm>
            <a:off x="1185863" y="693738"/>
            <a:ext cx="4649787" cy="3489325"/>
          </a:xfrm>
          <a:ln/>
        </p:spPr>
      </p:sp>
      <p:sp>
        <p:nvSpPr>
          <p:cNvPr id="3741699"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F055-E443-4CD3-BDE2-3BF7D4EB37F7}" type="slidenum">
              <a:rPr lang="en-US"/>
              <a:pPr/>
              <a:t>14</a:t>
            </a:fld>
            <a:endParaRPr lang="en-US"/>
          </a:p>
        </p:txBody>
      </p:sp>
      <p:sp>
        <p:nvSpPr>
          <p:cNvPr id="3743746" name="Rectangle 2"/>
          <p:cNvSpPr>
            <a:spLocks noGrp="1" noRot="1" noChangeAspect="1" noChangeArrowheads="1" noTextEdit="1"/>
          </p:cNvSpPr>
          <p:nvPr>
            <p:ph type="sldImg"/>
          </p:nvPr>
        </p:nvSpPr>
        <p:spPr>
          <a:xfrm>
            <a:off x="1185863" y="693738"/>
            <a:ext cx="4649787" cy="3489325"/>
          </a:xfrm>
          <a:ln/>
        </p:spPr>
      </p:sp>
      <p:sp>
        <p:nvSpPr>
          <p:cNvPr id="3743747"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3F072-98CE-4F0D-B9E2-92E8777ED323}" type="slidenum">
              <a:rPr lang="en-US"/>
              <a:pPr/>
              <a:t>15</a:t>
            </a:fld>
            <a:endParaRPr lang="en-US"/>
          </a:p>
        </p:txBody>
      </p:sp>
      <p:sp>
        <p:nvSpPr>
          <p:cNvPr id="4086786" name="Rectangle 2"/>
          <p:cNvSpPr>
            <a:spLocks noGrp="1" noRot="1" noChangeAspect="1" noChangeArrowheads="1" noTextEdit="1"/>
          </p:cNvSpPr>
          <p:nvPr>
            <p:ph type="sldImg"/>
          </p:nvPr>
        </p:nvSpPr>
        <p:spPr>
          <a:ln/>
        </p:spPr>
      </p:sp>
      <p:sp>
        <p:nvSpPr>
          <p:cNvPr id="408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F7058-D401-455F-AA1A-B511AC18505B}" type="slidenum">
              <a:rPr lang="en-US"/>
              <a:pPr/>
              <a:t>16</a:t>
            </a:fld>
            <a:endParaRPr lang="en-US"/>
          </a:p>
        </p:txBody>
      </p:sp>
      <p:sp>
        <p:nvSpPr>
          <p:cNvPr id="3745794" name="Rectangle 2"/>
          <p:cNvSpPr>
            <a:spLocks noGrp="1" noRot="1" noChangeAspect="1" noChangeArrowheads="1" noTextEdit="1"/>
          </p:cNvSpPr>
          <p:nvPr>
            <p:ph type="sldImg"/>
          </p:nvPr>
        </p:nvSpPr>
        <p:spPr>
          <a:xfrm>
            <a:off x="1185863" y="693738"/>
            <a:ext cx="4649787" cy="3489325"/>
          </a:xfrm>
          <a:ln/>
        </p:spPr>
      </p:sp>
      <p:sp>
        <p:nvSpPr>
          <p:cNvPr id="3745795"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FF907-BA2D-45EE-8624-5976FDC64A22}" type="slidenum">
              <a:rPr lang="en-US"/>
              <a:pPr/>
              <a:t>17</a:t>
            </a:fld>
            <a:endParaRPr lang="en-US"/>
          </a:p>
        </p:txBody>
      </p:sp>
      <p:sp>
        <p:nvSpPr>
          <p:cNvPr id="4015106" name="Rectangle 2"/>
          <p:cNvSpPr>
            <a:spLocks noGrp="1" noRot="1" noChangeAspect="1" noChangeArrowheads="1" noTextEdit="1"/>
          </p:cNvSpPr>
          <p:nvPr>
            <p:ph type="sldImg"/>
          </p:nvPr>
        </p:nvSpPr>
        <p:spPr>
          <a:ln/>
        </p:spPr>
      </p:sp>
      <p:sp>
        <p:nvSpPr>
          <p:cNvPr id="40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E07B5-3B5F-4925-A50E-359D5E97FA87}" type="slidenum">
              <a:rPr lang="en-US"/>
              <a:pPr/>
              <a:t>18</a:t>
            </a:fld>
            <a:endParaRPr lang="en-US"/>
          </a:p>
        </p:txBody>
      </p:sp>
      <p:sp>
        <p:nvSpPr>
          <p:cNvPr id="4013058" name="Rectangle 2"/>
          <p:cNvSpPr>
            <a:spLocks noGrp="1" noRot="1" noChangeAspect="1" noChangeArrowheads="1" noTextEdit="1"/>
          </p:cNvSpPr>
          <p:nvPr>
            <p:ph type="sldImg"/>
          </p:nvPr>
        </p:nvSpPr>
        <p:spPr>
          <a:ln/>
        </p:spPr>
      </p:sp>
      <p:sp>
        <p:nvSpPr>
          <p:cNvPr id="40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8DC58-6799-42A0-BDD2-E31EFF08A37D}" type="slidenum">
              <a:rPr lang="en-US"/>
              <a:pPr/>
              <a:t>19</a:t>
            </a:fld>
            <a:endParaRPr lang="en-US"/>
          </a:p>
        </p:txBody>
      </p:sp>
      <p:sp>
        <p:nvSpPr>
          <p:cNvPr id="3958786" name="Rectangle 2"/>
          <p:cNvSpPr>
            <a:spLocks noGrp="1" noRot="1" noChangeAspect="1" noChangeArrowheads="1" noTextEdit="1"/>
          </p:cNvSpPr>
          <p:nvPr>
            <p:ph type="sldImg"/>
          </p:nvPr>
        </p:nvSpPr>
        <p:spPr>
          <a:ln/>
        </p:spPr>
      </p:sp>
      <p:sp>
        <p:nvSpPr>
          <p:cNvPr id="395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B67B0-0608-4377-AFC3-34E2BAFB29DE}" type="slidenum">
              <a:rPr lang="en-US"/>
              <a:pPr/>
              <a:t>2</a:t>
            </a:fld>
            <a:endParaRPr lang="en-US"/>
          </a:p>
        </p:txBody>
      </p:sp>
      <p:sp>
        <p:nvSpPr>
          <p:cNvPr id="3058690" name="Rectangle 2"/>
          <p:cNvSpPr>
            <a:spLocks noGrp="1" noRot="1" noChangeAspect="1" noChangeArrowheads="1" noTextEdit="1"/>
          </p:cNvSpPr>
          <p:nvPr>
            <p:ph type="sldImg"/>
          </p:nvPr>
        </p:nvSpPr>
        <p:spPr>
          <a:xfrm>
            <a:off x="1184275" y="693738"/>
            <a:ext cx="4649788" cy="3489325"/>
          </a:xfrm>
          <a:ln/>
        </p:spPr>
      </p:sp>
      <p:sp>
        <p:nvSpPr>
          <p:cNvPr id="3058691" name="Rectangle 3"/>
          <p:cNvSpPr>
            <a:spLocks noGrp="1" noChangeArrowheads="1"/>
          </p:cNvSpPr>
          <p:nvPr>
            <p:ph type="body" idx="1"/>
          </p:nvPr>
        </p:nvSpPr>
        <p:spPr>
          <a:xfrm>
            <a:off x="934112" y="4416098"/>
            <a:ext cx="5142177" cy="4187069"/>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49671-7123-4549-81E4-79C495DD2A0E}" type="slidenum">
              <a:rPr lang="en-US"/>
              <a:pPr/>
              <a:t>20</a:t>
            </a:fld>
            <a:endParaRPr lang="en-US"/>
          </a:p>
        </p:txBody>
      </p:sp>
      <p:sp>
        <p:nvSpPr>
          <p:cNvPr id="3749890" name="Rectangle 2"/>
          <p:cNvSpPr>
            <a:spLocks noGrp="1" noRot="1" noChangeAspect="1" noChangeArrowheads="1" noTextEdit="1"/>
          </p:cNvSpPr>
          <p:nvPr>
            <p:ph type="sldImg"/>
          </p:nvPr>
        </p:nvSpPr>
        <p:spPr>
          <a:xfrm>
            <a:off x="1185863" y="693738"/>
            <a:ext cx="4649787" cy="3489325"/>
          </a:xfrm>
          <a:ln/>
        </p:spPr>
      </p:sp>
      <p:sp>
        <p:nvSpPr>
          <p:cNvPr id="3749891"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5D9607-BE15-4BC7-9AA5-8C8D2BD6C6E9}" type="slidenum">
              <a:rPr lang="en-US"/>
              <a:pPr/>
              <a:t>21</a:t>
            </a:fld>
            <a:endParaRPr lang="en-US"/>
          </a:p>
        </p:txBody>
      </p:sp>
      <p:sp>
        <p:nvSpPr>
          <p:cNvPr id="4004866" name="Rectangle 2"/>
          <p:cNvSpPr>
            <a:spLocks noGrp="1" noRot="1" noChangeAspect="1" noChangeArrowheads="1" noTextEdit="1"/>
          </p:cNvSpPr>
          <p:nvPr>
            <p:ph type="sldImg"/>
          </p:nvPr>
        </p:nvSpPr>
        <p:spPr>
          <a:ln/>
        </p:spPr>
      </p:sp>
      <p:sp>
        <p:nvSpPr>
          <p:cNvPr id="400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A405B-D173-422A-9FD5-BD8AF6543014}" type="slidenum">
              <a:rPr lang="en-US"/>
              <a:pPr/>
              <a:t>22</a:t>
            </a:fld>
            <a:endParaRPr lang="en-US"/>
          </a:p>
        </p:txBody>
      </p:sp>
      <p:sp>
        <p:nvSpPr>
          <p:cNvPr id="4002818" name="Rectangle 2"/>
          <p:cNvSpPr>
            <a:spLocks noGrp="1" noRot="1" noChangeAspect="1" noChangeArrowheads="1" noTextEdit="1"/>
          </p:cNvSpPr>
          <p:nvPr>
            <p:ph type="sldImg"/>
          </p:nvPr>
        </p:nvSpPr>
        <p:spPr>
          <a:ln/>
        </p:spPr>
      </p:sp>
      <p:sp>
        <p:nvSpPr>
          <p:cNvPr id="400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87BB6-1891-448D-845E-AC340017453B}" type="slidenum">
              <a:rPr lang="en-US"/>
              <a:pPr/>
              <a:t>23</a:t>
            </a:fld>
            <a:endParaRPr lang="en-US"/>
          </a:p>
        </p:txBody>
      </p:sp>
      <p:sp>
        <p:nvSpPr>
          <p:cNvPr id="3753986" name="Rectangle 2"/>
          <p:cNvSpPr>
            <a:spLocks noGrp="1" noRot="1" noChangeAspect="1" noChangeArrowheads="1" noTextEdit="1"/>
          </p:cNvSpPr>
          <p:nvPr>
            <p:ph type="sldImg"/>
          </p:nvPr>
        </p:nvSpPr>
        <p:spPr>
          <a:xfrm>
            <a:off x="1185863" y="693738"/>
            <a:ext cx="4649787" cy="3489325"/>
          </a:xfrm>
          <a:ln/>
        </p:spPr>
      </p:sp>
      <p:sp>
        <p:nvSpPr>
          <p:cNvPr id="3753987"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2D04FF-D227-430B-9A3C-4FC7EC67595B}" type="slidenum">
              <a:rPr lang="en-US"/>
              <a:pPr/>
              <a:t>24</a:t>
            </a:fld>
            <a:endParaRPr lang="en-US"/>
          </a:p>
        </p:txBody>
      </p:sp>
      <p:sp>
        <p:nvSpPr>
          <p:cNvPr id="4023298" name="Rectangle 2"/>
          <p:cNvSpPr>
            <a:spLocks noGrp="1" noRot="1" noChangeAspect="1" noChangeArrowheads="1" noTextEdit="1"/>
          </p:cNvSpPr>
          <p:nvPr>
            <p:ph type="sldImg"/>
          </p:nvPr>
        </p:nvSpPr>
        <p:spPr>
          <a:xfrm>
            <a:off x="1185863" y="693738"/>
            <a:ext cx="4649787" cy="3489325"/>
          </a:xfrm>
          <a:ln/>
        </p:spPr>
      </p:sp>
      <p:sp>
        <p:nvSpPr>
          <p:cNvPr id="4023299"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46E39-13EF-4F06-B29E-CE50D285F4C7}" type="slidenum">
              <a:rPr lang="en-US"/>
              <a:pPr/>
              <a:t>25</a:t>
            </a:fld>
            <a:endParaRPr lang="en-US"/>
          </a:p>
        </p:txBody>
      </p:sp>
      <p:sp>
        <p:nvSpPr>
          <p:cNvPr id="4025346" name="Rectangle 2"/>
          <p:cNvSpPr>
            <a:spLocks noGrp="1" noRot="1" noChangeAspect="1" noChangeArrowheads="1" noTextEdit="1"/>
          </p:cNvSpPr>
          <p:nvPr>
            <p:ph type="sldImg"/>
          </p:nvPr>
        </p:nvSpPr>
        <p:spPr>
          <a:xfrm>
            <a:off x="1182688" y="696913"/>
            <a:ext cx="4648200" cy="3486150"/>
          </a:xfrm>
          <a:ln/>
        </p:spPr>
      </p:sp>
      <p:sp>
        <p:nvSpPr>
          <p:cNvPr id="4025347" name="Rectangle 3"/>
          <p:cNvSpPr>
            <a:spLocks noGrp="1" noChangeArrowheads="1"/>
          </p:cNvSpPr>
          <p:nvPr>
            <p:ph type="body" idx="1"/>
          </p:nvPr>
        </p:nvSpPr>
        <p:spPr>
          <a:xfrm>
            <a:off x="701345" y="4416098"/>
            <a:ext cx="5607711" cy="4183995"/>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90A92-CE08-46E3-B7D7-A033F9F1A5DB}" type="slidenum">
              <a:rPr lang="en-US"/>
              <a:pPr/>
              <a:t>26</a:t>
            </a:fld>
            <a:endParaRPr lang="en-US"/>
          </a:p>
        </p:txBody>
      </p:sp>
      <p:sp>
        <p:nvSpPr>
          <p:cNvPr id="4027394" name="Rectangle 2"/>
          <p:cNvSpPr>
            <a:spLocks noGrp="1" noRot="1" noChangeAspect="1" noChangeArrowheads="1" noTextEdit="1"/>
          </p:cNvSpPr>
          <p:nvPr>
            <p:ph type="sldImg"/>
          </p:nvPr>
        </p:nvSpPr>
        <p:spPr>
          <a:xfrm>
            <a:off x="1182688" y="696913"/>
            <a:ext cx="4648200" cy="3486150"/>
          </a:xfrm>
          <a:ln/>
        </p:spPr>
      </p:sp>
      <p:sp>
        <p:nvSpPr>
          <p:cNvPr id="4027395" name="Rectangle 3"/>
          <p:cNvSpPr>
            <a:spLocks noGrp="1" noChangeArrowheads="1"/>
          </p:cNvSpPr>
          <p:nvPr>
            <p:ph type="body" idx="1"/>
          </p:nvPr>
        </p:nvSpPr>
        <p:spPr>
          <a:xfrm>
            <a:off x="701345" y="4416098"/>
            <a:ext cx="5607711" cy="4183995"/>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3CFF9D-B72E-42E0-9598-1F07AB5680ED}" type="slidenum">
              <a:rPr lang="en-US"/>
              <a:pPr/>
              <a:t>27</a:t>
            </a:fld>
            <a:endParaRPr lang="en-US"/>
          </a:p>
        </p:txBody>
      </p:sp>
      <p:sp>
        <p:nvSpPr>
          <p:cNvPr id="4029442" name="Rectangle 2"/>
          <p:cNvSpPr>
            <a:spLocks noGrp="1" noRot="1" noChangeAspect="1" noChangeArrowheads="1" noTextEdit="1"/>
          </p:cNvSpPr>
          <p:nvPr>
            <p:ph type="sldImg"/>
          </p:nvPr>
        </p:nvSpPr>
        <p:spPr>
          <a:xfrm>
            <a:off x="1185863" y="693738"/>
            <a:ext cx="4649787" cy="3489325"/>
          </a:xfrm>
          <a:ln/>
        </p:spPr>
      </p:sp>
      <p:sp>
        <p:nvSpPr>
          <p:cNvPr id="4029443"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D07F8-F8E9-444C-859E-1E1062B27DD3}" type="slidenum">
              <a:rPr lang="en-US"/>
              <a:pPr/>
              <a:t>28</a:t>
            </a:fld>
            <a:endParaRPr lang="en-US"/>
          </a:p>
        </p:txBody>
      </p:sp>
      <p:sp>
        <p:nvSpPr>
          <p:cNvPr id="4031490" name="Rectangle 2"/>
          <p:cNvSpPr>
            <a:spLocks noGrp="1" noRot="1" noChangeAspect="1" noChangeArrowheads="1" noTextEdit="1"/>
          </p:cNvSpPr>
          <p:nvPr>
            <p:ph type="sldImg"/>
          </p:nvPr>
        </p:nvSpPr>
        <p:spPr>
          <a:xfrm>
            <a:off x="1185863" y="693738"/>
            <a:ext cx="4649787" cy="3489325"/>
          </a:xfrm>
          <a:ln/>
        </p:spPr>
      </p:sp>
      <p:sp>
        <p:nvSpPr>
          <p:cNvPr id="4031491"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A7081-B965-41F4-BA52-16BA9B21AC65}" type="slidenum">
              <a:rPr lang="en-US"/>
              <a:pPr/>
              <a:t>29</a:t>
            </a:fld>
            <a:endParaRPr lang="en-US"/>
          </a:p>
        </p:txBody>
      </p:sp>
      <p:sp>
        <p:nvSpPr>
          <p:cNvPr id="3776514" name="Rectangle 2"/>
          <p:cNvSpPr>
            <a:spLocks noGrp="1" noRot="1" noChangeAspect="1" noChangeArrowheads="1" noTextEdit="1"/>
          </p:cNvSpPr>
          <p:nvPr>
            <p:ph type="sldImg"/>
          </p:nvPr>
        </p:nvSpPr>
        <p:spPr>
          <a:xfrm>
            <a:off x="1185863" y="693738"/>
            <a:ext cx="4649787" cy="3489325"/>
          </a:xfrm>
          <a:ln/>
        </p:spPr>
      </p:sp>
      <p:sp>
        <p:nvSpPr>
          <p:cNvPr id="3776515"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A5B9B-68A1-4134-BFAC-07B2AA9DAD37}" type="slidenum">
              <a:rPr lang="en-US"/>
              <a:pPr/>
              <a:t>3</a:t>
            </a:fld>
            <a:endParaRPr lang="en-US"/>
          </a:p>
        </p:txBody>
      </p:sp>
      <p:sp>
        <p:nvSpPr>
          <p:cNvPr id="3060738" name="Rectangle 2"/>
          <p:cNvSpPr>
            <a:spLocks noGrp="1" noRot="1" noChangeAspect="1" noChangeArrowheads="1" noTextEdit="1"/>
          </p:cNvSpPr>
          <p:nvPr>
            <p:ph type="sldImg"/>
          </p:nvPr>
        </p:nvSpPr>
        <p:spPr>
          <a:ln/>
        </p:spPr>
      </p:sp>
      <p:sp>
        <p:nvSpPr>
          <p:cNvPr id="3060739" name="Rectangle 3"/>
          <p:cNvSpPr>
            <a:spLocks noGrp="1" noChangeArrowheads="1"/>
          </p:cNvSpPr>
          <p:nvPr>
            <p:ph type="body" idx="1"/>
          </p:nvPr>
        </p:nvSpPr>
        <p:spPr>
          <a:xfrm>
            <a:off x="935634" y="4416098"/>
            <a:ext cx="5139134" cy="4185531"/>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8998B-A294-4E35-A1D8-FB6C92BEEDB0}" type="slidenum">
              <a:rPr lang="en-US"/>
              <a:pPr/>
              <a:t>30</a:t>
            </a:fld>
            <a:endParaRPr lang="en-US"/>
          </a:p>
        </p:txBody>
      </p:sp>
      <p:sp>
        <p:nvSpPr>
          <p:cNvPr id="3778562" name="Rectangle 2"/>
          <p:cNvSpPr>
            <a:spLocks noGrp="1" noRot="1" noChangeAspect="1" noChangeArrowheads="1" noTextEdit="1"/>
          </p:cNvSpPr>
          <p:nvPr>
            <p:ph type="sldImg"/>
          </p:nvPr>
        </p:nvSpPr>
        <p:spPr>
          <a:xfrm>
            <a:off x="1185863" y="693738"/>
            <a:ext cx="4649787" cy="3489325"/>
          </a:xfrm>
          <a:ln/>
        </p:spPr>
      </p:sp>
      <p:sp>
        <p:nvSpPr>
          <p:cNvPr id="3778563"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CA3795-4D01-41E8-A093-2CBB64B350F0}" type="slidenum">
              <a:rPr lang="en-US"/>
              <a:pPr/>
              <a:t>31</a:t>
            </a:fld>
            <a:endParaRPr lang="en-US"/>
          </a:p>
        </p:txBody>
      </p:sp>
      <p:sp>
        <p:nvSpPr>
          <p:cNvPr id="3780610" name="Rectangle 2"/>
          <p:cNvSpPr>
            <a:spLocks noGrp="1" noRot="1" noChangeAspect="1" noChangeArrowheads="1" noTextEdit="1"/>
          </p:cNvSpPr>
          <p:nvPr>
            <p:ph type="sldImg"/>
          </p:nvPr>
        </p:nvSpPr>
        <p:spPr>
          <a:xfrm>
            <a:off x="1185863" y="693738"/>
            <a:ext cx="4649787" cy="3489325"/>
          </a:xfrm>
          <a:ln/>
        </p:spPr>
      </p:sp>
      <p:sp>
        <p:nvSpPr>
          <p:cNvPr id="3780611"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9EA4E-EBF7-4C2E-BBAA-00685B60A4D1}" type="slidenum">
              <a:rPr lang="en-US"/>
              <a:pPr/>
              <a:t>32</a:t>
            </a:fld>
            <a:endParaRPr lang="en-US"/>
          </a:p>
        </p:txBody>
      </p:sp>
      <p:sp>
        <p:nvSpPr>
          <p:cNvPr id="3782658" name="Rectangle 2"/>
          <p:cNvSpPr>
            <a:spLocks noGrp="1" noRot="1" noChangeAspect="1" noChangeArrowheads="1" noTextEdit="1"/>
          </p:cNvSpPr>
          <p:nvPr>
            <p:ph type="sldImg"/>
          </p:nvPr>
        </p:nvSpPr>
        <p:spPr>
          <a:xfrm>
            <a:off x="1185863" y="693738"/>
            <a:ext cx="4649787" cy="3489325"/>
          </a:xfrm>
          <a:ln/>
        </p:spPr>
      </p:sp>
      <p:sp>
        <p:nvSpPr>
          <p:cNvPr id="3782659"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D0491-B904-407E-9B7D-0047516776C7}" type="slidenum">
              <a:rPr lang="en-US"/>
              <a:pPr/>
              <a:t>33</a:t>
            </a:fld>
            <a:endParaRPr lang="en-US"/>
          </a:p>
        </p:txBody>
      </p:sp>
      <p:sp>
        <p:nvSpPr>
          <p:cNvPr id="3909634" name="Rectangle 2"/>
          <p:cNvSpPr>
            <a:spLocks noGrp="1" noRot="1" noChangeAspect="1" noChangeArrowheads="1" noTextEdit="1"/>
          </p:cNvSpPr>
          <p:nvPr>
            <p:ph type="sldImg"/>
          </p:nvPr>
        </p:nvSpPr>
        <p:spPr>
          <a:xfrm>
            <a:off x="1185863" y="693738"/>
            <a:ext cx="4649787" cy="3489325"/>
          </a:xfrm>
          <a:ln/>
        </p:spPr>
      </p:sp>
      <p:sp>
        <p:nvSpPr>
          <p:cNvPr id="3909635" name="Rectangle 3"/>
          <p:cNvSpPr>
            <a:spLocks noGrp="1" noChangeArrowheads="1"/>
          </p:cNvSpPr>
          <p:nvPr>
            <p:ph type="body" idx="1"/>
          </p:nvPr>
        </p:nvSpPr>
        <p:spPr>
          <a:xfrm>
            <a:off x="935634" y="4416098"/>
            <a:ext cx="5139134" cy="4187069"/>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8AD61C-7562-442A-84F9-5E4CDAB0F27B}" type="slidenum">
              <a:rPr lang="en-US"/>
              <a:pPr/>
              <a:t>4</a:t>
            </a:fld>
            <a:endParaRPr lang="en-US"/>
          </a:p>
        </p:txBody>
      </p:sp>
      <p:sp>
        <p:nvSpPr>
          <p:cNvPr id="3062786" name="Rectangle 2"/>
          <p:cNvSpPr>
            <a:spLocks noGrp="1" noRot="1" noChangeAspect="1" noChangeArrowheads="1" noTextEdit="1"/>
          </p:cNvSpPr>
          <p:nvPr>
            <p:ph type="sldImg"/>
          </p:nvPr>
        </p:nvSpPr>
        <p:spPr>
          <a:ln/>
        </p:spPr>
      </p:sp>
      <p:sp>
        <p:nvSpPr>
          <p:cNvPr id="3062787" name="Rectangle 3"/>
          <p:cNvSpPr>
            <a:spLocks noGrp="1" noChangeArrowheads="1"/>
          </p:cNvSpPr>
          <p:nvPr>
            <p:ph type="body" idx="1"/>
          </p:nvPr>
        </p:nvSpPr>
        <p:spPr>
          <a:xfrm>
            <a:off x="935634" y="4416098"/>
            <a:ext cx="5139134" cy="4185531"/>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0C4D7-2D0D-4580-B93E-654F2301DF36}" type="slidenum">
              <a:rPr lang="en-US"/>
              <a:pPr/>
              <a:t>5</a:t>
            </a:fld>
            <a:endParaRPr lang="en-US"/>
          </a:p>
        </p:txBody>
      </p:sp>
      <p:sp>
        <p:nvSpPr>
          <p:cNvPr id="3064834" name="Rectangle 2"/>
          <p:cNvSpPr>
            <a:spLocks noGrp="1" noRot="1" noChangeAspect="1" noChangeArrowheads="1" noTextEdit="1"/>
          </p:cNvSpPr>
          <p:nvPr>
            <p:ph type="sldImg"/>
          </p:nvPr>
        </p:nvSpPr>
        <p:spPr>
          <a:ln/>
        </p:spPr>
      </p:sp>
      <p:sp>
        <p:nvSpPr>
          <p:cNvPr id="3064835" name="Rectangle 3"/>
          <p:cNvSpPr>
            <a:spLocks noGrp="1" noChangeArrowheads="1"/>
          </p:cNvSpPr>
          <p:nvPr>
            <p:ph type="body" idx="1"/>
          </p:nvPr>
        </p:nvSpPr>
        <p:spPr>
          <a:xfrm>
            <a:off x="935634" y="4416098"/>
            <a:ext cx="5139134" cy="4185531"/>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6AC27-EBEA-473E-82AF-3640D21941D8}" type="slidenum">
              <a:rPr lang="en-US"/>
              <a:pPr/>
              <a:t>6</a:t>
            </a:fld>
            <a:endParaRPr lang="en-US"/>
          </a:p>
        </p:txBody>
      </p:sp>
      <p:sp>
        <p:nvSpPr>
          <p:cNvPr id="3162114" name="Rectangle 2"/>
          <p:cNvSpPr>
            <a:spLocks noGrp="1" noRot="1" noChangeAspect="1" noChangeArrowheads="1" noTextEdit="1"/>
          </p:cNvSpPr>
          <p:nvPr>
            <p:ph type="sldImg"/>
          </p:nvPr>
        </p:nvSpPr>
        <p:spPr>
          <a:ln/>
        </p:spPr>
      </p:sp>
      <p:sp>
        <p:nvSpPr>
          <p:cNvPr id="316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38482-ED2F-4303-8AEC-C0CA0631195E}" type="slidenum">
              <a:rPr lang="en-US"/>
              <a:pPr/>
              <a:t>7</a:t>
            </a:fld>
            <a:endParaRPr lang="en-US"/>
          </a:p>
        </p:txBody>
      </p:sp>
      <p:sp>
        <p:nvSpPr>
          <p:cNvPr id="3068930" name="Rectangle 2"/>
          <p:cNvSpPr>
            <a:spLocks noGrp="1" noRot="1" noChangeAspect="1" noChangeArrowheads="1" noTextEdit="1"/>
          </p:cNvSpPr>
          <p:nvPr>
            <p:ph type="sldImg"/>
          </p:nvPr>
        </p:nvSpPr>
        <p:spPr>
          <a:ln/>
        </p:spPr>
      </p:sp>
      <p:sp>
        <p:nvSpPr>
          <p:cNvPr id="3068931" name="Rectangle 3"/>
          <p:cNvSpPr>
            <a:spLocks noGrp="1" noChangeArrowheads="1"/>
          </p:cNvSpPr>
          <p:nvPr>
            <p:ph type="body" idx="1"/>
          </p:nvPr>
        </p:nvSpPr>
        <p:spPr>
          <a:xfrm>
            <a:off x="935634" y="4416098"/>
            <a:ext cx="5139134" cy="4185531"/>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85758E-43B4-4BFC-8878-5629F4D3B736}" type="slidenum">
              <a:rPr lang="en-US"/>
              <a:pPr/>
              <a:t>8</a:t>
            </a:fld>
            <a:endParaRPr lang="en-US"/>
          </a:p>
        </p:txBody>
      </p:sp>
      <p:sp>
        <p:nvSpPr>
          <p:cNvPr id="3066882" name="Rectangle 2"/>
          <p:cNvSpPr>
            <a:spLocks noGrp="1" noRot="1" noChangeAspect="1" noChangeArrowheads="1" noTextEdit="1"/>
          </p:cNvSpPr>
          <p:nvPr>
            <p:ph type="sldImg"/>
          </p:nvPr>
        </p:nvSpPr>
        <p:spPr>
          <a:ln/>
        </p:spPr>
      </p:sp>
      <p:sp>
        <p:nvSpPr>
          <p:cNvPr id="3066883" name="Rectangle 3"/>
          <p:cNvSpPr>
            <a:spLocks noGrp="1" noChangeArrowheads="1"/>
          </p:cNvSpPr>
          <p:nvPr>
            <p:ph type="body" idx="1"/>
          </p:nvPr>
        </p:nvSpPr>
        <p:spPr>
          <a:xfrm>
            <a:off x="935634" y="4416098"/>
            <a:ext cx="5139134" cy="4185531"/>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E37854-2BF6-44AD-AF9B-012EBBE2BCB9}" type="slidenum">
              <a:rPr lang="en-US"/>
              <a:pPr/>
              <a:t>9</a:t>
            </a:fld>
            <a:endParaRPr lang="en-US"/>
          </a:p>
        </p:txBody>
      </p:sp>
      <p:sp>
        <p:nvSpPr>
          <p:cNvPr id="3070978" name="Rectangle 2"/>
          <p:cNvSpPr>
            <a:spLocks noGrp="1" noRot="1" noChangeAspect="1" noChangeArrowheads="1" noTextEdit="1"/>
          </p:cNvSpPr>
          <p:nvPr>
            <p:ph type="sldImg"/>
          </p:nvPr>
        </p:nvSpPr>
        <p:spPr>
          <a:ln/>
        </p:spPr>
      </p:sp>
      <p:sp>
        <p:nvSpPr>
          <p:cNvPr id="3070979" name="Rectangle 3"/>
          <p:cNvSpPr>
            <a:spLocks noGrp="1" noChangeArrowheads="1"/>
          </p:cNvSpPr>
          <p:nvPr>
            <p:ph type="body" idx="1"/>
          </p:nvPr>
        </p:nvSpPr>
        <p:spPr>
          <a:xfrm>
            <a:off x="935634" y="4416098"/>
            <a:ext cx="5139134" cy="4185531"/>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15682" name="Rectangle 2"/>
          <p:cNvSpPr>
            <a:spLocks noChangeArrowheads="1"/>
          </p:cNvSpPr>
          <p:nvPr/>
        </p:nvSpPr>
        <p:spPr bwMode="auto">
          <a:xfrm>
            <a:off x="0" y="6400800"/>
            <a:ext cx="9144000" cy="457200"/>
          </a:xfrm>
          <a:prstGeom prst="rect">
            <a:avLst/>
          </a:prstGeom>
          <a:solidFill>
            <a:srgbClr val="FFF1DD"/>
          </a:solidFill>
          <a:ln w="38100">
            <a:noFill/>
            <a:miter lim="800000"/>
            <a:headEnd/>
            <a:tailEnd/>
          </a:ln>
          <a:effectLst/>
        </p:spPr>
        <p:txBody>
          <a:bodyPr wrap="none" anchor="ctr"/>
          <a:lstStyle/>
          <a:p>
            <a:endParaRPr lang="en-US"/>
          </a:p>
        </p:txBody>
      </p:sp>
      <p:sp>
        <p:nvSpPr>
          <p:cNvPr id="3015683" name="Rectangle 3"/>
          <p:cNvSpPr>
            <a:spLocks noChangeArrowheads="1"/>
          </p:cNvSpPr>
          <p:nvPr/>
        </p:nvSpPr>
        <p:spPr bwMode="auto">
          <a:xfrm>
            <a:off x="0" y="1676400"/>
            <a:ext cx="9144000" cy="2209800"/>
          </a:xfrm>
          <a:prstGeom prst="rect">
            <a:avLst/>
          </a:prstGeom>
          <a:gradFill rotWithShape="1">
            <a:gsLst>
              <a:gs pos="0">
                <a:srgbClr val="FFFAF3"/>
              </a:gs>
              <a:gs pos="100000">
                <a:srgbClr val="FFD597"/>
              </a:gs>
            </a:gsLst>
            <a:lin ang="0" scaled="1"/>
          </a:gradFill>
          <a:ln w="57150">
            <a:noFill/>
            <a:miter lim="800000"/>
            <a:headEnd/>
            <a:tailEnd/>
          </a:ln>
          <a:effectLst/>
        </p:spPr>
        <p:txBody>
          <a:bodyPr wrap="none" anchor="ctr"/>
          <a:lstStyle/>
          <a:p>
            <a:endParaRPr lang="en-US"/>
          </a:p>
        </p:txBody>
      </p:sp>
      <p:sp>
        <p:nvSpPr>
          <p:cNvPr id="3015684" name="Rectangle 4"/>
          <p:cNvSpPr>
            <a:spLocks noGrp="1" noChangeArrowheads="1"/>
          </p:cNvSpPr>
          <p:nvPr>
            <p:ph type="ctrTitle"/>
          </p:nvPr>
        </p:nvSpPr>
        <p:spPr>
          <a:xfrm>
            <a:off x="2514600" y="1749425"/>
            <a:ext cx="6172200" cy="1984375"/>
          </a:xfrm>
        </p:spPr>
        <p:txBody>
          <a:bodyPr/>
          <a:lstStyle>
            <a:lvl1pPr>
              <a:defRPr sz="3600"/>
            </a:lvl1pPr>
          </a:lstStyle>
          <a:p>
            <a:endParaRPr lang="en-US"/>
          </a:p>
        </p:txBody>
      </p:sp>
      <p:sp>
        <p:nvSpPr>
          <p:cNvPr id="3015685" name="Rectangle 5"/>
          <p:cNvSpPr>
            <a:spLocks noGrp="1" noChangeArrowheads="1"/>
          </p:cNvSpPr>
          <p:nvPr>
            <p:ph type="subTitle" idx="1"/>
          </p:nvPr>
        </p:nvSpPr>
        <p:spPr>
          <a:xfrm>
            <a:off x="2514600" y="4267200"/>
            <a:ext cx="5867400" cy="1600200"/>
          </a:xfrm>
        </p:spPr>
        <p:txBody>
          <a:bodyPr/>
          <a:lstStyle>
            <a:lvl1pPr marL="0" indent="0">
              <a:buFontTx/>
              <a:buNone/>
              <a:defRPr/>
            </a:lvl1pPr>
          </a:lstStyle>
          <a:p>
            <a:endParaRPr lang="en-US"/>
          </a:p>
        </p:txBody>
      </p:sp>
      <p:pic>
        <p:nvPicPr>
          <p:cNvPr id="3015687" name="Picture 7"/>
          <p:cNvPicPr>
            <a:picLocks noChangeAspect="1" noChangeArrowheads="1"/>
          </p:cNvPicPr>
          <p:nvPr/>
        </p:nvPicPr>
        <p:blipFill>
          <a:blip r:embed="rId3"/>
          <a:srcRect/>
          <a:stretch>
            <a:fillRect/>
          </a:stretch>
        </p:blipFill>
        <p:spPr bwMode="auto">
          <a:xfrm>
            <a:off x="609600" y="1828800"/>
            <a:ext cx="919163" cy="1143000"/>
          </a:xfrm>
          <a:prstGeom prst="rect">
            <a:avLst/>
          </a:prstGeom>
          <a:noFill/>
          <a:ln w="9525">
            <a:noFill/>
            <a:miter lim="800000"/>
            <a:headEnd/>
            <a:tailEnd/>
          </a:ln>
          <a:effectLst/>
        </p:spPr>
      </p:pic>
      <p:graphicFrame>
        <p:nvGraphicFramePr>
          <p:cNvPr id="3015690" name="Object 10"/>
          <p:cNvGraphicFramePr>
            <a:graphicFrameLocks noChangeAspect="1"/>
          </p:cNvGraphicFramePr>
          <p:nvPr/>
        </p:nvGraphicFramePr>
        <p:xfrm>
          <a:off x="304800" y="3124200"/>
          <a:ext cx="1600200" cy="539750"/>
        </p:xfrm>
        <a:graphic>
          <a:graphicData uri="http://schemas.openxmlformats.org/presentationml/2006/ole">
            <p:oleObj spid="_x0000_s3015690" name="CorelDRAW" r:id="rId4" imgW="996840" imgH="334800" progId="">
              <p:embed/>
            </p:oleObj>
          </a:graphicData>
        </a:graphic>
      </p:graphicFrame>
      <p:sp>
        <p:nvSpPr>
          <p:cNvPr id="3015693" name="Line 13"/>
          <p:cNvSpPr>
            <a:spLocks noChangeShapeType="1"/>
          </p:cNvSpPr>
          <p:nvPr/>
        </p:nvSpPr>
        <p:spPr bwMode="auto">
          <a:xfrm>
            <a:off x="0" y="1676400"/>
            <a:ext cx="9144000" cy="0"/>
          </a:xfrm>
          <a:prstGeom prst="line">
            <a:avLst/>
          </a:prstGeom>
          <a:noFill/>
          <a:ln w="38100">
            <a:solidFill>
              <a:srgbClr val="764600"/>
            </a:solidFill>
            <a:round/>
            <a:headEnd/>
            <a:tailEnd/>
          </a:ln>
          <a:effectLst/>
        </p:spPr>
        <p:txBody>
          <a:bodyPr/>
          <a:lstStyle/>
          <a:p>
            <a:endParaRPr lang="en-US"/>
          </a:p>
        </p:txBody>
      </p:sp>
      <p:sp>
        <p:nvSpPr>
          <p:cNvPr id="3015694" name="Line 14"/>
          <p:cNvSpPr>
            <a:spLocks noChangeShapeType="1"/>
          </p:cNvSpPr>
          <p:nvPr/>
        </p:nvSpPr>
        <p:spPr bwMode="auto">
          <a:xfrm>
            <a:off x="0" y="3886200"/>
            <a:ext cx="9144000" cy="0"/>
          </a:xfrm>
          <a:prstGeom prst="line">
            <a:avLst/>
          </a:prstGeom>
          <a:noFill/>
          <a:ln w="38100">
            <a:solidFill>
              <a:srgbClr val="764600"/>
            </a:solidFill>
            <a:round/>
            <a:headEnd/>
            <a:tailEnd/>
          </a:ln>
          <a:effectLst/>
        </p:spPr>
        <p:txBody>
          <a:bodyPr/>
          <a:lstStyle/>
          <a:p>
            <a:endParaRPr lang="en-US"/>
          </a:p>
        </p:txBody>
      </p:sp>
      <p:sp>
        <p:nvSpPr>
          <p:cNvPr id="3015695" name="Text Box 15"/>
          <p:cNvSpPr txBox="1">
            <a:spLocks noChangeArrowheads="1"/>
          </p:cNvSpPr>
          <p:nvPr/>
        </p:nvSpPr>
        <p:spPr bwMode="auto">
          <a:xfrm>
            <a:off x="1295400" y="6400800"/>
            <a:ext cx="6553200" cy="366713"/>
          </a:xfrm>
          <a:prstGeom prst="rect">
            <a:avLst/>
          </a:prstGeom>
          <a:noFill/>
          <a:ln w="9525">
            <a:noFill/>
            <a:miter lim="800000"/>
            <a:headEnd/>
            <a:tailEnd/>
          </a:ln>
          <a:effectLst/>
        </p:spPr>
        <p:txBody>
          <a:bodyPr>
            <a:spAutoFit/>
          </a:bodyPr>
          <a:lstStyle/>
          <a:p>
            <a:pPr algn="ctr">
              <a:spcBef>
                <a:spcPct val="50000"/>
              </a:spcBef>
            </a:pPr>
            <a:r>
              <a:rPr lang="en-US" sz="1800">
                <a:solidFill>
                  <a:srgbClr val="764600"/>
                </a:solidFill>
                <a:latin typeface="Franklin Gothic Medium" pitchFamily="34" charset="0"/>
              </a:rPr>
              <a:t>w w w . C a m b r I d g e C o m p u t e r . c o m </a:t>
            </a:r>
          </a:p>
        </p:txBody>
      </p:sp>
      <p:sp>
        <p:nvSpPr>
          <p:cNvPr id="3015696" name="Text Box 16"/>
          <p:cNvSpPr txBox="1">
            <a:spLocks noChangeArrowheads="1"/>
          </p:cNvSpPr>
          <p:nvPr/>
        </p:nvSpPr>
        <p:spPr bwMode="auto">
          <a:xfrm>
            <a:off x="8001000" y="6473825"/>
            <a:ext cx="1143000" cy="384175"/>
          </a:xfrm>
          <a:prstGeom prst="rect">
            <a:avLst/>
          </a:prstGeom>
          <a:noFill/>
          <a:ln w="9525">
            <a:noFill/>
            <a:miter lim="800000"/>
            <a:headEnd/>
            <a:tailEnd/>
          </a:ln>
          <a:effectLst/>
        </p:spPr>
        <p:txBody>
          <a:bodyPr>
            <a:spAutoFit/>
          </a:bodyPr>
          <a:lstStyle/>
          <a:p>
            <a:pPr algn="r">
              <a:lnSpc>
                <a:spcPct val="80000"/>
              </a:lnSpc>
              <a:spcBef>
                <a:spcPct val="50000"/>
              </a:spcBef>
            </a:pPr>
            <a:fld id="{072E0275-BCC9-4CD5-8C5F-BDDAE2F4B959}" type="slidenum">
              <a:rPr lang="en-US" sz="2400" b="1">
                <a:solidFill>
                  <a:srgbClr val="764600"/>
                </a:solidFill>
              </a:rPr>
              <a:pPr algn="r">
                <a:lnSpc>
                  <a:spcPct val="80000"/>
                </a:lnSpc>
                <a:spcBef>
                  <a:spcPct val="50000"/>
                </a:spcBef>
              </a:pPr>
              <a:t>‹#›</a:t>
            </a:fld>
            <a:endParaRPr lang="en-US" sz="2400" b="1">
              <a:solidFill>
                <a:srgbClr val="764600"/>
              </a:solidFill>
            </a:endParaRPr>
          </a:p>
        </p:txBody>
      </p:sp>
      <p:sp>
        <p:nvSpPr>
          <p:cNvPr id="3015697" name="Line 17"/>
          <p:cNvSpPr>
            <a:spLocks noChangeShapeType="1"/>
          </p:cNvSpPr>
          <p:nvPr/>
        </p:nvSpPr>
        <p:spPr bwMode="auto">
          <a:xfrm>
            <a:off x="2209800" y="1828800"/>
            <a:ext cx="0" cy="1828800"/>
          </a:xfrm>
          <a:prstGeom prst="line">
            <a:avLst/>
          </a:prstGeom>
          <a:noFill/>
          <a:ln w="9525">
            <a:solidFill>
              <a:srgbClr val="FF9900"/>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0198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143000"/>
            <a:ext cx="4267200" cy="5029200"/>
          </a:xfrm>
        </p:spPr>
        <p:txBody>
          <a:bodyPr/>
          <a:lstStyle/>
          <a:p>
            <a:endParaRPr lang="en-US"/>
          </a:p>
        </p:txBody>
      </p:sp>
      <p:sp>
        <p:nvSpPr>
          <p:cNvPr id="4" name="Text Placeholder 3"/>
          <p:cNvSpPr>
            <a:spLocks noGrp="1"/>
          </p:cNvSpPr>
          <p:nvPr>
            <p:ph type="body" sz="half" idx="2"/>
          </p:nvPr>
        </p:nvSpPr>
        <p:spPr>
          <a:xfrm>
            <a:off x="4648200" y="11430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76200" y="6381750"/>
            <a:ext cx="5638800" cy="476250"/>
          </a:xfrm>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019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1430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76200" y="6381750"/>
            <a:ext cx="5638800" cy="476250"/>
          </a:xfrm>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447800"/>
            <a:ext cx="2076450" cy="467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47800"/>
            <a:ext cx="6076950" cy="4678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1430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Next Generation Storage Networking:  Beyond Conventional SAN &amp; NAS</a:t>
            </a:r>
            <a:br>
              <a:rPr lang="en-US" dirty="0" smtClean="0"/>
            </a:br>
            <a:r>
              <a:rPr lang="en-US" b="0" dirty="0" smtClean="0"/>
              <a:t>© Copyright 2009, Cambridge Computer Services, Inc.  All rights reserved.</a:t>
            </a:r>
            <a:r>
              <a:rPr lang="en-US" b="0" dirty="0" smtClean="0">
                <a:solidFill>
                  <a:schemeClr val="accent2"/>
                </a:solidFill>
              </a:rPr>
              <a:t>                 </a:t>
            </a:r>
            <a:endParaRPr lang="en-US" sz="1400" b="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05046" name="Rectangle 22"/>
          <p:cNvSpPr>
            <a:spLocks noChangeArrowheads="1"/>
          </p:cNvSpPr>
          <p:nvPr/>
        </p:nvSpPr>
        <p:spPr bwMode="auto">
          <a:xfrm>
            <a:off x="0" y="6324600"/>
            <a:ext cx="9144000" cy="533400"/>
          </a:xfrm>
          <a:prstGeom prst="rect">
            <a:avLst/>
          </a:prstGeom>
          <a:solidFill>
            <a:srgbClr val="FFF1DD"/>
          </a:solidFill>
          <a:ln w="38100">
            <a:noFill/>
            <a:miter lim="800000"/>
            <a:headEnd/>
            <a:tailEnd/>
          </a:ln>
          <a:effectLst/>
        </p:spPr>
        <p:txBody>
          <a:bodyPr wrap="none" anchor="ctr"/>
          <a:lstStyle/>
          <a:p>
            <a:endParaRPr lang="en-US"/>
          </a:p>
        </p:txBody>
      </p:sp>
      <p:sp>
        <p:nvSpPr>
          <p:cNvPr id="2305040" name="Rectangle 16"/>
          <p:cNvSpPr>
            <a:spLocks noChangeArrowheads="1"/>
          </p:cNvSpPr>
          <p:nvPr/>
        </p:nvSpPr>
        <p:spPr bwMode="auto">
          <a:xfrm>
            <a:off x="0" y="0"/>
            <a:ext cx="9144000" cy="990600"/>
          </a:xfrm>
          <a:prstGeom prst="rect">
            <a:avLst/>
          </a:prstGeom>
          <a:gradFill rotWithShape="1">
            <a:gsLst>
              <a:gs pos="0">
                <a:srgbClr val="FFD597"/>
              </a:gs>
              <a:gs pos="100000">
                <a:srgbClr val="FFFAF3"/>
              </a:gs>
            </a:gsLst>
            <a:lin ang="0" scaled="1"/>
          </a:gradFill>
          <a:ln w="57150">
            <a:noFill/>
            <a:miter lim="800000"/>
            <a:headEnd/>
            <a:tailEnd/>
          </a:ln>
          <a:effectLst/>
        </p:spPr>
        <p:txBody>
          <a:bodyPr wrap="none" anchor="ctr"/>
          <a:lstStyle/>
          <a:p>
            <a:endParaRPr lang="en-US"/>
          </a:p>
        </p:txBody>
      </p:sp>
      <p:sp>
        <p:nvSpPr>
          <p:cNvPr id="2305026" name="Rectangle 2"/>
          <p:cNvSpPr>
            <a:spLocks noGrp="1" noChangeArrowheads="1"/>
          </p:cNvSpPr>
          <p:nvPr>
            <p:ph type="title"/>
          </p:nvPr>
        </p:nvSpPr>
        <p:spPr bwMode="auto">
          <a:xfrm>
            <a:off x="152400" y="76200"/>
            <a:ext cx="6019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05027" name="Rectangle 3"/>
          <p:cNvSpPr>
            <a:spLocks noGrp="1" noChangeArrowheads="1"/>
          </p:cNvSpPr>
          <p:nvPr>
            <p:ph type="body" idx="1"/>
          </p:nvPr>
        </p:nvSpPr>
        <p:spPr bwMode="auto">
          <a:xfrm>
            <a:off x="228600" y="1143000"/>
            <a:ext cx="86868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5035" name="Line 11"/>
          <p:cNvSpPr>
            <a:spLocks noChangeShapeType="1"/>
          </p:cNvSpPr>
          <p:nvPr/>
        </p:nvSpPr>
        <p:spPr bwMode="auto">
          <a:xfrm>
            <a:off x="0" y="6324600"/>
            <a:ext cx="9144000" cy="0"/>
          </a:xfrm>
          <a:prstGeom prst="line">
            <a:avLst/>
          </a:prstGeom>
          <a:noFill/>
          <a:ln w="38100">
            <a:solidFill>
              <a:srgbClr val="764600"/>
            </a:solidFill>
            <a:round/>
            <a:headEnd/>
            <a:tailEnd/>
          </a:ln>
          <a:effectLst/>
        </p:spPr>
        <p:txBody>
          <a:bodyPr wrap="none" anchor="ctr"/>
          <a:lstStyle/>
          <a:p>
            <a:endParaRPr lang="en-US"/>
          </a:p>
        </p:txBody>
      </p:sp>
      <p:pic>
        <p:nvPicPr>
          <p:cNvPr id="2305039" name="Picture 15"/>
          <p:cNvPicPr>
            <a:picLocks noChangeAspect="1" noChangeArrowheads="1"/>
          </p:cNvPicPr>
          <p:nvPr/>
        </p:nvPicPr>
        <p:blipFill>
          <a:blip r:embed="rId16"/>
          <a:srcRect/>
          <a:stretch>
            <a:fillRect/>
          </a:stretch>
        </p:blipFill>
        <p:spPr bwMode="auto">
          <a:xfrm>
            <a:off x="6629400" y="152400"/>
            <a:ext cx="612775" cy="762000"/>
          </a:xfrm>
          <a:prstGeom prst="rect">
            <a:avLst/>
          </a:prstGeom>
          <a:noFill/>
          <a:ln w="9525">
            <a:noFill/>
            <a:miter lim="800000"/>
            <a:headEnd/>
            <a:tailEnd/>
          </a:ln>
          <a:effectLst/>
        </p:spPr>
      </p:pic>
      <p:sp>
        <p:nvSpPr>
          <p:cNvPr id="2305042" name="Rectangle 18"/>
          <p:cNvSpPr>
            <a:spLocks noGrp="1" noChangeArrowheads="1"/>
          </p:cNvSpPr>
          <p:nvPr>
            <p:ph type="ftr" sz="quarter" idx="3"/>
          </p:nvPr>
        </p:nvSpPr>
        <p:spPr bwMode="auto">
          <a:xfrm>
            <a:off x="76200" y="6381750"/>
            <a:ext cx="5638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spcBef>
                <a:spcPct val="50000"/>
              </a:spcBef>
              <a:defRPr sz="1200" b="1">
                <a:solidFill>
                  <a:srgbClr val="764600"/>
                </a:solidFill>
                <a:latin typeface="Times New Roman" pitchFamily="18" charset="0"/>
              </a:defRPr>
            </a:lvl1pPr>
          </a:lstStyle>
          <a:p>
            <a:r>
              <a:rPr lang="en-US" dirty="0" smtClean="0"/>
              <a:t>Next Generation Storage Networking:  Beyond Conventional SAN &amp; NAS</a:t>
            </a:r>
            <a:br>
              <a:rPr lang="en-US" dirty="0" smtClean="0"/>
            </a:br>
            <a:r>
              <a:rPr lang="en-US" dirty="0" smtClean="0"/>
              <a:t>© Copyright 2009, Cambridge Computer Services, Inc.  All rights reserved.</a:t>
            </a:r>
            <a:r>
              <a:rPr lang="en-US" dirty="0" smtClean="0">
                <a:solidFill>
                  <a:schemeClr val="accent2"/>
                </a:solidFill>
              </a:rPr>
              <a:t>                 </a:t>
            </a:r>
            <a:endParaRPr lang="en-US" sz="1400" dirty="0"/>
          </a:p>
        </p:txBody>
      </p:sp>
      <p:sp>
        <p:nvSpPr>
          <p:cNvPr id="2305045" name="Text Box 21"/>
          <p:cNvSpPr txBox="1">
            <a:spLocks noChangeArrowheads="1"/>
          </p:cNvSpPr>
          <p:nvPr/>
        </p:nvSpPr>
        <p:spPr bwMode="auto">
          <a:xfrm>
            <a:off x="8077200" y="6400800"/>
            <a:ext cx="1066800" cy="384175"/>
          </a:xfrm>
          <a:prstGeom prst="rect">
            <a:avLst/>
          </a:prstGeom>
          <a:noFill/>
          <a:ln w="9525">
            <a:noFill/>
            <a:miter lim="800000"/>
            <a:headEnd/>
            <a:tailEnd/>
          </a:ln>
          <a:effectLst/>
        </p:spPr>
        <p:txBody>
          <a:bodyPr anchor="ctr">
            <a:spAutoFit/>
          </a:bodyPr>
          <a:lstStyle/>
          <a:p>
            <a:pPr algn="r">
              <a:lnSpc>
                <a:spcPct val="80000"/>
              </a:lnSpc>
              <a:spcBef>
                <a:spcPct val="50000"/>
              </a:spcBef>
            </a:pPr>
            <a:fld id="{EE008112-2352-4809-9854-E07883822DB0}" type="slidenum">
              <a:rPr lang="en-US" sz="2400" b="1">
                <a:solidFill>
                  <a:srgbClr val="764600"/>
                </a:solidFill>
              </a:rPr>
              <a:pPr algn="r">
                <a:lnSpc>
                  <a:spcPct val="80000"/>
                </a:lnSpc>
                <a:spcBef>
                  <a:spcPct val="50000"/>
                </a:spcBef>
              </a:pPr>
              <a:t>‹#›</a:t>
            </a:fld>
            <a:endParaRPr lang="en-US" sz="2400" b="1">
              <a:solidFill>
                <a:srgbClr val="764600"/>
              </a:solidFill>
            </a:endParaRPr>
          </a:p>
        </p:txBody>
      </p:sp>
      <p:graphicFrame>
        <p:nvGraphicFramePr>
          <p:cNvPr id="2305050" name="Object 26"/>
          <p:cNvGraphicFramePr>
            <a:graphicFrameLocks noChangeAspect="1"/>
          </p:cNvGraphicFramePr>
          <p:nvPr/>
        </p:nvGraphicFramePr>
        <p:xfrm>
          <a:off x="7391400" y="254000"/>
          <a:ext cx="1600200" cy="539750"/>
        </p:xfrm>
        <a:graphic>
          <a:graphicData uri="http://schemas.openxmlformats.org/presentationml/2006/ole">
            <p:oleObj spid="_x0000_s2305050" name="CorelDRAW" r:id="rId17" imgW="996840" imgH="334800" progId="">
              <p:embed/>
            </p:oleObj>
          </a:graphicData>
        </a:graphic>
      </p:graphicFrame>
      <p:sp>
        <p:nvSpPr>
          <p:cNvPr id="2305053" name="Line 29"/>
          <p:cNvSpPr>
            <a:spLocks noChangeShapeType="1"/>
          </p:cNvSpPr>
          <p:nvPr/>
        </p:nvSpPr>
        <p:spPr bwMode="auto">
          <a:xfrm>
            <a:off x="6400800" y="0"/>
            <a:ext cx="0" cy="990600"/>
          </a:xfrm>
          <a:prstGeom prst="line">
            <a:avLst/>
          </a:prstGeom>
          <a:noFill/>
          <a:ln w="9525">
            <a:solidFill>
              <a:srgbClr val="FFC46D"/>
            </a:solidFill>
            <a:round/>
            <a:headEnd/>
            <a:tailEnd/>
          </a:ln>
          <a:effectLst/>
        </p:spPr>
        <p:txBody>
          <a:bodyPr/>
          <a:lstStyle/>
          <a:p>
            <a:endParaRPr lang="en-US"/>
          </a:p>
        </p:txBody>
      </p:sp>
      <p:sp>
        <p:nvSpPr>
          <p:cNvPr id="2305052" name="Line 28"/>
          <p:cNvSpPr>
            <a:spLocks noChangeShapeType="1"/>
          </p:cNvSpPr>
          <p:nvPr/>
        </p:nvSpPr>
        <p:spPr bwMode="auto">
          <a:xfrm>
            <a:off x="0" y="990600"/>
            <a:ext cx="9144000" cy="0"/>
          </a:xfrm>
          <a:prstGeom prst="line">
            <a:avLst/>
          </a:prstGeom>
          <a:noFill/>
          <a:ln w="38100">
            <a:solidFill>
              <a:srgbClr val="764600"/>
            </a:solidFill>
            <a:round/>
            <a:headEnd/>
            <a:tailEnd/>
          </a:ln>
          <a:effectLst/>
        </p:spPr>
        <p:txBody>
          <a:bodyPr/>
          <a:lstStyle/>
          <a:p>
            <a:endParaRPr lang="en-US"/>
          </a:p>
        </p:txBody>
      </p:sp>
      <p:sp>
        <p:nvSpPr>
          <p:cNvPr id="2305056" name="Text Box 32"/>
          <p:cNvSpPr txBox="1">
            <a:spLocks noChangeArrowheads="1"/>
          </p:cNvSpPr>
          <p:nvPr/>
        </p:nvSpPr>
        <p:spPr bwMode="auto">
          <a:xfrm>
            <a:off x="5791200" y="6477000"/>
            <a:ext cx="2209800" cy="274638"/>
          </a:xfrm>
          <a:prstGeom prst="rect">
            <a:avLst/>
          </a:prstGeom>
          <a:noFill/>
          <a:ln w="9525">
            <a:noFill/>
            <a:miter lim="800000"/>
            <a:headEnd/>
            <a:tailEnd/>
          </a:ln>
          <a:effectLst/>
        </p:spPr>
        <p:txBody>
          <a:bodyPr>
            <a:spAutoFit/>
          </a:bodyPr>
          <a:lstStyle/>
          <a:p>
            <a:pPr algn="ctr">
              <a:spcBef>
                <a:spcPct val="50000"/>
              </a:spcBef>
            </a:pPr>
            <a:r>
              <a:rPr lang="en-US" sz="1200">
                <a:solidFill>
                  <a:srgbClr val="4C2600"/>
                </a:solidFill>
                <a:latin typeface="Times New Roman" pitchFamily="18" charset="0"/>
              </a:rPr>
              <a:t>www.CambridgeComputer.com</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78" r:id="rId12"/>
    <p:sldLayoutId id="2147483679" r:id="rId13"/>
  </p:sldLayoutIdLst>
  <p:hf sldNum="0" hdr="0" dt="0"/>
  <p:txStyles>
    <p:titleStyle>
      <a:lvl1pPr algn="l" rtl="0" fontAlgn="base">
        <a:lnSpc>
          <a:spcPct val="90000"/>
        </a:lnSpc>
        <a:spcBef>
          <a:spcPct val="0"/>
        </a:spcBef>
        <a:spcAft>
          <a:spcPct val="0"/>
        </a:spcAft>
        <a:defRPr sz="2800" b="1">
          <a:solidFill>
            <a:srgbClr val="764600"/>
          </a:solidFill>
          <a:latin typeface="+mj-lt"/>
          <a:ea typeface="+mj-ea"/>
          <a:cs typeface="+mj-cs"/>
        </a:defRPr>
      </a:lvl1pPr>
      <a:lvl2pPr algn="l" rtl="0" fontAlgn="base">
        <a:lnSpc>
          <a:spcPct val="90000"/>
        </a:lnSpc>
        <a:spcBef>
          <a:spcPct val="0"/>
        </a:spcBef>
        <a:spcAft>
          <a:spcPct val="0"/>
        </a:spcAft>
        <a:defRPr sz="2800" b="1">
          <a:solidFill>
            <a:srgbClr val="764600"/>
          </a:solidFill>
          <a:latin typeface="Franklin Gothic Medium" pitchFamily="34" charset="0"/>
        </a:defRPr>
      </a:lvl2pPr>
      <a:lvl3pPr algn="l" rtl="0" fontAlgn="base">
        <a:lnSpc>
          <a:spcPct val="90000"/>
        </a:lnSpc>
        <a:spcBef>
          <a:spcPct val="0"/>
        </a:spcBef>
        <a:spcAft>
          <a:spcPct val="0"/>
        </a:spcAft>
        <a:defRPr sz="2800" b="1">
          <a:solidFill>
            <a:srgbClr val="764600"/>
          </a:solidFill>
          <a:latin typeface="Franklin Gothic Medium" pitchFamily="34" charset="0"/>
        </a:defRPr>
      </a:lvl3pPr>
      <a:lvl4pPr algn="l" rtl="0" fontAlgn="base">
        <a:lnSpc>
          <a:spcPct val="90000"/>
        </a:lnSpc>
        <a:spcBef>
          <a:spcPct val="0"/>
        </a:spcBef>
        <a:spcAft>
          <a:spcPct val="0"/>
        </a:spcAft>
        <a:defRPr sz="2800" b="1">
          <a:solidFill>
            <a:srgbClr val="764600"/>
          </a:solidFill>
          <a:latin typeface="Franklin Gothic Medium" pitchFamily="34" charset="0"/>
        </a:defRPr>
      </a:lvl4pPr>
      <a:lvl5pPr algn="l" rtl="0" fontAlgn="base">
        <a:lnSpc>
          <a:spcPct val="90000"/>
        </a:lnSpc>
        <a:spcBef>
          <a:spcPct val="0"/>
        </a:spcBef>
        <a:spcAft>
          <a:spcPct val="0"/>
        </a:spcAft>
        <a:defRPr sz="2800" b="1">
          <a:solidFill>
            <a:srgbClr val="764600"/>
          </a:solidFill>
          <a:latin typeface="Franklin Gothic Medium" pitchFamily="34" charset="0"/>
        </a:defRPr>
      </a:lvl5pPr>
      <a:lvl6pPr marL="457200" algn="l" rtl="0" fontAlgn="base">
        <a:lnSpc>
          <a:spcPct val="90000"/>
        </a:lnSpc>
        <a:spcBef>
          <a:spcPct val="0"/>
        </a:spcBef>
        <a:spcAft>
          <a:spcPct val="0"/>
        </a:spcAft>
        <a:defRPr sz="2800" b="1">
          <a:solidFill>
            <a:srgbClr val="764600"/>
          </a:solidFill>
          <a:latin typeface="Franklin Gothic Medium" pitchFamily="34" charset="0"/>
        </a:defRPr>
      </a:lvl6pPr>
      <a:lvl7pPr marL="914400" algn="l" rtl="0" fontAlgn="base">
        <a:lnSpc>
          <a:spcPct val="90000"/>
        </a:lnSpc>
        <a:spcBef>
          <a:spcPct val="0"/>
        </a:spcBef>
        <a:spcAft>
          <a:spcPct val="0"/>
        </a:spcAft>
        <a:defRPr sz="2800" b="1">
          <a:solidFill>
            <a:srgbClr val="764600"/>
          </a:solidFill>
          <a:latin typeface="Franklin Gothic Medium" pitchFamily="34" charset="0"/>
        </a:defRPr>
      </a:lvl7pPr>
      <a:lvl8pPr marL="1371600" algn="l" rtl="0" fontAlgn="base">
        <a:lnSpc>
          <a:spcPct val="90000"/>
        </a:lnSpc>
        <a:spcBef>
          <a:spcPct val="0"/>
        </a:spcBef>
        <a:spcAft>
          <a:spcPct val="0"/>
        </a:spcAft>
        <a:defRPr sz="2800" b="1">
          <a:solidFill>
            <a:srgbClr val="764600"/>
          </a:solidFill>
          <a:latin typeface="Franklin Gothic Medium" pitchFamily="34" charset="0"/>
        </a:defRPr>
      </a:lvl8pPr>
      <a:lvl9pPr marL="1828800" algn="l" rtl="0" fontAlgn="base">
        <a:lnSpc>
          <a:spcPct val="90000"/>
        </a:lnSpc>
        <a:spcBef>
          <a:spcPct val="0"/>
        </a:spcBef>
        <a:spcAft>
          <a:spcPct val="0"/>
        </a:spcAft>
        <a:defRPr sz="2800" b="1">
          <a:solidFill>
            <a:srgbClr val="764600"/>
          </a:solidFill>
          <a:latin typeface="Franklin Gothic Medium" pitchFamily="34" charset="0"/>
        </a:defRPr>
      </a:lvl9pPr>
    </p:titleStyle>
    <p:bodyStyle>
      <a:lvl1pPr marL="342900" indent="-342900" algn="l" rtl="0" fontAlgn="base">
        <a:spcBef>
          <a:spcPct val="20000"/>
        </a:spcBef>
        <a:spcAft>
          <a:spcPct val="0"/>
        </a:spcAft>
        <a:buBlip>
          <a:blip r:embed="rId18"/>
        </a:buBlip>
        <a:defRPr sz="2800">
          <a:solidFill>
            <a:schemeClr val="tx1"/>
          </a:solidFill>
          <a:latin typeface="+mn-lt"/>
          <a:ea typeface="+mn-ea"/>
          <a:cs typeface="+mn-cs"/>
        </a:defRPr>
      </a:lvl1pPr>
      <a:lvl2pPr marL="742950" indent="-285750" algn="l" rtl="0" fontAlgn="base">
        <a:lnSpc>
          <a:spcPct val="110000"/>
        </a:lnSpc>
        <a:spcBef>
          <a:spcPct val="20000"/>
        </a:spcBef>
        <a:spcAft>
          <a:spcPct val="0"/>
        </a:spcAft>
        <a:buChar char="•"/>
        <a:defRPr sz="2400">
          <a:solidFill>
            <a:srgbClr val="4D4D4D"/>
          </a:solidFill>
          <a:latin typeface="+mn-lt"/>
        </a:defRPr>
      </a:lvl2pPr>
      <a:lvl3pPr marL="1143000" indent="-228600" algn="l" rtl="0" fontAlgn="base">
        <a:lnSpc>
          <a:spcPct val="110000"/>
        </a:lnSpc>
        <a:spcBef>
          <a:spcPct val="20000"/>
        </a:spcBef>
        <a:spcAft>
          <a:spcPct val="0"/>
        </a:spcAft>
        <a:buFont typeface="Franklin Gothic Medium" pitchFamily="34" charset="0"/>
        <a:buChar char="–"/>
        <a:defRPr sz="2000">
          <a:solidFill>
            <a:srgbClr val="4D4D4D"/>
          </a:solidFill>
          <a:latin typeface="+mn-lt"/>
        </a:defRPr>
      </a:lvl3pPr>
      <a:lvl4pPr marL="1600200" indent="-228600" algn="l" rtl="0" fontAlgn="base">
        <a:lnSpc>
          <a:spcPct val="110000"/>
        </a:lnSpc>
        <a:spcBef>
          <a:spcPct val="20000"/>
        </a:spcBef>
        <a:spcAft>
          <a:spcPct val="0"/>
        </a:spcAft>
        <a:buChar char="•"/>
        <a:defRPr>
          <a:solidFill>
            <a:srgbClr val="4D4D4D"/>
          </a:solidFill>
          <a:latin typeface="+mn-lt"/>
        </a:defRPr>
      </a:lvl4pPr>
      <a:lvl5pPr marL="2057400" indent="-228600" algn="l" rtl="0" fontAlgn="base">
        <a:lnSpc>
          <a:spcPct val="110000"/>
        </a:lnSpc>
        <a:spcBef>
          <a:spcPct val="20000"/>
        </a:spcBef>
        <a:spcAft>
          <a:spcPct val="0"/>
        </a:spcAft>
        <a:buFont typeface="Franklin Gothic Medium" pitchFamily="34" charset="0"/>
        <a:buChar char="−"/>
        <a:defRPr>
          <a:solidFill>
            <a:srgbClr val="4D4D4D"/>
          </a:solidFill>
          <a:latin typeface="+mn-lt"/>
        </a:defRPr>
      </a:lvl5pPr>
      <a:lvl6pPr marL="2514600" indent="-228600" algn="l" rtl="0" fontAlgn="base">
        <a:lnSpc>
          <a:spcPct val="110000"/>
        </a:lnSpc>
        <a:spcBef>
          <a:spcPct val="20000"/>
        </a:spcBef>
        <a:spcAft>
          <a:spcPct val="0"/>
        </a:spcAft>
        <a:buFont typeface="Franklin Gothic Medium" pitchFamily="34" charset="0"/>
        <a:buChar char="−"/>
        <a:defRPr>
          <a:solidFill>
            <a:srgbClr val="4D4D4D"/>
          </a:solidFill>
          <a:latin typeface="+mn-lt"/>
        </a:defRPr>
      </a:lvl6pPr>
      <a:lvl7pPr marL="2971800" indent="-228600" algn="l" rtl="0" fontAlgn="base">
        <a:lnSpc>
          <a:spcPct val="110000"/>
        </a:lnSpc>
        <a:spcBef>
          <a:spcPct val="20000"/>
        </a:spcBef>
        <a:spcAft>
          <a:spcPct val="0"/>
        </a:spcAft>
        <a:buFont typeface="Franklin Gothic Medium" pitchFamily="34" charset="0"/>
        <a:buChar char="−"/>
        <a:defRPr>
          <a:solidFill>
            <a:srgbClr val="4D4D4D"/>
          </a:solidFill>
          <a:latin typeface="+mn-lt"/>
        </a:defRPr>
      </a:lvl7pPr>
      <a:lvl8pPr marL="3429000" indent="-228600" algn="l" rtl="0" fontAlgn="base">
        <a:lnSpc>
          <a:spcPct val="110000"/>
        </a:lnSpc>
        <a:spcBef>
          <a:spcPct val="20000"/>
        </a:spcBef>
        <a:spcAft>
          <a:spcPct val="0"/>
        </a:spcAft>
        <a:buFont typeface="Franklin Gothic Medium" pitchFamily="34" charset="0"/>
        <a:buChar char="−"/>
        <a:defRPr>
          <a:solidFill>
            <a:srgbClr val="4D4D4D"/>
          </a:solidFill>
          <a:latin typeface="+mn-lt"/>
        </a:defRPr>
      </a:lvl8pPr>
      <a:lvl9pPr marL="3886200" indent="-228600" algn="l" rtl="0" fontAlgn="base">
        <a:lnSpc>
          <a:spcPct val="110000"/>
        </a:lnSpc>
        <a:spcBef>
          <a:spcPct val="20000"/>
        </a:spcBef>
        <a:spcAft>
          <a:spcPct val="0"/>
        </a:spcAft>
        <a:buFont typeface="Franklin Gothic Medium" pitchFamily="34" charset="0"/>
        <a:buChar char="−"/>
        <a:defRPr>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83847" name="Picture 7" descr="hat_faded2"/>
          <p:cNvPicPr>
            <a:picLocks noChangeAspect="1" noChangeArrowheads="1"/>
          </p:cNvPicPr>
          <p:nvPr/>
        </p:nvPicPr>
        <p:blipFill>
          <a:blip r:embed="rId13"/>
          <a:srcRect/>
          <a:stretch>
            <a:fillRect/>
          </a:stretch>
        </p:blipFill>
        <p:spPr bwMode="auto">
          <a:xfrm>
            <a:off x="0" y="628650"/>
            <a:ext cx="4229100" cy="6229350"/>
          </a:xfrm>
          <a:prstGeom prst="rect">
            <a:avLst/>
          </a:prstGeom>
          <a:noFill/>
        </p:spPr>
      </p:pic>
      <p:sp>
        <p:nvSpPr>
          <p:cNvPr id="2083849" name="Rectangle 9"/>
          <p:cNvSpPr>
            <a:spLocks noGrp="1" noChangeArrowheads="1"/>
          </p:cNvSpPr>
          <p:nvPr>
            <p:ph type="title"/>
          </p:nvPr>
        </p:nvSpPr>
        <p:spPr bwMode="auto">
          <a:xfrm>
            <a:off x="2819400" y="1447800"/>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83854" name="Text Box 14"/>
          <p:cNvSpPr txBox="1">
            <a:spLocks noChangeArrowheads="1"/>
          </p:cNvSpPr>
          <p:nvPr/>
        </p:nvSpPr>
        <p:spPr bwMode="auto">
          <a:xfrm>
            <a:off x="228600" y="6172200"/>
            <a:ext cx="8686800" cy="581025"/>
          </a:xfrm>
          <a:prstGeom prst="rect">
            <a:avLst/>
          </a:prstGeom>
          <a:noFill/>
          <a:ln w="9525">
            <a:noFill/>
            <a:miter lim="800000"/>
            <a:headEnd/>
            <a:tailEnd/>
          </a:ln>
          <a:effectLst/>
        </p:spPr>
        <p:txBody>
          <a:bodyPr>
            <a:spAutoFit/>
          </a:bodyPr>
          <a:lstStyle/>
          <a:p>
            <a:pPr>
              <a:spcBef>
                <a:spcPct val="50000"/>
              </a:spcBef>
            </a:pPr>
            <a:r>
              <a:rPr lang="en-US" sz="1400" b="1" dirty="0">
                <a:solidFill>
                  <a:schemeClr val="accent2"/>
                </a:solidFill>
                <a:latin typeface="Times New Roman" pitchFamily="18" charset="0"/>
              </a:rPr>
              <a:t>©</a:t>
            </a:r>
            <a:r>
              <a:rPr lang="en-US" sz="1400" b="1" dirty="0">
                <a:latin typeface="Times New Roman" pitchFamily="18" charset="0"/>
              </a:rPr>
              <a:t> </a:t>
            </a:r>
            <a:r>
              <a:rPr lang="en-US" sz="1600" b="1" dirty="0">
                <a:solidFill>
                  <a:schemeClr val="accent2"/>
                </a:solidFill>
                <a:latin typeface="Times New Roman" pitchFamily="18" charset="0"/>
              </a:rPr>
              <a:t>Copyright </a:t>
            </a:r>
            <a:r>
              <a:rPr lang="en-US" sz="1600" b="1" dirty="0" smtClean="0">
                <a:solidFill>
                  <a:schemeClr val="accent2"/>
                </a:solidFill>
                <a:latin typeface="Times New Roman" pitchFamily="18" charset="0"/>
              </a:rPr>
              <a:t>2009, </a:t>
            </a:r>
            <a:r>
              <a:rPr lang="en-US" sz="1600" b="1" dirty="0">
                <a:solidFill>
                  <a:schemeClr val="accent2"/>
                </a:solidFill>
                <a:latin typeface="Times New Roman" pitchFamily="18" charset="0"/>
              </a:rPr>
              <a:t>Cambridge Computer Services, Inc. – All Rights Reserved</a:t>
            </a:r>
            <a:br>
              <a:rPr lang="en-US" sz="1600" b="1" dirty="0">
                <a:solidFill>
                  <a:schemeClr val="accent2"/>
                </a:solidFill>
                <a:latin typeface="Times New Roman" pitchFamily="18" charset="0"/>
              </a:rPr>
            </a:br>
            <a:r>
              <a:rPr lang="en-US" sz="1600" b="1" dirty="0">
                <a:solidFill>
                  <a:schemeClr val="accent2"/>
                </a:solidFill>
                <a:latin typeface="Times New Roman" pitchFamily="18" charset="0"/>
              </a:rPr>
              <a:t>www.CambridgeComputer.com – 781-250-3000</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3600" b="1">
          <a:solidFill>
            <a:schemeClr val="accent2"/>
          </a:solidFill>
          <a:latin typeface="+mj-lt"/>
          <a:ea typeface="+mj-ea"/>
          <a:cs typeface="+mj-cs"/>
        </a:defRPr>
      </a:lvl1pPr>
      <a:lvl2pPr algn="ctr" rtl="0" fontAlgn="base">
        <a:spcBef>
          <a:spcPct val="0"/>
        </a:spcBef>
        <a:spcAft>
          <a:spcPct val="0"/>
        </a:spcAft>
        <a:defRPr sz="3600" b="1">
          <a:solidFill>
            <a:schemeClr val="accent2"/>
          </a:solidFill>
          <a:latin typeface="Tahoma" charset="0"/>
        </a:defRPr>
      </a:lvl2pPr>
      <a:lvl3pPr algn="ctr" rtl="0" fontAlgn="base">
        <a:spcBef>
          <a:spcPct val="0"/>
        </a:spcBef>
        <a:spcAft>
          <a:spcPct val="0"/>
        </a:spcAft>
        <a:defRPr sz="3600" b="1">
          <a:solidFill>
            <a:schemeClr val="accent2"/>
          </a:solidFill>
          <a:latin typeface="Tahoma" charset="0"/>
        </a:defRPr>
      </a:lvl3pPr>
      <a:lvl4pPr algn="ctr" rtl="0" fontAlgn="base">
        <a:spcBef>
          <a:spcPct val="0"/>
        </a:spcBef>
        <a:spcAft>
          <a:spcPct val="0"/>
        </a:spcAft>
        <a:defRPr sz="3600" b="1">
          <a:solidFill>
            <a:schemeClr val="accent2"/>
          </a:solidFill>
          <a:latin typeface="Tahoma" charset="0"/>
        </a:defRPr>
      </a:lvl4pPr>
      <a:lvl5pPr algn="ctr" rtl="0" fontAlgn="base">
        <a:spcBef>
          <a:spcPct val="0"/>
        </a:spcBef>
        <a:spcAft>
          <a:spcPct val="0"/>
        </a:spcAft>
        <a:defRPr sz="3600" b="1">
          <a:solidFill>
            <a:schemeClr val="accent2"/>
          </a:solidFill>
          <a:latin typeface="Tahoma" charset="0"/>
        </a:defRPr>
      </a:lvl5pPr>
      <a:lvl6pPr marL="457200" algn="ctr" rtl="0" fontAlgn="base">
        <a:spcBef>
          <a:spcPct val="0"/>
        </a:spcBef>
        <a:spcAft>
          <a:spcPct val="0"/>
        </a:spcAft>
        <a:defRPr sz="3600" b="1">
          <a:solidFill>
            <a:schemeClr val="accent2"/>
          </a:solidFill>
          <a:latin typeface="Tahoma" charset="0"/>
        </a:defRPr>
      </a:lvl6pPr>
      <a:lvl7pPr marL="914400" algn="ctr" rtl="0" fontAlgn="base">
        <a:spcBef>
          <a:spcPct val="0"/>
        </a:spcBef>
        <a:spcAft>
          <a:spcPct val="0"/>
        </a:spcAft>
        <a:defRPr sz="3600" b="1">
          <a:solidFill>
            <a:schemeClr val="accent2"/>
          </a:solidFill>
          <a:latin typeface="Tahoma" charset="0"/>
        </a:defRPr>
      </a:lvl7pPr>
      <a:lvl8pPr marL="1371600" algn="ctr" rtl="0" fontAlgn="base">
        <a:spcBef>
          <a:spcPct val="0"/>
        </a:spcBef>
        <a:spcAft>
          <a:spcPct val="0"/>
        </a:spcAft>
        <a:defRPr sz="3600" b="1">
          <a:solidFill>
            <a:schemeClr val="accent2"/>
          </a:solidFill>
          <a:latin typeface="Tahoma" charset="0"/>
        </a:defRPr>
      </a:lvl8pPr>
      <a:lvl9pPr marL="1828800" algn="ctr" rtl="0" fontAlgn="base">
        <a:spcBef>
          <a:spcPct val="0"/>
        </a:spcBef>
        <a:spcAft>
          <a:spcPct val="0"/>
        </a:spcAft>
        <a:defRPr sz="3600" b="1">
          <a:solidFill>
            <a:schemeClr val="accent2"/>
          </a:solidFill>
          <a:latin typeface="Tahoma" charset="0"/>
        </a:defRPr>
      </a:lvl9pPr>
    </p:titleStyle>
    <p:bodyStyle>
      <a:lvl1pPr marL="342900" indent="-342900" algn="l" rtl="0" fontAlgn="base">
        <a:spcBef>
          <a:spcPct val="20000"/>
        </a:spcBef>
        <a:spcAft>
          <a:spcPct val="0"/>
        </a:spcAft>
        <a:defRPr sz="2400" b="1">
          <a:solidFill>
            <a:srgbClr val="669900"/>
          </a:solidFill>
          <a:latin typeface="+mn-lt"/>
          <a:ea typeface="+mn-ea"/>
          <a:cs typeface="+mn-cs"/>
        </a:defRPr>
      </a:lvl1pPr>
      <a:lvl2pPr marL="742950" indent="-285750" algn="l" rtl="0" fontAlgn="base">
        <a:spcBef>
          <a:spcPct val="20000"/>
        </a:spcBef>
        <a:spcAft>
          <a:spcPct val="0"/>
        </a:spcAft>
        <a:defRPr sz="2400">
          <a:solidFill>
            <a:schemeClr val="tx1"/>
          </a:solidFill>
          <a:latin typeface="Arial" charset="0"/>
        </a:defRPr>
      </a:lvl2pPr>
      <a:lvl3pPr marL="1143000" indent="-228600" algn="l" rtl="0" fontAlgn="base">
        <a:spcBef>
          <a:spcPct val="20000"/>
        </a:spcBef>
        <a:spcAft>
          <a:spcPct val="0"/>
        </a:spcAft>
        <a:buChar char="•"/>
        <a:defRPr sz="2400">
          <a:solidFill>
            <a:schemeClr val="tx1"/>
          </a:solidFill>
          <a:latin typeface="Arial" charset="0"/>
        </a:defRPr>
      </a:lvl3pPr>
      <a:lvl4pPr marL="1600200" indent="-228600" algn="l" rtl="0" fontAlgn="base">
        <a:spcBef>
          <a:spcPct val="20000"/>
        </a:spcBef>
        <a:spcAft>
          <a:spcPct val="0"/>
        </a:spcAft>
        <a:buChar char="–"/>
        <a:defRPr sz="2000">
          <a:solidFill>
            <a:schemeClr val="tx1"/>
          </a:solidFill>
          <a:latin typeface="Arial" charset="0"/>
        </a:defRPr>
      </a:lvl4pPr>
      <a:lvl5pPr marL="2057400" indent="-228600" algn="l" rtl="0" fontAlgn="base">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2437" name="Rectangle 5"/>
          <p:cNvSpPr>
            <a:spLocks noGrp="1" noChangeArrowheads="1"/>
          </p:cNvSpPr>
          <p:nvPr>
            <p:ph type="ctrTitle"/>
          </p:nvPr>
        </p:nvSpPr>
        <p:spPr>
          <a:xfrm>
            <a:off x="2743200" y="1219200"/>
            <a:ext cx="6019800" cy="1317625"/>
          </a:xfrm>
        </p:spPr>
        <p:txBody>
          <a:bodyPr/>
          <a:lstStyle/>
          <a:p>
            <a:r>
              <a:rPr lang="en-US" dirty="0" smtClean="0"/>
              <a:t>A Successful Model for a Replicated Central Storage Service</a:t>
            </a:r>
            <a:endParaRPr lang="en-US" dirty="0"/>
          </a:p>
        </p:txBody>
      </p:sp>
      <p:sp>
        <p:nvSpPr>
          <p:cNvPr id="6" name="Subtitle 5"/>
          <p:cNvSpPr>
            <a:spLocks noGrp="1"/>
          </p:cNvSpPr>
          <p:nvPr>
            <p:ph type="subTitle" idx="1"/>
          </p:nvPr>
        </p:nvSpPr>
        <p:spPr>
          <a:xfrm>
            <a:off x="2438400" y="4114800"/>
            <a:ext cx="6400800" cy="1752600"/>
          </a:xfrm>
        </p:spPr>
        <p:txBody>
          <a:bodyPr/>
          <a:lstStyle/>
          <a:p>
            <a:pPr algn="l" eaLnBrk="1" hangingPunct="1"/>
            <a:r>
              <a:rPr lang="en-US" dirty="0" smtClean="0"/>
              <a:t>Lecturers:</a:t>
            </a:r>
          </a:p>
          <a:p>
            <a:pPr lvl="1" algn="l" eaLnBrk="1" hangingPunct="1"/>
            <a:r>
              <a:rPr lang="en-US" sz="2000" dirty="0" smtClean="0"/>
              <a:t>Matt Steinberg - Director of Solution 	Architecture, 		       Cambridge Computer</a:t>
            </a:r>
          </a:p>
          <a:p>
            <a:pPr lvl="1" algn="l" eaLnBrk="1" hangingPunct="1"/>
            <a:r>
              <a:rPr lang="en-US" sz="2000" dirty="0" smtClean="0"/>
              <a:t>Bill Rosenbaum - Senior Network Engineer, </a:t>
            </a:r>
          </a:p>
          <a:p>
            <a:pPr lvl="1" algn="l" eaLnBrk="1" hangingPunct="1"/>
            <a:r>
              <a:rPr lang="en-US" sz="2000" dirty="0" smtClean="0"/>
              <a:t>		       Montgomery County CC</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2482" name="Rectangle 2"/>
          <p:cNvSpPr>
            <a:spLocks noGrp="1" noChangeArrowheads="1"/>
          </p:cNvSpPr>
          <p:nvPr>
            <p:ph type="ctrTitle"/>
          </p:nvPr>
        </p:nvSpPr>
        <p:spPr/>
        <p:txBody>
          <a:bodyPr/>
          <a:lstStyle/>
          <a:p>
            <a:r>
              <a:rPr lang="en-US" dirty="0"/>
              <a:t>Spindle Virtualization:  Next Generation SAN </a:t>
            </a:r>
            <a:r>
              <a:rPr lang="en-US" dirty="0" smtClean="0"/>
              <a:t>Arrays, Compellent Storage Center</a:t>
            </a:r>
            <a:endParaRPr lang="en-US" dirty="0"/>
          </a:p>
        </p:txBody>
      </p:sp>
      <p:sp>
        <p:nvSpPr>
          <p:cNvPr id="3732483"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36581" name="Rectangle 5"/>
          <p:cNvSpPr>
            <a:spLocks noGrp="1" noChangeArrowheads="1"/>
          </p:cNvSpPr>
          <p:nvPr>
            <p:ph type="title"/>
          </p:nvPr>
        </p:nvSpPr>
        <p:spPr/>
        <p:txBody>
          <a:bodyPr/>
          <a:lstStyle/>
          <a:p>
            <a:r>
              <a:rPr lang="en-US"/>
              <a:t>Chunking / Paging</a:t>
            </a:r>
          </a:p>
        </p:txBody>
      </p:sp>
      <p:sp>
        <p:nvSpPr>
          <p:cNvPr id="3736579" name="Rectangle 3"/>
          <p:cNvSpPr>
            <a:spLocks noGrp="1" noChangeArrowheads="1"/>
          </p:cNvSpPr>
          <p:nvPr>
            <p:ph type="body" idx="4294967295"/>
          </p:nvPr>
        </p:nvSpPr>
        <p:spPr>
          <a:xfrm>
            <a:off x="0" y="3076575"/>
            <a:ext cx="8686800" cy="3095625"/>
          </a:xfrm>
        </p:spPr>
        <p:txBody>
          <a:bodyPr/>
          <a:lstStyle/>
          <a:p>
            <a:pPr>
              <a:lnSpc>
                <a:spcPct val="90000"/>
              </a:lnSpc>
            </a:pPr>
            <a:r>
              <a:rPr lang="en-US"/>
              <a:t>RAID array has an internal volume manager that breaks up the drives into smaller logical drives.</a:t>
            </a:r>
          </a:p>
          <a:p>
            <a:pPr>
              <a:lnSpc>
                <a:spcPct val="90000"/>
              </a:lnSpc>
            </a:pPr>
            <a:r>
              <a:rPr lang="en-US"/>
              <a:t>Note that in this example the spare from each stripe set is on a different physical drive. </a:t>
            </a:r>
          </a:p>
          <a:p>
            <a:pPr lvl="1">
              <a:lnSpc>
                <a:spcPct val="100000"/>
              </a:lnSpc>
            </a:pPr>
            <a:r>
              <a:rPr lang="en-US"/>
              <a:t>Spare drives are now simply reserved capacity.  </a:t>
            </a:r>
          </a:p>
          <a:p>
            <a:pPr lvl="1">
              <a:lnSpc>
                <a:spcPct val="100000"/>
              </a:lnSpc>
            </a:pPr>
            <a:r>
              <a:rPr lang="en-US"/>
              <a:t>The “spare” drive is in use and known to work. </a:t>
            </a:r>
          </a:p>
          <a:p>
            <a:pPr lvl="1">
              <a:lnSpc>
                <a:spcPct val="100000"/>
              </a:lnSpc>
            </a:pPr>
            <a:r>
              <a:rPr lang="en-US"/>
              <a:t>Rebuilds go much faster because they are paralellized. </a:t>
            </a:r>
          </a:p>
        </p:txBody>
      </p:sp>
      <p:pic>
        <p:nvPicPr>
          <p:cNvPr id="3736580" name="Picture 4"/>
          <p:cNvPicPr>
            <a:picLocks noChangeAspect="1" noChangeArrowheads="1"/>
          </p:cNvPicPr>
          <p:nvPr/>
        </p:nvPicPr>
        <p:blipFill>
          <a:blip r:embed="rId3"/>
          <a:srcRect/>
          <a:stretch>
            <a:fillRect/>
          </a:stretch>
        </p:blipFill>
        <p:spPr bwMode="auto">
          <a:xfrm>
            <a:off x="1371600" y="1219200"/>
            <a:ext cx="6234113" cy="154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38626" name="Rectangle 2"/>
          <p:cNvSpPr>
            <a:spLocks noGrp="1" noChangeArrowheads="1"/>
          </p:cNvSpPr>
          <p:nvPr>
            <p:ph type="title"/>
          </p:nvPr>
        </p:nvSpPr>
        <p:spPr/>
        <p:txBody>
          <a:bodyPr/>
          <a:lstStyle/>
          <a:p>
            <a:r>
              <a:rPr lang="en-US"/>
              <a:t>Aggregate Smaller Stripe Sets Within the Array</a:t>
            </a:r>
          </a:p>
        </p:txBody>
      </p:sp>
      <p:sp>
        <p:nvSpPr>
          <p:cNvPr id="3738627" name="Rectangle 3"/>
          <p:cNvSpPr>
            <a:spLocks noGrp="1" noChangeArrowheads="1"/>
          </p:cNvSpPr>
          <p:nvPr>
            <p:ph type="body" idx="1"/>
          </p:nvPr>
        </p:nvSpPr>
        <p:spPr>
          <a:xfrm>
            <a:off x="228600" y="1143000"/>
            <a:ext cx="8537575" cy="3016250"/>
          </a:xfrm>
        </p:spPr>
        <p:txBody>
          <a:bodyPr/>
          <a:lstStyle/>
          <a:p>
            <a:r>
              <a:rPr lang="en-US"/>
              <a:t>A really smart array will do a RAID 0 stripe across multiple RAID 5s.  This is typically called RAID 50.</a:t>
            </a:r>
          </a:p>
          <a:p>
            <a:pPr lvl="1"/>
            <a:r>
              <a:rPr lang="en-US"/>
              <a:t>This has two main benefits: </a:t>
            </a:r>
          </a:p>
          <a:p>
            <a:pPr lvl="2"/>
            <a:r>
              <a:rPr lang="en-US"/>
              <a:t>You get the spindle performance of lots of drives without the downsides of large individual stripe sets.</a:t>
            </a:r>
          </a:p>
          <a:p>
            <a:pPr lvl="2"/>
            <a:r>
              <a:rPr lang="en-US"/>
              <a:t>Rebuilding from a drive failure only affects a portion of the logical volume.  Application performance impact is minimized. </a:t>
            </a:r>
          </a:p>
          <a:p>
            <a:pPr lvl="1"/>
            <a:endParaRPr lang="en-US"/>
          </a:p>
        </p:txBody>
      </p:sp>
      <p:pic>
        <p:nvPicPr>
          <p:cNvPr id="3738628" name="Picture 4"/>
          <p:cNvPicPr>
            <a:picLocks noChangeAspect="1" noChangeArrowheads="1"/>
          </p:cNvPicPr>
          <p:nvPr/>
        </p:nvPicPr>
        <p:blipFill>
          <a:blip r:embed="rId3"/>
          <a:srcRect/>
          <a:stretch>
            <a:fillRect/>
          </a:stretch>
        </p:blipFill>
        <p:spPr bwMode="auto">
          <a:xfrm>
            <a:off x="838200" y="4267200"/>
            <a:ext cx="7467600" cy="1855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40674" name="Rectangle 2"/>
          <p:cNvSpPr>
            <a:spLocks noGrp="1" noChangeArrowheads="1"/>
          </p:cNvSpPr>
          <p:nvPr>
            <p:ph type="title"/>
          </p:nvPr>
        </p:nvSpPr>
        <p:spPr/>
        <p:txBody>
          <a:bodyPr/>
          <a:lstStyle/>
          <a:p>
            <a:r>
              <a:rPr lang="en-US"/>
              <a:t>Now Imagine The Chunks are Smaller: 256MB down to 1MB or Less</a:t>
            </a:r>
          </a:p>
        </p:txBody>
      </p:sp>
      <p:pic>
        <p:nvPicPr>
          <p:cNvPr id="3740675" name="Picture 3"/>
          <p:cNvPicPr>
            <a:picLocks noChangeAspect="1" noChangeArrowheads="1"/>
          </p:cNvPicPr>
          <p:nvPr/>
        </p:nvPicPr>
        <p:blipFill>
          <a:blip r:embed="rId3"/>
          <a:srcRect/>
          <a:stretch>
            <a:fillRect/>
          </a:stretch>
        </p:blipFill>
        <p:spPr bwMode="auto">
          <a:xfrm>
            <a:off x="533400" y="1676400"/>
            <a:ext cx="8001000" cy="4438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42722" name="Rectangle 2"/>
          <p:cNvSpPr>
            <a:spLocks noGrp="1" noChangeArrowheads="1"/>
          </p:cNvSpPr>
          <p:nvPr>
            <p:ph type="title"/>
          </p:nvPr>
        </p:nvSpPr>
        <p:spPr/>
        <p:txBody>
          <a:bodyPr/>
          <a:lstStyle/>
          <a:p>
            <a:r>
              <a:rPr lang="en-US"/>
              <a:t>Smaller Chunks Are Easy to Move Around</a:t>
            </a:r>
          </a:p>
        </p:txBody>
      </p:sp>
      <p:pic>
        <p:nvPicPr>
          <p:cNvPr id="3742723" name="Picture 3"/>
          <p:cNvPicPr>
            <a:picLocks noChangeAspect="1" noChangeArrowheads="1"/>
          </p:cNvPicPr>
          <p:nvPr/>
        </p:nvPicPr>
        <p:blipFill>
          <a:blip r:embed="rId3"/>
          <a:srcRect/>
          <a:stretch>
            <a:fillRect/>
          </a:stretch>
        </p:blipFill>
        <p:spPr bwMode="auto">
          <a:xfrm>
            <a:off x="1143000" y="1295400"/>
            <a:ext cx="6858000" cy="3881438"/>
          </a:xfrm>
          <a:prstGeom prst="rect">
            <a:avLst/>
          </a:prstGeom>
          <a:noFill/>
          <a:ln w="9525">
            <a:noFill/>
            <a:miter lim="800000"/>
            <a:headEnd/>
            <a:tailEnd/>
          </a:ln>
          <a:effectLst/>
        </p:spPr>
      </p:pic>
      <p:sp>
        <p:nvSpPr>
          <p:cNvPr id="3742724" name="Text Box 4"/>
          <p:cNvSpPr txBox="1">
            <a:spLocks noChangeArrowheads="1"/>
          </p:cNvSpPr>
          <p:nvPr/>
        </p:nvSpPr>
        <p:spPr bwMode="auto">
          <a:xfrm>
            <a:off x="381000" y="5410200"/>
            <a:ext cx="8077200" cy="703263"/>
          </a:xfrm>
          <a:prstGeom prst="rect">
            <a:avLst/>
          </a:prstGeom>
          <a:noFill/>
          <a:ln w="9525">
            <a:noFill/>
            <a:miter lim="800000"/>
            <a:headEnd/>
            <a:tailEnd/>
          </a:ln>
          <a:effectLst/>
        </p:spPr>
        <p:txBody>
          <a:bodyPr>
            <a:spAutoFit/>
          </a:bodyPr>
          <a:lstStyle/>
          <a:p>
            <a:pPr marL="457200" indent="-457200">
              <a:spcBef>
                <a:spcPct val="50000"/>
              </a:spcBef>
              <a:buFontTx/>
              <a:buChar char="•"/>
            </a:pPr>
            <a:r>
              <a:rPr lang="en-US" sz="1600">
                <a:latin typeface="Arial" charset="0"/>
              </a:rPr>
              <a:t>If you add a new shelf, the chunks are load balanced across the additional disks. </a:t>
            </a:r>
          </a:p>
          <a:p>
            <a:pPr marL="457200" indent="-457200">
              <a:spcBef>
                <a:spcPct val="50000"/>
              </a:spcBef>
              <a:buFontTx/>
              <a:buChar char="•"/>
            </a:pPr>
            <a:r>
              <a:rPr lang="en-US" sz="1600">
                <a:latin typeface="Arial" charset="0"/>
              </a:rPr>
              <a:t>As you add capacity you increase overall performance.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85762" name="Rectangle 2"/>
          <p:cNvSpPr>
            <a:spLocks noGrp="1" noChangeArrowheads="1"/>
          </p:cNvSpPr>
          <p:nvPr>
            <p:ph type="title"/>
          </p:nvPr>
        </p:nvSpPr>
        <p:spPr/>
        <p:txBody>
          <a:bodyPr/>
          <a:lstStyle/>
          <a:p>
            <a:r>
              <a:rPr lang="en-US"/>
              <a:t>Load Balancing Across RAID Levels</a:t>
            </a:r>
          </a:p>
        </p:txBody>
      </p:sp>
      <p:pic>
        <p:nvPicPr>
          <p:cNvPr id="4085764" name="Picture 4"/>
          <p:cNvPicPr>
            <a:picLocks noChangeAspect="1" noChangeArrowheads="1"/>
          </p:cNvPicPr>
          <p:nvPr/>
        </p:nvPicPr>
        <p:blipFill>
          <a:blip r:embed="rId3"/>
          <a:srcRect/>
          <a:stretch>
            <a:fillRect/>
          </a:stretch>
        </p:blipFill>
        <p:spPr bwMode="auto">
          <a:xfrm>
            <a:off x="304800" y="2514600"/>
            <a:ext cx="8458200" cy="2114550"/>
          </a:xfrm>
          <a:prstGeom prst="rect">
            <a:avLst/>
          </a:prstGeom>
          <a:noFill/>
          <a:ln w="9525">
            <a:noFill/>
            <a:miter lim="800000"/>
            <a:headEnd/>
            <a:tailEnd/>
          </a:ln>
          <a:effectLst/>
        </p:spPr>
      </p:pic>
      <p:sp>
        <p:nvSpPr>
          <p:cNvPr id="4085765" name="Rectangle 5"/>
          <p:cNvSpPr>
            <a:spLocks noChangeArrowheads="1"/>
          </p:cNvSpPr>
          <p:nvPr/>
        </p:nvSpPr>
        <p:spPr bwMode="auto">
          <a:xfrm>
            <a:off x="990600" y="1143000"/>
            <a:ext cx="6781800" cy="701675"/>
          </a:xfrm>
          <a:prstGeom prst="rect">
            <a:avLst/>
          </a:prstGeom>
          <a:noFill/>
          <a:ln w="9525">
            <a:noFill/>
            <a:miter lim="800000"/>
            <a:headEnd/>
            <a:tailEnd/>
          </a:ln>
          <a:effectLst/>
        </p:spPr>
        <p:txBody>
          <a:bodyPr>
            <a:spAutoFit/>
          </a:bodyPr>
          <a:lstStyle/>
          <a:p>
            <a:pPr algn="ctr">
              <a:spcBef>
                <a:spcPct val="50000"/>
              </a:spcBef>
            </a:pPr>
            <a:r>
              <a:rPr lang="en-US" sz="2000"/>
              <a:t>Relatively crude artists rendition of RAID 50 and 10 existing on the same set of spindles.</a:t>
            </a:r>
          </a:p>
        </p:txBody>
      </p:sp>
      <p:sp>
        <p:nvSpPr>
          <p:cNvPr id="4085766" name="Text Box 6"/>
          <p:cNvSpPr txBox="1">
            <a:spLocks noChangeArrowheads="1"/>
          </p:cNvSpPr>
          <p:nvPr/>
        </p:nvSpPr>
        <p:spPr bwMode="auto">
          <a:xfrm>
            <a:off x="838200" y="4800600"/>
            <a:ext cx="2895600" cy="822325"/>
          </a:xfrm>
          <a:prstGeom prst="rect">
            <a:avLst/>
          </a:prstGeom>
          <a:noFill/>
          <a:ln w="9525">
            <a:noFill/>
            <a:miter lim="800000"/>
            <a:headEnd/>
            <a:tailEnd/>
          </a:ln>
          <a:effectLst/>
        </p:spPr>
        <p:txBody>
          <a:bodyPr>
            <a:spAutoFit/>
          </a:bodyPr>
          <a:lstStyle/>
          <a:p>
            <a:pPr algn="ctr">
              <a:spcBef>
                <a:spcPct val="50000"/>
              </a:spcBef>
            </a:pPr>
            <a:r>
              <a:rPr lang="en-US" sz="2400"/>
              <a:t>Before Spindle Virtualization</a:t>
            </a:r>
          </a:p>
        </p:txBody>
      </p:sp>
      <p:sp>
        <p:nvSpPr>
          <p:cNvPr id="4085767" name="Text Box 7"/>
          <p:cNvSpPr txBox="1">
            <a:spLocks noChangeArrowheads="1"/>
          </p:cNvSpPr>
          <p:nvPr/>
        </p:nvSpPr>
        <p:spPr bwMode="auto">
          <a:xfrm>
            <a:off x="5257800" y="4800600"/>
            <a:ext cx="2895600" cy="822325"/>
          </a:xfrm>
          <a:prstGeom prst="rect">
            <a:avLst/>
          </a:prstGeom>
          <a:noFill/>
          <a:ln w="9525">
            <a:noFill/>
            <a:miter lim="800000"/>
            <a:headEnd/>
            <a:tailEnd/>
          </a:ln>
          <a:effectLst/>
        </p:spPr>
        <p:txBody>
          <a:bodyPr>
            <a:spAutoFit/>
          </a:bodyPr>
          <a:lstStyle/>
          <a:p>
            <a:pPr algn="ctr">
              <a:spcBef>
                <a:spcPct val="50000"/>
              </a:spcBef>
            </a:pPr>
            <a:r>
              <a:rPr lang="en-US" sz="2400"/>
              <a:t>After Spindle Virtualization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44770" name="Rectangle 2"/>
          <p:cNvSpPr>
            <a:spLocks noGrp="1" noChangeArrowheads="1"/>
          </p:cNvSpPr>
          <p:nvPr>
            <p:ph type="title"/>
          </p:nvPr>
        </p:nvSpPr>
        <p:spPr/>
        <p:txBody>
          <a:bodyPr/>
          <a:lstStyle/>
          <a:p>
            <a:r>
              <a:rPr lang="en-US"/>
              <a:t>Spindle Balancing with Virtual Volumes </a:t>
            </a:r>
          </a:p>
        </p:txBody>
      </p:sp>
      <p:pic>
        <p:nvPicPr>
          <p:cNvPr id="3744771" name="Picture 3"/>
          <p:cNvPicPr>
            <a:picLocks noChangeAspect="1" noChangeArrowheads="1"/>
          </p:cNvPicPr>
          <p:nvPr/>
        </p:nvPicPr>
        <p:blipFill>
          <a:blip r:embed="rId3"/>
          <a:srcRect/>
          <a:stretch>
            <a:fillRect/>
          </a:stretch>
        </p:blipFill>
        <p:spPr bwMode="auto">
          <a:xfrm>
            <a:off x="4876800" y="1457325"/>
            <a:ext cx="4038600" cy="3114675"/>
          </a:xfrm>
          <a:prstGeom prst="rect">
            <a:avLst/>
          </a:prstGeom>
          <a:noFill/>
          <a:ln w="9525">
            <a:noFill/>
            <a:miter lim="800000"/>
            <a:headEnd/>
            <a:tailEnd/>
          </a:ln>
          <a:effectLst/>
        </p:spPr>
      </p:pic>
      <p:sp>
        <p:nvSpPr>
          <p:cNvPr id="3744772" name="Text Box 4"/>
          <p:cNvSpPr txBox="1">
            <a:spLocks noChangeArrowheads="1"/>
          </p:cNvSpPr>
          <p:nvPr/>
        </p:nvSpPr>
        <p:spPr bwMode="auto">
          <a:xfrm>
            <a:off x="457200" y="5029200"/>
            <a:ext cx="3505200" cy="822325"/>
          </a:xfrm>
          <a:prstGeom prst="rect">
            <a:avLst/>
          </a:prstGeom>
          <a:noFill/>
          <a:ln w="9525">
            <a:noFill/>
            <a:miter lim="800000"/>
            <a:headEnd/>
            <a:tailEnd/>
          </a:ln>
          <a:effectLst/>
        </p:spPr>
        <p:txBody>
          <a:bodyPr>
            <a:spAutoFit/>
          </a:bodyPr>
          <a:lstStyle/>
          <a:p>
            <a:pPr algn="ctr">
              <a:spcBef>
                <a:spcPct val="50000"/>
              </a:spcBef>
            </a:pPr>
            <a:r>
              <a:rPr lang="en-US" sz="2400">
                <a:latin typeface="Arial" charset="0"/>
              </a:rPr>
              <a:t>Before Spindle Virtualization</a:t>
            </a:r>
          </a:p>
        </p:txBody>
      </p:sp>
      <p:sp>
        <p:nvSpPr>
          <p:cNvPr id="3744773" name="Text Box 5"/>
          <p:cNvSpPr txBox="1">
            <a:spLocks noChangeArrowheads="1"/>
          </p:cNvSpPr>
          <p:nvPr/>
        </p:nvSpPr>
        <p:spPr bwMode="auto">
          <a:xfrm>
            <a:off x="5181600" y="5029200"/>
            <a:ext cx="3505200" cy="822325"/>
          </a:xfrm>
          <a:prstGeom prst="rect">
            <a:avLst/>
          </a:prstGeom>
          <a:noFill/>
          <a:ln w="9525">
            <a:noFill/>
            <a:miter lim="800000"/>
            <a:headEnd/>
            <a:tailEnd/>
          </a:ln>
          <a:effectLst/>
        </p:spPr>
        <p:txBody>
          <a:bodyPr>
            <a:spAutoFit/>
          </a:bodyPr>
          <a:lstStyle/>
          <a:p>
            <a:pPr algn="ctr">
              <a:spcBef>
                <a:spcPct val="50000"/>
              </a:spcBef>
            </a:pPr>
            <a:r>
              <a:rPr lang="en-US" sz="2400">
                <a:latin typeface="Arial" charset="0"/>
              </a:rPr>
              <a:t>After Spindle Virtualization</a:t>
            </a:r>
          </a:p>
        </p:txBody>
      </p:sp>
      <p:pic>
        <p:nvPicPr>
          <p:cNvPr id="3744774" name="Picture 6"/>
          <p:cNvPicPr>
            <a:picLocks noChangeAspect="1" noChangeArrowheads="1"/>
          </p:cNvPicPr>
          <p:nvPr/>
        </p:nvPicPr>
        <p:blipFill>
          <a:blip r:embed="rId4"/>
          <a:srcRect/>
          <a:stretch>
            <a:fillRect/>
          </a:stretch>
        </p:blipFill>
        <p:spPr bwMode="auto">
          <a:xfrm>
            <a:off x="228600" y="1457325"/>
            <a:ext cx="4038600" cy="311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14082" name="Rectangle 2"/>
          <p:cNvSpPr>
            <a:spLocks noGrp="1" noChangeArrowheads="1"/>
          </p:cNvSpPr>
          <p:nvPr>
            <p:ph type="title"/>
          </p:nvPr>
        </p:nvSpPr>
        <p:spPr/>
        <p:txBody>
          <a:bodyPr/>
          <a:lstStyle/>
          <a:p>
            <a:r>
              <a:rPr lang="en-US"/>
              <a:t>Features Associated with Spindle Virtualization </a:t>
            </a:r>
          </a:p>
        </p:txBody>
      </p:sp>
      <p:sp>
        <p:nvSpPr>
          <p:cNvPr id="4014083" name="Rectangle 3"/>
          <p:cNvSpPr>
            <a:spLocks noGrp="1" noChangeArrowheads="1"/>
          </p:cNvSpPr>
          <p:nvPr>
            <p:ph type="body" idx="1"/>
          </p:nvPr>
        </p:nvSpPr>
        <p:spPr/>
        <p:txBody>
          <a:bodyPr/>
          <a:lstStyle/>
          <a:p>
            <a:r>
              <a:rPr lang="en-US"/>
              <a:t>Ease of use – No longer do you manage the individual hard drives or RAID groups. </a:t>
            </a:r>
          </a:p>
          <a:p>
            <a:pPr lvl="1"/>
            <a:r>
              <a:rPr lang="en-US"/>
              <a:t>Especially easy for moves adds and changes. </a:t>
            </a:r>
          </a:p>
          <a:p>
            <a:pPr lvl="1"/>
            <a:r>
              <a:rPr lang="en-US"/>
              <a:t>Live migration between shelves and tiers. </a:t>
            </a:r>
          </a:p>
          <a:p>
            <a:r>
              <a:rPr lang="en-US"/>
              <a:t>Superior performance without the need for host-based logical volume managers.</a:t>
            </a:r>
          </a:p>
          <a:p>
            <a:r>
              <a:rPr lang="en-US"/>
              <a:t>Data protection features </a:t>
            </a:r>
          </a:p>
          <a:p>
            <a:pPr lvl="1"/>
            <a:r>
              <a:rPr lang="en-US"/>
              <a:t>Better snapshots </a:t>
            </a:r>
          </a:p>
          <a:p>
            <a:pPr lvl="1"/>
            <a:r>
              <a:rPr lang="en-US"/>
              <a:t>Data replication </a:t>
            </a:r>
          </a:p>
          <a:p>
            <a:r>
              <a:rPr lang="en-US"/>
              <a:t>Thin provisioning / Dynamic Provisioning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12034" name="Rectangle 2"/>
          <p:cNvSpPr>
            <a:spLocks noGrp="1" noChangeArrowheads="1"/>
          </p:cNvSpPr>
          <p:nvPr>
            <p:ph type="title"/>
          </p:nvPr>
        </p:nvSpPr>
        <p:spPr/>
        <p:txBody>
          <a:bodyPr/>
          <a:lstStyle/>
          <a:p>
            <a:r>
              <a:rPr lang="en-US"/>
              <a:t>Features Associated with Dynamic Block Mapping</a:t>
            </a:r>
          </a:p>
        </p:txBody>
      </p:sp>
      <p:sp>
        <p:nvSpPr>
          <p:cNvPr id="4012035" name="Rectangle 3"/>
          <p:cNvSpPr>
            <a:spLocks noGrp="1" noChangeArrowheads="1"/>
          </p:cNvSpPr>
          <p:nvPr>
            <p:ph type="body" idx="1"/>
          </p:nvPr>
        </p:nvSpPr>
        <p:spPr/>
        <p:txBody>
          <a:bodyPr/>
          <a:lstStyle/>
          <a:p>
            <a:pPr>
              <a:lnSpc>
                <a:spcPct val="90000"/>
              </a:lnSpc>
            </a:pPr>
            <a:r>
              <a:rPr lang="en-US" sz="2400"/>
              <a:t>Block-level de-duplication </a:t>
            </a:r>
          </a:p>
          <a:p>
            <a:pPr lvl="1">
              <a:lnSpc>
                <a:spcPct val="100000"/>
              </a:lnSpc>
            </a:pPr>
            <a:r>
              <a:rPr lang="en-US" sz="2000"/>
              <a:t>Blocks containing identical data are reduced to a single instance </a:t>
            </a:r>
          </a:p>
          <a:p>
            <a:pPr lvl="2">
              <a:lnSpc>
                <a:spcPct val="100000"/>
              </a:lnSpc>
            </a:pPr>
            <a:r>
              <a:rPr lang="en-US" sz="1800"/>
              <a:t>Great for reducing binary files to a single instance. </a:t>
            </a:r>
          </a:p>
          <a:p>
            <a:pPr lvl="2">
              <a:lnSpc>
                <a:spcPct val="100000"/>
              </a:lnSpc>
            </a:pPr>
            <a:r>
              <a:rPr lang="en-US" sz="1800"/>
              <a:t>Great for reclaiming white (unused) space.</a:t>
            </a:r>
          </a:p>
          <a:p>
            <a:pPr>
              <a:lnSpc>
                <a:spcPct val="90000"/>
              </a:lnSpc>
            </a:pPr>
            <a:r>
              <a:rPr lang="en-US" sz="2400"/>
              <a:t>Intelligent placement of data on the disk spindle </a:t>
            </a:r>
          </a:p>
          <a:p>
            <a:pPr lvl="1">
              <a:lnSpc>
                <a:spcPct val="100000"/>
              </a:lnSpc>
            </a:pPr>
            <a:r>
              <a:rPr lang="en-US" sz="2000"/>
              <a:t>Deliberate use of the outer tracks for highest performance.</a:t>
            </a:r>
          </a:p>
          <a:p>
            <a:pPr lvl="2">
              <a:lnSpc>
                <a:spcPct val="100000"/>
              </a:lnSpc>
            </a:pPr>
            <a:r>
              <a:rPr lang="en-US" sz="1800"/>
              <a:t>“Short-Stroking” without sacrificing capacity</a:t>
            </a:r>
          </a:p>
          <a:p>
            <a:pPr lvl="1">
              <a:lnSpc>
                <a:spcPct val="100000"/>
              </a:lnSpc>
            </a:pPr>
            <a:r>
              <a:rPr lang="en-US" sz="2000"/>
              <a:t>Minimize head thrashing </a:t>
            </a:r>
          </a:p>
          <a:p>
            <a:pPr>
              <a:lnSpc>
                <a:spcPct val="90000"/>
              </a:lnSpc>
            </a:pPr>
            <a:r>
              <a:rPr lang="en-US" sz="2400"/>
              <a:t>Better snapshots</a:t>
            </a:r>
          </a:p>
          <a:p>
            <a:pPr lvl="1">
              <a:lnSpc>
                <a:spcPct val="100000"/>
              </a:lnSpc>
            </a:pPr>
            <a:r>
              <a:rPr lang="en-US" sz="2000"/>
              <a:t>Redirect-On-Write (ROW) versus Copy-On-Write (COW)</a:t>
            </a:r>
          </a:p>
          <a:p>
            <a:pPr>
              <a:lnSpc>
                <a:spcPct val="90000"/>
              </a:lnSpc>
            </a:pPr>
            <a:r>
              <a:rPr lang="en-US" sz="2400"/>
              <a:t>Dynamic Tiered Storage </a:t>
            </a:r>
          </a:p>
          <a:p>
            <a:pPr lvl="1">
              <a:lnSpc>
                <a:spcPct val="100000"/>
              </a:lnSpc>
            </a:pPr>
            <a:r>
              <a:rPr lang="en-US" sz="2000"/>
              <a:t>Automation of migration of blocks (within a single volume) between disk tiers and RAID levels.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7762" name="Rectangle 2"/>
          <p:cNvSpPr>
            <a:spLocks noGrp="1" noChangeArrowheads="1"/>
          </p:cNvSpPr>
          <p:nvPr>
            <p:ph type="ctrTitle"/>
          </p:nvPr>
        </p:nvSpPr>
        <p:spPr/>
        <p:txBody>
          <a:bodyPr/>
          <a:lstStyle/>
          <a:p>
            <a:r>
              <a:rPr lang="en-US" dirty="0" smtClean="0"/>
              <a:t>Compellent’s Feature </a:t>
            </a:r>
            <a:r>
              <a:rPr lang="en-US" dirty="0"/>
              <a:t>Set</a:t>
            </a:r>
          </a:p>
        </p:txBody>
      </p:sp>
      <p:sp>
        <p:nvSpPr>
          <p:cNvPr id="3957764" name="Rectangle 4"/>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57672" name="Rectangle 8"/>
          <p:cNvSpPr>
            <a:spLocks noGrp="1" noChangeArrowheads="1"/>
          </p:cNvSpPr>
          <p:nvPr>
            <p:ph type="title"/>
          </p:nvPr>
        </p:nvSpPr>
        <p:spPr/>
        <p:txBody>
          <a:bodyPr/>
          <a:lstStyle/>
          <a:p>
            <a:r>
              <a:rPr lang="en-US"/>
              <a:t>About Your Lecturer</a:t>
            </a:r>
          </a:p>
        </p:txBody>
      </p:sp>
      <p:sp>
        <p:nvSpPr>
          <p:cNvPr id="3057673" name="Rectangle 9"/>
          <p:cNvSpPr>
            <a:spLocks noGrp="1" noChangeArrowheads="1"/>
          </p:cNvSpPr>
          <p:nvPr>
            <p:ph type="body" idx="1"/>
          </p:nvPr>
        </p:nvSpPr>
        <p:spPr/>
        <p:txBody>
          <a:bodyPr/>
          <a:lstStyle/>
          <a:p>
            <a:pPr>
              <a:lnSpc>
                <a:spcPct val="90000"/>
              </a:lnSpc>
            </a:pPr>
            <a:r>
              <a:rPr lang="en-US" sz="2400" dirty="0" smtClean="0"/>
              <a:t>Matt Steinberg, Director of Solution Architecture, </a:t>
            </a:r>
            <a:r>
              <a:rPr lang="en-US" sz="2400" dirty="0"/>
              <a:t>Cambridge Computer</a:t>
            </a:r>
          </a:p>
          <a:p>
            <a:pPr lvl="1">
              <a:lnSpc>
                <a:spcPct val="100000"/>
              </a:lnSpc>
            </a:pPr>
            <a:r>
              <a:rPr lang="en-US" sz="2000" dirty="0"/>
              <a:t>Cambridge Computer, founded in 1991, provides training, integration, sales, and consulting in the fields of storage management, data protection, and digital archiving</a:t>
            </a:r>
            <a:r>
              <a:rPr lang="en-US" sz="2000" dirty="0" smtClean="0"/>
              <a:t>.</a:t>
            </a:r>
          </a:p>
          <a:p>
            <a:pPr>
              <a:lnSpc>
                <a:spcPct val="90000"/>
              </a:lnSpc>
            </a:pPr>
            <a:r>
              <a:rPr lang="en-US" dirty="0" smtClean="0"/>
              <a:t>Began career as a field consultant and trainer for enterprise backup systems </a:t>
            </a:r>
          </a:p>
          <a:p>
            <a:pPr lvl="1">
              <a:lnSpc>
                <a:spcPct val="90000"/>
              </a:lnSpc>
            </a:pPr>
            <a:r>
              <a:rPr lang="en-US" sz="2000" dirty="0" smtClean="0"/>
              <a:t>Switched into customer facing consulting role. </a:t>
            </a:r>
          </a:p>
          <a:p>
            <a:pPr lvl="1" eaLnBrk="1" hangingPunct="1">
              <a:lnSpc>
                <a:spcPct val="90000"/>
              </a:lnSpc>
            </a:pPr>
            <a:r>
              <a:rPr lang="en-US" sz="2000" dirty="0" smtClean="0"/>
              <a:t>Currently heading up a team of solution architects who work with clients to design storage solutions. </a:t>
            </a:r>
          </a:p>
          <a:p>
            <a:pPr>
              <a:lnSpc>
                <a:spcPct val="90000"/>
              </a:lnSpc>
            </a:pPr>
            <a:r>
              <a:rPr lang="en-US" dirty="0" smtClean="0"/>
              <a:t>Direct report to Jacob Farmer, 20 year industry veteran who guides the overall technology strategy for our company. </a:t>
            </a:r>
          </a:p>
          <a:p>
            <a:pPr>
              <a:lnSpc>
                <a:spcPct val="90000"/>
              </a:lnSpc>
            </a:pPr>
            <a:r>
              <a:rPr lang="en-US" sz="2400" dirty="0" smtClean="0"/>
              <a:t>Email</a:t>
            </a:r>
            <a:r>
              <a:rPr lang="en-US" sz="2400" dirty="0"/>
              <a:t>:  </a:t>
            </a:r>
            <a:r>
              <a:rPr lang="en-US" sz="2400" dirty="0" smtClean="0"/>
              <a:t>msteinberg@CambridgeComputer.com</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48868" name="Rectangle 4"/>
          <p:cNvSpPr>
            <a:spLocks noGrp="1" noChangeArrowheads="1"/>
          </p:cNvSpPr>
          <p:nvPr>
            <p:ph type="title"/>
          </p:nvPr>
        </p:nvSpPr>
        <p:spPr/>
        <p:txBody>
          <a:bodyPr/>
          <a:lstStyle/>
          <a:p>
            <a:r>
              <a:rPr lang="en-US" dirty="0"/>
              <a:t>Thin Provisioning </a:t>
            </a:r>
            <a:r>
              <a:rPr lang="en-US" dirty="0" smtClean="0"/>
              <a:t>/Over </a:t>
            </a:r>
            <a:r>
              <a:rPr lang="en-US" dirty="0"/>
              <a:t>Subscription</a:t>
            </a:r>
          </a:p>
        </p:txBody>
      </p:sp>
      <p:sp>
        <p:nvSpPr>
          <p:cNvPr id="3748869" name="Rectangle 5"/>
          <p:cNvSpPr>
            <a:spLocks noGrp="1" noChangeArrowheads="1"/>
          </p:cNvSpPr>
          <p:nvPr>
            <p:ph type="body" idx="1"/>
          </p:nvPr>
        </p:nvSpPr>
        <p:spPr/>
        <p:txBody>
          <a:bodyPr/>
          <a:lstStyle/>
          <a:p>
            <a:pPr>
              <a:lnSpc>
                <a:spcPct val="90000"/>
              </a:lnSpc>
            </a:pPr>
            <a:r>
              <a:rPr lang="en-US" sz="2400"/>
              <a:t>Provisions storage as it is used rather than up front at the point the volume is created.  </a:t>
            </a:r>
          </a:p>
          <a:p>
            <a:pPr lvl="1">
              <a:lnSpc>
                <a:spcPct val="100000"/>
              </a:lnSpc>
            </a:pPr>
            <a:r>
              <a:rPr lang="en-US" sz="2000"/>
              <a:t>Reclaims the un-used space that is traditionally wasted in a typical disk volumes.  </a:t>
            </a:r>
          </a:p>
          <a:p>
            <a:pPr lvl="1">
              <a:lnSpc>
                <a:spcPct val="100000"/>
              </a:lnSpc>
            </a:pPr>
            <a:r>
              <a:rPr lang="en-US" sz="2000"/>
              <a:t>Presents the host with a virtual volume that is larger in block addresses than the actual storage you have provisioned behind it.  </a:t>
            </a:r>
          </a:p>
          <a:p>
            <a:pPr lvl="1">
              <a:lnSpc>
                <a:spcPct val="100000"/>
              </a:lnSpc>
            </a:pPr>
            <a:r>
              <a:rPr lang="en-US" sz="2000"/>
              <a:t>As the host writes to new block addresses, storage is automatically provisioned in the back end.  </a:t>
            </a:r>
          </a:p>
          <a:p>
            <a:pPr>
              <a:lnSpc>
                <a:spcPct val="90000"/>
              </a:lnSpc>
            </a:pPr>
            <a:r>
              <a:rPr lang="en-US" sz="2400"/>
              <a:t>Oversubscription:  Some systems lets you allocate more capacity than you actually have.</a:t>
            </a:r>
          </a:p>
          <a:p>
            <a:pPr>
              <a:lnSpc>
                <a:spcPct val="90000"/>
              </a:lnSpc>
            </a:pPr>
            <a:r>
              <a:rPr lang="en-US" sz="2400"/>
              <a:t>Benefits </a:t>
            </a:r>
          </a:p>
          <a:p>
            <a:pPr lvl="1">
              <a:lnSpc>
                <a:spcPct val="100000"/>
              </a:lnSpc>
            </a:pPr>
            <a:r>
              <a:rPr lang="en-US" sz="2000"/>
              <a:t>Eliminates wasted capacity.  All volumes have some amount of waste. </a:t>
            </a:r>
          </a:p>
          <a:p>
            <a:pPr lvl="1">
              <a:lnSpc>
                <a:spcPct val="100000"/>
              </a:lnSpc>
            </a:pPr>
            <a:r>
              <a:rPr lang="en-US" sz="2000"/>
              <a:t>Let’s you do your provisioning in batch, rather than constantly revisiting.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03842" name="Rectangle 2"/>
          <p:cNvSpPr>
            <a:spLocks noGrp="1" noChangeArrowheads="1"/>
          </p:cNvSpPr>
          <p:nvPr>
            <p:ph type="title"/>
          </p:nvPr>
        </p:nvSpPr>
        <p:spPr/>
        <p:txBody>
          <a:bodyPr/>
          <a:lstStyle/>
          <a:p>
            <a:r>
              <a:rPr lang="en-US"/>
              <a:t>Snapshots</a:t>
            </a:r>
          </a:p>
        </p:txBody>
      </p:sp>
      <p:sp>
        <p:nvSpPr>
          <p:cNvPr id="4003843" name="Rectangle 3"/>
          <p:cNvSpPr>
            <a:spLocks noGrp="1" noChangeArrowheads="1"/>
          </p:cNvSpPr>
          <p:nvPr>
            <p:ph type="body" idx="1"/>
          </p:nvPr>
        </p:nvSpPr>
        <p:spPr/>
        <p:txBody>
          <a:bodyPr/>
          <a:lstStyle/>
          <a:p>
            <a:pPr>
              <a:lnSpc>
                <a:spcPct val="90000"/>
              </a:lnSpc>
            </a:pPr>
            <a:r>
              <a:rPr lang="en-US"/>
              <a:t>Most disk arrays these days offer some kind of snapshot.  How good is it? </a:t>
            </a:r>
          </a:p>
          <a:p>
            <a:pPr lvl="1">
              <a:lnSpc>
                <a:spcPct val="100000"/>
              </a:lnSpc>
            </a:pPr>
            <a:r>
              <a:rPr lang="en-US"/>
              <a:t>What kind of performance overhead does the snapshot impose? </a:t>
            </a:r>
          </a:p>
          <a:p>
            <a:pPr lvl="1">
              <a:lnSpc>
                <a:spcPct val="100000"/>
              </a:lnSpc>
            </a:pPr>
            <a:r>
              <a:rPr lang="en-US"/>
              <a:t>Do you have to reserve disk space for snapshots.  </a:t>
            </a:r>
          </a:p>
          <a:p>
            <a:pPr lvl="1">
              <a:lnSpc>
                <a:spcPct val="100000"/>
              </a:lnSpc>
            </a:pPr>
            <a:r>
              <a:rPr lang="en-US"/>
              <a:t>How many snapshots can you take? </a:t>
            </a:r>
          </a:p>
          <a:p>
            <a:pPr lvl="1">
              <a:lnSpc>
                <a:spcPct val="100000"/>
              </a:lnSpc>
            </a:pPr>
            <a:r>
              <a:rPr lang="en-US"/>
              <a:t>Are snapshots read-write or read-only? </a:t>
            </a:r>
          </a:p>
          <a:p>
            <a:pPr lvl="1">
              <a:lnSpc>
                <a:spcPct val="100000"/>
              </a:lnSpc>
            </a:pPr>
            <a:r>
              <a:rPr lang="en-US"/>
              <a:t>Can you set retention policies for your snapshots?</a:t>
            </a:r>
          </a:p>
          <a:p>
            <a:pPr lvl="2">
              <a:lnSpc>
                <a:spcPct val="100000"/>
              </a:lnSpc>
            </a:pPr>
            <a:r>
              <a:rPr lang="en-US"/>
              <a:t>Can you selectively delete specific versions and reclaim the capacity? </a:t>
            </a:r>
          </a:p>
          <a:p>
            <a:pPr lvl="2">
              <a:lnSpc>
                <a:spcPct val="100000"/>
              </a:lnSpc>
            </a:pPr>
            <a:r>
              <a:rPr lang="en-US"/>
              <a:t>Can you enforce retention of specific versions?  </a:t>
            </a:r>
          </a:p>
          <a:p>
            <a:pPr lvl="1">
              <a:lnSpc>
                <a:spcPct val="100000"/>
              </a:lnSpc>
            </a:pPr>
            <a:r>
              <a:rPr lang="en-US"/>
              <a:t>Can you have different policies for different volumes?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01794" name="Rectangle 2"/>
          <p:cNvSpPr>
            <a:spLocks noGrp="1" noChangeArrowheads="1"/>
          </p:cNvSpPr>
          <p:nvPr>
            <p:ph type="title"/>
          </p:nvPr>
        </p:nvSpPr>
        <p:spPr/>
        <p:txBody>
          <a:bodyPr/>
          <a:lstStyle/>
          <a:p>
            <a:r>
              <a:rPr lang="en-US"/>
              <a:t>Most Snapshots are Accomplished via Copy-On-Write (COW)</a:t>
            </a:r>
          </a:p>
        </p:txBody>
      </p:sp>
      <p:sp>
        <p:nvSpPr>
          <p:cNvPr id="4001795" name="Rectangle 3"/>
          <p:cNvSpPr>
            <a:spLocks noGrp="1" noChangeArrowheads="1"/>
          </p:cNvSpPr>
          <p:nvPr>
            <p:ph type="body" idx="1"/>
          </p:nvPr>
        </p:nvSpPr>
        <p:spPr/>
        <p:txBody>
          <a:bodyPr/>
          <a:lstStyle/>
          <a:p>
            <a:pPr>
              <a:lnSpc>
                <a:spcPct val="80000"/>
              </a:lnSpc>
            </a:pPr>
            <a:r>
              <a:rPr lang="en-US" sz="2400"/>
              <a:t>Because most storage devices map logical volumes to physical disk space, they need to use a copy-on-write (COW) mechanism to create a snapshot.  </a:t>
            </a:r>
          </a:p>
          <a:p>
            <a:pPr lvl="1">
              <a:lnSpc>
                <a:spcPct val="90000"/>
              </a:lnSpc>
            </a:pPr>
            <a:r>
              <a:rPr lang="en-US" sz="2000"/>
              <a:t>Before a block is overwritten, the existing content it is copied to another location (typically a dedicated space with reserved capacity). </a:t>
            </a:r>
          </a:p>
          <a:p>
            <a:pPr lvl="1">
              <a:lnSpc>
                <a:spcPct val="90000"/>
              </a:lnSpc>
            </a:pPr>
            <a:r>
              <a:rPr lang="en-US" sz="2000"/>
              <a:t>This imposes a write-penalty that can dramatically effect performance to the point where many SAN users do not use snapshots.   </a:t>
            </a:r>
          </a:p>
          <a:p>
            <a:pPr>
              <a:lnSpc>
                <a:spcPct val="80000"/>
              </a:lnSpc>
            </a:pPr>
            <a:r>
              <a:rPr lang="en-US" sz="2400"/>
              <a:t>How do you address copy-on-write performance constraints? </a:t>
            </a:r>
          </a:p>
          <a:p>
            <a:pPr lvl="1">
              <a:lnSpc>
                <a:spcPct val="90000"/>
              </a:lnSpc>
            </a:pPr>
            <a:r>
              <a:rPr lang="en-US" sz="2000"/>
              <a:t>Redirect on Write (ROW) – An alternative strategy that simply writes a new block to a fresh location and updates the logical volume definition to point to the new block instead of the old. </a:t>
            </a:r>
          </a:p>
          <a:p>
            <a:pPr lvl="2">
              <a:lnSpc>
                <a:spcPct val="90000"/>
              </a:lnSpc>
            </a:pPr>
            <a:r>
              <a:rPr lang="en-US" sz="1800"/>
              <a:t>This requires pretty sophisticated volume mapping technology. </a:t>
            </a:r>
          </a:p>
          <a:p>
            <a:pPr lvl="2">
              <a:lnSpc>
                <a:spcPct val="90000"/>
              </a:lnSpc>
            </a:pPr>
            <a:r>
              <a:rPr lang="en-US" sz="1800"/>
              <a:t>Often called “ROW” = redirect on write</a:t>
            </a:r>
          </a:p>
          <a:p>
            <a:pPr lvl="1">
              <a:lnSpc>
                <a:spcPct val="90000"/>
              </a:lnSpc>
            </a:pPr>
            <a:r>
              <a:rPr lang="en-US" sz="2000"/>
              <a:t>Brute Force – If you have enough spindles and a powerful box, you can blast your way past most copy-on-write performance penalties.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52964" name="Rectangle 4"/>
          <p:cNvSpPr>
            <a:spLocks noGrp="1" noChangeArrowheads="1"/>
          </p:cNvSpPr>
          <p:nvPr>
            <p:ph type="title"/>
          </p:nvPr>
        </p:nvSpPr>
        <p:spPr/>
        <p:txBody>
          <a:bodyPr/>
          <a:lstStyle/>
          <a:p>
            <a:r>
              <a:rPr lang="en-US"/>
              <a:t>Snapshots Enable Replication and DR</a:t>
            </a:r>
          </a:p>
        </p:txBody>
      </p:sp>
      <p:sp>
        <p:nvSpPr>
          <p:cNvPr id="3752965" name="Rectangle 5"/>
          <p:cNvSpPr>
            <a:spLocks noGrp="1" noChangeArrowheads="1"/>
          </p:cNvSpPr>
          <p:nvPr>
            <p:ph type="body" idx="1"/>
          </p:nvPr>
        </p:nvSpPr>
        <p:spPr/>
        <p:txBody>
          <a:bodyPr/>
          <a:lstStyle/>
          <a:p>
            <a:pPr>
              <a:lnSpc>
                <a:spcPct val="90000"/>
              </a:lnSpc>
            </a:pPr>
            <a:r>
              <a:rPr lang="en-US"/>
              <a:t>Many modern SANs integrate snapshots and replication to provide “continuous data protection”.  </a:t>
            </a:r>
          </a:p>
          <a:p>
            <a:pPr>
              <a:lnSpc>
                <a:spcPct val="90000"/>
              </a:lnSpc>
            </a:pPr>
            <a:r>
              <a:rPr lang="en-US"/>
              <a:t>Data is replicated asynchronously with snapshots inserted as checkpoints  </a:t>
            </a:r>
          </a:p>
          <a:p>
            <a:pPr lvl="1">
              <a:lnSpc>
                <a:spcPct val="100000"/>
              </a:lnSpc>
            </a:pPr>
            <a:r>
              <a:rPr lang="en-US"/>
              <a:t>Some arrays allow you to set retention periods for snapshots.  </a:t>
            </a:r>
          </a:p>
          <a:p>
            <a:pPr lvl="2">
              <a:lnSpc>
                <a:spcPct val="100000"/>
              </a:lnSpc>
            </a:pPr>
            <a:r>
              <a:rPr lang="en-US"/>
              <a:t>The more sophisticated arrays allow unlimited snapshots and different policies for each volume.  </a:t>
            </a:r>
          </a:p>
          <a:p>
            <a:pPr>
              <a:lnSpc>
                <a:spcPct val="90000"/>
              </a:lnSpc>
            </a:pPr>
            <a:r>
              <a:rPr lang="en-US"/>
              <a:t>Ideally snapshots are timed with a quiesced period in the application.  </a:t>
            </a:r>
          </a:p>
          <a:p>
            <a:pPr lvl="1">
              <a:lnSpc>
                <a:spcPct val="100000"/>
              </a:lnSpc>
            </a:pPr>
            <a:r>
              <a:rPr lang="en-US"/>
              <a:t>This might be orchestrated by Microsoft VSS or a custom script.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22274" name="Rectangle 2"/>
          <p:cNvSpPr>
            <a:spLocks noGrp="1" noChangeArrowheads="1"/>
          </p:cNvSpPr>
          <p:nvPr>
            <p:ph type="title"/>
          </p:nvPr>
        </p:nvSpPr>
        <p:spPr/>
        <p:txBody>
          <a:bodyPr/>
          <a:lstStyle/>
          <a:p>
            <a:r>
              <a:rPr lang="en-US"/>
              <a:t>Optimized Placement on the Spindle</a:t>
            </a:r>
          </a:p>
        </p:txBody>
      </p:sp>
      <p:pic>
        <p:nvPicPr>
          <p:cNvPr id="4022275" name="Picture 3"/>
          <p:cNvPicPr>
            <a:picLocks noChangeAspect="1" noChangeArrowheads="1"/>
          </p:cNvPicPr>
          <p:nvPr/>
        </p:nvPicPr>
        <p:blipFill>
          <a:blip r:embed="rId3"/>
          <a:srcRect/>
          <a:stretch>
            <a:fillRect/>
          </a:stretch>
        </p:blipFill>
        <p:spPr bwMode="auto">
          <a:xfrm>
            <a:off x="152400" y="1277938"/>
            <a:ext cx="5146675" cy="4910137"/>
          </a:xfrm>
          <a:prstGeom prst="rect">
            <a:avLst/>
          </a:prstGeom>
          <a:noFill/>
          <a:ln w="9525">
            <a:noFill/>
            <a:miter lim="800000"/>
            <a:headEnd/>
            <a:tailEnd/>
          </a:ln>
          <a:effectLst/>
        </p:spPr>
      </p:pic>
      <p:pic>
        <p:nvPicPr>
          <p:cNvPr id="4022276" name="Picture 4"/>
          <p:cNvPicPr>
            <a:picLocks noChangeAspect="1" noChangeArrowheads="1"/>
          </p:cNvPicPr>
          <p:nvPr/>
        </p:nvPicPr>
        <p:blipFill>
          <a:blip r:embed="rId4"/>
          <a:srcRect/>
          <a:stretch>
            <a:fillRect/>
          </a:stretch>
        </p:blipFill>
        <p:spPr bwMode="auto">
          <a:xfrm>
            <a:off x="5791200" y="4291013"/>
            <a:ext cx="762000" cy="677862"/>
          </a:xfrm>
          <a:prstGeom prst="rect">
            <a:avLst/>
          </a:prstGeom>
          <a:noFill/>
          <a:ln w="9525">
            <a:noFill/>
            <a:miter lim="800000"/>
            <a:headEnd/>
            <a:tailEnd/>
          </a:ln>
          <a:effectLst/>
        </p:spPr>
      </p:pic>
      <p:pic>
        <p:nvPicPr>
          <p:cNvPr id="4022277" name="Picture 5"/>
          <p:cNvPicPr>
            <a:picLocks noChangeAspect="1" noChangeArrowheads="1"/>
          </p:cNvPicPr>
          <p:nvPr/>
        </p:nvPicPr>
        <p:blipFill>
          <a:blip r:embed="rId5"/>
          <a:srcRect/>
          <a:stretch>
            <a:fillRect/>
          </a:stretch>
        </p:blipFill>
        <p:spPr bwMode="auto">
          <a:xfrm>
            <a:off x="5791200" y="3300413"/>
            <a:ext cx="762000" cy="677862"/>
          </a:xfrm>
          <a:prstGeom prst="rect">
            <a:avLst/>
          </a:prstGeom>
          <a:noFill/>
          <a:ln w="9525">
            <a:noFill/>
            <a:miter lim="800000"/>
            <a:headEnd/>
            <a:tailEnd/>
          </a:ln>
          <a:effectLst/>
        </p:spPr>
      </p:pic>
      <p:pic>
        <p:nvPicPr>
          <p:cNvPr id="4022278" name="Picture 6"/>
          <p:cNvPicPr>
            <a:picLocks noChangeAspect="1" noChangeArrowheads="1"/>
          </p:cNvPicPr>
          <p:nvPr/>
        </p:nvPicPr>
        <p:blipFill>
          <a:blip r:embed="rId6"/>
          <a:srcRect/>
          <a:stretch>
            <a:fillRect/>
          </a:stretch>
        </p:blipFill>
        <p:spPr bwMode="auto">
          <a:xfrm>
            <a:off x="5791200" y="5357813"/>
            <a:ext cx="762000" cy="677862"/>
          </a:xfrm>
          <a:prstGeom prst="rect">
            <a:avLst/>
          </a:prstGeom>
          <a:noFill/>
          <a:ln w="9525">
            <a:noFill/>
            <a:miter lim="800000"/>
            <a:headEnd/>
            <a:tailEnd/>
          </a:ln>
          <a:effectLst/>
        </p:spPr>
      </p:pic>
      <p:sp>
        <p:nvSpPr>
          <p:cNvPr id="4022279" name="Text Box 7"/>
          <p:cNvSpPr txBox="1">
            <a:spLocks noChangeArrowheads="1"/>
          </p:cNvSpPr>
          <p:nvPr/>
        </p:nvSpPr>
        <p:spPr bwMode="auto">
          <a:xfrm>
            <a:off x="6705600" y="3417888"/>
            <a:ext cx="2133600" cy="2465387"/>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Hot Pages</a:t>
            </a:r>
          </a:p>
          <a:p>
            <a:pPr>
              <a:spcBef>
                <a:spcPct val="50000"/>
              </a:spcBef>
            </a:pPr>
            <a:endParaRPr lang="en-US" sz="2400" b="1">
              <a:latin typeface="Times New Roman" pitchFamily="18" charset="0"/>
            </a:endParaRPr>
          </a:p>
          <a:p>
            <a:pPr>
              <a:spcBef>
                <a:spcPct val="50000"/>
              </a:spcBef>
            </a:pPr>
            <a:r>
              <a:rPr lang="en-US" sz="2400" b="1">
                <a:latin typeface="Times New Roman" pitchFamily="18" charset="0"/>
              </a:rPr>
              <a:t>Warm Pages</a:t>
            </a:r>
            <a:br>
              <a:rPr lang="en-US" sz="2400" b="1">
                <a:latin typeface="Times New Roman" pitchFamily="18" charset="0"/>
              </a:rPr>
            </a:br>
            <a:endParaRPr lang="en-US" sz="2400" b="1">
              <a:latin typeface="Times New Roman" pitchFamily="18" charset="0"/>
            </a:endParaRPr>
          </a:p>
          <a:p>
            <a:pPr>
              <a:spcBef>
                <a:spcPct val="50000"/>
              </a:spcBef>
            </a:pPr>
            <a:r>
              <a:rPr lang="en-US" sz="2400" b="1">
                <a:latin typeface="Times New Roman" pitchFamily="18" charset="0"/>
              </a:rPr>
              <a:t>Cool Pages</a:t>
            </a:r>
          </a:p>
        </p:txBody>
      </p:sp>
      <p:sp>
        <p:nvSpPr>
          <p:cNvPr id="4022280" name="Text Box 8"/>
          <p:cNvSpPr txBox="1">
            <a:spLocks noChangeArrowheads="1"/>
          </p:cNvSpPr>
          <p:nvPr/>
        </p:nvSpPr>
        <p:spPr bwMode="auto">
          <a:xfrm>
            <a:off x="5257800" y="1219200"/>
            <a:ext cx="3657600" cy="1917700"/>
          </a:xfrm>
          <a:prstGeom prst="rect">
            <a:avLst/>
          </a:prstGeom>
          <a:noFill/>
          <a:ln w="9525">
            <a:noFill/>
            <a:miter lim="800000"/>
            <a:headEnd/>
            <a:tailEnd/>
          </a:ln>
          <a:effectLst/>
        </p:spPr>
        <p:txBody>
          <a:bodyPr>
            <a:spAutoFit/>
          </a:bodyPr>
          <a:lstStyle/>
          <a:p>
            <a:r>
              <a:rPr lang="en-US" sz="2400">
                <a:solidFill>
                  <a:srgbClr val="4D4D4D"/>
                </a:solidFill>
                <a:latin typeface="Times New Roman" pitchFamily="18" charset="0"/>
              </a:rPr>
              <a:t>Hot pages are automatically migrated to the outer tracks of the disk spindle.  This is effectively on the fly de-fragmentation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24322" name="Rectangle 2"/>
          <p:cNvSpPr>
            <a:spLocks noGrp="1" noChangeArrowheads="1"/>
          </p:cNvSpPr>
          <p:nvPr>
            <p:ph type="title"/>
          </p:nvPr>
        </p:nvSpPr>
        <p:spPr/>
        <p:txBody>
          <a:bodyPr/>
          <a:lstStyle/>
          <a:p>
            <a:r>
              <a:rPr lang="en-US"/>
              <a:t>Spindle Optimization</a:t>
            </a:r>
          </a:p>
        </p:txBody>
      </p:sp>
      <p:pic>
        <p:nvPicPr>
          <p:cNvPr id="4024323" name="Picture 3"/>
          <p:cNvPicPr>
            <a:picLocks noChangeAspect="1" noChangeArrowheads="1"/>
          </p:cNvPicPr>
          <p:nvPr/>
        </p:nvPicPr>
        <p:blipFill>
          <a:blip r:embed="rId3"/>
          <a:srcRect/>
          <a:stretch>
            <a:fillRect/>
          </a:stretch>
        </p:blipFill>
        <p:spPr bwMode="auto">
          <a:xfrm>
            <a:off x="457200" y="1219200"/>
            <a:ext cx="8029575" cy="472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26370" name="Rectangle 2"/>
          <p:cNvSpPr>
            <a:spLocks noGrp="1" noChangeArrowheads="1"/>
          </p:cNvSpPr>
          <p:nvPr>
            <p:ph type="title"/>
          </p:nvPr>
        </p:nvSpPr>
        <p:spPr/>
        <p:txBody>
          <a:bodyPr/>
          <a:lstStyle/>
          <a:p>
            <a:r>
              <a:rPr lang="en-US"/>
              <a:t>Spindle Optimization</a:t>
            </a:r>
          </a:p>
        </p:txBody>
      </p:sp>
      <p:pic>
        <p:nvPicPr>
          <p:cNvPr id="4026371" name="Picture 3"/>
          <p:cNvPicPr>
            <a:picLocks noChangeAspect="1" noChangeArrowheads="1"/>
          </p:cNvPicPr>
          <p:nvPr/>
        </p:nvPicPr>
        <p:blipFill>
          <a:blip r:embed="rId3"/>
          <a:srcRect/>
          <a:stretch>
            <a:fillRect/>
          </a:stretch>
        </p:blipFill>
        <p:spPr bwMode="auto">
          <a:xfrm>
            <a:off x="533400" y="1295400"/>
            <a:ext cx="8153400" cy="48466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28418" name="Rectangle 2"/>
          <p:cNvSpPr>
            <a:spLocks noGrp="1" noChangeArrowheads="1"/>
          </p:cNvSpPr>
          <p:nvPr>
            <p:ph type="title"/>
          </p:nvPr>
        </p:nvSpPr>
        <p:spPr/>
        <p:txBody>
          <a:bodyPr/>
          <a:lstStyle/>
          <a:p>
            <a:r>
              <a:rPr lang="en-US"/>
              <a:t>Dynamic Tiered Storage  - Block Level HSM</a:t>
            </a:r>
          </a:p>
        </p:txBody>
      </p:sp>
      <p:sp>
        <p:nvSpPr>
          <p:cNvPr id="4028419" name="Rectangle 3"/>
          <p:cNvSpPr>
            <a:spLocks noGrp="1" noChangeArrowheads="1"/>
          </p:cNvSpPr>
          <p:nvPr>
            <p:ph type="body" idx="1"/>
          </p:nvPr>
        </p:nvSpPr>
        <p:spPr/>
        <p:txBody>
          <a:bodyPr/>
          <a:lstStyle/>
          <a:p>
            <a:pPr>
              <a:lnSpc>
                <a:spcPct val="90000"/>
              </a:lnSpc>
            </a:pPr>
            <a:r>
              <a:rPr lang="en-US"/>
              <a:t>Most storage systems offer multiple classes of storage.  </a:t>
            </a:r>
          </a:p>
          <a:p>
            <a:pPr lvl="1">
              <a:lnSpc>
                <a:spcPct val="100000"/>
              </a:lnSpc>
            </a:pPr>
            <a:r>
              <a:rPr lang="en-US"/>
              <a:t>Fibre 15K, 10K, SATA</a:t>
            </a:r>
          </a:p>
          <a:p>
            <a:pPr>
              <a:lnSpc>
                <a:spcPct val="90000"/>
              </a:lnSpc>
            </a:pPr>
            <a:r>
              <a:rPr lang="en-US"/>
              <a:t>Most storage systems offer multiple levels of RAID</a:t>
            </a:r>
          </a:p>
          <a:p>
            <a:pPr lvl="1">
              <a:lnSpc>
                <a:spcPct val="100000"/>
              </a:lnSpc>
            </a:pPr>
            <a:r>
              <a:rPr lang="en-US"/>
              <a:t>RAID 1, 10, 5, 50</a:t>
            </a:r>
          </a:p>
          <a:p>
            <a:pPr>
              <a:lnSpc>
                <a:spcPct val="90000"/>
              </a:lnSpc>
            </a:pPr>
            <a:r>
              <a:rPr lang="en-US"/>
              <a:t>Block-Level Hierarchical Storage</a:t>
            </a:r>
          </a:p>
          <a:p>
            <a:pPr lvl="1">
              <a:lnSpc>
                <a:spcPct val="100000"/>
              </a:lnSpc>
            </a:pPr>
            <a:r>
              <a:rPr lang="en-US"/>
              <a:t>Create single volumes that are made up of multiple tiers of storage and RAID levels</a:t>
            </a:r>
          </a:p>
          <a:p>
            <a:pPr lvl="1">
              <a:lnSpc>
                <a:spcPct val="100000"/>
              </a:lnSpc>
            </a:pPr>
            <a:r>
              <a:rPr lang="en-US"/>
              <a:t>Hottest blocks are maintained on top-tier storage: SSD (solid state disk) or 15K Fibre.  Cooler blocks might be on 10K Fibre, Fibre NL, or even SATA.</a:t>
            </a:r>
          </a:p>
          <a:p>
            <a:pPr lvl="1">
              <a:lnSpc>
                <a:spcPct val="100000"/>
              </a:lnSpc>
            </a:pPr>
            <a:r>
              <a:rPr lang="en-US"/>
              <a:t>Migration of blocks between tiers happens automatically.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4030466" name="Rectangle 2"/>
          <p:cNvSpPr>
            <a:spLocks noGrp="1" noChangeArrowheads="1"/>
          </p:cNvSpPr>
          <p:nvPr>
            <p:ph type="title"/>
          </p:nvPr>
        </p:nvSpPr>
        <p:spPr/>
        <p:txBody>
          <a:bodyPr/>
          <a:lstStyle/>
          <a:p>
            <a:r>
              <a:rPr lang="en-US"/>
              <a:t>What Do You Get From Dynamic Tiered Storage?</a:t>
            </a:r>
          </a:p>
        </p:txBody>
      </p:sp>
      <p:sp>
        <p:nvSpPr>
          <p:cNvPr id="4030467" name="Rectangle 3"/>
          <p:cNvSpPr>
            <a:spLocks noGrp="1" noChangeArrowheads="1"/>
          </p:cNvSpPr>
          <p:nvPr>
            <p:ph type="body" idx="1"/>
          </p:nvPr>
        </p:nvSpPr>
        <p:spPr/>
        <p:txBody>
          <a:bodyPr/>
          <a:lstStyle/>
          <a:p>
            <a:r>
              <a:rPr lang="en-US"/>
              <a:t>Write performance optimization at a fraction of the cost. </a:t>
            </a:r>
          </a:p>
          <a:p>
            <a:pPr lvl="1"/>
            <a:r>
              <a:rPr lang="en-US"/>
              <a:t>All writes go to RAID 10.  Re-stripe as RAID 5/50</a:t>
            </a:r>
          </a:p>
          <a:p>
            <a:pPr lvl="1"/>
            <a:r>
              <a:rPr lang="en-US"/>
              <a:t>More I/Os available for read operations</a:t>
            </a:r>
          </a:p>
          <a:p>
            <a:r>
              <a:rPr lang="en-US"/>
              <a:t>Ability to service high performance needs with only a small amount of high performance disk. </a:t>
            </a:r>
          </a:p>
          <a:p>
            <a:r>
              <a:rPr lang="en-US"/>
              <a:t>Scale performance and capacity needs independently of one another. </a:t>
            </a:r>
          </a:p>
          <a:p>
            <a:r>
              <a:rPr lang="en-US"/>
              <a:t>Power reduction </a:t>
            </a:r>
          </a:p>
          <a:p>
            <a:pPr lvl="1"/>
            <a:r>
              <a:rPr lang="en-US"/>
              <a:t>SATA TB uses a fraction of the power of a Fibre TB.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75490" name="Rectangle 2"/>
          <p:cNvSpPr>
            <a:spLocks noGrp="1" noChangeArrowheads="1"/>
          </p:cNvSpPr>
          <p:nvPr>
            <p:ph type="title"/>
          </p:nvPr>
        </p:nvSpPr>
        <p:spPr/>
        <p:txBody>
          <a:bodyPr/>
          <a:lstStyle/>
          <a:p>
            <a:r>
              <a:rPr lang="en-US"/>
              <a:t>Summary of Key Advantages Spindle Virtualization</a:t>
            </a:r>
          </a:p>
        </p:txBody>
      </p:sp>
      <p:sp>
        <p:nvSpPr>
          <p:cNvPr id="3775491" name="Rectangle 3"/>
          <p:cNvSpPr>
            <a:spLocks noGrp="1" noChangeArrowheads="1"/>
          </p:cNvSpPr>
          <p:nvPr>
            <p:ph type="body" idx="1"/>
          </p:nvPr>
        </p:nvSpPr>
        <p:spPr/>
        <p:txBody>
          <a:bodyPr/>
          <a:lstStyle/>
          <a:p>
            <a:r>
              <a:rPr lang="en-US"/>
              <a:t>Use larger disks without severe performance penalty</a:t>
            </a:r>
          </a:p>
          <a:p>
            <a:r>
              <a:rPr lang="en-US"/>
              <a:t>Thin provisioning reclaims wasted space</a:t>
            </a:r>
          </a:p>
          <a:p>
            <a:r>
              <a:rPr lang="en-US"/>
              <a:t>Tiered volumes allow high performance volumes at a significantly lower cost. </a:t>
            </a:r>
          </a:p>
          <a:p>
            <a:r>
              <a:rPr lang="en-US"/>
              <a:t>Snapshots of boot volumes saves resources and allows bare metal replacement of failed servers.  </a:t>
            </a:r>
          </a:p>
          <a:p>
            <a:r>
              <a:rPr lang="en-US"/>
              <a:t>Snapshots and replication replace all or most of your data protection needs.  </a:t>
            </a:r>
          </a:p>
          <a:p>
            <a:r>
              <a:rPr lang="en-US"/>
              <a:t>Systems are way easier to administer and do not require specialized storage skills or experience.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59720" name="Rectangle 8"/>
          <p:cNvSpPr>
            <a:spLocks noGrp="1" noChangeArrowheads="1"/>
          </p:cNvSpPr>
          <p:nvPr>
            <p:ph type="title"/>
          </p:nvPr>
        </p:nvSpPr>
        <p:spPr/>
        <p:txBody>
          <a:bodyPr/>
          <a:lstStyle/>
          <a:p>
            <a:r>
              <a:rPr lang="en-US"/>
              <a:t>Cambridge Computer</a:t>
            </a:r>
          </a:p>
        </p:txBody>
      </p:sp>
      <p:sp>
        <p:nvSpPr>
          <p:cNvPr id="3059721" name="Rectangle 9"/>
          <p:cNvSpPr>
            <a:spLocks noGrp="1" noChangeArrowheads="1"/>
          </p:cNvSpPr>
          <p:nvPr>
            <p:ph type="body" idx="1"/>
          </p:nvPr>
        </p:nvSpPr>
        <p:spPr/>
        <p:txBody>
          <a:bodyPr/>
          <a:lstStyle/>
          <a:p>
            <a:r>
              <a:rPr lang="en-US" sz="2400" dirty="0"/>
              <a:t>Founded in 1991 – </a:t>
            </a:r>
            <a:r>
              <a:rPr lang="en-US" sz="2400" dirty="0" smtClean="0"/>
              <a:t>18 </a:t>
            </a:r>
            <a:r>
              <a:rPr lang="en-US" sz="2400" dirty="0"/>
              <a:t>Year’s Successful Business</a:t>
            </a:r>
          </a:p>
          <a:p>
            <a:r>
              <a:rPr lang="en-US" sz="2400" dirty="0"/>
              <a:t>Focused on Storage Networking, Data Protection, Data Management</a:t>
            </a:r>
          </a:p>
          <a:p>
            <a:r>
              <a:rPr lang="en-US" sz="2400" dirty="0"/>
              <a:t>Revenue derived from	</a:t>
            </a:r>
          </a:p>
          <a:p>
            <a:pPr lvl="1"/>
            <a:r>
              <a:rPr lang="en-US" sz="2000" dirty="0"/>
              <a:t>Consulting Services to end users and the industry</a:t>
            </a:r>
          </a:p>
          <a:p>
            <a:pPr lvl="1"/>
            <a:r>
              <a:rPr lang="en-US" sz="2000" dirty="0"/>
              <a:t>Value-Added Reseller </a:t>
            </a:r>
          </a:p>
          <a:p>
            <a:pPr lvl="1"/>
            <a:r>
              <a:rPr lang="en-US" sz="2000" dirty="0"/>
              <a:t>Training</a:t>
            </a:r>
          </a:p>
          <a:p>
            <a:r>
              <a:rPr lang="en-US" sz="2400" dirty="0"/>
              <a:t>Clients all over the world, but predominantly US </a:t>
            </a:r>
          </a:p>
          <a:p>
            <a:pPr lvl="1"/>
            <a:r>
              <a:rPr lang="en-US" sz="2000" dirty="0"/>
              <a:t>Clients as large as Fortune 50s</a:t>
            </a:r>
          </a:p>
          <a:p>
            <a:pPr lvl="1"/>
            <a:r>
              <a:rPr lang="en-US" sz="2000" dirty="0"/>
              <a:t>Universities and Research Facilities</a:t>
            </a:r>
          </a:p>
          <a:p>
            <a:pPr lvl="1"/>
            <a:r>
              <a:rPr lang="en-US" sz="2000" dirty="0"/>
              <a:t>Medium and Small Enterprise</a:t>
            </a:r>
          </a:p>
          <a:p>
            <a:pPr lvl="1"/>
            <a:r>
              <a:rPr lang="en-US" sz="2000" dirty="0"/>
              <a:t>Small Business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77540" name="Rectangle 4"/>
          <p:cNvSpPr>
            <a:spLocks noGrp="1" noChangeArrowheads="1"/>
          </p:cNvSpPr>
          <p:nvPr>
            <p:ph type="title"/>
          </p:nvPr>
        </p:nvSpPr>
        <p:spPr/>
        <p:txBody>
          <a:bodyPr/>
          <a:lstStyle/>
          <a:p>
            <a:r>
              <a:rPr lang="en-US"/>
              <a:t>What Trends Are Mandating Spindle Virtualization?</a:t>
            </a:r>
          </a:p>
        </p:txBody>
      </p:sp>
      <p:sp>
        <p:nvSpPr>
          <p:cNvPr id="3777541" name="Rectangle 5"/>
          <p:cNvSpPr>
            <a:spLocks noGrp="1" noChangeArrowheads="1"/>
          </p:cNvSpPr>
          <p:nvPr>
            <p:ph type="body" idx="1"/>
          </p:nvPr>
        </p:nvSpPr>
        <p:spPr/>
        <p:txBody>
          <a:bodyPr/>
          <a:lstStyle/>
          <a:p>
            <a:r>
              <a:rPr lang="en-US" sz="2400"/>
              <a:t>Data Center Trends</a:t>
            </a:r>
          </a:p>
          <a:p>
            <a:pPr lvl="1"/>
            <a:r>
              <a:rPr lang="en-US" sz="2000"/>
              <a:t>Disaster recovery integrated into the primary storage platform. </a:t>
            </a:r>
          </a:p>
          <a:p>
            <a:pPr lvl="1"/>
            <a:r>
              <a:rPr lang="en-US" sz="2000"/>
              <a:t>Server Virtualization </a:t>
            </a:r>
          </a:p>
          <a:p>
            <a:pPr lvl="1"/>
            <a:r>
              <a:rPr lang="en-US" sz="2000"/>
              <a:t>Demand for SAN solutions for low end and mid-range applications. </a:t>
            </a:r>
          </a:p>
          <a:p>
            <a:pPr lvl="1"/>
            <a:r>
              <a:rPr lang="en-US" sz="2000"/>
              <a:t>Power and cooling are constrained.  </a:t>
            </a:r>
          </a:p>
          <a:p>
            <a:r>
              <a:rPr lang="en-US" sz="2400"/>
              <a:t>Application Trends </a:t>
            </a:r>
          </a:p>
          <a:p>
            <a:pPr lvl="1"/>
            <a:r>
              <a:rPr lang="en-US" sz="2000"/>
              <a:t>SharePoint </a:t>
            </a:r>
          </a:p>
          <a:p>
            <a:pPr lvl="1"/>
            <a:r>
              <a:rPr lang="en-US" sz="2000"/>
              <a:t>Exchange, especially with Blackberry </a:t>
            </a:r>
          </a:p>
          <a:p>
            <a:r>
              <a:rPr lang="en-US" sz="2400"/>
              <a:t>Technology Trends</a:t>
            </a:r>
          </a:p>
          <a:p>
            <a:pPr lvl="1"/>
            <a:r>
              <a:rPr lang="en-US" sz="2000"/>
              <a:t>Hard drives are getting bigger and bigger and bigger.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79586" name="Rectangle 2"/>
          <p:cNvSpPr>
            <a:spLocks noGrp="1" noChangeArrowheads="1"/>
          </p:cNvSpPr>
          <p:nvPr>
            <p:ph type="title"/>
          </p:nvPr>
        </p:nvSpPr>
        <p:spPr/>
        <p:txBody>
          <a:bodyPr/>
          <a:lstStyle/>
          <a:p>
            <a:r>
              <a:rPr lang="en-US"/>
              <a:t>Integrated Disaster Recovery and DR</a:t>
            </a:r>
          </a:p>
        </p:txBody>
      </p:sp>
      <p:sp>
        <p:nvSpPr>
          <p:cNvPr id="3779587" name="Rectangle 3"/>
          <p:cNvSpPr>
            <a:spLocks noGrp="1" noChangeArrowheads="1"/>
          </p:cNvSpPr>
          <p:nvPr>
            <p:ph type="body" idx="1"/>
          </p:nvPr>
        </p:nvSpPr>
        <p:spPr/>
        <p:txBody>
          <a:bodyPr/>
          <a:lstStyle/>
          <a:p>
            <a:r>
              <a:rPr lang="en-US" sz="2400"/>
              <a:t>Easy snapshots and replication have become the killer app for small and midrange SAN applications.  </a:t>
            </a:r>
          </a:p>
          <a:p>
            <a:pPr lvl="1"/>
            <a:r>
              <a:rPr lang="en-US" sz="2000"/>
              <a:t>Often the complete SAN solution is cost-comparable to replication and backup technology.  </a:t>
            </a:r>
          </a:p>
          <a:p>
            <a:r>
              <a:rPr lang="en-US" sz="2400"/>
              <a:t>As backup and DR pain mounts, it becomes very attractive for storage arrays to provide integrated backup and recovery features. </a:t>
            </a:r>
          </a:p>
          <a:p>
            <a:r>
              <a:rPr lang="en-US" sz="2400"/>
              <a:t>De-duplicated backup devices are setting a price precedent that helps justify the purchase of next generation SANs. </a:t>
            </a:r>
          </a:p>
          <a:p>
            <a:pPr lvl="1"/>
            <a:r>
              <a:rPr lang="en-US" sz="2000"/>
              <a:t>Wouldn’t you rather replicate your primary data than your backup system?  </a:t>
            </a:r>
          </a:p>
          <a:p>
            <a:pPr lvl="1"/>
            <a:r>
              <a:rPr lang="en-US" sz="2000"/>
              <a:t>Local replication is like having integrated continuous disk to disk backup.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781636" name="Rectangle 4"/>
          <p:cNvSpPr>
            <a:spLocks noGrp="1" noChangeArrowheads="1"/>
          </p:cNvSpPr>
          <p:nvPr>
            <p:ph type="title"/>
          </p:nvPr>
        </p:nvSpPr>
        <p:spPr/>
        <p:txBody>
          <a:bodyPr/>
          <a:lstStyle/>
          <a:p>
            <a:r>
              <a:rPr lang="en-US"/>
              <a:t>Server Virtualization – The Killer App</a:t>
            </a:r>
          </a:p>
        </p:txBody>
      </p:sp>
      <p:sp>
        <p:nvSpPr>
          <p:cNvPr id="3781637" name="Rectangle 5"/>
          <p:cNvSpPr>
            <a:spLocks noGrp="1" noChangeArrowheads="1"/>
          </p:cNvSpPr>
          <p:nvPr>
            <p:ph type="body" idx="1"/>
          </p:nvPr>
        </p:nvSpPr>
        <p:spPr/>
        <p:txBody>
          <a:bodyPr/>
          <a:lstStyle/>
          <a:p>
            <a:r>
              <a:rPr lang="en-US" sz="2400"/>
              <a:t>Server virtualization abstraction layer makes it hard to match applications to disk spindles.  </a:t>
            </a:r>
          </a:p>
          <a:p>
            <a:pPr lvl="1"/>
            <a:r>
              <a:rPr lang="en-US" sz="2000"/>
              <a:t>Many VM applications are constrained by disk I/O.  </a:t>
            </a:r>
          </a:p>
          <a:p>
            <a:pPr lvl="1"/>
            <a:r>
              <a:rPr lang="en-US" sz="2000"/>
              <a:t>Many VMs share the same hard drives.  </a:t>
            </a:r>
          </a:p>
          <a:p>
            <a:pPr lvl="1"/>
            <a:r>
              <a:rPr lang="en-US" sz="2000"/>
              <a:t>Few tools on the market to help visualize relationship between applications and disk performance. </a:t>
            </a:r>
          </a:p>
          <a:p>
            <a:r>
              <a:rPr lang="en-US" sz="2400"/>
              <a:t>Server virtualization platforms randomize disk I/O patterns to an extreme. </a:t>
            </a:r>
          </a:p>
          <a:p>
            <a:r>
              <a:rPr lang="en-US" sz="2400"/>
              <a:t>Server virtualization administrators are seeking to ignore physical hardware constraints. </a:t>
            </a:r>
          </a:p>
          <a:p>
            <a:r>
              <a:rPr lang="en-US" sz="2400"/>
              <a:t>Server virtualization is a wonderful platform for DR. </a:t>
            </a:r>
          </a:p>
          <a:p>
            <a:pPr lvl="1"/>
            <a:r>
              <a:rPr lang="en-US" sz="2000"/>
              <a:t>Big win if the storage array facilitates DR.  </a:t>
            </a:r>
          </a:p>
          <a:p>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8610" name="Rectangle 2"/>
          <p:cNvSpPr>
            <a:spLocks noGrp="1" noChangeArrowheads="1"/>
          </p:cNvSpPr>
          <p:nvPr>
            <p:ph type="ctrTitle"/>
          </p:nvPr>
        </p:nvSpPr>
        <p:spPr/>
        <p:txBody>
          <a:bodyPr/>
          <a:lstStyle/>
          <a:p>
            <a:r>
              <a:rPr lang="en-US" b="0"/>
              <a:t>Questions and Answers</a:t>
            </a:r>
          </a:p>
        </p:txBody>
      </p:sp>
      <p:sp>
        <p:nvSpPr>
          <p:cNvPr id="390861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61768" name="Rectangle 8"/>
          <p:cNvSpPr>
            <a:spLocks noGrp="1" noChangeArrowheads="1"/>
          </p:cNvSpPr>
          <p:nvPr>
            <p:ph type="title"/>
          </p:nvPr>
        </p:nvSpPr>
        <p:spPr/>
        <p:txBody>
          <a:bodyPr/>
          <a:lstStyle/>
          <a:p>
            <a:r>
              <a:rPr lang="en-US"/>
              <a:t>Areas of Expertise</a:t>
            </a:r>
          </a:p>
        </p:txBody>
      </p:sp>
      <p:sp>
        <p:nvSpPr>
          <p:cNvPr id="3061769" name="Rectangle 9"/>
          <p:cNvSpPr>
            <a:spLocks noGrp="1" noChangeArrowheads="1"/>
          </p:cNvSpPr>
          <p:nvPr>
            <p:ph type="body" idx="1"/>
          </p:nvPr>
        </p:nvSpPr>
        <p:spPr/>
        <p:txBody>
          <a:bodyPr/>
          <a:lstStyle/>
          <a:p>
            <a:pPr>
              <a:lnSpc>
                <a:spcPct val="90000"/>
              </a:lnSpc>
            </a:pPr>
            <a:r>
              <a:rPr lang="en-US" sz="2000"/>
              <a:t>Primary Storage</a:t>
            </a:r>
          </a:p>
          <a:p>
            <a:pPr lvl="1">
              <a:lnSpc>
                <a:spcPct val="100000"/>
              </a:lnSpc>
            </a:pPr>
            <a:r>
              <a:rPr lang="en-US" sz="1800"/>
              <a:t>SANs, NAS, high performance file systems </a:t>
            </a:r>
          </a:p>
          <a:p>
            <a:pPr lvl="1">
              <a:lnSpc>
                <a:spcPct val="100000"/>
              </a:lnSpc>
            </a:pPr>
            <a:r>
              <a:rPr lang="en-US" sz="1800"/>
              <a:t>Fixed content storage</a:t>
            </a:r>
          </a:p>
          <a:p>
            <a:pPr lvl="2">
              <a:lnSpc>
                <a:spcPct val="100000"/>
              </a:lnSpc>
            </a:pPr>
            <a:r>
              <a:rPr lang="en-US" sz="1600"/>
              <a:t>Medical Imaging, Pre-press, email archives, digital asset management</a:t>
            </a:r>
          </a:p>
          <a:p>
            <a:pPr>
              <a:lnSpc>
                <a:spcPct val="90000"/>
              </a:lnSpc>
            </a:pPr>
            <a:r>
              <a:rPr lang="en-US" sz="2000"/>
              <a:t>Secondary Storage</a:t>
            </a:r>
          </a:p>
          <a:p>
            <a:pPr lvl="1">
              <a:lnSpc>
                <a:spcPct val="100000"/>
              </a:lnSpc>
            </a:pPr>
            <a:r>
              <a:rPr lang="en-US" sz="1800"/>
              <a:t>Bulk storage </a:t>
            </a:r>
          </a:p>
          <a:p>
            <a:pPr lvl="1">
              <a:lnSpc>
                <a:spcPct val="100000"/>
              </a:lnSpc>
            </a:pPr>
            <a:r>
              <a:rPr lang="en-US" sz="1800"/>
              <a:t>Backup software </a:t>
            </a:r>
          </a:p>
          <a:p>
            <a:pPr lvl="1">
              <a:lnSpc>
                <a:spcPct val="100000"/>
              </a:lnSpc>
            </a:pPr>
            <a:r>
              <a:rPr lang="en-US" sz="1800"/>
              <a:t>Virtual tape and de-duplication systems </a:t>
            </a:r>
          </a:p>
          <a:p>
            <a:pPr lvl="1">
              <a:lnSpc>
                <a:spcPct val="100000"/>
              </a:lnSpc>
            </a:pPr>
            <a:r>
              <a:rPr lang="en-US" sz="1800"/>
              <a:t>Archival / ILM solutions </a:t>
            </a:r>
          </a:p>
          <a:p>
            <a:pPr>
              <a:lnSpc>
                <a:spcPct val="90000"/>
              </a:lnSpc>
            </a:pPr>
            <a:r>
              <a:rPr lang="en-US" sz="2000"/>
              <a:t>Wide Area Storage Networking </a:t>
            </a:r>
          </a:p>
          <a:p>
            <a:pPr lvl="1">
              <a:lnSpc>
                <a:spcPct val="100000"/>
              </a:lnSpc>
            </a:pPr>
            <a:r>
              <a:rPr lang="en-US" sz="1800"/>
              <a:t>Network acceleration and WAFS</a:t>
            </a:r>
          </a:p>
          <a:p>
            <a:pPr lvl="1">
              <a:lnSpc>
                <a:spcPct val="100000"/>
              </a:lnSpc>
            </a:pPr>
            <a:r>
              <a:rPr lang="en-US" sz="1800"/>
              <a:t>Data replication  </a:t>
            </a:r>
          </a:p>
          <a:p>
            <a:pPr>
              <a:lnSpc>
                <a:spcPct val="90000"/>
              </a:lnSpc>
            </a:pPr>
            <a:r>
              <a:rPr lang="en-US" sz="2000"/>
              <a:t>Storage Security </a:t>
            </a:r>
          </a:p>
          <a:p>
            <a:pPr lvl="1">
              <a:lnSpc>
                <a:spcPct val="100000"/>
              </a:lnSpc>
            </a:pPr>
            <a:r>
              <a:rPr lang="en-US" sz="1800"/>
              <a:t>Encryption </a:t>
            </a:r>
          </a:p>
          <a:p>
            <a:pPr lvl="1">
              <a:lnSpc>
                <a:spcPct val="100000"/>
              </a:lnSpc>
            </a:pPr>
            <a:r>
              <a:rPr lang="en-US" sz="1800"/>
              <a:t>File access auditing and compliance solutions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63816" name="Rectangle 8"/>
          <p:cNvSpPr>
            <a:spLocks noGrp="1" noChangeArrowheads="1"/>
          </p:cNvSpPr>
          <p:nvPr>
            <p:ph type="title"/>
          </p:nvPr>
        </p:nvSpPr>
        <p:spPr/>
        <p:txBody>
          <a:bodyPr/>
          <a:lstStyle/>
          <a:p>
            <a:r>
              <a:rPr lang="en-US"/>
              <a:t>About Cambridge Computer</a:t>
            </a:r>
            <a:br>
              <a:rPr lang="en-US"/>
            </a:br>
            <a:r>
              <a:rPr lang="en-US"/>
              <a:t>iVAR – Vendor Independent VAR</a:t>
            </a:r>
          </a:p>
        </p:txBody>
      </p:sp>
      <p:sp>
        <p:nvSpPr>
          <p:cNvPr id="3063817" name="Rectangle 9"/>
          <p:cNvSpPr>
            <a:spLocks noGrp="1" noChangeArrowheads="1"/>
          </p:cNvSpPr>
          <p:nvPr>
            <p:ph type="body" idx="1"/>
          </p:nvPr>
        </p:nvSpPr>
        <p:spPr/>
        <p:txBody>
          <a:bodyPr/>
          <a:lstStyle/>
          <a:p>
            <a:r>
              <a:rPr lang="en-US"/>
              <a:t>Customer-Focused Approach</a:t>
            </a:r>
          </a:p>
          <a:p>
            <a:pPr lvl="1"/>
            <a:r>
              <a:rPr lang="en-US"/>
              <a:t>Identify the problem, identify the best solutions, then engage the vendors </a:t>
            </a:r>
          </a:p>
          <a:p>
            <a:r>
              <a:rPr lang="en-US"/>
              <a:t>Wide range of solutions</a:t>
            </a:r>
          </a:p>
          <a:p>
            <a:pPr lvl="1"/>
            <a:r>
              <a:rPr lang="en-US"/>
              <a:t>No one way to skin the cat</a:t>
            </a:r>
          </a:p>
          <a:p>
            <a:pPr lvl="1"/>
            <a:r>
              <a:rPr lang="en-US"/>
              <a:t>No exclusive supply contracts </a:t>
            </a:r>
          </a:p>
          <a:p>
            <a:r>
              <a:rPr lang="en-US"/>
              <a:t>The real estate agent analogy</a:t>
            </a:r>
          </a:p>
          <a:p>
            <a:pPr lvl="1"/>
            <a:r>
              <a:rPr lang="en-US"/>
              <a:t>Buyer’s Agents and Seller’s Agents</a:t>
            </a:r>
          </a:p>
          <a:p>
            <a:r>
              <a:rPr lang="en-US"/>
              <a:t>Never pay a premium</a:t>
            </a:r>
          </a:p>
          <a:p>
            <a:pPr lvl="1"/>
            <a:r>
              <a:rPr lang="en-US"/>
              <a:t>The interior designer analogy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161090" name="Rectangle 2"/>
          <p:cNvSpPr>
            <a:spLocks noGrp="1" noChangeArrowheads="1"/>
          </p:cNvSpPr>
          <p:nvPr>
            <p:ph type="title"/>
          </p:nvPr>
        </p:nvSpPr>
        <p:spPr/>
        <p:txBody>
          <a:bodyPr/>
          <a:lstStyle/>
          <a:p>
            <a:r>
              <a:rPr lang="en-US"/>
              <a:t>How Our Business Works</a:t>
            </a:r>
          </a:p>
        </p:txBody>
      </p:sp>
      <p:sp>
        <p:nvSpPr>
          <p:cNvPr id="3161091" name="Rectangle 3"/>
          <p:cNvSpPr>
            <a:spLocks noGrp="1" noChangeArrowheads="1"/>
          </p:cNvSpPr>
          <p:nvPr>
            <p:ph type="body" idx="1"/>
          </p:nvPr>
        </p:nvSpPr>
        <p:spPr/>
        <p:txBody>
          <a:bodyPr/>
          <a:lstStyle/>
          <a:p>
            <a:pPr>
              <a:lnSpc>
                <a:spcPct val="90000"/>
              </a:lnSpc>
            </a:pPr>
            <a:r>
              <a:rPr lang="en-US"/>
              <a:t>When you finally buy something the manufacturer foots the bill in one of two ways: </a:t>
            </a:r>
          </a:p>
          <a:p>
            <a:pPr lvl="1">
              <a:lnSpc>
                <a:spcPct val="100000"/>
              </a:lnSpc>
            </a:pPr>
            <a:r>
              <a:rPr lang="en-US"/>
              <a:t>Commissions paid to Cambridge for our role in specifying the solution, or </a:t>
            </a:r>
          </a:p>
          <a:p>
            <a:pPr lvl="1">
              <a:lnSpc>
                <a:spcPct val="100000"/>
              </a:lnSpc>
            </a:pPr>
            <a:r>
              <a:rPr lang="en-US"/>
              <a:t>You buy the products from Cambridge and our commission is built into the markup.  </a:t>
            </a:r>
          </a:p>
          <a:p>
            <a:pPr>
              <a:lnSpc>
                <a:spcPct val="90000"/>
              </a:lnSpc>
            </a:pPr>
            <a:r>
              <a:rPr lang="en-US"/>
              <a:t>Can you get competitive bids? </a:t>
            </a:r>
          </a:p>
          <a:p>
            <a:pPr lvl="1">
              <a:lnSpc>
                <a:spcPct val="100000"/>
              </a:lnSpc>
            </a:pPr>
            <a:r>
              <a:rPr lang="en-US"/>
              <a:t>Sure. </a:t>
            </a:r>
          </a:p>
          <a:p>
            <a:pPr lvl="1">
              <a:lnSpc>
                <a:spcPct val="100000"/>
              </a:lnSpc>
            </a:pPr>
            <a:r>
              <a:rPr lang="en-US"/>
              <a:t>Cambridge is committed to competitive pricing. </a:t>
            </a:r>
          </a:p>
          <a:p>
            <a:pPr lvl="2">
              <a:lnSpc>
                <a:spcPct val="100000"/>
              </a:lnSpc>
            </a:pPr>
            <a:r>
              <a:rPr lang="en-US"/>
              <a:t>In most cases the prices are set by the manufacturer (whether directly or indirectly).  If the manufacturer believes that Cambridge brought value, they will empower us to be competitive.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67910" name="Rectangle 6"/>
          <p:cNvSpPr>
            <a:spLocks noGrp="1" noChangeArrowheads="1"/>
          </p:cNvSpPr>
          <p:nvPr>
            <p:ph type="title"/>
          </p:nvPr>
        </p:nvSpPr>
        <p:spPr/>
        <p:txBody>
          <a:bodyPr/>
          <a:lstStyle/>
          <a:p>
            <a:r>
              <a:rPr lang="en-US"/>
              <a:t>How to Engage Us </a:t>
            </a:r>
          </a:p>
        </p:txBody>
      </p:sp>
      <p:sp>
        <p:nvSpPr>
          <p:cNvPr id="3067911" name="Rectangle 7"/>
          <p:cNvSpPr>
            <a:spLocks noGrp="1" noChangeArrowheads="1"/>
          </p:cNvSpPr>
          <p:nvPr>
            <p:ph type="body" idx="1"/>
          </p:nvPr>
        </p:nvSpPr>
        <p:spPr/>
        <p:txBody>
          <a:bodyPr/>
          <a:lstStyle/>
          <a:p>
            <a:r>
              <a:rPr lang="en-US" dirty="0" smtClean="0"/>
              <a:t>We won’t be proactively contacting you, but if you like, you can contact Oren Krinsky.</a:t>
            </a:r>
            <a:endParaRPr lang="en-US" dirty="0"/>
          </a:p>
          <a:p>
            <a:pPr lvl="1"/>
            <a:r>
              <a:rPr lang="en-US" dirty="0"/>
              <a:t>Our main phone:   </a:t>
            </a:r>
            <a:r>
              <a:rPr lang="en-US" dirty="0" smtClean="0"/>
              <a:t>781.250.3000</a:t>
            </a:r>
          </a:p>
          <a:p>
            <a:pPr lvl="1"/>
            <a:r>
              <a:rPr lang="en-US" dirty="0" smtClean="0"/>
              <a:t>Sharon’s email: okrinsky@cambridgecomputer.com</a:t>
            </a:r>
            <a:endParaRPr lang="en-US" dirty="0"/>
          </a:p>
          <a:p>
            <a:pPr lvl="1"/>
            <a:r>
              <a:rPr lang="en-US" dirty="0"/>
              <a:t>Sales email:  sales@CambridgeComputer.com </a:t>
            </a:r>
            <a:r>
              <a:rPr lang="en-US" dirty="0" smtClean="0"/>
              <a:t/>
            </a:r>
            <a:br>
              <a:rPr lang="en-US" dirty="0" smtClean="0"/>
            </a:br>
            <a:endParaRPr lang="en-US" dirty="0"/>
          </a:p>
          <a:p>
            <a:r>
              <a:rPr lang="en-US" dirty="0"/>
              <a:t>You can always contact me: </a:t>
            </a:r>
            <a:endParaRPr lang="en-US" dirty="0" smtClean="0"/>
          </a:p>
          <a:p>
            <a:pPr algn="ctr">
              <a:buNone/>
            </a:pPr>
            <a:r>
              <a:rPr lang="en-US" dirty="0" smtClean="0"/>
              <a:t>Matt Steinberg, Director of Solution Architecture</a:t>
            </a:r>
            <a:endParaRPr lang="en-US" dirty="0"/>
          </a:p>
          <a:p>
            <a:pPr algn="ctr">
              <a:buFontTx/>
              <a:buNone/>
            </a:pPr>
            <a:r>
              <a:rPr lang="en-US" dirty="0" smtClean="0"/>
              <a:t>msteinberg@CambridgeComputer.com</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65864" name="Rectangle 8"/>
          <p:cNvSpPr>
            <a:spLocks noGrp="1" noChangeArrowheads="1"/>
          </p:cNvSpPr>
          <p:nvPr>
            <p:ph type="title"/>
          </p:nvPr>
        </p:nvSpPr>
        <p:spPr/>
        <p:txBody>
          <a:bodyPr/>
          <a:lstStyle/>
          <a:p>
            <a:r>
              <a:rPr lang="en-US" dirty="0" smtClean="0"/>
              <a:t>Lectures </a:t>
            </a:r>
            <a:r>
              <a:rPr lang="en-US" dirty="0"/>
              <a:t>in Our Series</a:t>
            </a:r>
          </a:p>
        </p:txBody>
      </p:sp>
      <p:sp>
        <p:nvSpPr>
          <p:cNvPr id="3065865" name="Rectangle 9"/>
          <p:cNvSpPr>
            <a:spLocks noGrp="1" noChangeArrowheads="1"/>
          </p:cNvSpPr>
          <p:nvPr>
            <p:ph type="body" idx="1"/>
          </p:nvPr>
        </p:nvSpPr>
        <p:spPr/>
        <p:txBody>
          <a:bodyPr/>
          <a:lstStyle/>
          <a:p>
            <a:r>
              <a:rPr lang="en-US" sz="2400" dirty="0"/>
              <a:t>Offered spring and summer </a:t>
            </a:r>
            <a:r>
              <a:rPr lang="en-US" sz="2400" dirty="0" smtClean="0"/>
              <a:t>2009:</a:t>
            </a:r>
            <a:endParaRPr lang="en-US" sz="2400" dirty="0"/>
          </a:p>
          <a:p>
            <a:pPr lvl="1"/>
            <a:r>
              <a:rPr lang="en-US" sz="2000" dirty="0"/>
              <a:t>Eliminating Backup System Bottlenecks:  Integrating Disk and Next Generation Technologies into Your Existing Backup System</a:t>
            </a:r>
          </a:p>
          <a:p>
            <a:pPr lvl="1"/>
            <a:r>
              <a:rPr lang="en-US" sz="2000" dirty="0"/>
              <a:t>Next Generation Storage Networking: Beyond Conventional SAN &amp; NAS</a:t>
            </a:r>
          </a:p>
          <a:p>
            <a:pPr lvl="1"/>
            <a:r>
              <a:rPr lang="en-US" sz="2000" dirty="0"/>
              <a:t>A Crash Course on Wide Area Data Replication </a:t>
            </a:r>
          </a:p>
          <a:p>
            <a:pPr lvl="1"/>
            <a:r>
              <a:rPr lang="en-US" sz="2000" dirty="0"/>
              <a:t>Storage Management and High Availability Options for MS Exchange</a:t>
            </a:r>
          </a:p>
          <a:p>
            <a:r>
              <a:rPr lang="en-US" sz="2400" dirty="0"/>
              <a:t>Coming Soon</a:t>
            </a:r>
          </a:p>
          <a:p>
            <a:pPr lvl="1"/>
            <a:r>
              <a:rPr lang="en-US" sz="2000" dirty="0"/>
              <a:t>High Performance Data Storage:  Pushing the Limits for Demanding Applications</a:t>
            </a:r>
          </a:p>
          <a:p>
            <a:pPr lvl="1"/>
            <a:r>
              <a:rPr lang="en-US" sz="2000" dirty="0"/>
              <a:t>Data Storage Alternatives for Healthcare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Next Generation Storage Networking:  Beyond Conventional SAN &amp; NAS</a:t>
            </a:r>
            <a:br>
              <a:rPr lang="en-US" dirty="0"/>
            </a:br>
            <a:r>
              <a:rPr lang="en-US" b="0" dirty="0"/>
              <a:t>© Copyright </a:t>
            </a:r>
            <a:r>
              <a:rPr lang="en-US" b="0" dirty="0" smtClean="0"/>
              <a:t>2009, </a:t>
            </a:r>
            <a:r>
              <a:rPr lang="en-US" b="0" dirty="0"/>
              <a:t>Cambridge Computer Services, Inc.  All rights reserved.</a:t>
            </a:r>
            <a:r>
              <a:rPr lang="en-US" b="0" dirty="0">
                <a:solidFill>
                  <a:schemeClr val="accent2"/>
                </a:solidFill>
              </a:rPr>
              <a:t>                 </a:t>
            </a:r>
            <a:endParaRPr lang="en-US" sz="1400" b="0" dirty="0">
              <a:solidFill>
                <a:schemeClr val="tx1"/>
              </a:solidFill>
            </a:endParaRPr>
          </a:p>
        </p:txBody>
      </p:sp>
      <p:sp>
        <p:nvSpPr>
          <p:cNvPr id="3069958" name="Rectangle 6"/>
          <p:cNvSpPr>
            <a:spLocks noGrp="1" noChangeArrowheads="1"/>
          </p:cNvSpPr>
          <p:nvPr>
            <p:ph type="title"/>
          </p:nvPr>
        </p:nvSpPr>
        <p:spPr/>
        <p:txBody>
          <a:bodyPr/>
          <a:lstStyle/>
          <a:p>
            <a:r>
              <a:rPr lang="en-US" dirty="0"/>
              <a:t>Copyright Notice</a:t>
            </a:r>
          </a:p>
        </p:txBody>
      </p:sp>
      <p:sp>
        <p:nvSpPr>
          <p:cNvPr id="3069959" name="Rectangle 7"/>
          <p:cNvSpPr>
            <a:spLocks noGrp="1" noChangeArrowheads="1"/>
          </p:cNvSpPr>
          <p:nvPr>
            <p:ph type="body" idx="1"/>
          </p:nvPr>
        </p:nvSpPr>
        <p:spPr/>
        <p:txBody>
          <a:bodyPr/>
          <a:lstStyle/>
          <a:p>
            <a:r>
              <a:rPr lang="en-US" dirty="0" smtClean="0"/>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author(s).</a:t>
            </a:r>
          </a:p>
          <a:p>
            <a:endParaRPr 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mbridge 08">
  <a:themeElements>
    <a:clrScheme name="Cambridge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mbridge 08">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charset="0"/>
          </a:defRPr>
        </a:defPPr>
      </a:lstStyle>
    </a:lnDef>
  </a:objectDefaults>
  <a:extraClrSchemeLst>
    <a:extraClrScheme>
      <a:clrScheme name="Cambridge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mbridge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mbridge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mbridge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mbridge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mbridge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mbridge 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mbridge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mbridge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mbridge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mbridge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mbridge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Cambridge 08</Template>
  <TotalTime>4213</TotalTime>
  <Words>2221</Words>
  <Application>Microsoft PowerPoint</Application>
  <PresentationFormat>On-screen Show (4:3)</PresentationFormat>
  <Paragraphs>281</Paragraphs>
  <Slides>33</Slides>
  <Notes>33</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Cambridge 08</vt:lpstr>
      <vt:lpstr>Custom Design</vt:lpstr>
      <vt:lpstr>CorelDRAW</vt:lpstr>
      <vt:lpstr>A Successful Model for a Replicated Central Storage Service</vt:lpstr>
      <vt:lpstr>About Your Lecturer</vt:lpstr>
      <vt:lpstr>Cambridge Computer</vt:lpstr>
      <vt:lpstr>Areas of Expertise</vt:lpstr>
      <vt:lpstr>About Cambridge Computer iVAR – Vendor Independent VAR</vt:lpstr>
      <vt:lpstr>How Our Business Works</vt:lpstr>
      <vt:lpstr>How to Engage Us </vt:lpstr>
      <vt:lpstr>Lectures in Our Series</vt:lpstr>
      <vt:lpstr>Copyright Notice</vt:lpstr>
      <vt:lpstr>Spindle Virtualization:  Next Generation SAN Arrays, Compellent Storage Center</vt:lpstr>
      <vt:lpstr>Chunking / Paging</vt:lpstr>
      <vt:lpstr>Aggregate Smaller Stripe Sets Within the Array</vt:lpstr>
      <vt:lpstr>Now Imagine The Chunks are Smaller: 256MB down to 1MB or Less</vt:lpstr>
      <vt:lpstr>Smaller Chunks Are Easy to Move Around</vt:lpstr>
      <vt:lpstr>Load Balancing Across RAID Levels</vt:lpstr>
      <vt:lpstr>Spindle Balancing with Virtual Volumes </vt:lpstr>
      <vt:lpstr>Features Associated with Spindle Virtualization </vt:lpstr>
      <vt:lpstr>Features Associated with Dynamic Block Mapping</vt:lpstr>
      <vt:lpstr>Compellent’s Feature Set</vt:lpstr>
      <vt:lpstr>Thin Provisioning /Over Subscription</vt:lpstr>
      <vt:lpstr>Snapshots</vt:lpstr>
      <vt:lpstr>Most Snapshots are Accomplished via Copy-On-Write (COW)</vt:lpstr>
      <vt:lpstr>Snapshots Enable Replication and DR</vt:lpstr>
      <vt:lpstr>Optimized Placement on the Spindle</vt:lpstr>
      <vt:lpstr>Spindle Optimization</vt:lpstr>
      <vt:lpstr>Spindle Optimization</vt:lpstr>
      <vt:lpstr>Dynamic Tiered Storage  - Block Level HSM</vt:lpstr>
      <vt:lpstr>What Do You Get From Dynamic Tiered Storage?</vt:lpstr>
      <vt:lpstr>Summary of Key Advantages Spindle Virtualization</vt:lpstr>
      <vt:lpstr>What Trends Are Mandating Spindle Virtualization?</vt:lpstr>
      <vt:lpstr>Integrated Disaster Recovery and DR</vt:lpstr>
      <vt:lpstr>Server Virtualization – The Killer App</vt:lpstr>
      <vt:lpstr>Questions and Answers</vt:lpstr>
    </vt:vector>
  </TitlesOfParts>
  <Company> Cambridge Computer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Successful Model for a Replicated Central Storage Service</dc:title>
  <dc:subject>SERC08</dc:subject>
  <dc:creator>Matt Steinberg</dc:creator>
  <cp:lastModifiedBy>msteinberg</cp:lastModifiedBy>
  <cp:revision>47</cp:revision>
  <cp:lastPrinted>2004-06-06T16:06:41Z</cp:lastPrinted>
  <dcterms:created xsi:type="dcterms:W3CDTF">2008-06-13T17:39:53Z</dcterms:created>
  <dcterms:modified xsi:type="dcterms:W3CDTF">2009-01-05T21:09:02Z</dcterms:modified>
</cp:coreProperties>
</file>