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29"/>
  </p:notesMasterIdLst>
  <p:sldIdLst>
    <p:sldId id="262" r:id="rId2"/>
    <p:sldId id="263" r:id="rId3"/>
    <p:sldId id="264" r:id="rId4"/>
    <p:sldId id="265" r:id="rId5"/>
    <p:sldId id="266" r:id="rId6"/>
    <p:sldId id="285" r:id="rId7"/>
    <p:sldId id="267" r:id="rId8"/>
    <p:sldId id="268" r:id="rId9"/>
    <p:sldId id="269" r:id="rId10"/>
    <p:sldId id="270" r:id="rId11"/>
    <p:sldId id="271" r:id="rId12"/>
    <p:sldId id="272" r:id="rId13"/>
    <p:sldId id="273" r:id="rId14"/>
    <p:sldId id="274" r:id="rId15"/>
    <p:sldId id="275" r:id="rId16"/>
    <p:sldId id="286" r:id="rId17"/>
    <p:sldId id="276" r:id="rId18"/>
    <p:sldId id="277" r:id="rId19"/>
    <p:sldId id="281" r:id="rId20"/>
    <p:sldId id="278" r:id="rId21"/>
    <p:sldId id="282" r:id="rId22"/>
    <p:sldId id="288" r:id="rId23"/>
    <p:sldId id="279" r:id="rId24"/>
    <p:sldId id="280" r:id="rId25"/>
    <p:sldId id="283" r:id="rId26"/>
    <p:sldId id="287" r:id="rId27"/>
    <p:sldId id="284"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FF"/>
    <a:srgbClr val="B3FF9B"/>
    <a:srgbClr val="CCC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794" autoAdjust="0"/>
    <p:restoredTop sz="94599" autoAdjust="0"/>
  </p:normalViewPr>
  <p:slideViewPr>
    <p:cSldViewPr>
      <p:cViewPr>
        <p:scale>
          <a:sx n="75" d="100"/>
          <a:sy n="75" d="100"/>
        </p:scale>
        <p:origin x="-1050" y="-7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B977E316-ADBF-49DF-B372-06FBFA78E386}" type="datetimeFigureOut">
              <a:rPr lang="en-US"/>
              <a:pPr>
                <a:defRPr/>
              </a:pPr>
              <a:t>1/14/2009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hangingPunct="1">
              <a:defRPr sz="1200"/>
            </a:lvl1pPr>
          </a:lstStyle>
          <a:p>
            <a:pPr>
              <a:defRPr/>
            </a:pPr>
            <a:fld id="{F186C81F-B7B7-40C5-81D6-288C8D0F095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F0647C-7B1C-4419-977F-EA53B2017DDA}" type="slidenum">
              <a:rPr lang="en-US" smtClean="0"/>
              <a:pPr/>
              <a:t>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Our situation is unique because we are a coop school and half of our students were not on campus during the launch. Hopefully we are able to promote this service in the summer while they are on campus. </a:t>
            </a:r>
          </a:p>
          <a:p>
            <a:pPr eaLnBrk="1" hangingPunct="1">
              <a:spcBef>
                <a:spcPct val="0"/>
              </a:spcBef>
            </a:pPr>
            <a:endParaRPr lang="en-US" smtClean="0"/>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F6D4FA4-A5E9-4B2C-83EB-C0AE62C6862C}" type="slidenum">
              <a:rPr lang="en-US" smtClean="0"/>
              <a:pPr/>
              <a:t>20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427B4F96-DD7F-4F4C-8901-95F842B83FEC}" type="datetimeFigureOut">
              <a:rPr lang="en-US"/>
              <a:pPr>
                <a:defRPr/>
              </a:pPr>
              <a:t>1/14/2009</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00172DC-25A0-4CBE-89AE-1B7E180891C4}"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291DFA07-3E4B-4C31-BAA7-42C77A9B3EE1}" type="datetimeFigureOut">
              <a:rPr lang="en-US"/>
              <a:pPr>
                <a:defRPr/>
              </a:pPr>
              <a:t>1/14/2009</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59795BD-1268-4E92-B8B6-1B73B4777F6A}"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12A29643-8490-48E2-A3A5-F5AE36A47A59}" type="datetimeFigureOut">
              <a:rPr lang="en-US"/>
              <a:pPr>
                <a:defRPr/>
              </a:pPr>
              <a:t>1/14/2009</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69F42F8-7D4B-4355-B35B-4F5B2D4EE1C6}"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3638"/>
            <a:ext cx="2133600" cy="457200"/>
          </a:xfrm>
        </p:spPr>
        <p:txBody>
          <a:bodyPr/>
          <a:lstStyle>
            <a:lvl1pPr>
              <a:defRPr/>
            </a:lvl1pPr>
          </a:lstStyle>
          <a:p>
            <a:pPr>
              <a:defRPr/>
            </a:pPr>
            <a:fld id="{267C0863-A852-4A22-95D0-0257B4F0CD81}" type="datetimeFigureOut">
              <a:rPr lang="en-US"/>
              <a:pPr>
                <a:defRPr/>
              </a:pPr>
              <a:t>1/14/2009</a:t>
            </a:fld>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pPr>
              <a:defRPr/>
            </a:pPr>
            <a:fld id="{A60B85D8-E02A-4261-AC1C-87B6396905A1}"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F87E59A4-1693-4BA3-9831-A861F2D84654}" type="datetimeFigureOut">
              <a:rPr lang="en-US"/>
              <a:pPr>
                <a:defRPr/>
              </a:pPr>
              <a:t>1/14/2009</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B39A3FB-D921-43E7-BE52-2A7D35DC6457}"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7E21D7F-8495-4652-AE1C-D2D925A25565}" type="datetimeFigureOut">
              <a:rPr lang="en-US"/>
              <a:pPr>
                <a:defRPr/>
              </a:pPr>
              <a:t>1/14/2009</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8E93047-5085-439B-AFEE-A348449C94A5}"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432378BF-0ABD-4712-8E95-032A379D21D5}" type="datetimeFigureOut">
              <a:rPr lang="en-US"/>
              <a:pPr>
                <a:defRPr/>
              </a:pPr>
              <a:t>1/14/2009</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8782E71-F191-48E5-B0CE-7F77DAACD8FB}"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8193626B-46E4-4F64-8CB2-81A410005814}" type="datetimeFigureOut">
              <a:rPr lang="en-US"/>
              <a:pPr>
                <a:defRPr/>
              </a:pPr>
              <a:t>1/14/2009</a:t>
            </a:fld>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E69CA52-2680-441F-8C9A-4C6824F4829B}"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4AAF9830-BA5D-4AF6-B868-4B507F999DF3}" type="datetimeFigureOut">
              <a:rPr lang="en-US"/>
              <a:pPr>
                <a:defRPr/>
              </a:pPr>
              <a:t>1/14/2009</a:t>
            </a:fld>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0C013DF-A0D5-4FF5-BFFE-C8D8DAACC011}"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0201772-72B2-492F-B04C-E7CD9ABBBDA7}" type="datetimeFigureOut">
              <a:rPr lang="en-US"/>
              <a:pPr>
                <a:defRPr/>
              </a:pPr>
              <a:t>1/14/2009</a:t>
            </a:fld>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867412F2-FD32-4C49-A21B-FD583EAFB690}"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67AAA26-6EE9-492E-A442-829F0F49747A}" type="datetimeFigureOut">
              <a:rPr lang="en-US"/>
              <a:pPr>
                <a:defRPr/>
              </a:pPr>
              <a:t>1/14/2009</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207C164-ED5E-4461-971D-71B9B201FB5F}"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9A72F0D-90EF-442D-8E0F-8C0F4CA61498}" type="datetimeFigureOut">
              <a:rPr lang="en-US"/>
              <a:pPr>
                <a:defRPr/>
              </a:pPr>
              <a:t>1/14/2009</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5CFB45A-1122-4C54-A39D-668B847A2D50}"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55651"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565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mj-lt"/>
              </a:defRPr>
            </a:lvl1pPr>
          </a:lstStyle>
          <a:p>
            <a:pPr>
              <a:defRPr/>
            </a:pPr>
            <a:fld id="{C39C1FD2-1EC0-4921-B013-94D50FE03209}" type="datetimeFigureOut">
              <a:rPr lang="en-US"/>
              <a:pPr>
                <a:defRPr/>
              </a:pPr>
              <a:t>1/14/2009</a:t>
            </a:fld>
            <a:endParaRPr lang="en-US" altLang="en-US"/>
          </a:p>
        </p:txBody>
      </p:sp>
      <p:sp>
        <p:nvSpPr>
          <p:cNvPr id="15565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155654"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mj-lt"/>
              </a:defRPr>
            </a:lvl1pPr>
          </a:lstStyle>
          <a:p>
            <a:pPr>
              <a:defRPr/>
            </a:pPr>
            <a:fld id="{3920BEB0-E510-49EB-8E23-7FFDBED805A6}" type="slidenum">
              <a:rPr lang="en-US" altLang="en-US"/>
              <a:pPr>
                <a:defRPr/>
              </a:pPr>
              <a:t>‹#›</a:t>
            </a:fld>
            <a:endParaRPr lang="en-US" altLang="en-US"/>
          </a:p>
        </p:txBody>
      </p:sp>
      <p:sp>
        <p:nvSpPr>
          <p:cNvPr id="155655"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lgn="ctr">
              <a:defRPr/>
            </a:pPr>
            <a:endParaRPr lang="en-US"/>
          </a:p>
        </p:txBody>
      </p:sp>
      <p:sp>
        <p:nvSpPr>
          <p:cNvPr id="155656"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772" r:id="rId1"/>
    <p:sldLayoutId id="2147483771" r:id="rId2"/>
    <p:sldLayoutId id="2147483770" r:id="rId3"/>
    <p:sldLayoutId id="2147483769" r:id="rId4"/>
    <p:sldLayoutId id="2147483768" r:id="rId5"/>
    <p:sldLayoutId id="2147483767" r:id="rId6"/>
    <p:sldLayoutId id="2147483766" r:id="rId7"/>
    <p:sldLayoutId id="2147483765" r:id="rId8"/>
    <p:sldLayoutId id="2147483764" r:id="rId9"/>
    <p:sldLayoutId id="2147483763" r:id="rId10"/>
    <p:sldLayoutId id="2147483762" r:id="rId11"/>
    <p:sldLayoutId id="2147483773" r:id="rId12"/>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5650"/>
                                        </p:tgtEl>
                                        <p:attrNameLst>
                                          <p:attrName>style.visibility</p:attrName>
                                        </p:attrNameLst>
                                      </p:cBhvr>
                                      <p:to>
                                        <p:strVal val="visible"/>
                                      </p:to>
                                    </p:set>
                                    <p:animEffect transition="in" filter="fade">
                                      <p:cBhvr>
                                        <p:cTn id="7" dur="2000"/>
                                        <p:tgtEl>
                                          <p:spTgt spid="1556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5651">
                                            <p:txEl>
                                              <p:pRg st="0" end="0"/>
                                            </p:txEl>
                                          </p:spTgt>
                                        </p:tgtEl>
                                        <p:attrNameLst>
                                          <p:attrName>style.visibility</p:attrName>
                                        </p:attrNameLst>
                                      </p:cBhvr>
                                      <p:to>
                                        <p:strVal val="visible"/>
                                      </p:to>
                                    </p:set>
                                    <p:animEffect transition="in" filter="fade">
                                      <p:cBhvr>
                                        <p:cTn id="12" dur="2000"/>
                                        <p:tgtEl>
                                          <p:spTgt spid="155651">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55651">
                                            <p:txEl>
                                              <p:pRg st="1" end="1"/>
                                            </p:txEl>
                                          </p:spTgt>
                                        </p:tgtEl>
                                        <p:attrNameLst>
                                          <p:attrName>style.visibility</p:attrName>
                                        </p:attrNameLst>
                                      </p:cBhvr>
                                      <p:to>
                                        <p:strVal val="visible"/>
                                      </p:to>
                                    </p:set>
                                    <p:animEffect transition="in" filter="fade">
                                      <p:cBhvr>
                                        <p:cTn id="15" dur="2000"/>
                                        <p:tgtEl>
                                          <p:spTgt spid="155651">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55651">
                                            <p:txEl>
                                              <p:pRg st="2" end="2"/>
                                            </p:txEl>
                                          </p:spTgt>
                                        </p:tgtEl>
                                        <p:attrNameLst>
                                          <p:attrName>style.visibility</p:attrName>
                                        </p:attrNameLst>
                                      </p:cBhvr>
                                      <p:to>
                                        <p:strVal val="visible"/>
                                      </p:to>
                                    </p:set>
                                    <p:animEffect transition="in" filter="fade">
                                      <p:cBhvr>
                                        <p:cTn id="18" dur="2000"/>
                                        <p:tgtEl>
                                          <p:spTgt spid="155651">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55651">
                                            <p:txEl>
                                              <p:pRg st="3" end="3"/>
                                            </p:txEl>
                                          </p:spTgt>
                                        </p:tgtEl>
                                        <p:attrNameLst>
                                          <p:attrName>style.visibility</p:attrName>
                                        </p:attrNameLst>
                                      </p:cBhvr>
                                      <p:to>
                                        <p:strVal val="visible"/>
                                      </p:to>
                                    </p:set>
                                    <p:animEffect transition="in" filter="fade">
                                      <p:cBhvr>
                                        <p:cTn id="21" dur="2000"/>
                                        <p:tgtEl>
                                          <p:spTgt spid="155651">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55651">
                                            <p:txEl>
                                              <p:pRg st="4" end="4"/>
                                            </p:txEl>
                                          </p:spTgt>
                                        </p:tgtEl>
                                        <p:attrNameLst>
                                          <p:attrName>style.visibility</p:attrName>
                                        </p:attrNameLst>
                                      </p:cBhvr>
                                      <p:to>
                                        <p:strVal val="visible"/>
                                      </p:to>
                                    </p:set>
                                    <p:animEffect transition="in" filter="fade">
                                      <p:cBhvr>
                                        <p:cTn id="24" dur="2000"/>
                                        <p:tgtEl>
                                          <p:spTgt spid="1556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0" grpId="0"/>
      <p:bldP spid="155651" grpId="0" build="p">
        <p:tmplLst>
          <p:tmpl lvl="1">
            <p:tnLst>
              <p:par>
                <p:cTn presetID="10" presetClass="entr" presetSubtype="0" fill="hold" nodeType="clickEffect">
                  <p:stCondLst>
                    <p:cond delay="0"/>
                  </p:stCondLst>
                  <p:childTnLst>
                    <p:set>
                      <p:cBhvr>
                        <p:cTn dur="1" fill="hold">
                          <p:stCondLst>
                            <p:cond delay="0"/>
                          </p:stCondLst>
                        </p:cTn>
                        <p:tgtEl>
                          <p:spTgt spid="155651"/>
                        </p:tgtEl>
                        <p:attrNameLst>
                          <p:attrName>style.visibility</p:attrName>
                        </p:attrNameLst>
                      </p:cBhvr>
                      <p:to>
                        <p:strVal val="visible"/>
                      </p:to>
                    </p:set>
                    <p:animEffect transition="in" filter="fade">
                      <p:cBhvr>
                        <p:cTn dur="2000"/>
                        <p:tgtEl>
                          <p:spTgt spid="155651"/>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55651"/>
                        </p:tgtEl>
                        <p:attrNameLst>
                          <p:attrName>style.visibility</p:attrName>
                        </p:attrNameLst>
                      </p:cBhvr>
                      <p:to>
                        <p:strVal val="visible"/>
                      </p:to>
                    </p:set>
                    <p:animEffect transition="in" filter="fade">
                      <p:cBhvr>
                        <p:cTn dur="2000"/>
                        <p:tgtEl>
                          <p:spTgt spid="155651"/>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55651"/>
                        </p:tgtEl>
                        <p:attrNameLst>
                          <p:attrName>style.visibility</p:attrName>
                        </p:attrNameLst>
                      </p:cBhvr>
                      <p:to>
                        <p:strVal val="visible"/>
                      </p:to>
                    </p:set>
                    <p:animEffect transition="in" filter="fade">
                      <p:cBhvr>
                        <p:cTn dur="2000"/>
                        <p:tgtEl>
                          <p:spTgt spid="155651"/>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55651"/>
                        </p:tgtEl>
                        <p:attrNameLst>
                          <p:attrName>style.visibility</p:attrName>
                        </p:attrNameLst>
                      </p:cBhvr>
                      <p:to>
                        <p:strVal val="visible"/>
                      </p:to>
                    </p:set>
                    <p:animEffect transition="in" filter="fade">
                      <p:cBhvr>
                        <p:cTn dur="2000"/>
                        <p:tgtEl>
                          <p:spTgt spid="155651"/>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55651"/>
                        </p:tgtEl>
                        <p:attrNameLst>
                          <p:attrName>style.visibility</p:attrName>
                        </p:attrNameLst>
                      </p:cBhvr>
                      <p:to>
                        <p:strVal val="visible"/>
                      </p:to>
                    </p:set>
                    <p:animEffect transition="in" filter="fade">
                      <p:cBhvr>
                        <p:cTn dur="2000"/>
                        <p:tgtEl>
                          <p:spTgt spid="155651"/>
                        </p:tgtEl>
                      </p:cBhvr>
                    </p:animEffec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eaLnBrk="0" fontAlgn="base" hangingPunct="0">
        <a:spcBef>
          <a:spcPct val="0"/>
        </a:spcBef>
        <a:spcAft>
          <a:spcPct val="0"/>
        </a:spcAft>
        <a:defRPr sz="4200">
          <a:solidFill>
            <a:schemeClr val="tx2"/>
          </a:solidFill>
          <a:latin typeface="Garamond" pitchFamily="18" charset="0"/>
        </a:defRPr>
      </a:lvl6pPr>
      <a:lvl7pPr marL="914400" algn="l" rtl="0" eaLnBrk="0" fontAlgn="base" hangingPunct="0">
        <a:spcBef>
          <a:spcPct val="0"/>
        </a:spcBef>
        <a:spcAft>
          <a:spcPct val="0"/>
        </a:spcAft>
        <a:defRPr sz="4200">
          <a:solidFill>
            <a:schemeClr val="tx2"/>
          </a:solidFill>
          <a:latin typeface="Garamond" pitchFamily="18" charset="0"/>
        </a:defRPr>
      </a:lvl7pPr>
      <a:lvl8pPr marL="1371600" algn="l" rtl="0" eaLnBrk="0" fontAlgn="base" hangingPunct="0">
        <a:spcBef>
          <a:spcPct val="0"/>
        </a:spcBef>
        <a:spcAft>
          <a:spcPct val="0"/>
        </a:spcAft>
        <a:defRPr sz="4200">
          <a:solidFill>
            <a:schemeClr val="tx2"/>
          </a:solidFill>
          <a:latin typeface="Garamond" pitchFamily="18" charset="0"/>
        </a:defRPr>
      </a:lvl8pPr>
      <a:lvl9pPr marL="1828800" algn="l" rtl="0" eaLnBrk="0" fontAlgn="base" hangingPunct="0">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www.drexel.edu/linkedu"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21.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3.v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adele@drexel.edu" TargetMode="External"/><Relationship Id="rId2" Type="http://schemas.openxmlformats.org/officeDocument/2006/relationships/image" Target="../media/image13.jpeg"/><Relationship Id="rId1" Type="http://schemas.openxmlformats.org/officeDocument/2006/relationships/slideLayout" Target="../slideLayouts/slideLayout7.xml"/><Relationship Id="rId4" Type="http://schemas.openxmlformats.org/officeDocument/2006/relationships/hyperlink" Target="mailto:jen@drexel.ed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7" name="Rectangle 4"/>
          <p:cNvSpPr>
            <a:spLocks noGrp="1" noChangeArrowheads="1"/>
          </p:cNvSpPr>
          <p:nvPr>
            <p:ph type="ctrTitle" idx="4294967295"/>
          </p:nvPr>
        </p:nvSpPr>
        <p:spPr>
          <a:xfrm>
            <a:off x="762000" y="228601"/>
            <a:ext cx="7772400" cy="1904999"/>
          </a:xfrm>
        </p:spPr>
        <p:txBody>
          <a:bodyPr anchor="ctr"/>
          <a:lstStyle/>
          <a:p>
            <a:pPr algn="ctr" eaLnBrk="1" hangingPunct="1"/>
            <a:r>
              <a:rPr lang="en-US" sz="5000" dirty="0" smtClean="0"/>
              <a:t>Email</a:t>
            </a:r>
            <a:r>
              <a:rPr lang="en-US" sz="5000" baseline="30000" dirty="0" smtClean="0"/>
              <a:t>3</a:t>
            </a:r>
            <a:r>
              <a:rPr lang="en-US" sz="5000" dirty="0" smtClean="0"/>
              <a:t/>
            </a:r>
            <a:br>
              <a:rPr lang="en-US" sz="5000" dirty="0" smtClean="0"/>
            </a:br>
            <a:r>
              <a:rPr lang="en-US" sz="3600" dirty="0" smtClean="0"/>
              <a:t>Drexel</a:t>
            </a:r>
            <a:r>
              <a:rPr lang="en-US" sz="5000" dirty="0" smtClean="0"/>
              <a:t> X </a:t>
            </a:r>
            <a:r>
              <a:rPr lang="en-US" sz="3600" dirty="0" smtClean="0"/>
              <a:t>Google</a:t>
            </a:r>
            <a:r>
              <a:rPr lang="en-US" sz="5000" dirty="0" smtClean="0"/>
              <a:t> X </a:t>
            </a:r>
            <a:r>
              <a:rPr lang="en-US" sz="3600" dirty="0" smtClean="0"/>
              <a:t>Microsoft</a:t>
            </a:r>
          </a:p>
        </p:txBody>
      </p:sp>
      <p:sp>
        <p:nvSpPr>
          <p:cNvPr id="14338" name="Text Box 4"/>
          <p:cNvSpPr txBox="1">
            <a:spLocks noChangeArrowheads="1"/>
          </p:cNvSpPr>
          <p:nvPr/>
        </p:nvSpPr>
        <p:spPr bwMode="auto">
          <a:xfrm>
            <a:off x="1752600" y="3429000"/>
            <a:ext cx="6934200" cy="1570038"/>
          </a:xfrm>
          <a:prstGeom prst="rect">
            <a:avLst/>
          </a:prstGeom>
          <a:noFill/>
          <a:ln w="9525">
            <a:noFill/>
            <a:miter lim="800000"/>
            <a:headEnd/>
            <a:tailEnd/>
          </a:ln>
        </p:spPr>
        <p:txBody>
          <a:bodyPr>
            <a:spAutoFit/>
          </a:bodyPr>
          <a:lstStyle/>
          <a:p>
            <a:pPr eaLnBrk="0" hangingPunct="0">
              <a:spcBef>
                <a:spcPct val="50000"/>
              </a:spcBef>
            </a:pPr>
            <a:r>
              <a:rPr lang="en-US" sz="2400" dirty="0">
                <a:solidFill>
                  <a:schemeClr val="tx2"/>
                </a:solidFill>
                <a:latin typeface="Garamond" pitchFamily="18" charset="0"/>
              </a:rPr>
              <a:t>Adele </a:t>
            </a:r>
            <a:r>
              <a:rPr lang="en-US" sz="2400" dirty="0" err="1">
                <a:solidFill>
                  <a:schemeClr val="tx2"/>
                </a:solidFill>
                <a:latin typeface="Garamond" pitchFamily="18" charset="0"/>
              </a:rPr>
              <a:t>Varenas</a:t>
            </a:r>
            <a:r>
              <a:rPr lang="en-US" sz="2400" dirty="0">
                <a:solidFill>
                  <a:schemeClr val="tx2"/>
                </a:solidFill>
                <a:latin typeface="Garamond" pitchFamily="18" charset="0"/>
              </a:rPr>
              <a:t>, Asst. Vice President for Client Services</a:t>
            </a:r>
            <a:br>
              <a:rPr lang="en-US" sz="2400" dirty="0">
                <a:solidFill>
                  <a:schemeClr val="tx2"/>
                </a:solidFill>
                <a:latin typeface="Garamond" pitchFamily="18" charset="0"/>
              </a:rPr>
            </a:br>
            <a:r>
              <a:rPr lang="en-US" sz="2400" dirty="0">
                <a:solidFill>
                  <a:schemeClr val="tx2"/>
                </a:solidFill>
                <a:latin typeface="Garamond" pitchFamily="18" charset="0"/>
              </a:rPr>
              <a:t>Jennifer Gay, Helpdesk Coordinator</a:t>
            </a:r>
            <a:br>
              <a:rPr lang="en-US" sz="2400" dirty="0">
                <a:solidFill>
                  <a:schemeClr val="tx2"/>
                </a:solidFill>
                <a:latin typeface="Garamond" pitchFamily="18" charset="0"/>
              </a:rPr>
            </a:br>
            <a:r>
              <a:rPr lang="en-US" sz="2400" dirty="0">
                <a:solidFill>
                  <a:schemeClr val="tx2"/>
                </a:solidFill>
                <a:latin typeface="Garamond" pitchFamily="18" charset="0"/>
              </a:rPr>
              <a:t>EDUCAUSE Mid-Atlantic Conference 2008</a:t>
            </a:r>
            <a:br>
              <a:rPr lang="en-US" sz="2400" dirty="0">
                <a:solidFill>
                  <a:schemeClr val="tx2"/>
                </a:solidFill>
                <a:latin typeface="Garamond" pitchFamily="18" charset="0"/>
              </a:rPr>
            </a:br>
            <a:r>
              <a:rPr lang="en-US" sz="2400" dirty="0">
                <a:solidFill>
                  <a:schemeClr val="tx2"/>
                </a:solidFill>
                <a:latin typeface="Garamond" pitchFamily="18" charset="0"/>
              </a:rPr>
              <a:t>January 7, 2009</a:t>
            </a:r>
          </a:p>
        </p:txBody>
      </p:sp>
      <p:pic>
        <p:nvPicPr>
          <p:cNvPr id="14339" name="Picture 6" descr="EDUCAUSE-logo-2c"/>
          <p:cNvPicPr>
            <a:picLocks noChangeAspect="1" noChangeArrowheads="1"/>
          </p:cNvPicPr>
          <p:nvPr/>
        </p:nvPicPr>
        <p:blipFill>
          <a:blip r:embed="rId2"/>
          <a:srcRect/>
          <a:stretch>
            <a:fillRect/>
          </a:stretch>
        </p:blipFill>
        <p:spPr bwMode="auto">
          <a:xfrm>
            <a:off x="3886200" y="2133600"/>
            <a:ext cx="1727200" cy="1017588"/>
          </a:xfrm>
          <a:prstGeom prst="rect">
            <a:avLst/>
          </a:prstGeom>
          <a:noFill/>
          <a:ln w="9525">
            <a:noFill/>
            <a:miter lim="800000"/>
            <a:headEnd/>
            <a:tailEnd/>
          </a:ln>
        </p:spPr>
      </p:pic>
      <p:pic>
        <p:nvPicPr>
          <p:cNvPr id="14340" name="Picture 9" descr="Logo: darker yellow foreground and blue background"/>
          <p:cNvPicPr>
            <a:picLocks noChangeAspect="1" noChangeArrowheads="1"/>
          </p:cNvPicPr>
          <p:nvPr/>
        </p:nvPicPr>
        <p:blipFill>
          <a:blip r:embed="rId3"/>
          <a:srcRect/>
          <a:stretch>
            <a:fillRect/>
          </a:stretch>
        </p:blipFill>
        <p:spPr bwMode="auto">
          <a:xfrm>
            <a:off x="457200" y="3581400"/>
            <a:ext cx="1123950" cy="1238250"/>
          </a:xfrm>
          <a:prstGeom prst="rect">
            <a:avLst/>
          </a:prstGeom>
          <a:noFill/>
          <a:ln w="9525">
            <a:noFill/>
            <a:miter lim="800000"/>
            <a:headEnd/>
            <a:tailEnd/>
          </a:ln>
        </p:spPr>
      </p:pic>
      <p:sp>
        <p:nvSpPr>
          <p:cNvPr id="8" name="TextBox 7"/>
          <p:cNvSpPr txBox="1"/>
          <p:nvPr/>
        </p:nvSpPr>
        <p:spPr>
          <a:xfrm>
            <a:off x="533400" y="5105400"/>
            <a:ext cx="8229600" cy="1107996"/>
          </a:xfrm>
          <a:prstGeom prst="rect">
            <a:avLst/>
          </a:prstGeom>
          <a:noFill/>
        </p:spPr>
        <p:txBody>
          <a:bodyPr wrap="square" rtlCol="0">
            <a:spAutoFit/>
          </a:bodyPr>
          <a:lstStyle/>
          <a:p>
            <a:r>
              <a:rPr lang="en-US" sz="1200" dirty="0" smtClean="0"/>
              <a:t>Copyright  </a:t>
            </a:r>
            <a:r>
              <a:rPr lang="en-US" sz="1200" dirty="0" smtClean="0"/>
              <a:t>Jennifer Gay and Adele </a:t>
            </a:r>
            <a:r>
              <a:rPr lang="en-US" sz="1200" dirty="0" err="1" smtClean="0"/>
              <a:t>Varenas</a:t>
            </a:r>
            <a:r>
              <a:rPr lang="en-US" sz="1200" dirty="0" smtClean="0"/>
              <a:t> , 2009. </a:t>
            </a:r>
            <a:r>
              <a:rPr lang="en-US" sz="1200" dirty="0" smtClean="0"/>
              <a:t>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337"/>
                                        </p:tgtEl>
                                        <p:attrNameLst>
                                          <p:attrName>style.visibility</p:attrName>
                                        </p:attrNameLst>
                                      </p:cBhvr>
                                      <p:to>
                                        <p:strVal val="visible"/>
                                      </p:to>
                                    </p:set>
                                    <p:animEffect transition="in" filter="fade">
                                      <p:cBhvr>
                                        <p:cTn id="7" dur="2000"/>
                                        <p:tgtEl>
                                          <p:spTgt spid="14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7" name="Title 1"/>
          <p:cNvSpPr>
            <a:spLocks noGrp="1"/>
          </p:cNvSpPr>
          <p:nvPr>
            <p:ph type="title" idx="4294967295"/>
          </p:nvPr>
        </p:nvSpPr>
        <p:spPr/>
        <p:txBody>
          <a:bodyPr anchor="ctr"/>
          <a:lstStyle/>
          <a:p>
            <a:pPr algn="ctr" eaLnBrk="1" hangingPunct="1"/>
            <a:r>
              <a:rPr lang="en-US" smtClean="0"/>
              <a:t>Back-end Configuration</a:t>
            </a:r>
          </a:p>
        </p:txBody>
      </p:sp>
      <p:sp>
        <p:nvSpPr>
          <p:cNvPr id="24578" name="Content Placeholder 2"/>
          <p:cNvSpPr>
            <a:spLocks noGrp="1"/>
          </p:cNvSpPr>
          <p:nvPr>
            <p:ph idx="4294967295"/>
          </p:nvPr>
        </p:nvSpPr>
        <p:spPr/>
        <p:txBody>
          <a:bodyPr/>
          <a:lstStyle/>
          <a:p>
            <a:pPr eaLnBrk="1" hangingPunct="1"/>
            <a:r>
              <a:rPr lang="en-US" smtClean="0"/>
              <a:t>Created a web service that allowed communication between Google, MS and our homegrown IDMS</a:t>
            </a:r>
          </a:p>
          <a:p>
            <a:pPr eaLnBrk="1" hangingPunct="1"/>
            <a:r>
              <a:rPr lang="en-US" smtClean="0"/>
              <a:t>Modified end-user interface for our IDMS to allow student to activate accounts</a:t>
            </a:r>
          </a:p>
        </p:txBody>
      </p:sp>
      <p:pic>
        <p:nvPicPr>
          <p:cNvPr id="24579" name="Picture 2" descr="C:\Documents and Settings\jlg59.DREXEL\Local Settings\Temporary Internet Files\Content.IE5\9407T9WD\MCj01993980000[1].wmf"/>
          <p:cNvPicPr>
            <a:picLocks noChangeAspect="1" noChangeArrowheads="1"/>
          </p:cNvPicPr>
          <p:nvPr/>
        </p:nvPicPr>
        <p:blipFill>
          <a:blip r:embed="rId2"/>
          <a:srcRect/>
          <a:stretch>
            <a:fillRect/>
          </a:stretch>
        </p:blipFill>
        <p:spPr bwMode="auto">
          <a:xfrm>
            <a:off x="3124200" y="4114800"/>
            <a:ext cx="2217738" cy="195103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577"/>
                                        </p:tgtEl>
                                        <p:attrNameLst>
                                          <p:attrName>style.visibility</p:attrName>
                                        </p:attrNameLst>
                                      </p:cBhvr>
                                      <p:to>
                                        <p:strVal val="visible"/>
                                      </p:to>
                                    </p:set>
                                    <p:animEffect transition="in" filter="fade">
                                      <p:cBhvr>
                                        <p:cTn id="7" dur="2000"/>
                                        <p:tgtEl>
                                          <p:spTgt spid="2457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78">
                                            <p:txEl>
                                              <p:pRg st="0" end="0"/>
                                            </p:txEl>
                                          </p:spTgt>
                                        </p:tgtEl>
                                        <p:attrNameLst>
                                          <p:attrName>style.visibility</p:attrName>
                                        </p:attrNameLst>
                                      </p:cBhvr>
                                      <p:to>
                                        <p:strVal val="visible"/>
                                      </p:to>
                                    </p:set>
                                    <p:animEffect transition="in" filter="fade">
                                      <p:cBhvr>
                                        <p:cTn id="12" dur="2000"/>
                                        <p:tgtEl>
                                          <p:spTgt spid="2457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578">
                                            <p:txEl>
                                              <p:pRg st="1" end="1"/>
                                            </p:txEl>
                                          </p:spTgt>
                                        </p:tgtEl>
                                        <p:attrNameLst>
                                          <p:attrName>style.visibility</p:attrName>
                                        </p:attrNameLst>
                                      </p:cBhvr>
                                      <p:to>
                                        <p:strVal val="visible"/>
                                      </p:to>
                                    </p:set>
                                    <p:animEffect transition="in" filter="fade">
                                      <p:cBhvr>
                                        <p:cTn id="17" dur="2000"/>
                                        <p:tgtEl>
                                          <p:spTgt spid="2457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7" grpId="0"/>
      <p:bldP spid="24578"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1" name="Title 1"/>
          <p:cNvSpPr>
            <a:spLocks noGrp="1"/>
          </p:cNvSpPr>
          <p:nvPr>
            <p:ph type="title" idx="4294967295"/>
          </p:nvPr>
        </p:nvSpPr>
        <p:spPr/>
        <p:txBody>
          <a:bodyPr anchor="ctr"/>
          <a:lstStyle/>
          <a:p>
            <a:pPr algn="ctr" eaLnBrk="1" hangingPunct="1"/>
            <a:r>
              <a:rPr lang="en-US" smtClean="0"/>
              <a:t>Provisioning</a:t>
            </a:r>
          </a:p>
        </p:txBody>
      </p:sp>
      <p:sp>
        <p:nvSpPr>
          <p:cNvPr id="25602" name="Content Placeholder 2"/>
          <p:cNvSpPr>
            <a:spLocks noGrp="1"/>
          </p:cNvSpPr>
          <p:nvPr>
            <p:ph idx="4294967295"/>
          </p:nvPr>
        </p:nvSpPr>
        <p:spPr/>
        <p:txBody>
          <a:bodyPr/>
          <a:lstStyle/>
          <a:p>
            <a:pPr eaLnBrk="1" hangingPunct="1"/>
            <a:r>
              <a:rPr lang="en-US" dirty="0" smtClean="0"/>
              <a:t>Retained the Drexel account as primary (and mandatory)</a:t>
            </a:r>
          </a:p>
          <a:p>
            <a:pPr eaLnBrk="1" hangingPunct="1"/>
            <a:r>
              <a:rPr lang="en-US" dirty="0" smtClean="0"/>
              <a:t>Allowed the students to have the option to create the additional accounts</a:t>
            </a:r>
          </a:p>
          <a:p>
            <a:pPr eaLnBrk="1" hangingPunct="1"/>
            <a:r>
              <a:rPr lang="en-US" dirty="0" smtClean="0"/>
              <a:t>Students also have the option to forward mail from Drexel accounts to their new accounts</a:t>
            </a:r>
          </a:p>
          <a:p>
            <a:pPr eaLnBrk="1" hangingPunct="1"/>
            <a:endParaRPr lang="en-US" dirty="0" smtClean="0"/>
          </a:p>
          <a:p>
            <a:pPr eaLnBrk="1" hangingPunct="1">
              <a:buFont typeface="Wingdings" pitchFamily="2" charset="2"/>
              <a:buNone/>
            </a:pP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601"/>
                                        </p:tgtEl>
                                        <p:attrNameLst>
                                          <p:attrName>style.visibility</p:attrName>
                                        </p:attrNameLst>
                                      </p:cBhvr>
                                      <p:to>
                                        <p:strVal val="visible"/>
                                      </p:to>
                                    </p:set>
                                    <p:animEffect transition="in" filter="fade">
                                      <p:cBhvr>
                                        <p:cTn id="7" dur="2000"/>
                                        <p:tgtEl>
                                          <p:spTgt spid="2560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602">
                                            <p:txEl>
                                              <p:pRg st="0" end="0"/>
                                            </p:txEl>
                                          </p:spTgt>
                                        </p:tgtEl>
                                        <p:attrNameLst>
                                          <p:attrName>style.visibility</p:attrName>
                                        </p:attrNameLst>
                                      </p:cBhvr>
                                      <p:to>
                                        <p:strVal val="visible"/>
                                      </p:to>
                                    </p:set>
                                    <p:animEffect transition="in" filter="fade">
                                      <p:cBhvr>
                                        <p:cTn id="12" dur="2000"/>
                                        <p:tgtEl>
                                          <p:spTgt spid="2560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602">
                                            <p:txEl>
                                              <p:pRg st="1" end="1"/>
                                            </p:txEl>
                                          </p:spTgt>
                                        </p:tgtEl>
                                        <p:attrNameLst>
                                          <p:attrName>style.visibility</p:attrName>
                                        </p:attrNameLst>
                                      </p:cBhvr>
                                      <p:to>
                                        <p:strVal val="visible"/>
                                      </p:to>
                                    </p:set>
                                    <p:animEffect transition="in" filter="fade">
                                      <p:cBhvr>
                                        <p:cTn id="17" dur="2000"/>
                                        <p:tgtEl>
                                          <p:spTgt spid="2560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602">
                                            <p:txEl>
                                              <p:pRg st="2" end="2"/>
                                            </p:txEl>
                                          </p:spTgt>
                                        </p:tgtEl>
                                        <p:attrNameLst>
                                          <p:attrName>style.visibility</p:attrName>
                                        </p:attrNameLst>
                                      </p:cBhvr>
                                      <p:to>
                                        <p:strVal val="visible"/>
                                      </p:to>
                                    </p:set>
                                    <p:animEffect transition="in" filter="fade">
                                      <p:cBhvr>
                                        <p:cTn id="22" dur="2000"/>
                                        <p:tgtEl>
                                          <p:spTgt spid="2560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1" grpId="0"/>
      <p:bldP spid="25602"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p:txBody>
          <a:bodyPr anchor="ctr"/>
          <a:lstStyle/>
          <a:p>
            <a:pPr algn="ctr" eaLnBrk="1" hangingPunct="1"/>
            <a:r>
              <a:rPr lang="en-US" smtClean="0"/>
              <a:t>Exclusions</a:t>
            </a:r>
          </a:p>
        </p:txBody>
      </p:sp>
      <p:sp>
        <p:nvSpPr>
          <p:cNvPr id="26626" name="Content Placeholder 2"/>
          <p:cNvSpPr>
            <a:spLocks noGrp="1"/>
          </p:cNvSpPr>
          <p:nvPr>
            <p:ph idx="4294967295"/>
          </p:nvPr>
        </p:nvSpPr>
        <p:spPr/>
        <p:txBody>
          <a:bodyPr/>
          <a:lstStyle/>
          <a:p>
            <a:pPr eaLnBrk="1" hangingPunct="1"/>
            <a:r>
              <a:rPr lang="en-US" dirty="0" smtClean="0"/>
              <a:t>Our General Counsel decided faculty and staff were not eligible for these accounts</a:t>
            </a:r>
            <a:br>
              <a:rPr lang="en-US" dirty="0" smtClean="0"/>
            </a:br>
            <a:endParaRPr lang="en-US" dirty="0" smtClean="0"/>
          </a:p>
          <a:p>
            <a:pPr lvl="1" eaLnBrk="1" hangingPunct="1"/>
            <a:r>
              <a:rPr lang="en-US" dirty="0" smtClean="0"/>
              <a:t>E-discovery issues</a:t>
            </a:r>
          </a:p>
          <a:p>
            <a:pPr lvl="1" eaLnBrk="1" hangingPunct="1"/>
            <a:r>
              <a:rPr lang="en-US" dirty="0" smtClean="0"/>
              <a:t>Security of student and employee data</a:t>
            </a:r>
          </a:p>
          <a:p>
            <a:pPr lvl="1" eaLnBrk="1" hangingPunct="1"/>
            <a:r>
              <a:rPr lang="en-US" dirty="0" smtClean="0"/>
              <a:t>Necessity for long-term email storage</a:t>
            </a:r>
          </a:p>
        </p:txBody>
      </p:sp>
      <p:pic>
        <p:nvPicPr>
          <p:cNvPr id="26627" name="Picture 3" descr="C:\Documents and Settings\jlg59.DREXEL\Local Settings\Temporary Internet Files\Content.IE5\6HCRQLYT\MCj03036750000[1].wmf"/>
          <p:cNvPicPr>
            <a:picLocks noChangeAspect="1" noChangeArrowheads="1"/>
          </p:cNvPicPr>
          <p:nvPr/>
        </p:nvPicPr>
        <p:blipFill>
          <a:blip r:embed="rId2"/>
          <a:srcRect/>
          <a:stretch>
            <a:fillRect/>
          </a:stretch>
        </p:blipFill>
        <p:spPr bwMode="auto">
          <a:xfrm>
            <a:off x="6781800" y="3962400"/>
            <a:ext cx="1905000" cy="1993900"/>
          </a:xfrm>
          <a:prstGeom prst="rect">
            <a:avLst/>
          </a:prstGeom>
          <a:noFill/>
          <a:ln w="9525">
            <a:noFill/>
            <a:miter lim="800000"/>
            <a:headEnd/>
            <a:tailEnd/>
          </a:ln>
        </p:spPr>
      </p:pic>
      <p:sp>
        <p:nvSpPr>
          <p:cNvPr id="26628" name="TextBox 4"/>
          <p:cNvSpPr txBox="1">
            <a:spLocks noChangeArrowheads="1"/>
          </p:cNvSpPr>
          <p:nvPr/>
        </p:nvSpPr>
        <p:spPr bwMode="auto">
          <a:xfrm>
            <a:off x="7051675" y="4329113"/>
            <a:ext cx="1482725" cy="1462087"/>
          </a:xfrm>
          <a:prstGeom prst="rect">
            <a:avLst/>
          </a:prstGeom>
          <a:noFill/>
          <a:ln w="9525">
            <a:noFill/>
            <a:miter lim="800000"/>
            <a:headEnd/>
            <a:tailEnd/>
          </a:ln>
        </p:spPr>
        <p:txBody>
          <a:bodyPr>
            <a:spAutoFit/>
          </a:bodyPr>
          <a:lstStyle/>
          <a:p>
            <a:pPr algn="ctr"/>
            <a:r>
              <a:rPr lang="en-US" sz="2400" b="1">
                <a:latin typeface="Arial Black" pitchFamily="34" charset="0"/>
              </a:rPr>
              <a:t>Faculty </a:t>
            </a:r>
          </a:p>
          <a:p>
            <a:pPr algn="ctr"/>
            <a:r>
              <a:rPr lang="en-US" sz="2400" b="1">
                <a:latin typeface="Arial Black" pitchFamily="34" charset="0"/>
              </a:rPr>
              <a:t>and </a:t>
            </a:r>
          </a:p>
          <a:p>
            <a:pPr algn="ctr"/>
            <a:r>
              <a:rPr lang="en-US" sz="2400" b="1">
                <a:latin typeface="Arial Black" pitchFamily="34" charset="0"/>
              </a:rPr>
              <a:t>Staff</a:t>
            </a:r>
          </a:p>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6625"/>
                                        </p:tgtEl>
                                        <p:attrNameLst>
                                          <p:attrName>style.visibility</p:attrName>
                                        </p:attrNameLst>
                                      </p:cBhvr>
                                      <p:to>
                                        <p:strVal val="visible"/>
                                      </p:to>
                                    </p:set>
                                    <p:animEffect transition="in" filter="fade">
                                      <p:cBhvr>
                                        <p:cTn id="7" dur="2000"/>
                                        <p:tgtEl>
                                          <p:spTgt spid="266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626">
                                            <p:txEl>
                                              <p:pRg st="0" end="0"/>
                                            </p:txEl>
                                          </p:spTgt>
                                        </p:tgtEl>
                                        <p:attrNameLst>
                                          <p:attrName>style.visibility</p:attrName>
                                        </p:attrNameLst>
                                      </p:cBhvr>
                                      <p:to>
                                        <p:strVal val="visible"/>
                                      </p:to>
                                    </p:set>
                                    <p:animEffect transition="in" filter="fade">
                                      <p:cBhvr>
                                        <p:cTn id="12" dur="2000"/>
                                        <p:tgtEl>
                                          <p:spTgt spid="26626">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6626">
                                            <p:txEl>
                                              <p:pRg st="1" end="1"/>
                                            </p:txEl>
                                          </p:spTgt>
                                        </p:tgtEl>
                                        <p:attrNameLst>
                                          <p:attrName>style.visibility</p:attrName>
                                        </p:attrNameLst>
                                      </p:cBhvr>
                                      <p:to>
                                        <p:strVal val="visible"/>
                                      </p:to>
                                    </p:set>
                                    <p:animEffect transition="in" filter="fade">
                                      <p:cBhvr>
                                        <p:cTn id="15" dur="2000"/>
                                        <p:tgtEl>
                                          <p:spTgt spid="26626">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6626">
                                            <p:txEl>
                                              <p:pRg st="2" end="2"/>
                                            </p:txEl>
                                          </p:spTgt>
                                        </p:tgtEl>
                                        <p:attrNameLst>
                                          <p:attrName>style.visibility</p:attrName>
                                        </p:attrNameLst>
                                      </p:cBhvr>
                                      <p:to>
                                        <p:strVal val="visible"/>
                                      </p:to>
                                    </p:set>
                                    <p:animEffect transition="in" filter="fade">
                                      <p:cBhvr>
                                        <p:cTn id="18" dur="2000"/>
                                        <p:tgtEl>
                                          <p:spTgt spid="26626">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6626">
                                            <p:txEl>
                                              <p:pRg st="3" end="3"/>
                                            </p:txEl>
                                          </p:spTgt>
                                        </p:tgtEl>
                                        <p:attrNameLst>
                                          <p:attrName>style.visibility</p:attrName>
                                        </p:attrNameLst>
                                      </p:cBhvr>
                                      <p:to>
                                        <p:strVal val="visible"/>
                                      </p:to>
                                    </p:set>
                                    <p:animEffect transition="in" filter="fade">
                                      <p:cBhvr>
                                        <p:cTn id="21" dur="2000"/>
                                        <p:tgtEl>
                                          <p:spTgt spid="2662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26626"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Title 1"/>
          <p:cNvSpPr>
            <a:spLocks noGrp="1"/>
          </p:cNvSpPr>
          <p:nvPr>
            <p:ph type="title" idx="4294967295"/>
          </p:nvPr>
        </p:nvSpPr>
        <p:spPr/>
        <p:txBody>
          <a:bodyPr anchor="ctr"/>
          <a:lstStyle/>
          <a:p>
            <a:pPr algn="ctr" eaLnBrk="1" hangingPunct="1"/>
            <a:r>
              <a:rPr lang="en-US" smtClean="0"/>
              <a:t>Publicity</a:t>
            </a:r>
          </a:p>
        </p:txBody>
      </p:sp>
      <p:sp>
        <p:nvSpPr>
          <p:cNvPr id="27650" name="Content Placeholder 2"/>
          <p:cNvSpPr>
            <a:spLocks noGrp="1"/>
          </p:cNvSpPr>
          <p:nvPr>
            <p:ph idx="4294967295"/>
          </p:nvPr>
        </p:nvSpPr>
        <p:spPr/>
        <p:txBody>
          <a:bodyPr/>
          <a:lstStyle/>
          <a:p>
            <a:pPr eaLnBrk="1" hangingPunct="1"/>
            <a:r>
              <a:rPr lang="en-US" smtClean="0"/>
              <a:t>Festive launch party hosted by the vendors – complete with giveaways and raffles</a:t>
            </a:r>
          </a:p>
          <a:p>
            <a:pPr eaLnBrk="1" hangingPunct="1"/>
            <a:r>
              <a:rPr lang="en-US" smtClean="0"/>
              <a:t>Full page color ad in the university paper</a:t>
            </a:r>
          </a:p>
          <a:p>
            <a:pPr eaLnBrk="1" hangingPunct="1"/>
            <a:r>
              <a:rPr lang="en-US" smtClean="0"/>
              <a:t>Website (</a:t>
            </a:r>
            <a:r>
              <a:rPr lang="en-US" smtClean="0">
                <a:hlinkClick r:id="rId2"/>
              </a:rPr>
              <a:t>http://www.drexel.edu/linkedu</a:t>
            </a:r>
            <a:r>
              <a:rPr lang="en-US" smtClean="0"/>
              <a:t>)</a:t>
            </a:r>
          </a:p>
          <a:p>
            <a:pPr eaLnBrk="1" hangingPunct="1"/>
            <a:r>
              <a:rPr lang="en-US" smtClean="0"/>
              <a:t>All-student targeted email</a:t>
            </a:r>
          </a:p>
          <a:p>
            <a:pPr eaLnBrk="1" hangingPunct="1"/>
            <a:r>
              <a:rPr lang="en-US" smtClean="0"/>
              <a:t>Posters around campus</a:t>
            </a:r>
          </a:p>
          <a:p>
            <a:pPr eaLnBrk="1" hangingPunct="1"/>
            <a:r>
              <a:rPr lang="en-US" smtClean="0"/>
              <a:t>Article in our monthly Tech-Update</a:t>
            </a:r>
          </a:p>
          <a:p>
            <a:pPr eaLnBrk="1" hangingPunct="1">
              <a:buFont typeface="Wingdings" pitchFamily="2" charset="2"/>
              <a:buNone/>
            </a:pPr>
            <a:endParaRPr lang="en-US"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7649"/>
                                        </p:tgtEl>
                                        <p:attrNameLst>
                                          <p:attrName>style.visibility</p:attrName>
                                        </p:attrNameLst>
                                      </p:cBhvr>
                                      <p:to>
                                        <p:strVal val="visible"/>
                                      </p:to>
                                    </p:set>
                                    <p:animEffect transition="in" filter="fade">
                                      <p:cBhvr>
                                        <p:cTn id="7" dur="2000"/>
                                        <p:tgtEl>
                                          <p:spTgt spid="276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9"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3" name="Title 6"/>
          <p:cNvSpPr>
            <a:spLocks noGrp="1"/>
          </p:cNvSpPr>
          <p:nvPr>
            <p:ph type="title" idx="4294967295"/>
          </p:nvPr>
        </p:nvSpPr>
        <p:spPr>
          <a:xfrm>
            <a:off x="457200" y="2667000"/>
            <a:ext cx="8229600" cy="1143000"/>
          </a:xfrm>
        </p:spPr>
        <p:txBody>
          <a:bodyPr anchor="ctr"/>
          <a:lstStyle/>
          <a:p>
            <a:pPr algn="ctr" eaLnBrk="1" hangingPunct="1"/>
            <a:r>
              <a:rPr lang="en-US" smtClean="0"/>
              <a:t>Benefits for Students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673"/>
                                        </p:tgtEl>
                                        <p:attrNameLst>
                                          <p:attrName>style.visibility</p:attrName>
                                        </p:attrNameLst>
                                      </p:cBhvr>
                                      <p:to>
                                        <p:strVal val="visible"/>
                                      </p:to>
                                    </p:set>
                                    <p:animEffect transition="in" filter="fade">
                                      <p:cBhvr>
                                        <p:cTn id="7" dur="2000"/>
                                        <p:tgtEl>
                                          <p:spTgt spid="286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3"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7" name="Title 2"/>
          <p:cNvSpPr>
            <a:spLocks noGrp="1"/>
          </p:cNvSpPr>
          <p:nvPr>
            <p:ph type="title" idx="4294967295"/>
          </p:nvPr>
        </p:nvSpPr>
        <p:spPr/>
        <p:txBody>
          <a:bodyPr anchor="ctr"/>
          <a:lstStyle/>
          <a:p>
            <a:pPr algn="ctr" eaLnBrk="1" hangingPunct="1"/>
            <a:r>
              <a:rPr lang="en-US" smtClean="0"/>
              <a:t>Drexel Branded Account</a:t>
            </a:r>
          </a:p>
        </p:txBody>
      </p:sp>
      <p:sp>
        <p:nvSpPr>
          <p:cNvPr id="29698" name="Content Placeholder 3"/>
          <p:cNvSpPr>
            <a:spLocks noGrp="1"/>
          </p:cNvSpPr>
          <p:nvPr>
            <p:ph idx="4294967295"/>
          </p:nvPr>
        </p:nvSpPr>
        <p:spPr/>
        <p:txBody>
          <a:bodyPr/>
          <a:lstStyle/>
          <a:p>
            <a:pPr eaLnBrk="1" hangingPunct="1"/>
            <a:endParaRPr lang="en-US" smtClean="0"/>
          </a:p>
          <a:p>
            <a:pPr eaLnBrk="1" hangingPunct="1"/>
            <a:r>
              <a:rPr lang="en-US" smtClean="0"/>
              <a:t>Future integration social networking groups,</a:t>
            </a:r>
            <a:br>
              <a:rPr lang="en-US" smtClean="0"/>
            </a:br>
            <a:r>
              <a:rPr lang="en-US" smtClean="0"/>
              <a:t>e.g. Facebook &amp; Windows LiveSpaces</a:t>
            </a:r>
          </a:p>
          <a:p>
            <a:pPr eaLnBrk="1" hangingPunct="1"/>
            <a:r>
              <a:rPr lang="en-US" smtClean="0"/>
              <a:t>Use address for student resumes</a:t>
            </a:r>
          </a:p>
          <a:p>
            <a:pPr eaLnBrk="1" hangingPunct="1"/>
            <a:r>
              <a:rPr lang="en-US" smtClean="0"/>
              <a:t>Ability to create a personalized alias</a:t>
            </a:r>
          </a:p>
          <a:p>
            <a:pPr eaLnBrk="1" hangingPunct="1"/>
            <a:r>
              <a:rPr lang="en-US" smtClean="0"/>
              <a:t>Ad-Free interface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697"/>
                                        </p:tgtEl>
                                        <p:attrNameLst>
                                          <p:attrName>style.visibility</p:attrName>
                                        </p:attrNameLst>
                                      </p:cBhvr>
                                      <p:to>
                                        <p:strVal val="visible"/>
                                      </p:to>
                                    </p:set>
                                    <p:animEffect transition="in" filter="fade">
                                      <p:cBhvr>
                                        <p:cTn id="7" dur="2000"/>
                                        <p:tgtEl>
                                          <p:spTgt spid="2969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698">
                                            <p:txEl>
                                              <p:pRg st="1" end="1"/>
                                            </p:txEl>
                                          </p:spTgt>
                                        </p:tgtEl>
                                        <p:attrNameLst>
                                          <p:attrName>style.visibility</p:attrName>
                                        </p:attrNameLst>
                                      </p:cBhvr>
                                      <p:to>
                                        <p:strVal val="visible"/>
                                      </p:to>
                                    </p:set>
                                    <p:animEffect transition="in" filter="fade">
                                      <p:cBhvr>
                                        <p:cTn id="12" dur="2000"/>
                                        <p:tgtEl>
                                          <p:spTgt spid="296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698">
                                            <p:txEl>
                                              <p:pRg st="2" end="2"/>
                                            </p:txEl>
                                          </p:spTgt>
                                        </p:tgtEl>
                                        <p:attrNameLst>
                                          <p:attrName>style.visibility</p:attrName>
                                        </p:attrNameLst>
                                      </p:cBhvr>
                                      <p:to>
                                        <p:strVal val="visible"/>
                                      </p:to>
                                    </p:set>
                                    <p:animEffect transition="in" filter="fade">
                                      <p:cBhvr>
                                        <p:cTn id="17" dur="2000"/>
                                        <p:tgtEl>
                                          <p:spTgt spid="2969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698">
                                            <p:txEl>
                                              <p:pRg st="3" end="3"/>
                                            </p:txEl>
                                          </p:spTgt>
                                        </p:tgtEl>
                                        <p:attrNameLst>
                                          <p:attrName>style.visibility</p:attrName>
                                        </p:attrNameLst>
                                      </p:cBhvr>
                                      <p:to>
                                        <p:strVal val="visible"/>
                                      </p:to>
                                    </p:set>
                                    <p:animEffect transition="in" filter="fade">
                                      <p:cBhvr>
                                        <p:cTn id="22" dur="2000"/>
                                        <p:tgtEl>
                                          <p:spTgt spid="2969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9698">
                                            <p:txEl>
                                              <p:pRg st="4" end="4"/>
                                            </p:txEl>
                                          </p:spTgt>
                                        </p:tgtEl>
                                        <p:attrNameLst>
                                          <p:attrName>style.visibility</p:attrName>
                                        </p:attrNameLst>
                                      </p:cBhvr>
                                      <p:to>
                                        <p:strVal val="visible"/>
                                      </p:to>
                                    </p:set>
                                    <p:animEffect transition="in" filter="fade">
                                      <p:cBhvr>
                                        <p:cTn id="27" dur="2000"/>
                                        <p:tgtEl>
                                          <p:spTgt spid="2969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7" grpId="0"/>
      <p:bldP spid="29698"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1" name="Title 1"/>
          <p:cNvSpPr>
            <a:spLocks noGrp="1"/>
          </p:cNvSpPr>
          <p:nvPr>
            <p:ph type="title" idx="4294967295"/>
          </p:nvPr>
        </p:nvSpPr>
        <p:spPr/>
        <p:txBody>
          <a:bodyPr/>
          <a:lstStyle/>
          <a:p>
            <a:pPr algn="ctr" eaLnBrk="1" hangingPunct="1"/>
            <a:r>
              <a:rPr lang="en-US" smtClean="0"/>
              <a:t>Additional Tools</a:t>
            </a:r>
          </a:p>
        </p:txBody>
      </p:sp>
      <p:graphicFrame>
        <p:nvGraphicFramePr>
          <p:cNvPr id="31808" name="Group 64"/>
          <p:cNvGraphicFramePr>
            <a:graphicFrameLocks noGrp="1"/>
          </p:cNvGraphicFramePr>
          <p:nvPr>
            <p:ph idx="4294967295"/>
          </p:nvPr>
        </p:nvGraphicFramePr>
        <p:xfrm>
          <a:off x="457200" y="1066800"/>
          <a:ext cx="8153400" cy="4985070"/>
        </p:xfrm>
        <a:graphic>
          <a:graphicData uri="http://schemas.openxmlformats.org/drawingml/2006/table">
            <a:tbl>
              <a:tblPr/>
              <a:tblGrid>
                <a:gridCol w="2071688"/>
                <a:gridCol w="2073275"/>
                <a:gridCol w="1898650"/>
                <a:gridCol w="2109787"/>
              </a:tblGrid>
              <a:tr h="685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rPr>
                        <a:t>Drexel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rPr>
                        <a:t>Google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Arial" charset="0"/>
                        </a:rPr>
                        <a:t>Exchange Labs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31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charset="0"/>
                        </a:rPr>
                        <a:t>Email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100MB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8C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6 GB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8C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10 GB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8CD"/>
                    </a:solidFill>
                  </a:tcPr>
                </a:tc>
              </a:tr>
              <a:tr h="731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charset="0"/>
                        </a:rPr>
                        <a:t>Calendar ;  Shareable?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Arial" charset="0"/>
                        </a:rPr>
                        <a:t>DrexelOne;             Only with Drexel Community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Yes,              with anyone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Yes,                elink users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DE8"/>
                    </a:solidFill>
                  </a:tcPr>
                </a:tc>
              </a:tr>
              <a:tr h="731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charset="0"/>
                        </a:rPr>
                        <a:t>Instant Message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None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8C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Talk</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8C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Live Messenger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8CD"/>
                    </a:solidFill>
                  </a:tcPr>
                </a:tc>
              </a:tr>
              <a:tr h="5794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charset="0"/>
                        </a:rPr>
                        <a:t>Collaborative Editing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None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Docs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Office Live  &amp; SkyDrive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DE8"/>
                    </a:solidFill>
                  </a:tcPr>
                </a:tc>
              </a:tr>
              <a:tr h="731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charset="0"/>
                        </a:rPr>
                        <a:t>Personalized Portal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DrexelOne Channels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8C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Start Page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8C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Office Live  &amp; SkyDrive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D8CD"/>
                    </a:solidFill>
                  </a:tcPr>
                </a:tc>
              </a:tr>
              <a:tr h="731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charset="0"/>
                        </a:rPr>
                        <a:t>Blogging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None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None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D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Live Spaces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DE8"/>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21"/>
                                        </p:tgtEl>
                                        <p:attrNameLst>
                                          <p:attrName>style.visibility</p:attrName>
                                        </p:attrNameLst>
                                      </p:cBhvr>
                                      <p:to>
                                        <p:strVal val="visible"/>
                                      </p:to>
                                    </p:set>
                                    <p:animEffect transition="in" filter="fade">
                                      <p:cBhvr>
                                        <p:cTn id="7" dur="2000"/>
                                        <p:tgtEl>
                                          <p:spTgt spid="307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1"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5" name="Title 1"/>
          <p:cNvSpPr>
            <a:spLocks noGrp="1"/>
          </p:cNvSpPr>
          <p:nvPr>
            <p:ph type="title" idx="4294967295"/>
          </p:nvPr>
        </p:nvSpPr>
        <p:spPr/>
        <p:txBody>
          <a:bodyPr anchor="ctr"/>
          <a:lstStyle/>
          <a:p>
            <a:pPr algn="ctr" eaLnBrk="1" hangingPunct="1"/>
            <a:r>
              <a:rPr lang="en-US" smtClean="0"/>
              <a:t>Exchange Labs</a:t>
            </a:r>
          </a:p>
        </p:txBody>
      </p:sp>
      <p:sp>
        <p:nvSpPr>
          <p:cNvPr id="31746" name="Content Placeholder 2"/>
          <p:cNvSpPr>
            <a:spLocks noGrp="1"/>
          </p:cNvSpPr>
          <p:nvPr>
            <p:ph idx="4294967295"/>
          </p:nvPr>
        </p:nvSpPr>
        <p:spPr/>
        <p:txBody>
          <a:bodyPr/>
          <a:lstStyle/>
          <a:p>
            <a:pPr eaLnBrk="1" hangingPunct="1"/>
            <a:r>
              <a:rPr lang="en-US" smtClean="0"/>
              <a:t>Experience working with Exchange</a:t>
            </a:r>
          </a:p>
          <a:p>
            <a:pPr lvl="1" eaLnBrk="1" hangingPunct="1"/>
            <a:r>
              <a:rPr lang="en-US" smtClean="0"/>
              <a:t>May be helpful when students are on co-op or in future jobs</a:t>
            </a:r>
          </a:p>
          <a:p>
            <a:pPr eaLnBrk="1" hangingPunct="1"/>
            <a:r>
              <a:rPr lang="en-US" smtClean="0"/>
              <a:t>Prospect of integrating with Drexel Exchange server</a:t>
            </a:r>
          </a:p>
          <a:p>
            <a:pPr lvl="1" eaLnBrk="1" hangingPunct="1"/>
            <a:r>
              <a:rPr lang="en-US" smtClean="0"/>
              <a:t>Link up with professors re classes</a:t>
            </a:r>
          </a:p>
          <a:p>
            <a:pPr lvl="1" eaLnBrk="1" hangingPunct="1"/>
            <a:r>
              <a:rPr lang="en-US" smtClean="0"/>
              <a:t>Link up with supervisors re campus employment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745"/>
                                        </p:tgtEl>
                                        <p:attrNameLst>
                                          <p:attrName>style.visibility</p:attrName>
                                        </p:attrNameLst>
                                      </p:cBhvr>
                                      <p:to>
                                        <p:strVal val="visible"/>
                                      </p:to>
                                    </p:set>
                                    <p:animEffect transition="in" filter="fade">
                                      <p:cBhvr>
                                        <p:cTn id="7" dur="2000"/>
                                        <p:tgtEl>
                                          <p:spTgt spid="317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746">
                                            <p:txEl>
                                              <p:pRg st="0" end="0"/>
                                            </p:txEl>
                                          </p:spTgt>
                                        </p:tgtEl>
                                        <p:attrNameLst>
                                          <p:attrName>style.visibility</p:attrName>
                                        </p:attrNameLst>
                                      </p:cBhvr>
                                      <p:to>
                                        <p:strVal val="visible"/>
                                      </p:to>
                                    </p:set>
                                    <p:animEffect transition="in" filter="fade">
                                      <p:cBhvr>
                                        <p:cTn id="12" dur="2000"/>
                                        <p:tgtEl>
                                          <p:spTgt spid="31746">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1746">
                                            <p:txEl>
                                              <p:pRg st="1" end="1"/>
                                            </p:txEl>
                                          </p:spTgt>
                                        </p:tgtEl>
                                        <p:attrNameLst>
                                          <p:attrName>style.visibility</p:attrName>
                                        </p:attrNameLst>
                                      </p:cBhvr>
                                      <p:to>
                                        <p:strVal val="visible"/>
                                      </p:to>
                                    </p:set>
                                    <p:animEffect transition="in" filter="fade">
                                      <p:cBhvr>
                                        <p:cTn id="15" dur="2000"/>
                                        <p:tgtEl>
                                          <p:spTgt spid="31746">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1746">
                                            <p:txEl>
                                              <p:pRg st="2" end="2"/>
                                            </p:txEl>
                                          </p:spTgt>
                                        </p:tgtEl>
                                        <p:attrNameLst>
                                          <p:attrName>style.visibility</p:attrName>
                                        </p:attrNameLst>
                                      </p:cBhvr>
                                      <p:to>
                                        <p:strVal val="visible"/>
                                      </p:to>
                                    </p:set>
                                    <p:animEffect transition="in" filter="fade">
                                      <p:cBhvr>
                                        <p:cTn id="20" dur="2000"/>
                                        <p:tgtEl>
                                          <p:spTgt spid="31746">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1746">
                                            <p:txEl>
                                              <p:pRg st="3" end="3"/>
                                            </p:txEl>
                                          </p:spTgt>
                                        </p:tgtEl>
                                        <p:attrNameLst>
                                          <p:attrName>style.visibility</p:attrName>
                                        </p:attrNameLst>
                                      </p:cBhvr>
                                      <p:to>
                                        <p:strVal val="visible"/>
                                      </p:to>
                                    </p:set>
                                    <p:animEffect transition="in" filter="fade">
                                      <p:cBhvr>
                                        <p:cTn id="23" dur="2000"/>
                                        <p:tgtEl>
                                          <p:spTgt spid="31746">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1746">
                                            <p:txEl>
                                              <p:pRg st="4" end="4"/>
                                            </p:txEl>
                                          </p:spTgt>
                                        </p:tgtEl>
                                        <p:attrNameLst>
                                          <p:attrName>style.visibility</p:attrName>
                                        </p:attrNameLst>
                                      </p:cBhvr>
                                      <p:to>
                                        <p:strVal val="visible"/>
                                      </p:to>
                                    </p:set>
                                    <p:animEffect transition="in" filter="fade">
                                      <p:cBhvr>
                                        <p:cTn id="26" dur="2000"/>
                                        <p:tgtEl>
                                          <p:spTgt spid="3174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5" grpId="0"/>
      <p:bldP spid="31746"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5" name="Title 1"/>
          <p:cNvSpPr>
            <a:spLocks noGrp="1"/>
          </p:cNvSpPr>
          <p:nvPr>
            <p:ph type="title" idx="4294967295"/>
          </p:nvPr>
        </p:nvSpPr>
        <p:spPr/>
        <p:txBody>
          <a:bodyPr anchor="ctr"/>
          <a:lstStyle/>
          <a:p>
            <a:pPr algn="ctr" eaLnBrk="1" hangingPunct="1"/>
            <a:r>
              <a:rPr lang="en-US" smtClean="0"/>
              <a:t>Additional Reasons</a:t>
            </a:r>
          </a:p>
        </p:txBody>
      </p:sp>
      <p:sp>
        <p:nvSpPr>
          <p:cNvPr id="32770" name="Content Placeholder 2"/>
          <p:cNvSpPr>
            <a:spLocks noGrp="1"/>
          </p:cNvSpPr>
          <p:nvPr>
            <p:ph idx="4294967295"/>
          </p:nvPr>
        </p:nvSpPr>
        <p:spPr/>
        <p:txBody>
          <a:bodyPr/>
          <a:lstStyle/>
          <a:p>
            <a:pPr eaLnBrk="1" hangingPunct="1"/>
            <a:endParaRPr lang="en-US" smtClean="0"/>
          </a:p>
          <a:p>
            <a:pPr eaLnBrk="1" hangingPunct="1"/>
            <a:r>
              <a:rPr lang="en-US" smtClean="0"/>
              <a:t>Massive File Storage</a:t>
            </a:r>
          </a:p>
          <a:p>
            <a:pPr eaLnBrk="1" hangingPunct="1"/>
            <a:r>
              <a:rPr lang="en-US" smtClean="0"/>
              <a:t>Shared Calendars</a:t>
            </a:r>
          </a:p>
          <a:p>
            <a:pPr eaLnBrk="1" hangingPunct="1"/>
            <a:r>
              <a:rPr lang="en-US" smtClean="0"/>
              <a:t>Large Email Quotas (10 GB for Exchange Labs and 5GB for Gmail)</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745"/>
                                        </p:tgtEl>
                                        <p:attrNameLst>
                                          <p:attrName>style.visibility</p:attrName>
                                        </p:attrNameLst>
                                      </p:cBhvr>
                                      <p:to>
                                        <p:strVal val="visible"/>
                                      </p:to>
                                    </p:set>
                                    <p:animEffect transition="in" filter="fade">
                                      <p:cBhvr>
                                        <p:cTn id="7" dur="2000"/>
                                        <p:tgtEl>
                                          <p:spTgt spid="317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5"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3" name="Title 3"/>
          <p:cNvSpPr>
            <a:spLocks noGrp="1"/>
          </p:cNvSpPr>
          <p:nvPr>
            <p:ph type="title" idx="4294967295"/>
          </p:nvPr>
        </p:nvSpPr>
        <p:spPr>
          <a:xfrm>
            <a:off x="381000" y="2667000"/>
            <a:ext cx="8229600" cy="1143000"/>
          </a:xfrm>
        </p:spPr>
        <p:txBody>
          <a:bodyPr anchor="ctr"/>
          <a:lstStyle/>
          <a:p>
            <a:pPr algn="ctr" eaLnBrk="1" hangingPunct="1"/>
            <a:r>
              <a:rPr lang="en-US" smtClean="0"/>
              <a:t>How Are We Doing?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3793"/>
                                        </p:tgtEl>
                                        <p:attrNameLst>
                                          <p:attrName>style.visibility</p:attrName>
                                        </p:attrNameLst>
                                      </p:cBhvr>
                                      <p:to>
                                        <p:strVal val="visible"/>
                                      </p:to>
                                    </p:set>
                                    <p:animEffect transition="in" filter="fade">
                                      <p:cBhvr>
                                        <p:cTn id="7" dur="2000"/>
                                        <p:tgtEl>
                                          <p:spTgt spid="337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3"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1" name="Rectangle 2"/>
          <p:cNvSpPr>
            <a:spLocks noGrp="1" noChangeArrowheads="1"/>
          </p:cNvSpPr>
          <p:nvPr>
            <p:ph type="title" idx="4294967295"/>
          </p:nvPr>
        </p:nvSpPr>
        <p:spPr/>
        <p:txBody>
          <a:bodyPr anchor="ctr"/>
          <a:lstStyle/>
          <a:p>
            <a:pPr eaLnBrk="1" hangingPunct="1"/>
            <a:r>
              <a:rPr lang="en-US" smtClean="0"/>
              <a:t>Drexel University</a:t>
            </a:r>
            <a:br>
              <a:rPr lang="en-US" smtClean="0"/>
            </a:br>
            <a:r>
              <a:rPr lang="en-US" smtClean="0"/>
              <a:t>				</a:t>
            </a:r>
            <a:r>
              <a:rPr lang="en-US" sz="2800" smtClean="0"/>
              <a:t>Philadelphia, PA</a:t>
            </a:r>
          </a:p>
        </p:txBody>
      </p:sp>
      <p:sp>
        <p:nvSpPr>
          <p:cNvPr id="15362" name="Rectangle 3"/>
          <p:cNvSpPr>
            <a:spLocks noGrp="1" noChangeArrowheads="1"/>
          </p:cNvSpPr>
          <p:nvPr>
            <p:ph type="body" idx="4294967295"/>
          </p:nvPr>
        </p:nvSpPr>
        <p:spPr/>
        <p:txBody>
          <a:bodyPr/>
          <a:lstStyle/>
          <a:p>
            <a:pPr eaLnBrk="1" hangingPunct="1"/>
            <a:r>
              <a:rPr lang="en-US" smtClean="0"/>
              <a:t>Private institution founded in 1891</a:t>
            </a:r>
          </a:p>
          <a:p>
            <a:pPr eaLnBrk="1" hangingPunct="1"/>
            <a:r>
              <a:rPr lang="en-US" smtClean="0"/>
              <a:t>Cooperative education school</a:t>
            </a:r>
          </a:p>
          <a:p>
            <a:pPr eaLnBrk="1" hangingPunct="1"/>
            <a:r>
              <a:rPr lang="en-US" smtClean="0"/>
              <a:t>13,000 Undergrads, 7,000 Grads</a:t>
            </a:r>
          </a:p>
          <a:p>
            <a:pPr eaLnBrk="1" hangingPunct="1"/>
            <a:r>
              <a:rPr lang="en-US" smtClean="0"/>
              <a:t>First microcomputer requirement in nation began in 1983</a:t>
            </a:r>
          </a:p>
          <a:p>
            <a:pPr eaLnBrk="1" hangingPunct="1"/>
            <a:r>
              <a:rPr lang="en-US" smtClean="0"/>
              <a:t>First major university to operate a fully wireless campus</a:t>
            </a:r>
          </a:p>
          <a:p>
            <a:pPr eaLnBrk="1" hangingPunct="1"/>
            <a:endParaRPr lang="en-US" smtClean="0"/>
          </a:p>
        </p:txBody>
      </p:sp>
      <p:pic>
        <p:nvPicPr>
          <p:cNvPr id="15363" name="Picture 4" descr="dragon_statue"/>
          <p:cNvPicPr>
            <a:picLocks noChangeAspect="1" noChangeArrowheads="1"/>
          </p:cNvPicPr>
          <p:nvPr/>
        </p:nvPicPr>
        <p:blipFill>
          <a:blip r:embed="rId2"/>
          <a:srcRect/>
          <a:stretch>
            <a:fillRect/>
          </a:stretch>
        </p:blipFill>
        <p:spPr bwMode="auto">
          <a:xfrm>
            <a:off x="6746875" y="533400"/>
            <a:ext cx="1804988" cy="22098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361"/>
                                        </p:tgtEl>
                                        <p:attrNameLst>
                                          <p:attrName>style.visibility</p:attrName>
                                        </p:attrNameLst>
                                      </p:cBhvr>
                                      <p:to>
                                        <p:strVal val="visible"/>
                                      </p:to>
                                    </p:set>
                                    <p:animEffect transition="in" filter="fade">
                                      <p:cBhvr>
                                        <p:cTn id="7" dur="2000"/>
                                        <p:tgtEl>
                                          <p:spTgt spid="1536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362"/>
                                        </p:tgtEl>
                                        <p:attrNameLst>
                                          <p:attrName>style.visibility</p:attrName>
                                        </p:attrNameLst>
                                      </p:cBhvr>
                                      <p:to>
                                        <p:strVal val="visible"/>
                                      </p:to>
                                    </p:set>
                                    <p:animEffect transition="in" filter="fade">
                                      <p:cBhvr>
                                        <p:cTn id="10" dur="20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 grpId="0"/>
      <p:bldP spid="15362"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4"/>
          <p:cNvSpPr>
            <a:spLocks noGrp="1" noChangeArrowheads="1"/>
          </p:cNvSpPr>
          <p:nvPr>
            <p:ph type="title" idx="4294967295"/>
          </p:nvPr>
        </p:nvSpPr>
        <p:spPr/>
        <p:txBody>
          <a:bodyPr/>
          <a:lstStyle/>
          <a:p>
            <a:pPr algn="ctr" eaLnBrk="1" hangingPunct="1"/>
            <a:r>
              <a:rPr lang="en-US" smtClean="0"/>
              <a:t>Number of Accounts by Service</a:t>
            </a:r>
          </a:p>
        </p:txBody>
      </p:sp>
      <p:graphicFrame>
        <p:nvGraphicFramePr>
          <p:cNvPr id="35842" name="Object 6"/>
          <p:cNvGraphicFramePr>
            <a:graphicFrameLocks noGrp="1" noChangeAspect="1"/>
          </p:cNvGraphicFramePr>
          <p:nvPr>
            <p:ph idx="4294967295"/>
          </p:nvPr>
        </p:nvGraphicFramePr>
        <p:xfrm>
          <a:off x="1427163" y="1635125"/>
          <a:ext cx="6497637" cy="4452938"/>
        </p:xfrm>
        <a:graphic>
          <a:graphicData uri="http://schemas.openxmlformats.org/presentationml/2006/ole">
            <p:oleObj spid="_x0000_s35842" name="Worksheet" r:id="rId4" imgW="8629791" imgH="5915096" progId="Excel.Sheet.8">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3"/>
                                        </p:tgtEl>
                                        <p:attrNameLst>
                                          <p:attrName>style.visibility</p:attrName>
                                        </p:attrNameLst>
                                      </p:cBhvr>
                                      <p:to>
                                        <p:strVal val="visible"/>
                                      </p:to>
                                    </p:set>
                                    <p:animEffect transition="in" filter="fade">
                                      <p:cBhvr>
                                        <p:cTn id="7" dur="20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Title 1"/>
          <p:cNvSpPr>
            <a:spLocks noGrp="1"/>
          </p:cNvSpPr>
          <p:nvPr>
            <p:ph type="title" idx="4294967295"/>
          </p:nvPr>
        </p:nvSpPr>
        <p:spPr/>
        <p:txBody>
          <a:bodyPr anchor="ctr"/>
          <a:lstStyle/>
          <a:p>
            <a:pPr algn="ctr" eaLnBrk="1" hangingPunct="1"/>
            <a:r>
              <a:rPr lang="en-US" smtClean="0"/>
              <a:t>Type of Account by Role</a:t>
            </a:r>
          </a:p>
        </p:txBody>
      </p:sp>
      <p:graphicFrame>
        <p:nvGraphicFramePr>
          <p:cNvPr id="37890" name="Object 6"/>
          <p:cNvGraphicFramePr>
            <a:graphicFrameLocks noChangeAspect="1"/>
          </p:cNvGraphicFramePr>
          <p:nvPr/>
        </p:nvGraphicFramePr>
        <p:xfrm>
          <a:off x="762000" y="1192213"/>
          <a:ext cx="7939088" cy="4792662"/>
        </p:xfrm>
        <a:graphic>
          <a:graphicData uri="http://schemas.openxmlformats.org/presentationml/2006/ole">
            <p:oleObj spid="_x0000_s37890" name="Worksheet" r:id="rId3" imgW="7905891" imgH="4772096" progId="Excel.Sheet.8">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7891"/>
                                        </p:tgtEl>
                                        <p:attrNameLst>
                                          <p:attrName>style.visibility</p:attrName>
                                        </p:attrNameLst>
                                      </p:cBhvr>
                                      <p:to>
                                        <p:strVal val="visible"/>
                                      </p:to>
                                    </p:set>
                                    <p:animEffect transition="in" filter="fade">
                                      <p:cBhvr>
                                        <p:cTn id="7" dur="2000"/>
                                        <p:tgtEl>
                                          <p:spTgt spid="37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ctr"/>
            <a:r>
              <a:rPr lang="en-US" smtClean="0"/>
              <a:t>Success Over Time</a:t>
            </a:r>
          </a:p>
        </p:txBody>
      </p:sp>
      <p:graphicFrame>
        <p:nvGraphicFramePr>
          <p:cNvPr id="46084" name="Object 4"/>
          <p:cNvGraphicFramePr>
            <a:graphicFrameLocks noChangeAspect="1"/>
          </p:cNvGraphicFramePr>
          <p:nvPr>
            <p:ph idx="1"/>
          </p:nvPr>
        </p:nvGraphicFramePr>
        <p:xfrm>
          <a:off x="2290763" y="1833563"/>
          <a:ext cx="6091237" cy="4064000"/>
        </p:xfrm>
        <a:graphic>
          <a:graphicData uri="http://schemas.openxmlformats.org/presentationml/2006/ole">
            <p:oleObj spid="_x0000_s46084" name="Chart" r:id="rId3" imgW="6096000" imgH="4067251" progId="MSGraph.Chart.8">
              <p:embed followColorScheme="full"/>
            </p:oleObj>
          </a:graphicData>
        </a:graphic>
      </p:graphicFrame>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3" name="Title 3"/>
          <p:cNvSpPr>
            <a:spLocks noGrp="1"/>
          </p:cNvSpPr>
          <p:nvPr>
            <p:ph type="title" idx="4294967295"/>
          </p:nvPr>
        </p:nvSpPr>
        <p:spPr>
          <a:xfrm>
            <a:off x="381000" y="838200"/>
            <a:ext cx="8229600" cy="1143000"/>
          </a:xfrm>
        </p:spPr>
        <p:txBody>
          <a:bodyPr anchor="ctr"/>
          <a:lstStyle/>
          <a:p>
            <a:pPr algn="ctr" eaLnBrk="1" hangingPunct="1"/>
            <a:r>
              <a:rPr lang="en-US" smtClean="0"/>
              <a:t>What’s Next?</a:t>
            </a:r>
          </a:p>
        </p:txBody>
      </p:sp>
      <p:pic>
        <p:nvPicPr>
          <p:cNvPr id="38914" name="Picture 6" descr="C:\Documents and Settings\jlg59.DREXEL\Local Settings\Temporary Internet Files\Content.IE5\78IJTLMN\MPj04225340000[1].jpg"/>
          <p:cNvPicPr>
            <a:picLocks noChangeAspect="1" noChangeArrowheads="1"/>
          </p:cNvPicPr>
          <p:nvPr/>
        </p:nvPicPr>
        <p:blipFill>
          <a:blip r:embed="rId2"/>
          <a:srcRect/>
          <a:stretch>
            <a:fillRect/>
          </a:stretch>
        </p:blipFill>
        <p:spPr bwMode="auto">
          <a:xfrm>
            <a:off x="2209800" y="2286000"/>
            <a:ext cx="4411663" cy="355123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8913"/>
                                        </p:tgtEl>
                                        <p:attrNameLst>
                                          <p:attrName>style.visibility</p:attrName>
                                        </p:attrNameLst>
                                      </p:cBhvr>
                                      <p:to>
                                        <p:strVal val="visible"/>
                                      </p:to>
                                    </p:set>
                                    <p:animEffect transition="in" filter="fade">
                                      <p:cBhvr>
                                        <p:cTn id="7" dur="2000"/>
                                        <p:tgtEl>
                                          <p:spTgt spid="389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3"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89" name="Title 2"/>
          <p:cNvSpPr>
            <a:spLocks noGrp="1"/>
          </p:cNvSpPr>
          <p:nvPr>
            <p:ph type="title" idx="4294967295"/>
          </p:nvPr>
        </p:nvSpPr>
        <p:spPr/>
        <p:txBody>
          <a:bodyPr anchor="ctr"/>
          <a:lstStyle/>
          <a:p>
            <a:pPr algn="ctr" eaLnBrk="1" hangingPunct="1"/>
            <a:r>
              <a:rPr lang="en-US" smtClean="0"/>
              <a:t>Ongoing Promotion</a:t>
            </a:r>
          </a:p>
        </p:txBody>
      </p:sp>
      <p:sp>
        <p:nvSpPr>
          <p:cNvPr id="39938" name="Content Placeholder 3"/>
          <p:cNvSpPr>
            <a:spLocks noGrp="1"/>
          </p:cNvSpPr>
          <p:nvPr>
            <p:ph idx="4294967295"/>
          </p:nvPr>
        </p:nvSpPr>
        <p:spPr/>
        <p:txBody>
          <a:bodyPr/>
          <a:lstStyle/>
          <a:p>
            <a:pPr eaLnBrk="1" hangingPunct="1"/>
            <a:endParaRPr lang="en-US" smtClean="0"/>
          </a:p>
          <a:p>
            <a:pPr eaLnBrk="1" hangingPunct="1"/>
            <a:r>
              <a:rPr lang="en-US" smtClean="0"/>
              <a:t>Continuing promotion to capture interest of transfers and freshman</a:t>
            </a:r>
          </a:p>
          <a:p>
            <a:pPr eaLnBrk="1" hangingPunct="1"/>
            <a:r>
              <a:rPr lang="en-US" smtClean="0"/>
              <a:t>Information at orientations, open houses, and at the helpdesk</a:t>
            </a:r>
          </a:p>
          <a:p>
            <a:pPr eaLnBrk="1" hangingPunct="1"/>
            <a:r>
              <a:rPr lang="en-US" smtClean="0"/>
              <a:t>Publicizing in electronic Technology Update newsletters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7889"/>
                                        </p:tgtEl>
                                        <p:attrNameLst>
                                          <p:attrName>style.visibility</p:attrName>
                                        </p:attrNameLst>
                                      </p:cBhvr>
                                      <p:to>
                                        <p:strVal val="visible"/>
                                      </p:to>
                                    </p:set>
                                    <p:animEffect transition="in" filter="fade">
                                      <p:cBhvr>
                                        <p:cTn id="7" dur="2000"/>
                                        <p:tgtEl>
                                          <p:spTgt spid="378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9"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1" name="Title 1"/>
          <p:cNvSpPr>
            <a:spLocks noGrp="1"/>
          </p:cNvSpPr>
          <p:nvPr>
            <p:ph type="title" idx="4294967295"/>
          </p:nvPr>
        </p:nvSpPr>
        <p:spPr/>
        <p:txBody>
          <a:bodyPr anchor="ctr"/>
          <a:lstStyle/>
          <a:p>
            <a:pPr algn="ctr" eaLnBrk="1" hangingPunct="1"/>
            <a:r>
              <a:rPr lang="en-US" smtClean="0"/>
              <a:t>The Future?</a:t>
            </a:r>
          </a:p>
        </p:txBody>
      </p:sp>
      <p:sp>
        <p:nvSpPr>
          <p:cNvPr id="40962" name="Content Placeholder 2"/>
          <p:cNvSpPr>
            <a:spLocks noGrp="1"/>
          </p:cNvSpPr>
          <p:nvPr>
            <p:ph idx="4294967295"/>
          </p:nvPr>
        </p:nvSpPr>
        <p:spPr/>
        <p:txBody>
          <a:bodyPr/>
          <a:lstStyle/>
          <a:p>
            <a:pPr eaLnBrk="1" hangingPunct="1"/>
            <a:r>
              <a:rPr lang="en-US" smtClean="0"/>
              <a:t>Integration with Drexel Exchange, Student Portal or Facebook</a:t>
            </a:r>
          </a:p>
          <a:p>
            <a:pPr eaLnBrk="1" hangingPunct="1"/>
            <a:r>
              <a:rPr lang="en-US" smtClean="0"/>
              <a:t>Encourage instructors to use the services with their classes (esp. shared SkyDrives or Google Documents)</a:t>
            </a:r>
          </a:p>
          <a:p>
            <a:pPr eaLnBrk="1" hangingPunct="1"/>
            <a:r>
              <a:rPr lang="en-US" smtClean="0"/>
              <a:t>Elimination of local email accounts and Unix storage for students</a:t>
            </a:r>
          </a:p>
          <a:p>
            <a:pPr eaLnBrk="1" hangingPunct="1"/>
            <a:r>
              <a:rPr lang="en-US" smtClean="0"/>
              <a:t>Surveys to capture student opinion and needs</a:t>
            </a:r>
          </a:p>
          <a:p>
            <a:pPr eaLnBrk="1" hangingPunct="1"/>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61"/>
                                        </p:tgtEl>
                                        <p:attrNameLst>
                                          <p:attrName>style.visibility</p:attrName>
                                        </p:attrNameLst>
                                      </p:cBhvr>
                                      <p:to>
                                        <p:strVal val="visible"/>
                                      </p:to>
                                    </p:set>
                                    <p:animEffect transition="in" filter="fade">
                                      <p:cBhvr>
                                        <p:cTn id="7" dur="2000"/>
                                        <p:tgtEl>
                                          <p:spTgt spid="4096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62">
                                            <p:txEl>
                                              <p:pRg st="0" end="0"/>
                                            </p:txEl>
                                          </p:spTgt>
                                        </p:tgtEl>
                                        <p:attrNameLst>
                                          <p:attrName>style.visibility</p:attrName>
                                        </p:attrNameLst>
                                      </p:cBhvr>
                                      <p:to>
                                        <p:strVal val="visible"/>
                                      </p:to>
                                    </p:set>
                                    <p:animEffect transition="in" filter="fade">
                                      <p:cBhvr>
                                        <p:cTn id="12" dur="2000"/>
                                        <p:tgtEl>
                                          <p:spTgt spid="4096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62">
                                            <p:txEl>
                                              <p:pRg st="1" end="1"/>
                                            </p:txEl>
                                          </p:spTgt>
                                        </p:tgtEl>
                                        <p:attrNameLst>
                                          <p:attrName>style.visibility</p:attrName>
                                        </p:attrNameLst>
                                      </p:cBhvr>
                                      <p:to>
                                        <p:strVal val="visible"/>
                                      </p:to>
                                    </p:set>
                                    <p:animEffect transition="in" filter="fade">
                                      <p:cBhvr>
                                        <p:cTn id="17" dur="2000"/>
                                        <p:tgtEl>
                                          <p:spTgt spid="4096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62">
                                            <p:txEl>
                                              <p:pRg st="2" end="2"/>
                                            </p:txEl>
                                          </p:spTgt>
                                        </p:tgtEl>
                                        <p:attrNameLst>
                                          <p:attrName>style.visibility</p:attrName>
                                        </p:attrNameLst>
                                      </p:cBhvr>
                                      <p:to>
                                        <p:strVal val="visible"/>
                                      </p:to>
                                    </p:set>
                                    <p:animEffect transition="in" filter="fade">
                                      <p:cBhvr>
                                        <p:cTn id="22" dur="2000"/>
                                        <p:tgtEl>
                                          <p:spTgt spid="4096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962">
                                            <p:txEl>
                                              <p:pRg st="3" end="3"/>
                                            </p:txEl>
                                          </p:spTgt>
                                        </p:tgtEl>
                                        <p:attrNameLst>
                                          <p:attrName>style.visibility</p:attrName>
                                        </p:attrNameLst>
                                      </p:cBhvr>
                                      <p:to>
                                        <p:strVal val="visible"/>
                                      </p:to>
                                    </p:set>
                                    <p:animEffect transition="in" filter="fade">
                                      <p:cBhvr>
                                        <p:cTn id="27" dur="2000"/>
                                        <p:tgtEl>
                                          <p:spTgt spid="4096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1" grpId="0"/>
      <p:bldP spid="4096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ctr"/>
            <a:r>
              <a:rPr lang="en-US" smtClean="0"/>
              <a:t>Future, Cont</a:t>
            </a:r>
          </a:p>
        </p:txBody>
      </p:sp>
      <p:sp>
        <p:nvSpPr>
          <p:cNvPr id="44035" name="Rectangle 3"/>
          <p:cNvSpPr>
            <a:spLocks noGrp="1" noChangeArrowheads="1"/>
          </p:cNvSpPr>
          <p:nvPr>
            <p:ph type="body" idx="1"/>
          </p:nvPr>
        </p:nvSpPr>
        <p:spPr/>
        <p:txBody>
          <a:bodyPr/>
          <a:lstStyle/>
          <a:p>
            <a:r>
              <a:rPr lang="en-US" smtClean="0"/>
              <a:t>Use Windows Admin Center </a:t>
            </a:r>
          </a:p>
          <a:p>
            <a:pPr lvl="1"/>
            <a:r>
              <a:rPr lang="en-US" smtClean="0"/>
              <a:t>generate reports</a:t>
            </a:r>
          </a:p>
          <a:p>
            <a:pPr lvl="1"/>
            <a:r>
              <a:rPr lang="en-US" smtClean="0"/>
              <a:t>Migration tools (calendaring and contacts for other email services)</a:t>
            </a:r>
          </a:p>
          <a:p>
            <a:pPr lvl="1"/>
            <a:r>
              <a:rPr lang="en-US" smtClean="0"/>
              <a:t>Additional password management</a:t>
            </a:r>
          </a:p>
          <a:p>
            <a:endParaRPr lang="en-US" smtClean="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1986" name="Picture 4" descr="C:\Documents and Settings\jlg59.DREXEL\Local Settings\Temporary Internet Files\Content.IE5\OG23DYB1\MPj03988310000[1].jpg"/>
          <p:cNvPicPr>
            <a:picLocks noChangeAspect="1" noChangeArrowheads="1"/>
          </p:cNvPicPr>
          <p:nvPr/>
        </p:nvPicPr>
        <p:blipFill>
          <a:blip r:embed="rId2"/>
          <a:srcRect/>
          <a:stretch>
            <a:fillRect/>
          </a:stretch>
        </p:blipFill>
        <p:spPr bwMode="auto">
          <a:xfrm>
            <a:off x="3124200" y="533400"/>
            <a:ext cx="4678654" cy="3341688"/>
          </a:xfrm>
          <a:prstGeom prst="rect">
            <a:avLst/>
          </a:prstGeom>
          <a:noFill/>
          <a:ln w="9525">
            <a:noFill/>
            <a:miter lim="800000"/>
            <a:headEnd/>
            <a:tailEnd/>
          </a:ln>
        </p:spPr>
      </p:pic>
      <p:sp>
        <p:nvSpPr>
          <p:cNvPr id="41985" name="Title 3"/>
          <p:cNvSpPr>
            <a:spLocks noGrp="1"/>
          </p:cNvSpPr>
          <p:nvPr>
            <p:ph type="title" idx="4294967295"/>
          </p:nvPr>
        </p:nvSpPr>
        <p:spPr/>
        <p:txBody>
          <a:bodyPr anchor="ctr"/>
          <a:lstStyle/>
          <a:p>
            <a:pPr algn="ctr" eaLnBrk="1" hangingPunct="1"/>
            <a:r>
              <a:rPr lang="en-US" smtClean="0"/>
              <a:t>Questions???</a:t>
            </a:r>
          </a:p>
        </p:txBody>
      </p:sp>
      <p:sp>
        <p:nvSpPr>
          <p:cNvPr id="41987" name="Text Box 4"/>
          <p:cNvSpPr txBox="1">
            <a:spLocks noChangeArrowheads="1"/>
          </p:cNvSpPr>
          <p:nvPr/>
        </p:nvSpPr>
        <p:spPr bwMode="auto">
          <a:xfrm>
            <a:off x="457200" y="6172200"/>
            <a:ext cx="4953000" cy="457200"/>
          </a:xfrm>
          <a:prstGeom prst="rect">
            <a:avLst/>
          </a:prstGeom>
          <a:noFill/>
          <a:ln w="9525">
            <a:noFill/>
            <a:miter lim="800000"/>
            <a:headEnd/>
            <a:tailEnd/>
          </a:ln>
        </p:spPr>
        <p:txBody>
          <a:bodyPr>
            <a:spAutoFit/>
          </a:bodyPr>
          <a:lstStyle/>
          <a:p>
            <a:pPr eaLnBrk="0" hangingPunct="0">
              <a:spcBef>
                <a:spcPct val="50000"/>
              </a:spcBef>
            </a:pPr>
            <a:r>
              <a:rPr lang="en-US" sz="1200"/>
              <a:t>"The registered trademark for Educause is owned by EDUCAUSE, Inc. </a:t>
            </a:r>
            <a:br>
              <a:rPr lang="en-US" sz="1200"/>
            </a:br>
            <a:r>
              <a:rPr lang="en-US" sz="1200"/>
              <a:t>Unauthorized use of any EDUCAUSE trademark is strictly prohibited." </a:t>
            </a:r>
          </a:p>
        </p:txBody>
      </p:sp>
      <p:sp>
        <p:nvSpPr>
          <p:cNvPr id="5" name="Text Box 4"/>
          <p:cNvSpPr txBox="1">
            <a:spLocks noChangeArrowheads="1"/>
          </p:cNvSpPr>
          <p:nvPr/>
        </p:nvSpPr>
        <p:spPr bwMode="auto">
          <a:xfrm>
            <a:off x="533400" y="4495800"/>
            <a:ext cx="6934200" cy="2123658"/>
          </a:xfrm>
          <a:prstGeom prst="rect">
            <a:avLst/>
          </a:prstGeom>
          <a:noFill/>
          <a:ln w="9525">
            <a:noFill/>
            <a:miter lim="800000"/>
            <a:headEnd/>
            <a:tailEnd/>
          </a:ln>
        </p:spPr>
        <p:txBody>
          <a:bodyPr>
            <a:spAutoFit/>
          </a:bodyPr>
          <a:lstStyle/>
          <a:p>
            <a:pPr eaLnBrk="0" hangingPunct="0">
              <a:spcBef>
                <a:spcPct val="50000"/>
              </a:spcBef>
            </a:pPr>
            <a:r>
              <a:rPr lang="en-US" dirty="0">
                <a:solidFill>
                  <a:schemeClr val="tx2"/>
                </a:solidFill>
                <a:latin typeface="Garamond" pitchFamily="18" charset="0"/>
              </a:rPr>
              <a:t>Adele </a:t>
            </a:r>
            <a:r>
              <a:rPr lang="en-US" dirty="0" err="1">
                <a:solidFill>
                  <a:schemeClr val="tx2"/>
                </a:solidFill>
                <a:latin typeface="Garamond" pitchFamily="18" charset="0"/>
              </a:rPr>
              <a:t>Varenas</a:t>
            </a:r>
            <a:r>
              <a:rPr lang="en-US" dirty="0">
                <a:solidFill>
                  <a:schemeClr val="tx2"/>
                </a:solidFill>
                <a:latin typeface="Garamond" pitchFamily="18" charset="0"/>
              </a:rPr>
              <a:t>, Asst. Vice President for Client </a:t>
            </a:r>
            <a:r>
              <a:rPr lang="en-US" dirty="0" smtClean="0">
                <a:solidFill>
                  <a:schemeClr val="tx2"/>
                </a:solidFill>
                <a:latin typeface="Garamond" pitchFamily="18" charset="0"/>
              </a:rPr>
              <a:t>Services</a:t>
            </a:r>
            <a:br>
              <a:rPr lang="en-US" dirty="0" smtClean="0">
                <a:solidFill>
                  <a:schemeClr val="tx2"/>
                </a:solidFill>
                <a:latin typeface="Garamond" pitchFamily="18" charset="0"/>
              </a:rPr>
            </a:br>
            <a:r>
              <a:rPr lang="en-US" dirty="0" smtClean="0">
                <a:solidFill>
                  <a:schemeClr val="tx2"/>
                </a:solidFill>
                <a:latin typeface="Garamond" pitchFamily="18" charset="0"/>
                <a:hlinkClick r:id="rId3"/>
              </a:rPr>
              <a:t>adele@drexel.edu</a:t>
            </a:r>
            <a:r>
              <a:rPr lang="en-US" dirty="0" smtClean="0">
                <a:solidFill>
                  <a:schemeClr val="tx2"/>
                </a:solidFill>
                <a:latin typeface="Garamond" pitchFamily="18" charset="0"/>
              </a:rPr>
              <a:t> </a:t>
            </a:r>
            <a:r>
              <a:rPr lang="en-US" dirty="0">
                <a:solidFill>
                  <a:schemeClr val="tx2"/>
                </a:solidFill>
                <a:latin typeface="Garamond" pitchFamily="18" charset="0"/>
              </a:rPr>
              <a:t/>
            </a:r>
            <a:br>
              <a:rPr lang="en-US" dirty="0">
                <a:solidFill>
                  <a:schemeClr val="tx2"/>
                </a:solidFill>
                <a:latin typeface="Garamond" pitchFamily="18" charset="0"/>
              </a:rPr>
            </a:br>
            <a:r>
              <a:rPr lang="en-US" dirty="0">
                <a:solidFill>
                  <a:schemeClr val="tx2"/>
                </a:solidFill>
                <a:latin typeface="Garamond" pitchFamily="18" charset="0"/>
              </a:rPr>
              <a:t>Jennifer Gay</a:t>
            </a:r>
            <a:r>
              <a:rPr lang="en-US" dirty="0" smtClean="0">
                <a:solidFill>
                  <a:schemeClr val="tx2"/>
                </a:solidFill>
                <a:latin typeface="Garamond" pitchFamily="18" charset="0"/>
              </a:rPr>
              <a:t>, Coordinator of Client Services</a:t>
            </a:r>
            <a:br>
              <a:rPr lang="en-US" dirty="0" smtClean="0">
                <a:solidFill>
                  <a:schemeClr val="tx2"/>
                </a:solidFill>
                <a:latin typeface="Garamond" pitchFamily="18" charset="0"/>
              </a:rPr>
            </a:br>
            <a:r>
              <a:rPr lang="en-US" dirty="0" smtClean="0">
                <a:solidFill>
                  <a:schemeClr val="tx2"/>
                </a:solidFill>
                <a:latin typeface="Garamond" pitchFamily="18" charset="0"/>
                <a:hlinkClick r:id="rId4"/>
              </a:rPr>
              <a:t>jen@drexel.edu</a:t>
            </a:r>
            <a:endParaRPr lang="en-US" dirty="0" smtClean="0">
              <a:solidFill>
                <a:schemeClr val="tx2"/>
              </a:solidFill>
              <a:latin typeface="Garamond" pitchFamily="18" charset="0"/>
            </a:endParaRPr>
          </a:p>
          <a:p>
            <a:pPr eaLnBrk="0" hangingPunct="0">
              <a:spcBef>
                <a:spcPct val="50000"/>
              </a:spcBef>
            </a:pPr>
            <a:r>
              <a:rPr lang="en-US" sz="2400" dirty="0" smtClean="0">
                <a:solidFill>
                  <a:schemeClr val="tx2"/>
                </a:solidFill>
                <a:latin typeface="Garamond" pitchFamily="18" charset="0"/>
              </a:rPr>
              <a:t>Drexel University</a:t>
            </a:r>
            <a:r>
              <a:rPr lang="en-US" sz="2400" dirty="0">
                <a:solidFill>
                  <a:schemeClr val="tx2"/>
                </a:solidFill>
                <a:latin typeface="Garamond" pitchFamily="18" charset="0"/>
              </a:rPr>
              <a:t/>
            </a:r>
            <a:br>
              <a:rPr lang="en-US" sz="2400" dirty="0">
                <a:solidFill>
                  <a:schemeClr val="tx2"/>
                </a:solidFill>
                <a:latin typeface="Garamond" pitchFamily="18" charset="0"/>
              </a:rPr>
            </a:br>
            <a:endParaRPr lang="en-US" sz="2400" dirty="0">
              <a:solidFill>
                <a:schemeClr val="tx2"/>
              </a:solidFill>
              <a:latin typeface="Garamond"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1985"/>
                                        </p:tgtEl>
                                        <p:attrNameLst>
                                          <p:attrName>style.visibility</p:attrName>
                                        </p:attrNameLst>
                                      </p:cBhvr>
                                      <p:to>
                                        <p:strVal val="visible"/>
                                      </p:to>
                                    </p:set>
                                    <p:animEffect transition="in" filter="fade">
                                      <p:cBhvr>
                                        <p:cTn id="7" dur="2000"/>
                                        <p:tgtEl>
                                          <p:spTgt spid="419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5"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5" name="Title 1"/>
          <p:cNvSpPr>
            <a:spLocks noGrp="1"/>
          </p:cNvSpPr>
          <p:nvPr>
            <p:ph type="title" idx="4294967295"/>
          </p:nvPr>
        </p:nvSpPr>
        <p:spPr/>
        <p:txBody>
          <a:bodyPr anchor="ctr"/>
          <a:lstStyle/>
          <a:p>
            <a:pPr eaLnBrk="1" hangingPunct="1"/>
            <a:r>
              <a:rPr lang="en-US" smtClean="0"/>
              <a:t>Current Email and Storage</a:t>
            </a:r>
            <a:br>
              <a:rPr lang="en-US" smtClean="0"/>
            </a:br>
            <a:r>
              <a:rPr lang="en-US" smtClean="0"/>
              <a:t>Systems </a:t>
            </a:r>
          </a:p>
        </p:txBody>
      </p:sp>
      <p:sp>
        <p:nvSpPr>
          <p:cNvPr id="16386" name="Content Placeholder 2"/>
          <p:cNvSpPr>
            <a:spLocks noGrp="1"/>
          </p:cNvSpPr>
          <p:nvPr>
            <p:ph idx="4294967295"/>
          </p:nvPr>
        </p:nvSpPr>
        <p:spPr>
          <a:xfrm>
            <a:off x="457200" y="2057400"/>
            <a:ext cx="8229600" cy="4073525"/>
          </a:xfrm>
        </p:spPr>
        <p:txBody>
          <a:bodyPr/>
          <a:lstStyle/>
          <a:p>
            <a:pPr eaLnBrk="1" hangingPunct="1"/>
            <a:r>
              <a:rPr lang="en-US" smtClean="0"/>
              <a:t>All users pick up a Drexel account and Unix storage (100 MB each)</a:t>
            </a:r>
            <a:endParaRPr lang="en-US" sz="4300" smtClean="0"/>
          </a:p>
          <a:p>
            <a:pPr eaLnBrk="1" hangingPunct="1"/>
            <a:r>
              <a:rPr lang="en-US" smtClean="0"/>
              <a:t>Faculty and Staff also have the choice of an Exchange account (100 MB)</a:t>
            </a:r>
            <a:endParaRPr lang="en-US" sz="4300" smtClean="0"/>
          </a:p>
          <a:p>
            <a:pPr eaLnBrk="1" hangingPunct="1"/>
            <a:r>
              <a:rPr lang="en-US" smtClean="0"/>
              <a:t>Students also can activate Exchange Labs and Gmail</a:t>
            </a:r>
            <a:endParaRPr lang="en-US" sz="4300" smtClean="0"/>
          </a:p>
          <a:p>
            <a:pPr eaLnBrk="1" hangingPunct="1"/>
            <a:r>
              <a:rPr lang="en-US" smtClean="0"/>
              <a:t>A few colleges host their own mail servers</a:t>
            </a:r>
          </a:p>
        </p:txBody>
      </p:sp>
      <p:pic>
        <p:nvPicPr>
          <p:cNvPr id="16387" name="Picture 4" descr="C:\Documents and Settings\jlg59.DREXEL\Local Settings\Temporary Internet Files\Content.IE5\9407T9WD\MPj04330720000[1].jpg"/>
          <p:cNvPicPr>
            <a:picLocks noChangeAspect="1" noChangeArrowheads="1"/>
          </p:cNvPicPr>
          <p:nvPr/>
        </p:nvPicPr>
        <p:blipFill>
          <a:blip r:embed="rId3"/>
          <a:srcRect/>
          <a:stretch>
            <a:fillRect/>
          </a:stretch>
        </p:blipFill>
        <p:spPr bwMode="auto">
          <a:xfrm>
            <a:off x="6248400" y="381000"/>
            <a:ext cx="1828800" cy="127952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385"/>
                                        </p:tgtEl>
                                        <p:attrNameLst>
                                          <p:attrName>style.visibility</p:attrName>
                                        </p:attrNameLst>
                                      </p:cBhvr>
                                      <p:to>
                                        <p:strVal val="visible"/>
                                      </p:to>
                                    </p:set>
                                    <p:animEffect transition="in" filter="fade">
                                      <p:cBhvr>
                                        <p:cTn id="7" dur="2000"/>
                                        <p:tgtEl>
                                          <p:spTgt spid="163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Content Placeholder 2"/>
          <p:cNvSpPr>
            <a:spLocks noGrp="1"/>
          </p:cNvSpPr>
          <p:nvPr>
            <p:ph idx="4294967295"/>
          </p:nvPr>
        </p:nvSpPr>
        <p:spPr/>
        <p:txBody>
          <a:bodyPr/>
          <a:lstStyle/>
          <a:p>
            <a:pPr eaLnBrk="1" hangingPunct="1"/>
            <a:endParaRPr lang="en-US" smtClean="0"/>
          </a:p>
          <a:p>
            <a:pPr eaLnBrk="1" hangingPunct="1"/>
            <a:r>
              <a:rPr lang="en-US" smtClean="0"/>
              <a:t>Hosting Bb Vista for 6 other institutions</a:t>
            </a:r>
          </a:p>
          <a:p>
            <a:pPr eaLnBrk="1" hangingPunct="1"/>
            <a:r>
              <a:rPr lang="en-US" smtClean="0"/>
              <a:t>Supplying an IDMS for 2 other institutions</a:t>
            </a:r>
          </a:p>
          <a:p>
            <a:pPr eaLnBrk="1" hangingPunct="1"/>
            <a:r>
              <a:rPr lang="en-US" smtClean="0"/>
              <a:t>Programming and maintaining Banner databases for 3 other institutions</a:t>
            </a:r>
          </a:p>
        </p:txBody>
      </p:sp>
      <p:pic>
        <p:nvPicPr>
          <p:cNvPr id="18434" name="Picture 5" descr="MPj03163780000[1]"/>
          <p:cNvPicPr>
            <a:picLocks noChangeAspect="1" noChangeArrowheads="1"/>
          </p:cNvPicPr>
          <p:nvPr/>
        </p:nvPicPr>
        <p:blipFill>
          <a:blip r:embed="rId2"/>
          <a:srcRect/>
          <a:stretch>
            <a:fillRect/>
          </a:stretch>
        </p:blipFill>
        <p:spPr bwMode="auto">
          <a:xfrm>
            <a:off x="2819400" y="4267200"/>
            <a:ext cx="3276600" cy="1881188"/>
          </a:xfrm>
          <a:prstGeom prst="rect">
            <a:avLst/>
          </a:prstGeom>
          <a:noFill/>
          <a:ln w="9525">
            <a:noFill/>
            <a:miter lim="800000"/>
            <a:headEnd/>
            <a:tailEnd/>
          </a:ln>
        </p:spPr>
      </p:pic>
      <p:sp>
        <p:nvSpPr>
          <p:cNvPr id="18435" name="Title 1"/>
          <p:cNvSpPr>
            <a:spLocks noGrp="1"/>
          </p:cNvSpPr>
          <p:nvPr>
            <p:ph type="title" idx="4294967295"/>
          </p:nvPr>
        </p:nvSpPr>
        <p:spPr/>
        <p:txBody>
          <a:bodyPr anchor="ctr"/>
          <a:lstStyle/>
          <a:p>
            <a:pPr algn="ctr" eaLnBrk="1" hangingPunct="1"/>
            <a:r>
              <a:rPr lang="en-US" smtClean="0"/>
              <a:t>Ways Drexel Offers </a:t>
            </a:r>
            <a:br>
              <a:rPr lang="en-US" smtClean="0"/>
            </a:br>
            <a:r>
              <a:rPr lang="en-US" smtClean="0"/>
              <a:t>Software as a Service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435"/>
                                        </p:tgtEl>
                                        <p:attrNameLst>
                                          <p:attrName>style.visibility</p:attrName>
                                        </p:attrNameLst>
                                      </p:cBhvr>
                                      <p:to>
                                        <p:strVal val="visible"/>
                                      </p:to>
                                    </p:set>
                                    <p:animEffect transition="in" filter="fade">
                                      <p:cBhvr>
                                        <p:cTn id="7" dur="2000"/>
                                        <p:tgtEl>
                                          <p:spTgt spid="184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33">
                                            <p:txEl>
                                              <p:pRg st="1" end="1"/>
                                            </p:txEl>
                                          </p:spTgt>
                                        </p:tgtEl>
                                        <p:attrNameLst>
                                          <p:attrName>style.visibility</p:attrName>
                                        </p:attrNameLst>
                                      </p:cBhvr>
                                      <p:to>
                                        <p:strVal val="visible"/>
                                      </p:to>
                                    </p:set>
                                    <p:animEffect transition="in" filter="fade">
                                      <p:cBhvr>
                                        <p:cTn id="12" dur="2000"/>
                                        <p:tgtEl>
                                          <p:spTgt spid="184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433">
                                            <p:txEl>
                                              <p:pRg st="2" end="2"/>
                                            </p:txEl>
                                          </p:spTgt>
                                        </p:tgtEl>
                                        <p:attrNameLst>
                                          <p:attrName>style.visibility</p:attrName>
                                        </p:attrNameLst>
                                      </p:cBhvr>
                                      <p:to>
                                        <p:strVal val="visible"/>
                                      </p:to>
                                    </p:set>
                                    <p:animEffect transition="in" filter="fade">
                                      <p:cBhvr>
                                        <p:cTn id="17" dur="2000"/>
                                        <p:tgtEl>
                                          <p:spTgt spid="1843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433">
                                            <p:txEl>
                                              <p:pRg st="3" end="3"/>
                                            </p:txEl>
                                          </p:spTgt>
                                        </p:tgtEl>
                                        <p:attrNameLst>
                                          <p:attrName>style.visibility</p:attrName>
                                        </p:attrNameLst>
                                      </p:cBhvr>
                                      <p:to>
                                        <p:strVal val="visible"/>
                                      </p:to>
                                    </p:set>
                                    <p:animEffect transition="in" filter="fade">
                                      <p:cBhvr>
                                        <p:cTn id="22" dur="2000"/>
                                        <p:tgtEl>
                                          <p:spTgt spid="1843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build="p"/>
      <p:bldP spid="18435"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7" name="Title 1"/>
          <p:cNvSpPr>
            <a:spLocks noGrp="1"/>
          </p:cNvSpPr>
          <p:nvPr>
            <p:ph type="title" idx="4294967295"/>
          </p:nvPr>
        </p:nvSpPr>
        <p:spPr/>
        <p:txBody>
          <a:bodyPr anchor="ctr"/>
          <a:lstStyle/>
          <a:p>
            <a:pPr algn="ctr" eaLnBrk="1" hangingPunct="1"/>
            <a:r>
              <a:rPr lang="en-US" smtClean="0"/>
              <a:t>Ways Drexel Uses </a:t>
            </a:r>
            <a:br>
              <a:rPr lang="en-US" smtClean="0"/>
            </a:br>
            <a:r>
              <a:rPr lang="en-US" smtClean="0"/>
              <a:t>Software as a Service</a:t>
            </a:r>
          </a:p>
        </p:txBody>
      </p:sp>
      <p:sp>
        <p:nvSpPr>
          <p:cNvPr id="19458" name="Content Placeholder 2"/>
          <p:cNvSpPr>
            <a:spLocks noGrp="1"/>
          </p:cNvSpPr>
          <p:nvPr>
            <p:ph idx="4294967295"/>
          </p:nvPr>
        </p:nvSpPr>
        <p:spPr/>
        <p:txBody>
          <a:bodyPr/>
          <a:lstStyle/>
          <a:p>
            <a:pPr eaLnBrk="1" hangingPunct="1"/>
            <a:endParaRPr lang="en-US" smtClean="0"/>
          </a:p>
          <a:p>
            <a:pPr eaLnBrk="1" hangingPunct="1"/>
            <a:r>
              <a:rPr lang="en-US" smtClean="0"/>
              <a:t>Turn-it in</a:t>
            </a:r>
          </a:p>
          <a:p>
            <a:pPr eaLnBrk="1" hangingPunct="1"/>
            <a:r>
              <a:rPr lang="en-US" smtClean="0"/>
              <a:t>Wimba</a:t>
            </a:r>
          </a:p>
          <a:p>
            <a:pPr eaLnBrk="1" hangingPunct="1"/>
            <a:r>
              <a:rPr lang="en-US" smtClean="0"/>
              <a:t>Sandbox – Emerging Technologies</a:t>
            </a:r>
          </a:p>
          <a:p>
            <a:pPr eaLnBrk="1" hangingPunct="1"/>
            <a:r>
              <a:rPr lang="en-US" smtClean="0"/>
              <a:t>Connected Backup</a:t>
            </a:r>
          </a:p>
          <a:p>
            <a:pPr eaLnBrk="1" hangingPunct="1"/>
            <a:r>
              <a:rPr lang="en-US" smtClean="0"/>
              <a:t>RightNow – http://ask.drexel.edu</a:t>
            </a:r>
          </a:p>
        </p:txBody>
      </p:sp>
      <p:pic>
        <p:nvPicPr>
          <p:cNvPr id="19459" name="Picture 5" descr="MPj03163780000[1]"/>
          <p:cNvPicPr>
            <a:picLocks noChangeAspect="1" noChangeArrowheads="1"/>
          </p:cNvPicPr>
          <p:nvPr/>
        </p:nvPicPr>
        <p:blipFill>
          <a:blip r:embed="rId2"/>
          <a:srcRect/>
          <a:stretch>
            <a:fillRect/>
          </a:stretch>
        </p:blipFill>
        <p:spPr bwMode="auto">
          <a:xfrm>
            <a:off x="5562600" y="1524000"/>
            <a:ext cx="3276600" cy="1881188"/>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457"/>
                                        </p:tgtEl>
                                        <p:attrNameLst>
                                          <p:attrName>style.visibility</p:attrName>
                                        </p:attrNameLst>
                                      </p:cBhvr>
                                      <p:to>
                                        <p:strVal val="visible"/>
                                      </p:to>
                                    </p:set>
                                    <p:animEffect transition="in" filter="fade">
                                      <p:cBhvr>
                                        <p:cTn id="7" dur="2000"/>
                                        <p:tgtEl>
                                          <p:spTgt spid="194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1" name="Title 3"/>
          <p:cNvSpPr>
            <a:spLocks noGrp="1"/>
          </p:cNvSpPr>
          <p:nvPr>
            <p:ph type="title" idx="4294967295"/>
          </p:nvPr>
        </p:nvSpPr>
        <p:spPr>
          <a:xfrm>
            <a:off x="457200" y="2667000"/>
            <a:ext cx="8229600" cy="1143000"/>
          </a:xfrm>
        </p:spPr>
        <p:txBody>
          <a:bodyPr anchor="ctr"/>
          <a:lstStyle/>
          <a:p>
            <a:pPr algn="ctr" eaLnBrk="1" hangingPunct="1"/>
            <a:r>
              <a:rPr lang="en-US" smtClean="0"/>
              <a:t>Why Offsite Email?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481"/>
                                        </p:tgtEl>
                                        <p:attrNameLst>
                                          <p:attrName>style.visibility</p:attrName>
                                        </p:attrNameLst>
                                      </p:cBhvr>
                                      <p:to>
                                        <p:strVal val="visible"/>
                                      </p:to>
                                    </p:set>
                                    <p:animEffect transition="in" filter="fade">
                                      <p:cBhvr>
                                        <p:cTn id="7" dur="2000"/>
                                        <p:tgtEl>
                                          <p:spTgt spid="204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5" name="Content Placeholder 2"/>
          <p:cNvSpPr>
            <a:spLocks noGrp="1"/>
          </p:cNvSpPr>
          <p:nvPr>
            <p:ph idx="4294967295"/>
          </p:nvPr>
        </p:nvSpPr>
        <p:spPr>
          <a:xfrm>
            <a:off x="533400" y="762000"/>
            <a:ext cx="8229600" cy="5791200"/>
          </a:xfrm>
        </p:spPr>
        <p:txBody>
          <a:bodyPr/>
          <a:lstStyle/>
          <a:p>
            <a:pPr eaLnBrk="1" hangingPunct="1"/>
            <a:r>
              <a:rPr lang="en-US" smtClean="0"/>
              <a:t>Offer students choices</a:t>
            </a:r>
          </a:p>
          <a:p>
            <a:pPr lvl="1" eaLnBrk="1" hangingPunct="1"/>
            <a:r>
              <a:rPr lang="en-US" smtClean="0"/>
              <a:t>Work with both companies to offer benefits from each</a:t>
            </a:r>
          </a:p>
          <a:p>
            <a:pPr lvl="1" eaLnBrk="1" hangingPunct="1"/>
            <a:r>
              <a:rPr lang="en-US" smtClean="0"/>
              <a:t>First school to offer all three services </a:t>
            </a:r>
            <a:endParaRPr lang="en-US" sz="3500" smtClean="0"/>
          </a:p>
          <a:p>
            <a:pPr eaLnBrk="1" hangingPunct="1"/>
            <a:r>
              <a:rPr lang="en-US" smtClean="0"/>
              <a:t>Response to overwhelming demand from students for more storage</a:t>
            </a:r>
            <a:endParaRPr lang="en-US" sz="4300" smtClean="0"/>
          </a:p>
          <a:p>
            <a:pPr lvl="1" eaLnBrk="1" hangingPunct="1"/>
            <a:r>
              <a:rPr lang="en-US" smtClean="0"/>
              <a:t>Eliminate additional cost</a:t>
            </a:r>
          </a:p>
          <a:p>
            <a:pPr lvl="1" eaLnBrk="1" hangingPunct="1"/>
            <a:r>
              <a:rPr lang="en-US" smtClean="0"/>
              <a:t>Greening of Drexel </a:t>
            </a:r>
          </a:p>
          <a:p>
            <a:pPr eaLnBrk="1" hangingPunct="1"/>
            <a:r>
              <a:rPr lang="en-US" smtClean="0"/>
              <a:t>Introduction to services, such as file storage, that we do not offer in-house</a:t>
            </a:r>
            <a:endParaRPr lang="en-US" sz="4700" smtClean="0"/>
          </a:p>
          <a:p>
            <a:pPr eaLnBrk="1" hangingPunct="1"/>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505">
                                            <p:txEl>
                                              <p:pRg st="0" end="0"/>
                                            </p:txEl>
                                          </p:spTgt>
                                        </p:tgtEl>
                                        <p:attrNameLst>
                                          <p:attrName>style.visibility</p:attrName>
                                        </p:attrNameLst>
                                      </p:cBhvr>
                                      <p:to>
                                        <p:strVal val="visible"/>
                                      </p:to>
                                    </p:set>
                                    <p:animEffect transition="in" filter="fade">
                                      <p:cBhvr>
                                        <p:cTn id="7" dur="2000"/>
                                        <p:tgtEl>
                                          <p:spTgt spid="2150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505">
                                            <p:txEl>
                                              <p:pRg st="1" end="1"/>
                                            </p:txEl>
                                          </p:spTgt>
                                        </p:tgtEl>
                                        <p:attrNameLst>
                                          <p:attrName>style.visibility</p:attrName>
                                        </p:attrNameLst>
                                      </p:cBhvr>
                                      <p:to>
                                        <p:strVal val="visible"/>
                                      </p:to>
                                    </p:set>
                                    <p:animEffect transition="in" filter="fade">
                                      <p:cBhvr>
                                        <p:cTn id="10" dur="2000"/>
                                        <p:tgtEl>
                                          <p:spTgt spid="2150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505">
                                            <p:txEl>
                                              <p:pRg st="2" end="2"/>
                                            </p:txEl>
                                          </p:spTgt>
                                        </p:tgtEl>
                                        <p:attrNameLst>
                                          <p:attrName>style.visibility</p:attrName>
                                        </p:attrNameLst>
                                      </p:cBhvr>
                                      <p:to>
                                        <p:strVal val="visible"/>
                                      </p:to>
                                    </p:set>
                                    <p:animEffect transition="in" filter="fade">
                                      <p:cBhvr>
                                        <p:cTn id="13" dur="2000"/>
                                        <p:tgtEl>
                                          <p:spTgt spid="2150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1505">
                                            <p:txEl>
                                              <p:pRg st="3" end="3"/>
                                            </p:txEl>
                                          </p:spTgt>
                                        </p:tgtEl>
                                        <p:attrNameLst>
                                          <p:attrName>style.visibility</p:attrName>
                                        </p:attrNameLst>
                                      </p:cBhvr>
                                      <p:to>
                                        <p:strVal val="visible"/>
                                      </p:to>
                                    </p:set>
                                    <p:animEffect transition="in" filter="fade">
                                      <p:cBhvr>
                                        <p:cTn id="18" dur="2000"/>
                                        <p:tgtEl>
                                          <p:spTgt spid="21505">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1505">
                                            <p:txEl>
                                              <p:pRg st="4" end="4"/>
                                            </p:txEl>
                                          </p:spTgt>
                                        </p:tgtEl>
                                        <p:attrNameLst>
                                          <p:attrName>style.visibility</p:attrName>
                                        </p:attrNameLst>
                                      </p:cBhvr>
                                      <p:to>
                                        <p:strVal val="visible"/>
                                      </p:to>
                                    </p:set>
                                    <p:animEffect transition="in" filter="fade">
                                      <p:cBhvr>
                                        <p:cTn id="21" dur="2000"/>
                                        <p:tgtEl>
                                          <p:spTgt spid="21505">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1505">
                                            <p:txEl>
                                              <p:pRg st="5" end="5"/>
                                            </p:txEl>
                                          </p:spTgt>
                                        </p:tgtEl>
                                        <p:attrNameLst>
                                          <p:attrName>style.visibility</p:attrName>
                                        </p:attrNameLst>
                                      </p:cBhvr>
                                      <p:to>
                                        <p:strVal val="visible"/>
                                      </p:to>
                                    </p:set>
                                    <p:animEffect transition="in" filter="fade">
                                      <p:cBhvr>
                                        <p:cTn id="24" dur="2000"/>
                                        <p:tgtEl>
                                          <p:spTgt spid="2150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1505">
                                            <p:txEl>
                                              <p:pRg st="6" end="6"/>
                                            </p:txEl>
                                          </p:spTgt>
                                        </p:tgtEl>
                                        <p:attrNameLst>
                                          <p:attrName>style.visibility</p:attrName>
                                        </p:attrNameLst>
                                      </p:cBhvr>
                                      <p:to>
                                        <p:strVal val="visible"/>
                                      </p:to>
                                    </p:set>
                                    <p:animEffect transition="in" filter="fade">
                                      <p:cBhvr>
                                        <p:cTn id="29" dur="2000"/>
                                        <p:tgtEl>
                                          <p:spTgt spid="2150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9" name="Title 3"/>
          <p:cNvSpPr>
            <a:spLocks noGrp="1"/>
          </p:cNvSpPr>
          <p:nvPr>
            <p:ph type="title" idx="4294967295"/>
          </p:nvPr>
        </p:nvSpPr>
        <p:spPr>
          <a:xfrm>
            <a:off x="381000" y="2667000"/>
            <a:ext cx="8229600" cy="1143000"/>
          </a:xfrm>
        </p:spPr>
        <p:txBody>
          <a:bodyPr anchor="ctr"/>
          <a:lstStyle/>
          <a:p>
            <a:pPr algn="ctr" eaLnBrk="1" hangingPunct="1"/>
            <a:r>
              <a:rPr lang="en-US" smtClean="0"/>
              <a:t>Implementation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529"/>
                                        </p:tgtEl>
                                        <p:attrNameLst>
                                          <p:attrName>style.visibility</p:attrName>
                                        </p:attrNameLst>
                                      </p:cBhvr>
                                      <p:to>
                                        <p:strVal val="visible"/>
                                      </p:to>
                                    </p:set>
                                    <p:animEffect transition="in" filter="fade">
                                      <p:cBhvr>
                                        <p:cTn id="7" dur="2000"/>
                                        <p:tgtEl>
                                          <p:spTgt spid="225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9"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3" name="Title 2"/>
          <p:cNvSpPr>
            <a:spLocks noGrp="1"/>
          </p:cNvSpPr>
          <p:nvPr>
            <p:ph type="title" idx="4294967295"/>
          </p:nvPr>
        </p:nvSpPr>
        <p:spPr/>
        <p:txBody>
          <a:bodyPr anchor="ctr"/>
          <a:lstStyle/>
          <a:p>
            <a:pPr algn="ctr" eaLnBrk="1" hangingPunct="1"/>
            <a:r>
              <a:rPr lang="en-US" smtClean="0"/>
              <a:t>Contracts</a:t>
            </a:r>
          </a:p>
        </p:txBody>
      </p:sp>
      <p:sp>
        <p:nvSpPr>
          <p:cNvPr id="23554" name="Content Placeholder 3"/>
          <p:cNvSpPr>
            <a:spLocks noGrp="1"/>
          </p:cNvSpPr>
          <p:nvPr>
            <p:ph idx="4294967295"/>
          </p:nvPr>
        </p:nvSpPr>
        <p:spPr/>
        <p:txBody>
          <a:bodyPr/>
          <a:lstStyle/>
          <a:p>
            <a:pPr eaLnBrk="1" hangingPunct="1"/>
            <a:r>
              <a:rPr lang="en-US" smtClean="0"/>
              <a:t>Worked with Microsoft and Google on details of the agreements</a:t>
            </a:r>
          </a:p>
          <a:p>
            <a:pPr lvl="1" eaLnBrk="1" hangingPunct="1"/>
            <a:r>
              <a:rPr lang="en-US" smtClean="0"/>
              <a:t>No ads </a:t>
            </a:r>
          </a:p>
          <a:p>
            <a:pPr lvl="1" eaLnBrk="1" hangingPunct="1"/>
            <a:r>
              <a:rPr lang="en-US" smtClean="0"/>
              <a:t>Free service</a:t>
            </a:r>
          </a:p>
          <a:p>
            <a:pPr lvl="1" eaLnBrk="1" hangingPunct="1"/>
            <a:r>
              <a:rPr lang="en-US" smtClean="0"/>
              <a:t>Launch details</a:t>
            </a:r>
          </a:p>
          <a:p>
            <a:pPr lvl="1" eaLnBrk="1" hangingPunct="1"/>
            <a:r>
              <a:rPr lang="en-US" smtClean="0"/>
              <a:t>Legal issues</a:t>
            </a:r>
          </a:p>
        </p:txBody>
      </p:sp>
      <p:pic>
        <p:nvPicPr>
          <p:cNvPr id="23555" name="Picture 7" descr="MCj02908440000[1]"/>
          <p:cNvPicPr>
            <a:picLocks noChangeAspect="1" noChangeArrowheads="1"/>
          </p:cNvPicPr>
          <p:nvPr/>
        </p:nvPicPr>
        <p:blipFill>
          <a:blip r:embed="rId2"/>
          <a:srcRect/>
          <a:stretch>
            <a:fillRect/>
          </a:stretch>
        </p:blipFill>
        <p:spPr bwMode="auto">
          <a:xfrm>
            <a:off x="6172200" y="3124200"/>
            <a:ext cx="2211388" cy="27241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553"/>
                                        </p:tgtEl>
                                        <p:attrNameLst>
                                          <p:attrName>style.visibility</p:attrName>
                                        </p:attrNameLst>
                                      </p:cBhvr>
                                      <p:to>
                                        <p:strVal val="visible"/>
                                      </p:to>
                                    </p:set>
                                    <p:animEffect transition="in" filter="fade">
                                      <p:cBhvr>
                                        <p:cTn id="7" dur="2000"/>
                                        <p:tgtEl>
                                          <p:spTgt spid="235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3" grpId="0"/>
    </p:bldLst>
  </p:timing>
</p:sld>
</file>

<file path=ppt/theme/theme1.xml><?xml version="1.0" encoding="utf-8"?>
<a:theme xmlns:a="http://schemas.openxmlformats.org/drawingml/2006/main" name="1_Edge">
  <a:themeElements>
    <a:clrScheme name="1_Edge 10">
      <a:dk1>
        <a:srgbClr val="000000"/>
      </a:dk1>
      <a:lt1>
        <a:srgbClr val="FFFFFF"/>
      </a:lt1>
      <a:dk2>
        <a:srgbClr val="006633"/>
      </a:dk2>
      <a:lt2>
        <a:srgbClr val="5F5F5F"/>
      </a:lt2>
      <a:accent1>
        <a:srgbClr val="660066"/>
      </a:accent1>
      <a:accent2>
        <a:srgbClr val="3B812F"/>
      </a:accent2>
      <a:accent3>
        <a:srgbClr val="FFFFFF"/>
      </a:accent3>
      <a:accent4>
        <a:srgbClr val="000000"/>
      </a:accent4>
      <a:accent5>
        <a:srgbClr val="B8AAB8"/>
      </a:accent5>
      <a:accent6>
        <a:srgbClr val="35742A"/>
      </a:accent6>
      <a:hlink>
        <a:srgbClr val="996600"/>
      </a:hlink>
      <a:folHlink>
        <a:srgbClr val="AFBF39"/>
      </a:folHlink>
    </a:clrScheme>
    <a:fontScheme name="1_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1_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1_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1_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1_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1_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1_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1_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1_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1_Edge 10">
        <a:dk1>
          <a:srgbClr val="000000"/>
        </a:dk1>
        <a:lt1>
          <a:srgbClr val="FFFFFF"/>
        </a:lt1>
        <a:dk2>
          <a:srgbClr val="006633"/>
        </a:dk2>
        <a:lt2>
          <a:srgbClr val="5F5F5F"/>
        </a:lt2>
        <a:accent1>
          <a:srgbClr val="660066"/>
        </a:accent1>
        <a:accent2>
          <a:srgbClr val="3B812F"/>
        </a:accent2>
        <a:accent3>
          <a:srgbClr val="FFFFFF"/>
        </a:accent3>
        <a:accent4>
          <a:srgbClr val="000000"/>
        </a:accent4>
        <a:accent5>
          <a:srgbClr val="B8AAB8"/>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1919</TotalTime>
  <Words>719</Words>
  <Application>Microsoft Office PowerPoint</Application>
  <PresentationFormat>On-screen Show (4:3)</PresentationFormat>
  <Paragraphs>136</Paragraphs>
  <Slides>27</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0" baseType="lpstr">
      <vt:lpstr>1_Edge</vt:lpstr>
      <vt:lpstr>Worksheet</vt:lpstr>
      <vt:lpstr>Chart</vt:lpstr>
      <vt:lpstr>Email3 Drexel X Google X Microsoft</vt:lpstr>
      <vt:lpstr>Drexel University     Philadelphia, PA</vt:lpstr>
      <vt:lpstr>Current Email and Storage Systems </vt:lpstr>
      <vt:lpstr>Ways Drexel Offers  Software as a Service</vt:lpstr>
      <vt:lpstr>Ways Drexel Uses  Software as a Service</vt:lpstr>
      <vt:lpstr>Why Offsite Email?</vt:lpstr>
      <vt:lpstr>Slide 7</vt:lpstr>
      <vt:lpstr>Implementation</vt:lpstr>
      <vt:lpstr>Contracts</vt:lpstr>
      <vt:lpstr>Back-end Configuration</vt:lpstr>
      <vt:lpstr>Provisioning</vt:lpstr>
      <vt:lpstr>Exclusions</vt:lpstr>
      <vt:lpstr>Publicity</vt:lpstr>
      <vt:lpstr>Benefits for Students</vt:lpstr>
      <vt:lpstr>Drexel Branded Account</vt:lpstr>
      <vt:lpstr>Additional Tools</vt:lpstr>
      <vt:lpstr>Exchange Labs</vt:lpstr>
      <vt:lpstr>Additional Reasons</vt:lpstr>
      <vt:lpstr>How Are We Doing?</vt:lpstr>
      <vt:lpstr>Number of Accounts by Service</vt:lpstr>
      <vt:lpstr>Type of Account by Role</vt:lpstr>
      <vt:lpstr>Success Over Time</vt:lpstr>
      <vt:lpstr>What’s Next?</vt:lpstr>
      <vt:lpstr>Ongoing Promotion</vt:lpstr>
      <vt:lpstr>The Future?</vt:lpstr>
      <vt:lpstr>Future, Cont</vt:lpstr>
      <vt:lpstr>Questions???</vt:lpstr>
    </vt:vector>
  </TitlesOfParts>
  <Company>Drexel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Email Cubed</dc:title>
  <dc:subject>MARC09</dc:subject>
  <dc:creator>Jennifer Gay; Adele Varenas</dc:creator>
  <cp:lastModifiedBy>Bluemoon</cp:lastModifiedBy>
  <cp:revision>209</cp:revision>
  <dcterms:created xsi:type="dcterms:W3CDTF">2008-06-10T19:07:58Z</dcterms:created>
  <dcterms:modified xsi:type="dcterms:W3CDTF">2009-01-14T17:40:06Z</dcterms:modified>
</cp:coreProperties>
</file>