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emf" ContentType="image/x-emf"/>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1" r:id="rId1"/>
  </p:sldMasterIdLst>
  <p:notesMasterIdLst>
    <p:notesMasterId r:id="rId29"/>
  </p:notesMasterIdLst>
  <p:sldIdLst>
    <p:sldId id="262" r:id="rId2"/>
    <p:sldId id="263" r:id="rId3"/>
    <p:sldId id="264" r:id="rId4"/>
    <p:sldId id="265" r:id="rId5"/>
    <p:sldId id="266" r:id="rId6"/>
    <p:sldId id="285" r:id="rId7"/>
    <p:sldId id="267" r:id="rId8"/>
    <p:sldId id="268" r:id="rId9"/>
    <p:sldId id="269" r:id="rId10"/>
    <p:sldId id="270" r:id="rId11"/>
    <p:sldId id="271" r:id="rId12"/>
    <p:sldId id="272" r:id="rId13"/>
    <p:sldId id="273" r:id="rId14"/>
    <p:sldId id="274" r:id="rId15"/>
    <p:sldId id="275" r:id="rId16"/>
    <p:sldId id="286" r:id="rId17"/>
    <p:sldId id="276" r:id="rId18"/>
    <p:sldId id="277" r:id="rId19"/>
    <p:sldId id="281" r:id="rId20"/>
    <p:sldId id="278" r:id="rId21"/>
    <p:sldId id="282" r:id="rId22"/>
    <p:sldId id="288" r:id="rId23"/>
    <p:sldId id="279" r:id="rId24"/>
    <p:sldId id="280" r:id="rId25"/>
    <p:sldId id="283" r:id="rId26"/>
    <p:sldId id="287" r:id="rId27"/>
    <p:sldId id="284"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FF"/>
    <a:srgbClr val="B3FF9B"/>
    <a:srgbClr val="CCCC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794" autoAdjust="0"/>
    <p:restoredTop sz="94599" autoAdjust="0"/>
  </p:normalViewPr>
  <p:slideViewPr>
    <p:cSldViewPr>
      <p:cViewPr>
        <p:scale>
          <a:sx n="75" d="100"/>
          <a:sy n="75" d="100"/>
        </p:scale>
        <p:origin x="-1050" y="-7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B977E316-ADBF-49DF-B372-06FBFA78E386}" type="datetimeFigureOut">
              <a:rPr lang="en-US"/>
              <a:pPr>
                <a:defRPr/>
              </a:pPr>
              <a:t>1/14/2009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1" hangingPunct="1">
              <a:defRPr sz="1200"/>
            </a:lvl1pPr>
          </a:lstStyle>
          <a:p>
            <a:pPr>
              <a:defRPr/>
            </a:pPr>
            <a:fld id="{F186C81F-B7B7-40C5-81D6-288C8D0F095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F0647C-7B1C-4419-977F-EA53B2017DDA}" type="slidenum">
              <a:rPr lang="en-US" smtClean="0"/>
              <a:pPr/>
              <a:t>3</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p:cNvSpPr>
          <p:nvPr>
            <p:ph type="sldImg"/>
          </p:nvPr>
        </p:nvSpPr>
        <p:spPr bwMode="auto">
          <a:noFill/>
          <a:ln>
            <a:solidFill>
              <a:srgbClr val="000000"/>
            </a:solidFill>
            <a:miter lim="800000"/>
            <a:headEnd/>
            <a:tailEnd/>
          </a:ln>
        </p:spPr>
      </p:sp>
      <p:sp>
        <p:nvSpPr>
          <p:cNvPr id="368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Our situation is unique because we are a coop school and half of our students were not on campus during the launch. Hopefully we are able to promote this service in the summer while they are on campus. </a:t>
            </a:r>
          </a:p>
          <a:p>
            <a:pPr eaLnBrk="1" hangingPunct="1">
              <a:spcBef>
                <a:spcPct val="0"/>
              </a:spcBef>
            </a:pPr>
            <a:endParaRPr lang="en-US" smtClean="0"/>
          </a:p>
        </p:txBody>
      </p:sp>
      <p:sp>
        <p:nvSpPr>
          <p:cNvPr id="368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F6D4FA4-A5E9-4B2C-83EB-C0AE62C6862C}" type="slidenum">
              <a:rPr lang="en-US" smtClean="0"/>
              <a:pPr/>
              <a:t>20</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fld id="{427B4F96-DD7F-4F4C-8901-95F842B83FEC}" type="datetimeFigureOut">
              <a:rPr lang="en-US"/>
              <a:pPr>
                <a:defRPr/>
              </a:pPr>
              <a:t>1/14/2009</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00172DC-25A0-4CBE-89AE-1B7E180891C4}" type="slidenum">
              <a:rPr lang="en-US" altLang="en-US"/>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291DFA07-3E4B-4C31-BAA7-42C77A9B3EE1}" type="datetimeFigureOut">
              <a:rPr lang="en-US"/>
              <a:pPr>
                <a:defRPr/>
              </a:pPr>
              <a:t>1/14/2009</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59795BD-1268-4E92-B8B6-1B73B4777F6A}" type="slidenum">
              <a:rPr lang="en-US" altLang="en-US"/>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12A29643-8490-48E2-A3A5-F5AE36A47A59}" type="datetimeFigureOut">
              <a:rPr lang="en-US"/>
              <a:pPr>
                <a:defRPr/>
              </a:pPr>
              <a:t>1/14/2009</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69F42F8-7D4B-4355-B35B-4F5B2D4EE1C6}" type="slidenum">
              <a:rPr lang="en-US" altLang="en-US"/>
              <a:pPr>
                <a:defRPr/>
              </a:pPr>
              <a:t>‹#›</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p>
        </p:txBody>
      </p:sp>
      <p:sp>
        <p:nvSpPr>
          <p:cNvPr id="3" name="Chart Placeholder 2"/>
          <p:cNvSpPr>
            <a:spLocks noGrp="1"/>
          </p:cNvSpPr>
          <p:nvPr>
            <p:ph type="chart" idx="1"/>
          </p:nvPr>
        </p:nvSpPr>
        <p:spPr>
          <a:xfrm>
            <a:off x="457200" y="1600200"/>
            <a:ext cx="8229600" cy="4530725"/>
          </a:xfrm>
        </p:spPr>
        <p:txBody>
          <a:bodyPr/>
          <a:lstStyle/>
          <a:p>
            <a:endParaRPr lang="en-US"/>
          </a:p>
        </p:txBody>
      </p:sp>
      <p:sp>
        <p:nvSpPr>
          <p:cNvPr id="4" name="Date Placeholder 3"/>
          <p:cNvSpPr>
            <a:spLocks noGrp="1"/>
          </p:cNvSpPr>
          <p:nvPr>
            <p:ph type="dt" sz="half" idx="10"/>
          </p:nvPr>
        </p:nvSpPr>
        <p:spPr>
          <a:xfrm>
            <a:off x="457200" y="6243638"/>
            <a:ext cx="2133600" cy="457200"/>
          </a:xfrm>
        </p:spPr>
        <p:txBody>
          <a:bodyPr/>
          <a:lstStyle>
            <a:lvl1pPr>
              <a:defRPr/>
            </a:lvl1pPr>
          </a:lstStyle>
          <a:p>
            <a:pPr>
              <a:defRPr/>
            </a:pPr>
            <a:fld id="{267C0863-A852-4A22-95D0-0257B4F0CD81}" type="datetimeFigureOut">
              <a:rPr lang="en-US"/>
              <a:pPr>
                <a:defRPr/>
              </a:pPr>
              <a:t>1/14/2009</a:t>
            </a:fld>
            <a:endParaRPr lang="en-US" alt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pPr>
              <a:defRPr/>
            </a:pPr>
            <a:endParaRPr lang="en-US" altLang="en-US"/>
          </a:p>
        </p:txBody>
      </p:sp>
      <p:sp>
        <p:nvSpPr>
          <p:cNvPr id="6" name="Slide Number Placeholder 5"/>
          <p:cNvSpPr>
            <a:spLocks noGrp="1"/>
          </p:cNvSpPr>
          <p:nvPr>
            <p:ph type="sldNum" sz="quarter" idx="12"/>
          </p:nvPr>
        </p:nvSpPr>
        <p:spPr>
          <a:xfrm>
            <a:off x="6553200" y="6243638"/>
            <a:ext cx="2133600" cy="457200"/>
          </a:xfrm>
        </p:spPr>
        <p:txBody>
          <a:bodyPr/>
          <a:lstStyle>
            <a:lvl1pPr>
              <a:defRPr/>
            </a:lvl1pPr>
          </a:lstStyle>
          <a:p>
            <a:pPr>
              <a:defRPr/>
            </a:pPr>
            <a:fld id="{A60B85D8-E02A-4261-AC1C-87B6396905A1}" type="slidenum">
              <a:rPr lang="en-US" altLang="en-US"/>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F87E59A4-1693-4BA3-9831-A861F2D84654}" type="datetimeFigureOut">
              <a:rPr lang="en-US"/>
              <a:pPr>
                <a:defRPr/>
              </a:pPr>
              <a:t>1/14/2009</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B39A3FB-D921-43E7-BE52-2A7D35DC6457}"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07E21D7F-8495-4652-AE1C-D2D925A25565}" type="datetimeFigureOut">
              <a:rPr lang="en-US"/>
              <a:pPr>
                <a:defRPr/>
              </a:pPr>
              <a:t>1/14/2009</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8E93047-5085-439B-AFEE-A348449C94A5}"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432378BF-0ABD-4712-8E95-032A379D21D5}" type="datetimeFigureOut">
              <a:rPr lang="en-US"/>
              <a:pPr>
                <a:defRPr/>
              </a:pPr>
              <a:t>1/14/2009</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8782E71-F191-48E5-B0CE-7F77DAACD8FB}"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8193626B-46E4-4F64-8CB2-81A410005814}" type="datetimeFigureOut">
              <a:rPr lang="en-US"/>
              <a:pPr>
                <a:defRPr/>
              </a:pPr>
              <a:t>1/14/2009</a:t>
            </a:fld>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DE69CA52-2680-441F-8C9A-4C6824F4829B}" type="slidenum">
              <a:rPr lang="en-US" altLang="en-US"/>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4AAF9830-BA5D-4AF6-B868-4B507F999DF3}" type="datetimeFigureOut">
              <a:rPr lang="en-US"/>
              <a:pPr>
                <a:defRPr/>
              </a:pPr>
              <a:t>1/14/2009</a:t>
            </a:fld>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70C013DF-A0D5-4FF5-BFFE-C8D8DAACC011}" type="slidenum">
              <a:rPr lang="en-US" altLang="en-US"/>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50201772-72B2-492F-B04C-E7CD9ABBBDA7}" type="datetimeFigureOut">
              <a:rPr lang="en-US"/>
              <a:pPr>
                <a:defRPr/>
              </a:pPr>
              <a:t>1/14/2009</a:t>
            </a:fld>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867412F2-FD32-4C49-A21B-FD583EAFB690}" type="slidenum">
              <a:rPr lang="en-US"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F67AAA26-6EE9-492E-A442-829F0F49747A}" type="datetimeFigureOut">
              <a:rPr lang="en-US"/>
              <a:pPr>
                <a:defRPr/>
              </a:pPr>
              <a:t>1/14/2009</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207C164-ED5E-4461-971D-71B9B201FB5F}" type="slidenum">
              <a:rPr lang="en-US"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E9A72F0D-90EF-442D-8E0F-8C0F4CA61498}" type="datetimeFigureOut">
              <a:rPr lang="en-US"/>
              <a:pPr>
                <a:defRPr/>
              </a:pPr>
              <a:t>1/14/2009</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5CFB45A-1122-4C54-A39D-668B847A2D50}" type="slidenum">
              <a:rPr lang="en-US" altLang="en-US"/>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55651"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55652"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latin typeface="+mj-lt"/>
              </a:defRPr>
            </a:lvl1pPr>
          </a:lstStyle>
          <a:p>
            <a:pPr>
              <a:defRPr/>
            </a:pPr>
            <a:fld id="{C39C1FD2-1EC0-4921-B013-94D50FE03209}" type="datetimeFigureOut">
              <a:rPr lang="en-US"/>
              <a:pPr>
                <a:defRPr/>
              </a:pPr>
              <a:t>1/14/2009</a:t>
            </a:fld>
            <a:endParaRPr lang="en-US" altLang="en-US"/>
          </a:p>
        </p:txBody>
      </p:sp>
      <p:sp>
        <p:nvSpPr>
          <p:cNvPr id="155653"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mj-lt"/>
              </a:defRPr>
            </a:lvl1pPr>
          </a:lstStyle>
          <a:p>
            <a:pPr>
              <a:defRPr/>
            </a:pPr>
            <a:endParaRPr lang="en-US" altLang="en-US"/>
          </a:p>
        </p:txBody>
      </p:sp>
      <p:sp>
        <p:nvSpPr>
          <p:cNvPr id="155654"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mj-lt"/>
              </a:defRPr>
            </a:lvl1pPr>
          </a:lstStyle>
          <a:p>
            <a:pPr>
              <a:defRPr/>
            </a:pPr>
            <a:fld id="{3920BEB0-E510-49EB-8E23-7FFDBED805A6}" type="slidenum">
              <a:rPr lang="en-US" altLang="en-US"/>
              <a:pPr>
                <a:defRPr/>
              </a:pPr>
              <a:t>‹#›</a:t>
            </a:fld>
            <a:endParaRPr lang="en-US" altLang="en-US"/>
          </a:p>
        </p:txBody>
      </p:sp>
      <p:sp>
        <p:nvSpPr>
          <p:cNvPr id="155655"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lgn="ctr">
              <a:defRPr/>
            </a:pPr>
            <a:endParaRPr lang="en-US"/>
          </a:p>
        </p:txBody>
      </p:sp>
      <p:sp>
        <p:nvSpPr>
          <p:cNvPr id="155656"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3772" r:id="rId1"/>
    <p:sldLayoutId id="2147483771" r:id="rId2"/>
    <p:sldLayoutId id="2147483770" r:id="rId3"/>
    <p:sldLayoutId id="2147483769" r:id="rId4"/>
    <p:sldLayoutId id="2147483768" r:id="rId5"/>
    <p:sldLayoutId id="2147483767" r:id="rId6"/>
    <p:sldLayoutId id="2147483766" r:id="rId7"/>
    <p:sldLayoutId id="2147483765" r:id="rId8"/>
    <p:sldLayoutId id="2147483764" r:id="rId9"/>
    <p:sldLayoutId id="2147483763" r:id="rId10"/>
    <p:sldLayoutId id="2147483762" r:id="rId11"/>
    <p:sldLayoutId id="2147483773" r:id="rId12"/>
  </p:sldLayoutIdLs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55650"/>
                                        </p:tgtEl>
                                        <p:attrNameLst>
                                          <p:attrName>style.visibility</p:attrName>
                                        </p:attrNameLst>
                                      </p:cBhvr>
                                      <p:to>
                                        <p:strVal val="visible"/>
                                      </p:to>
                                    </p:set>
                                    <p:animEffect transition="in" filter="fade">
                                      <p:cBhvr>
                                        <p:cTn id="7" dur="2000"/>
                                        <p:tgtEl>
                                          <p:spTgt spid="15565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5651">
                                            <p:txEl>
                                              <p:pRg st="0" end="0"/>
                                            </p:txEl>
                                          </p:spTgt>
                                        </p:tgtEl>
                                        <p:attrNameLst>
                                          <p:attrName>style.visibility</p:attrName>
                                        </p:attrNameLst>
                                      </p:cBhvr>
                                      <p:to>
                                        <p:strVal val="visible"/>
                                      </p:to>
                                    </p:set>
                                    <p:animEffect transition="in" filter="fade">
                                      <p:cBhvr>
                                        <p:cTn id="12" dur="2000"/>
                                        <p:tgtEl>
                                          <p:spTgt spid="155651">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55651">
                                            <p:txEl>
                                              <p:pRg st="1" end="1"/>
                                            </p:txEl>
                                          </p:spTgt>
                                        </p:tgtEl>
                                        <p:attrNameLst>
                                          <p:attrName>style.visibility</p:attrName>
                                        </p:attrNameLst>
                                      </p:cBhvr>
                                      <p:to>
                                        <p:strVal val="visible"/>
                                      </p:to>
                                    </p:set>
                                    <p:animEffect transition="in" filter="fade">
                                      <p:cBhvr>
                                        <p:cTn id="15" dur="2000"/>
                                        <p:tgtEl>
                                          <p:spTgt spid="155651">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55651">
                                            <p:txEl>
                                              <p:pRg st="2" end="2"/>
                                            </p:txEl>
                                          </p:spTgt>
                                        </p:tgtEl>
                                        <p:attrNameLst>
                                          <p:attrName>style.visibility</p:attrName>
                                        </p:attrNameLst>
                                      </p:cBhvr>
                                      <p:to>
                                        <p:strVal val="visible"/>
                                      </p:to>
                                    </p:set>
                                    <p:animEffect transition="in" filter="fade">
                                      <p:cBhvr>
                                        <p:cTn id="18" dur="2000"/>
                                        <p:tgtEl>
                                          <p:spTgt spid="155651">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55651">
                                            <p:txEl>
                                              <p:pRg st="3" end="3"/>
                                            </p:txEl>
                                          </p:spTgt>
                                        </p:tgtEl>
                                        <p:attrNameLst>
                                          <p:attrName>style.visibility</p:attrName>
                                        </p:attrNameLst>
                                      </p:cBhvr>
                                      <p:to>
                                        <p:strVal val="visible"/>
                                      </p:to>
                                    </p:set>
                                    <p:animEffect transition="in" filter="fade">
                                      <p:cBhvr>
                                        <p:cTn id="21" dur="2000"/>
                                        <p:tgtEl>
                                          <p:spTgt spid="155651">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55651">
                                            <p:txEl>
                                              <p:pRg st="4" end="4"/>
                                            </p:txEl>
                                          </p:spTgt>
                                        </p:tgtEl>
                                        <p:attrNameLst>
                                          <p:attrName>style.visibility</p:attrName>
                                        </p:attrNameLst>
                                      </p:cBhvr>
                                      <p:to>
                                        <p:strVal val="visible"/>
                                      </p:to>
                                    </p:set>
                                    <p:animEffect transition="in" filter="fade">
                                      <p:cBhvr>
                                        <p:cTn id="24" dur="2000"/>
                                        <p:tgtEl>
                                          <p:spTgt spid="15565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650" grpId="0"/>
      <p:bldP spid="155651" grpId="0" build="p">
        <p:tmplLst>
          <p:tmpl lvl="1">
            <p:tnLst>
              <p:par>
                <p:cTn presetID="10" presetClass="entr" presetSubtype="0" fill="hold" nodeType="clickEffect">
                  <p:stCondLst>
                    <p:cond delay="0"/>
                  </p:stCondLst>
                  <p:childTnLst>
                    <p:set>
                      <p:cBhvr>
                        <p:cTn dur="1" fill="hold">
                          <p:stCondLst>
                            <p:cond delay="0"/>
                          </p:stCondLst>
                        </p:cTn>
                        <p:tgtEl>
                          <p:spTgt spid="155651"/>
                        </p:tgtEl>
                        <p:attrNameLst>
                          <p:attrName>style.visibility</p:attrName>
                        </p:attrNameLst>
                      </p:cBhvr>
                      <p:to>
                        <p:strVal val="visible"/>
                      </p:to>
                    </p:set>
                    <p:animEffect transition="in" filter="fade">
                      <p:cBhvr>
                        <p:cTn dur="2000"/>
                        <p:tgtEl>
                          <p:spTgt spid="155651"/>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155651"/>
                        </p:tgtEl>
                        <p:attrNameLst>
                          <p:attrName>style.visibility</p:attrName>
                        </p:attrNameLst>
                      </p:cBhvr>
                      <p:to>
                        <p:strVal val="visible"/>
                      </p:to>
                    </p:set>
                    <p:animEffect transition="in" filter="fade">
                      <p:cBhvr>
                        <p:cTn dur="2000"/>
                        <p:tgtEl>
                          <p:spTgt spid="155651"/>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155651"/>
                        </p:tgtEl>
                        <p:attrNameLst>
                          <p:attrName>style.visibility</p:attrName>
                        </p:attrNameLst>
                      </p:cBhvr>
                      <p:to>
                        <p:strVal val="visible"/>
                      </p:to>
                    </p:set>
                    <p:animEffect transition="in" filter="fade">
                      <p:cBhvr>
                        <p:cTn dur="2000"/>
                        <p:tgtEl>
                          <p:spTgt spid="155651"/>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155651"/>
                        </p:tgtEl>
                        <p:attrNameLst>
                          <p:attrName>style.visibility</p:attrName>
                        </p:attrNameLst>
                      </p:cBhvr>
                      <p:to>
                        <p:strVal val="visible"/>
                      </p:to>
                    </p:set>
                    <p:animEffect transition="in" filter="fade">
                      <p:cBhvr>
                        <p:cTn dur="2000"/>
                        <p:tgtEl>
                          <p:spTgt spid="155651"/>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155651"/>
                        </p:tgtEl>
                        <p:attrNameLst>
                          <p:attrName>style.visibility</p:attrName>
                        </p:attrNameLst>
                      </p:cBhvr>
                      <p:to>
                        <p:strVal val="visible"/>
                      </p:to>
                    </p:set>
                    <p:animEffect transition="in" filter="fade">
                      <p:cBhvr>
                        <p:cTn dur="2000"/>
                        <p:tgtEl>
                          <p:spTgt spid="155651"/>
                        </p:tgtEl>
                      </p:cBhvr>
                    </p:animEffec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defRPr>
      </a:lvl2pPr>
      <a:lvl3pPr algn="l" rtl="0" eaLnBrk="0" fontAlgn="base" hangingPunct="0">
        <a:spcBef>
          <a:spcPct val="0"/>
        </a:spcBef>
        <a:spcAft>
          <a:spcPct val="0"/>
        </a:spcAft>
        <a:defRPr sz="4200">
          <a:solidFill>
            <a:schemeClr val="tx2"/>
          </a:solidFill>
          <a:latin typeface="Garamond" pitchFamily="18" charset="0"/>
        </a:defRPr>
      </a:lvl3pPr>
      <a:lvl4pPr algn="l" rtl="0" eaLnBrk="0" fontAlgn="base" hangingPunct="0">
        <a:spcBef>
          <a:spcPct val="0"/>
        </a:spcBef>
        <a:spcAft>
          <a:spcPct val="0"/>
        </a:spcAft>
        <a:defRPr sz="4200">
          <a:solidFill>
            <a:schemeClr val="tx2"/>
          </a:solidFill>
          <a:latin typeface="Garamond" pitchFamily="18" charset="0"/>
        </a:defRPr>
      </a:lvl4pPr>
      <a:lvl5pPr algn="l" rtl="0" eaLnBrk="0" fontAlgn="base" hangingPunct="0">
        <a:spcBef>
          <a:spcPct val="0"/>
        </a:spcBef>
        <a:spcAft>
          <a:spcPct val="0"/>
        </a:spcAft>
        <a:defRPr sz="4200">
          <a:solidFill>
            <a:schemeClr val="tx2"/>
          </a:solidFill>
          <a:latin typeface="Garamond" pitchFamily="18" charset="0"/>
        </a:defRPr>
      </a:lvl5pPr>
      <a:lvl6pPr marL="457200" algn="l" rtl="0" eaLnBrk="0" fontAlgn="base" hangingPunct="0">
        <a:spcBef>
          <a:spcPct val="0"/>
        </a:spcBef>
        <a:spcAft>
          <a:spcPct val="0"/>
        </a:spcAft>
        <a:defRPr sz="4200">
          <a:solidFill>
            <a:schemeClr val="tx2"/>
          </a:solidFill>
          <a:latin typeface="Garamond" pitchFamily="18" charset="0"/>
        </a:defRPr>
      </a:lvl6pPr>
      <a:lvl7pPr marL="914400" algn="l" rtl="0" eaLnBrk="0" fontAlgn="base" hangingPunct="0">
        <a:spcBef>
          <a:spcPct val="0"/>
        </a:spcBef>
        <a:spcAft>
          <a:spcPct val="0"/>
        </a:spcAft>
        <a:defRPr sz="4200">
          <a:solidFill>
            <a:schemeClr val="tx2"/>
          </a:solidFill>
          <a:latin typeface="Garamond" pitchFamily="18" charset="0"/>
        </a:defRPr>
      </a:lvl7pPr>
      <a:lvl8pPr marL="1371600" algn="l" rtl="0" eaLnBrk="0" fontAlgn="base" hangingPunct="0">
        <a:spcBef>
          <a:spcPct val="0"/>
        </a:spcBef>
        <a:spcAft>
          <a:spcPct val="0"/>
        </a:spcAft>
        <a:defRPr sz="4200">
          <a:solidFill>
            <a:schemeClr val="tx2"/>
          </a:solidFill>
          <a:latin typeface="Garamond" pitchFamily="18" charset="0"/>
        </a:defRPr>
      </a:lvl8pPr>
      <a:lvl9pPr marL="1828800" algn="l" rtl="0" eaLnBrk="0" fontAlgn="base" hangingPunct="0">
        <a:spcBef>
          <a:spcPct val="0"/>
        </a:spcBef>
        <a:spcAft>
          <a:spcPct val="0"/>
        </a:spcAft>
        <a:defRPr sz="42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www.drexel.edu/linkedu"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21.xml.rels><?xml version="1.0" encoding="UTF-8" standalone="yes"?>
<Relationships xmlns="http://schemas.openxmlformats.org/package/2006/relationships"><Relationship Id="rId3" Type="http://schemas.openxmlformats.org/officeDocument/2006/relationships/oleObject" Target="../embeddings/Microsoft_Office_Excel_97-2003_Worksheet2.xls"/><Relationship Id="rId2" Type="http://schemas.openxmlformats.org/officeDocument/2006/relationships/slideLayout" Target="../slideLayouts/slideLayout7.xml"/><Relationship Id="rId1" Type="http://schemas.openxmlformats.org/officeDocument/2006/relationships/vmlDrawing" Target="../drawings/vmlDrawing2.v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3.vml"/></Relationships>
</file>

<file path=ppt/slides/_rels/slide2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mailto:adele@drexel.edu" TargetMode="External"/><Relationship Id="rId2" Type="http://schemas.openxmlformats.org/officeDocument/2006/relationships/image" Target="../media/image13.jpeg"/><Relationship Id="rId1" Type="http://schemas.openxmlformats.org/officeDocument/2006/relationships/slideLayout" Target="../slideLayouts/slideLayout7.xml"/><Relationship Id="rId4" Type="http://schemas.openxmlformats.org/officeDocument/2006/relationships/hyperlink" Target="mailto:jen@drexel.edu"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7" name="Rectangle 4"/>
          <p:cNvSpPr>
            <a:spLocks noGrp="1" noChangeArrowheads="1"/>
          </p:cNvSpPr>
          <p:nvPr>
            <p:ph type="ctrTitle" idx="4294967295"/>
          </p:nvPr>
        </p:nvSpPr>
        <p:spPr>
          <a:xfrm>
            <a:off x="762000" y="228601"/>
            <a:ext cx="7772400" cy="1904999"/>
          </a:xfrm>
        </p:spPr>
        <p:txBody>
          <a:bodyPr anchor="ctr"/>
          <a:lstStyle/>
          <a:p>
            <a:pPr algn="ctr" eaLnBrk="1" hangingPunct="1"/>
            <a:r>
              <a:rPr lang="en-US" sz="5000" dirty="0" smtClean="0"/>
              <a:t>Email</a:t>
            </a:r>
            <a:r>
              <a:rPr lang="en-US" sz="5000" baseline="30000" dirty="0" smtClean="0"/>
              <a:t>3</a:t>
            </a:r>
            <a:r>
              <a:rPr lang="en-US" sz="5000" dirty="0" smtClean="0"/>
              <a:t/>
            </a:r>
            <a:br>
              <a:rPr lang="en-US" sz="5000" dirty="0" smtClean="0"/>
            </a:br>
            <a:r>
              <a:rPr lang="en-US" sz="3600" dirty="0" smtClean="0"/>
              <a:t>Drexel</a:t>
            </a:r>
            <a:r>
              <a:rPr lang="en-US" sz="5000" dirty="0" smtClean="0"/>
              <a:t> X </a:t>
            </a:r>
            <a:r>
              <a:rPr lang="en-US" sz="3600" dirty="0" smtClean="0"/>
              <a:t>Google</a:t>
            </a:r>
            <a:r>
              <a:rPr lang="en-US" sz="5000" dirty="0" smtClean="0"/>
              <a:t> X </a:t>
            </a:r>
            <a:r>
              <a:rPr lang="en-US" sz="3600" dirty="0" smtClean="0"/>
              <a:t>Microsoft</a:t>
            </a:r>
          </a:p>
        </p:txBody>
      </p:sp>
      <p:sp>
        <p:nvSpPr>
          <p:cNvPr id="14338" name="Text Box 4"/>
          <p:cNvSpPr txBox="1">
            <a:spLocks noChangeArrowheads="1"/>
          </p:cNvSpPr>
          <p:nvPr/>
        </p:nvSpPr>
        <p:spPr bwMode="auto">
          <a:xfrm>
            <a:off x="1752600" y="3429000"/>
            <a:ext cx="6934200" cy="1570038"/>
          </a:xfrm>
          <a:prstGeom prst="rect">
            <a:avLst/>
          </a:prstGeom>
          <a:noFill/>
          <a:ln w="9525">
            <a:noFill/>
            <a:miter lim="800000"/>
            <a:headEnd/>
            <a:tailEnd/>
          </a:ln>
        </p:spPr>
        <p:txBody>
          <a:bodyPr>
            <a:spAutoFit/>
          </a:bodyPr>
          <a:lstStyle/>
          <a:p>
            <a:pPr eaLnBrk="0" hangingPunct="0">
              <a:spcBef>
                <a:spcPct val="50000"/>
              </a:spcBef>
            </a:pPr>
            <a:r>
              <a:rPr lang="en-US" sz="2400" dirty="0">
                <a:solidFill>
                  <a:schemeClr val="tx2"/>
                </a:solidFill>
                <a:latin typeface="Garamond" pitchFamily="18" charset="0"/>
              </a:rPr>
              <a:t>Adele </a:t>
            </a:r>
            <a:r>
              <a:rPr lang="en-US" sz="2400" dirty="0" err="1">
                <a:solidFill>
                  <a:schemeClr val="tx2"/>
                </a:solidFill>
                <a:latin typeface="Garamond" pitchFamily="18" charset="0"/>
              </a:rPr>
              <a:t>Varenas</a:t>
            </a:r>
            <a:r>
              <a:rPr lang="en-US" sz="2400" dirty="0">
                <a:solidFill>
                  <a:schemeClr val="tx2"/>
                </a:solidFill>
                <a:latin typeface="Garamond" pitchFamily="18" charset="0"/>
              </a:rPr>
              <a:t>, Asst. Vice President for Client Services</a:t>
            </a:r>
            <a:br>
              <a:rPr lang="en-US" sz="2400" dirty="0">
                <a:solidFill>
                  <a:schemeClr val="tx2"/>
                </a:solidFill>
                <a:latin typeface="Garamond" pitchFamily="18" charset="0"/>
              </a:rPr>
            </a:br>
            <a:r>
              <a:rPr lang="en-US" sz="2400" dirty="0">
                <a:solidFill>
                  <a:schemeClr val="tx2"/>
                </a:solidFill>
                <a:latin typeface="Garamond" pitchFamily="18" charset="0"/>
              </a:rPr>
              <a:t>Jennifer Gay, Helpdesk Coordinator</a:t>
            </a:r>
            <a:br>
              <a:rPr lang="en-US" sz="2400" dirty="0">
                <a:solidFill>
                  <a:schemeClr val="tx2"/>
                </a:solidFill>
                <a:latin typeface="Garamond" pitchFamily="18" charset="0"/>
              </a:rPr>
            </a:br>
            <a:r>
              <a:rPr lang="en-US" sz="2400" dirty="0">
                <a:solidFill>
                  <a:schemeClr val="tx2"/>
                </a:solidFill>
                <a:latin typeface="Garamond" pitchFamily="18" charset="0"/>
              </a:rPr>
              <a:t>EDUCAUSE Mid-Atlantic Conference 2008</a:t>
            </a:r>
            <a:br>
              <a:rPr lang="en-US" sz="2400" dirty="0">
                <a:solidFill>
                  <a:schemeClr val="tx2"/>
                </a:solidFill>
                <a:latin typeface="Garamond" pitchFamily="18" charset="0"/>
              </a:rPr>
            </a:br>
            <a:r>
              <a:rPr lang="en-US" sz="2400" dirty="0">
                <a:solidFill>
                  <a:schemeClr val="tx2"/>
                </a:solidFill>
                <a:latin typeface="Garamond" pitchFamily="18" charset="0"/>
              </a:rPr>
              <a:t>January 7, 2009</a:t>
            </a:r>
          </a:p>
        </p:txBody>
      </p:sp>
      <p:pic>
        <p:nvPicPr>
          <p:cNvPr id="14339" name="Picture 6" descr="EDUCAUSE-logo-2c"/>
          <p:cNvPicPr>
            <a:picLocks noChangeAspect="1" noChangeArrowheads="1"/>
          </p:cNvPicPr>
          <p:nvPr/>
        </p:nvPicPr>
        <p:blipFill>
          <a:blip r:embed="rId2"/>
          <a:srcRect/>
          <a:stretch>
            <a:fillRect/>
          </a:stretch>
        </p:blipFill>
        <p:spPr bwMode="auto">
          <a:xfrm>
            <a:off x="3886200" y="2133600"/>
            <a:ext cx="1727200" cy="1017588"/>
          </a:xfrm>
          <a:prstGeom prst="rect">
            <a:avLst/>
          </a:prstGeom>
          <a:noFill/>
          <a:ln w="9525">
            <a:noFill/>
            <a:miter lim="800000"/>
            <a:headEnd/>
            <a:tailEnd/>
          </a:ln>
        </p:spPr>
      </p:pic>
      <p:pic>
        <p:nvPicPr>
          <p:cNvPr id="14340" name="Picture 9" descr="Logo: darker yellow foreground and blue background"/>
          <p:cNvPicPr>
            <a:picLocks noChangeAspect="1" noChangeArrowheads="1"/>
          </p:cNvPicPr>
          <p:nvPr/>
        </p:nvPicPr>
        <p:blipFill>
          <a:blip r:embed="rId3"/>
          <a:srcRect/>
          <a:stretch>
            <a:fillRect/>
          </a:stretch>
        </p:blipFill>
        <p:spPr bwMode="auto">
          <a:xfrm>
            <a:off x="457200" y="3581400"/>
            <a:ext cx="1123950" cy="1238250"/>
          </a:xfrm>
          <a:prstGeom prst="rect">
            <a:avLst/>
          </a:prstGeom>
          <a:noFill/>
          <a:ln w="9525">
            <a:noFill/>
            <a:miter lim="800000"/>
            <a:headEnd/>
            <a:tailEnd/>
          </a:ln>
        </p:spPr>
      </p:pic>
      <p:sp>
        <p:nvSpPr>
          <p:cNvPr id="8" name="TextBox 7"/>
          <p:cNvSpPr txBox="1"/>
          <p:nvPr/>
        </p:nvSpPr>
        <p:spPr>
          <a:xfrm>
            <a:off x="533400" y="5105400"/>
            <a:ext cx="8229600" cy="1107996"/>
          </a:xfrm>
          <a:prstGeom prst="rect">
            <a:avLst/>
          </a:prstGeom>
          <a:noFill/>
        </p:spPr>
        <p:txBody>
          <a:bodyPr wrap="square" rtlCol="0">
            <a:spAutoFit/>
          </a:bodyPr>
          <a:lstStyle/>
          <a:p>
            <a:r>
              <a:rPr lang="en-US" sz="1200" dirty="0" smtClean="0"/>
              <a:t>Copyright  </a:t>
            </a:r>
            <a:r>
              <a:rPr lang="en-US" sz="1200" dirty="0" smtClean="0"/>
              <a:t>Jennifer Gay and Adele </a:t>
            </a:r>
            <a:r>
              <a:rPr lang="en-US" sz="1200" dirty="0" err="1" smtClean="0"/>
              <a:t>Varenas</a:t>
            </a:r>
            <a:r>
              <a:rPr lang="en-US" sz="1200" dirty="0" smtClean="0"/>
              <a:t> , 2009. </a:t>
            </a:r>
            <a:r>
              <a:rPr lang="en-US" sz="1200" dirty="0" smtClean="0"/>
              <a:t>This work is the intellectual property of the author. Permission is granted for this material to be shared for non-commercial, educational purposes, provided that this copyright statement appears on the reproduced materials and notice is given that the copying is by permission of the author. To disseminate otherwise or to republish requires written permission from the author.</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337"/>
                                        </p:tgtEl>
                                        <p:attrNameLst>
                                          <p:attrName>style.visibility</p:attrName>
                                        </p:attrNameLst>
                                      </p:cBhvr>
                                      <p:to>
                                        <p:strVal val="visible"/>
                                      </p:to>
                                    </p:set>
                                    <p:animEffect transition="in" filter="fade">
                                      <p:cBhvr>
                                        <p:cTn id="7" dur="2000"/>
                                        <p:tgtEl>
                                          <p:spTgt spid="143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7" grpId="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7" name="Title 1"/>
          <p:cNvSpPr>
            <a:spLocks noGrp="1"/>
          </p:cNvSpPr>
          <p:nvPr>
            <p:ph type="title" idx="4294967295"/>
          </p:nvPr>
        </p:nvSpPr>
        <p:spPr/>
        <p:txBody>
          <a:bodyPr anchor="ctr"/>
          <a:lstStyle/>
          <a:p>
            <a:pPr algn="ctr" eaLnBrk="1" hangingPunct="1"/>
            <a:r>
              <a:rPr lang="en-US" smtClean="0"/>
              <a:t>Back-end Configuration</a:t>
            </a:r>
          </a:p>
        </p:txBody>
      </p:sp>
      <p:sp>
        <p:nvSpPr>
          <p:cNvPr id="24578" name="Content Placeholder 2"/>
          <p:cNvSpPr>
            <a:spLocks noGrp="1"/>
          </p:cNvSpPr>
          <p:nvPr>
            <p:ph idx="4294967295"/>
          </p:nvPr>
        </p:nvSpPr>
        <p:spPr/>
        <p:txBody>
          <a:bodyPr/>
          <a:lstStyle/>
          <a:p>
            <a:pPr eaLnBrk="1" hangingPunct="1"/>
            <a:r>
              <a:rPr lang="en-US" smtClean="0"/>
              <a:t>Created a web service that allowed communication between Google, MS and our homegrown IDMS</a:t>
            </a:r>
          </a:p>
          <a:p>
            <a:pPr eaLnBrk="1" hangingPunct="1"/>
            <a:r>
              <a:rPr lang="en-US" smtClean="0"/>
              <a:t>Modified end-user interface for our IDMS to allow student to activate accounts</a:t>
            </a:r>
          </a:p>
        </p:txBody>
      </p:sp>
      <p:pic>
        <p:nvPicPr>
          <p:cNvPr id="24579" name="Picture 2" descr="C:\Documents and Settings\jlg59.DREXEL\Local Settings\Temporary Internet Files\Content.IE5\9407T9WD\MCj01993980000[1].wmf"/>
          <p:cNvPicPr>
            <a:picLocks noChangeAspect="1" noChangeArrowheads="1"/>
          </p:cNvPicPr>
          <p:nvPr/>
        </p:nvPicPr>
        <p:blipFill>
          <a:blip r:embed="rId2"/>
          <a:srcRect/>
          <a:stretch>
            <a:fillRect/>
          </a:stretch>
        </p:blipFill>
        <p:spPr bwMode="auto">
          <a:xfrm>
            <a:off x="3124200" y="4114800"/>
            <a:ext cx="2217738" cy="1951038"/>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4577"/>
                                        </p:tgtEl>
                                        <p:attrNameLst>
                                          <p:attrName>style.visibility</p:attrName>
                                        </p:attrNameLst>
                                      </p:cBhvr>
                                      <p:to>
                                        <p:strVal val="visible"/>
                                      </p:to>
                                    </p:set>
                                    <p:animEffect transition="in" filter="fade">
                                      <p:cBhvr>
                                        <p:cTn id="7" dur="2000"/>
                                        <p:tgtEl>
                                          <p:spTgt spid="2457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578">
                                            <p:txEl>
                                              <p:pRg st="0" end="0"/>
                                            </p:txEl>
                                          </p:spTgt>
                                        </p:tgtEl>
                                        <p:attrNameLst>
                                          <p:attrName>style.visibility</p:attrName>
                                        </p:attrNameLst>
                                      </p:cBhvr>
                                      <p:to>
                                        <p:strVal val="visible"/>
                                      </p:to>
                                    </p:set>
                                    <p:animEffect transition="in" filter="fade">
                                      <p:cBhvr>
                                        <p:cTn id="12" dur="2000"/>
                                        <p:tgtEl>
                                          <p:spTgt spid="2457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4578">
                                            <p:txEl>
                                              <p:pRg st="1" end="1"/>
                                            </p:txEl>
                                          </p:spTgt>
                                        </p:tgtEl>
                                        <p:attrNameLst>
                                          <p:attrName>style.visibility</p:attrName>
                                        </p:attrNameLst>
                                      </p:cBhvr>
                                      <p:to>
                                        <p:strVal val="visible"/>
                                      </p:to>
                                    </p:set>
                                    <p:animEffect transition="in" filter="fade">
                                      <p:cBhvr>
                                        <p:cTn id="17" dur="2000"/>
                                        <p:tgtEl>
                                          <p:spTgt spid="2457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7" grpId="0"/>
      <p:bldP spid="24578"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1" name="Title 1"/>
          <p:cNvSpPr>
            <a:spLocks noGrp="1"/>
          </p:cNvSpPr>
          <p:nvPr>
            <p:ph type="title" idx="4294967295"/>
          </p:nvPr>
        </p:nvSpPr>
        <p:spPr/>
        <p:txBody>
          <a:bodyPr anchor="ctr"/>
          <a:lstStyle/>
          <a:p>
            <a:pPr algn="ctr" eaLnBrk="1" hangingPunct="1"/>
            <a:r>
              <a:rPr lang="en-US" smtClean="0"/>
              <a:t>Provisioning</a:t>
            </a:r>
          </a:p>
        </p:txBody>
      </p:sp>
      <p:sp>
        <p:nvSpPr>
          <p:cNvPr id="25602" name="Content Placeholder 2"/>
          <p:cNvSpPr>
            <a:spLocks noGrp="1"/>
          </p:cNvSpPr>
          <p:nvPr>
            <p:ph idx="4294967295"/>
          </p:nvPr>
        </p:nvSpPr>
        <p:spPr/>
        <p:txBody>
          <a:bodyPr/>
          <a:lstStyle/>
          <a:p>
            <a:pPr eaLnBrk="1" hangingPunct="1"/>
            <a:r>
              <a:rPr lang="en-US" dirty="0" smtClean="0"/>
              <a:t>Retained the Drexel account as primary (and mandatory)</a:t>
            </a:r>
          </a:p>
          <a:p>
            <a:pPr eaLnBrk="1" hangingPunct="1"/>
            <a:r>
              <a:rPr lang="en-US" dirty="0" smtClean="0"/>
              <a:t>Allowed the students to have the option to create the additional accounts</a:t>
            </a:r>
          </a:p>
          <a:p>
            <a:pPr eaLnBrk="1" hangingPunct="1"/>
            <a:r>
              <a:rPr lang="en-US" dirty="0" smtClean="0"/>
              <a:t>Students also have the option to forward mail from Drexel accounts to their new accounts</a:t>
            </a:r>
          </a:p>
          <a:p>
            <a:pPr eaLnBrk="1" hangingPunct="1"/>
            <a:endParaRPr lang="en-US" dirty="0" smtClean="0"/>
          </a:p>
          <a:p>
            <a:pPr eaLnBrk="1" hangingPunct="1">
              <a:buFont typeface="Wingdings" pitchFamily="2" charset="2"/>
              <a:buNone/>
            </a:pPr>
            <a:endParaRPr lang="en-US"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5601"/>
                                        </p:tgtEl>
                                        <p:attrNameLst>
                                          <p:attrName>style.visibility</p:attrName>
                                        </p:attrNameLst>
                                      </p:cBhvr>
                                      <p:to>
                                        <p:strVal val="visible"/>
                                      </p:to>
                                    </p:set>
                                    <p:animEffect transition="in" filter="fade">
                                      <p:cBhvr>
                                        <p:cTn id="7" dur="2000"/>
                                        <p:tgtEl>
                                          <p:spTgt spid="2560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5602">
                                            <p:txEl>
                                              <p:pRg st="0" end="0"/>
                                            </p:txEl>
                                          </p:spTgt>
                                        </p:tgtEl>
                                        <p:attrNameLst>
                                          <p:attrName>style.visibility</p:attrName>
                                        </p:attrNameLst>
                                      </p:cBhvr>
                                      <p:to>
                                        <p:strVal val="visible"/>
                                      </p:to>
                                    </p:set>
                                    <p:animEffect transition="in" filter="fade">
                                      <p:cBhvr>
                                        <p:cTn id="12" dur="2000"/>
                                        <p:tgtEl>
                                          <p:spTgt spid="2560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5602">
                                            <p:txEl>
                                              <p:pRg st="1" end="1"/>
                                            </p:txEl>
                                          </p:spTgt>
                                        </p:tgtEl>
                                        <p:attrNameLst>
                                          <p:attrName>style.visibility</p:attrName>
                                        </p:attrNameLst>
                                      </p:cBhvr>
                                      <p:to>
                                        <p:strVal val="visible"/>
                                      </p:to>
                                    </p:set>
                                    <p:animEffect transition="in" filter="fade">
                                      <p:cBhvr>
                                        <p:cTn id="17" dur="2000"/>
                                        <p:tgtEl>
                                          <p:spTgt spid="2560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5602">
                                            <p:txEl>
                                              <p:pRg st="2" end="2"/>
                                            </p:txEl>
                                          </p:spTgt>
                                        </p:tgtEl>
                                        <p:attrNameLst>
                                          <p:attrName>style.visibility</p:attrName>
                                        </p:attrNameLst>
                                      </p:cBhvr>
                                      <p:to>
                                        <p:strVal val="visible"/>
                                      </p:to>
                                    </p:set>
                                    <p:animEffect transition="in" filter="fade">
                                      <p:cBhvr>
                                        <p:cTn id="22" dur="2000"/>
                                        <p:tgtEl>
                                          <p:spTgt spid="2560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1" grpId="0"/>
      <p:bldP spid="25602"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5" name="Title 1"/>
          <p:cNvSpPr>
            <a:spLocks noGrp="1"/>
          </p:cNvSpPr>
          <p:nvPr>
            <p:ph type="title" idx="4294967295"/>
          </p:nvPr>
        </p:nvSpPr>
        <p:spPr/>
        <p:txBody>
          <a:bodyPr anchor="ctr"/>
          <a:lstStyle/>
          <a:p>
            <a:pPr algn="ctr" eaLnBrk="1" hangingPunct="1"/>
            <a:r>
              <a:rPr lang="en-US" smtClean="0"/>
              <a:t>Exclusions</a:t>
            </a:r>
          </a:p>
        </p:txBody>
      </p:sp>
      <p:sp>
        <p:nvSpPr>
          <p:cNvPr id="26626" name="Content Placeholder 2"/>
          <p:cNvSpPr>
            <a:spLocks noGrp="1"/>
          </p:cNvSpPr>
          <p:nvPr>
            <p:ph idx="4294967295"/>
          </p:nvPr>
        </p:nvSpPr>
        <p:spPr/>
        <p:txBody>
          <a:bodyPr/>
          <a:lstStyle/>
          <a:p>
            <a:pPr eaLnBrk="1" hangingPunct="1"/>
            <a:r>
              <a:rPr lang="en-US" dirty="0" smtClean="0"/>
              <a:t>Our General Counsel decided faculty and staff were not eligible for these accounts</a:t>
            </a:r>
            <a:br>
              <a:rPr lang="en-US" dirty="0" smtClean="0"/>
            </a:br>
            <a:endParaRPr lang="en-US" dirty="0" smtClean="0"/>
          </a:p>
          <a:p>
            <a:pPr lvl="1" eaLnBrk="1" hangingPunct="1"/>
            <a:r>
              <a:rPr lang="en-US" dirty="0" smtClean="0"/>
              <a:t>E-discovery issues</a:t>
            </a:r>
          </a:p>
          <a:p>
            <a:pPr lvl="1" eaLnBrk="1" hangingPunct="1"/>
            <a:r>
              <a:rPr lang="en-US" dirty="0" smtClean="0"/>
              <a:t>Security of student and employee data</a:t>
            </a:r>
          </a:p>
          <a:p>
            <a:pPr lvl="1" eaLnBrk="1" hangingPunct="1"/>
            <a:r>
              <a:rPr lang="en-US" dirty="0" smtClean="0"/>
              <a:t>Necessity for long-term email storage</a:t>
            </a:r>
          </a:p>
        </p:txBody>
      </p:sp>
      <p:pic>
        <p:nvPicPr>
          <p:cNvPr id="26627" name="Picture 3" descr="C:\Documents and Settings\jlg59.DREXEL\Local Settings\Temporary Internet Files\Content.IE5\6HCRQLYT\MCj03036750000[1].wmf"/>
          <p:cNvPicPr>
            <a:picLocks noChangeAspect="1" noChangeArrowheads="1"/>
          </p:cNvPicPr>
          <p:nvPr/>
        </p:nvPicPr>
        <p:blipFill>
          <a:blip r:embed="rId2"/>
          <a:srcRect/>
          <a:stretch>
            <a:fillRect/>
          </a:stretch>
        </p:blipFill>
        <p:spPr bwMode="auto">
          <a:xfrm>
            <a:off x="6781800" y="3962400"/>
            <a:ext cx="1905000" cy="1993900"/>
          </a:xfrm>
          <a:prstGeom prst="rect">
            <a:avLst/>
          </a:prstGeom>
          <a:noFill/>
          <a:ln w="9525">
            <a:noFill/>
            <a:miter lim="800000"/>
            <a:headEnd/>
            <a:tailEnd/>
          </a:ln>
        </p:spPr>
      </p:pic>
      <p:sp>
        <p:nvSpPr>
          <p:cNvPr id="26628" name="TextBox 4"/>
          <p:cNvSpPr txBox="1">
            <a:spLocks noChangeArrowheads="1"/>
          </p:cNvSpPr>
          <p:nvPr/>
        </p:nvSpPr>
        <p:spPr bwMode="auto">
          <a:xfrm>
            <a:off x="7051675" y="4329113"/>
            <a:ext cx="1482725" cy="1462087"/>
          </a:xfrm>
          <a:prstGeom prst="rect">
            <a:avLst/>
          </a:prstGeom>
          <a:noFill/>
          <a:ln w="9525">
            <a:noFill/>
            <a:miter lim="800000"/>
            <a:headEnd/>
            <a:tailEnd/>
          </a:ln>
        </p:spPr>
        <p:txBody>
          <a:bodyPr>
            <a:spAutoFit/>
          </a:bodyPr>
          <a:lstStyle/>
          <a:p>
            <a:pPr algn="ctr"/>
            <a:r>
              <a:rPr lang="en-US" sz="2400" b="1">
                <a:latin typeface="Arial Black" pitchFamily="34" charset="0"/>
              </a:rPr>
              <a:t>Faculty </a:t>
            </a:r>
          </a:p>
          <a:p>
            <a:pPr algn="ctr"/>
            <a:r>
              <a:rPr lang="en-US" sz="2400" b="1">
                <a:latin typeface="Arial Black" pitchFamily="34" charset="0"/>
              </a:rPr>
              <a:t>and </a:t>
            </a:r>
          </a:p>
          <a:p>
            <a:pPr algn="ctr"/>
            <a:r>
              <a:rPr lang="en-US" sz="2400" b="1">
                <a:latin typeface="Arial Black" pitchFamily="34" charset="0"/>
              </a:rPr>
              <a:t>Staff</a:t>
            </a:r>
          </a:p>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6625"/>
                                        </p:tgtEl>
                                        <p:attrNameLst>
                                          <p:attrName>style.visibility</p:attrName>
                                        </p:attrNameLst>
                                      </p:cBhvr>
                                      <p:to>
                                        <p:strVal val="visible"/>
                                      </p:to>
                                    </p:set>
                                    <p:animEffect transition="in" filter="fade">
                                      <p:cBhvr>
                                        <p:cTn id="7" dur="2000"/>
                                        <p:tgtEl>
                                          <p:spTgt spid="2662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6626">
                                            <p:txEl>
                                              <p:pRg st="0" end="0"/>
                                            </p:txEl>
                                          </p:spTgt>
                                        </p:tgtEl>
                                        <p:attrNameLst>
                                          <p:attrName>style.visibility</p:attrName>
                                        </p:attrNameLst>
                                      </p:cBhvr>
                                      <p:to>
                                        <p:strVal val="visible"/>
                                      </p:to>
                                    </p:set>
                                    <p:animEffect transition="in" filter="fade">
                                      <p:cBhvr>
                                        <p:cTn id="12" dur="2000"/>
                                        <p:tgtEl>
                                          <p:spTgt spid="26626">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6626">
                                            <p:txEl>
                                              <p:pRg st="1" end="1"/>
                                            </p:txEl>
                                          </p:spTgt>
                                        </p:tgtEl>
                                        <p:attrNameLst>
                                          <p:attrName>style.visibility</p:attrName>
                                        </p:attrNameLst>
                                      </p:cBhvr>
                                      <p:to>
                                        <p:strVal val="visible"/>
                                      </p:to>
                                    </p:set>
                                    <p:animEffect transition="in" filter="fade">
                                      <p:cBhvr>
                                        <p:cTn id="15" dur="2000"/>
                                        <p:tgtEl>
                                          <p:spTgt spid="26626">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6626">
                                            <p:txEl>
                                              <p:pRg st="2" end="2"/>
                                            </p:txEl>
                                          </p:spTgt>
                                        </p:tgtEl>
                                        <p:attrNameLst>
                                          <p:attrName>style.visibility</p:attrName>
                                        </p:attrNameLst>
                                      </p:cBhvr>
                                      <p:to>
                                        <p:strVal val="visible"/>
                                      </p:to>
                                    </p:set>
                                    <p:animEffect transition="in" filter="fade">
                                      <p:cBhvr>
                                        <p:cTn id="18" dur="2000"/>
                                        <p:tgtEl>
                                          <p:spTgt spid="26626">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6626">
                                            <p:txEl>
                                              <p:pRg st="3" end="3"/>
                                            </p:txEl>
                                          </p:spTgt>
                                        </p:tgtEl>
                                        <p:attrNameLst>
                                          <p:attrName>style.visibility</p:attrName>
                                        </p:attrNameLst>
                                      </p:cBhvr>
                                      <p:to>
                                        <p:strVal val="visible"/>
                                      </p:to>
                                    </p:set>
                                    <p:animEffect transition="in" filter="fade">
                                      <p:cBhvr>
                                        <p:cTn id="21" dur="2000"/>
                                        <p:tgtEl>
                                          <p:spTgt spid="2662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5" grpId="0"/>
      <p:bldP spid="26626"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49" name="Title 1"/>
          <p:cNvSpPr>
            <a:spLocks noGrp="1"/>
          </p:cNvSpPr>
          <p:nvPr>
            <p:ph type="title" idx="4294967295"/>
          </p:nvPr>
        </p:nvSpPr>
        <p:spPr/>
        <p:txBody>
          <a:bodyPr anchor="ctr"/>
          <a:lstStyle/>
          <a:p>
            <a:pPr algn="ctr" eaLnBrk="1" hangingPunct="1"/>
            <a:r>
              <a:rPr lang="en-US" smtClean="0"/>
              <a:t>Publicity</a:t>
            </a:r>
          </a:p>
        </p:txBody>
      </p:sp>
      <p:sp>
        <p:nvSpPr>
          <p:cNvPr id="27650" name="Content Placeholder 2"/>
          <p:cNvSpPr>
            <a:spLocks noGrp="1"/>
          </p:cNvSpPr>
          <p:nvPr>
            <p:ph idx="4294967295"/>
          </p:nvPr>
        </p:nvSpPr>
        <p:spPr/>
        <p:txBody>
          <a:bodyPr/>
          <a:lstStyle/>
          <a:p>
            <a:pPr eaLnBrk="1" hangingPunct="1"/>
            <a:r>
              <a:rPr lang="en-US" smtClean="0"/>
              <a:t>Festive launch party hosted by the vendors – complete with giveaways and raffles</a:t>
            </a:r>
          </a:p>
          <a:p>
            <a:pPr eaLnBrk="1" hangingPunct="1"/>
            <a:r>
              <a:rPr lang="en-US" smtClean="0"/>
              <a:t>Full page color ad in the university paper</a:t>
            </a:r>
          </a:p>
          <a:p>
            <a:pPr eaLnBrk="1" hangingPunct="1"/>
            <a:r>
              <a:rPr lang="en-US" smtClean="0"/>
              <a:t>Website (</a:t>
            </a:r>
            <a:r>
              <a:rPr lang="en-US" smtClean="0">
                <a:hlinkClick r:id="rId2"/>
              </a:rPr>
              <a:t>http://www.drexel.edu/linkedu</a:t>
            </a:r>
            <a:r>
              <a:rPr lang="en-US" smtClean="0"/>
              <a:t>)</a:t>
            </a:r>
          </a:p>
          <a:p>
            <a:pPr eaLnBrk="1" hangingPunct="1"/>
            <a:r>
              <a:rPr lang="en-US" smtClean="0"/>
              <a:t>All-student targeted email</a:t>
            </a:r>
          </a:p>
          <a:p>
            <a:pPr eaLnBrk="1" hangingPunct="1"/>
            <a:r>
              <a:rPr lang="en-US" smtClean="0"/>
              <a:t>Posters around campus</a:t>
            </a:r>
          </a:p>
          <a:p>
            <a:pPr eaLnBrk="1" hangingPunct="1"/>
            <a:r>
              <a:rPr lang="en-US" smtClean="0"/>
              <a:t>Article in our monthly Tech-Update</a:t>
            </a:r>
          </a:p>
          <a:p>
            <a:pPr eaLnBrk="1" hangingPunct="1">
              <a:buFont typeface="Wingdings" pitchFamily="2" charset="2"/>
              <a:buNone/>
            </a:pPr>
            <a:endParaRPr lang="en-US" smtClean="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7649"/>
                                        </p:tgtEl>
                                        <p:attrNameLst>
                                          <p:attrName>style.visibility</p:attrName>
                                        </p:attrNameLst>
                                      </p:cBhvr>
                                      <p:to>
                                        <p:strVal val="visible"/>
                                      </p:to>
                                    </p:set>
                                    <p:animEffect transition="in" filter="fade">
                                      <p:cBhvr>
                                        <p:cTn id="7" dur="2000"/>
                                        <p:tgtEl>
                                          <p:spTgt spid="276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49"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3" name="Title 6"/>
          <p:cNvSpPr>
            <a:spLocks noGrp="1"/>
          </p:cNvSpPr>
          <p:nvPr>
            <p:ph type="title" idx="4294967295"/>
          </p:nvPr>
        </p:nvSpPr>
        <p:spPr>
          <a:xfrm>
            <a:off x="457200" y="2667000"/>
            <a:ext cx="8229600" cy="1143000"/>
          </a:xfrm>
        </p:spPr>
        <p:txBody>
          <a:bodyPr anchor="ctr"/>
          <a:lstStyle/>
          <a:p>
            <a:pPr algn="ctr" eaLnBrk="1" hangingPunct="1"/>
            <a:r>
              <a:rPr lang="en-US" smtClean="0"/>
              <a:t>Benefits for Students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8673"/>
                                        </p:tgtEl>
                                        <p:attrNameLst>
                                          <p:attrName>style.visibility</p:attrName>
                                        </p:attrNameLst>
                                      </p:cBhvr>
                                      <p:to>
                                        <p:strVal val="visible"/>
                                      </p:to>
                                    </p:set>
                                    <p:animEffect transition="in" filter="fade">
                                      <p:cBhvr>
                                        <p:cTn id="7" dur="2000"/>
                                        <p:tgtEl>
                                          <p:spTgt spid="286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3"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7" name="Title 2"/>
          <p:cNvSpPr>
            <a:spLocks noGrp="1"/>
          </p:cNvSpPr>
          <p:nvPr>
            <p:ph type="title" idx="4294967295"/>
          </p:nvPr>
        </p:nvSpPr>
        <p:spPr/>
        <p:txBody>
          <a:bodyPr anchor="ctr"/>
          <a:lstStyle/>
          <a:p>
            <a:pPr algn="ctr" eaLnBrk="1" hangingPunct="1"/>
            <a:r>
              <a:rPr lang="en-US" smtClean="0"/>
              <a:t>Drexel Branded Account</a:t>
            </a:r>
          </a:p>
        </p:txBody>
      </p:sp>
      <p:sp>
        <p:nvSpPr>
          <p:cNvPr id="29698" name="Content Placeholder 3"/>
          <p:cNvSpPr>
            <a:spLocks noGrp="1"/>
          </p:cNvSpPr>
          <p:nvPr>
            <p:ph idx="4294967295"/>
          </p:nvPr>
        </p:nvSpPr>
        <p:spPr/>
        <p:txBody>
          <a:bodyPr/>
          <a:lstStyle/>
          <a:p>
            <a:pPr eaLnBrk="1" hangingPunct="1"/>
            <a:endParaRPr lang="en-US" smtClean="0"/>
          </a:p>
          <a:p>
            <a:pPr eaLnBrk="1" hangingPunct="1"/>
            <a:r>
              <a:rPr lang="en-US" smtClean="0"/>
              <a:t>Future integration social networking groups,</a:t>
            </a:r>
            <a:br>
              <a:rPr lang="en-US" smtClean="0"/>
            </a:br>
            <a:r>
              <a:rPr lang="en-US" smtClean="0"/>
              <a:t>e.g. Facebook &amp; Windows LiveSpaces</a:t>
            </a:r>
          </a:p>
          <a:p>
            <a:pPr eaLnBrk="1" hangingPunct="1"/>
            <a:r>
              <a:rPr lang="en-US" smtClean="0"/>
              <a:t>Use address for student resumes</a:t>
            </a:r>
          </a:p>
          <a:p>
            <a:pPr eaLnBrk="1" hangingPunct="1"/>
            <a:r>
              <a:rPr lang="en-US" smtClean="0"/>
              <a:t>Ability to create a personalized alias</a:t>
            </a:r>
          </a:p>
          <a:p>
            <a:pPr eaLnBrk="1" hangingPunct="1"/>
            <a:r>
              <a:rPr lang="en-US" smtClean="0"/>
              <a:t>Ad-Free interface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9697"/>
                                        </p:tgtEl>
                                        <p:attrNameLst>
                                          <p:attrName>style.visibility</p:attrName>
                                        </p:attrNameLst>
                                      </p:cBhvr>
                                      <p:to>
                                        <p:strVal val="visible"/>
                                      </p:to>
                                    </p:set>
                                    <p:animEffect transition="in" filter="fade">
                                      <p:cBhvr>
                                        <p:cTn id="7" dur="2000"/>
                                        <p:tgtEl>
                                          <p:spTgt spid="2969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9698">
                                            <p:txEl>
                                              <p:pRg st="1" end="1"/>
                                            </p:txEl>
                                          </p:spTgt>
                                        </p:tgtEl>
                                        <p:attrNameLst>
                                          <p:attrName>style.visibility</p:attrName>
                                        </p:attrNameLst>
                                      </p:cBhvr>
                                      <p:to>
                                        <p:strVal val="visible"/>
                                      </p:to>
                                    </p:set>
                                    <p:animEffect transition="in" filter="fade">
                                      <p:cBhvr>
                                        <p:cTn id="12" dur="2000"/>
                                        <p:tgtEl>
                                          <p:spTgt spid="2969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9698">
                                            <p:txEl>
                                              <p:pRg st="2" end="2"/>
                                            </p:txEl>
                                          </p:spTgt>
                                        </p:tgtEl>
                                        <p:attrNameLst>
                                          <p:attrName>style.visibility</p:attrName>
                                        </p:attrNameLst>
                                      </p:cBhvr>
                                      <p:to>
                                        <p:strVal val="visible"/>
                                      </p:to>
                                    </p:set>
                                    <p:animEffect transition="in" filter="fade">
                                      <p:cBhvr>
                                        <p:cTn id="17" dur="2000"/>
                                        <p:tgtEl>
                                          <p:spTgt spid="2969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9698">
                                            <p:txEl>
                                              <p:pRg st="3" end="3"/>
                                            </p:txEl>
                                          </p:spTgt>
                                        </p:tgtEl>
                                        <p:attrNameLst>
                                          <p:attrName>style.visibility</p:attrName>
                                        </p:attrNameLst>
                                      </p:cBhvr>
                                      <p:to>
                                        <p:strVal val="visible"/>
                                      </p:to>
                                    </p:set>
                                    <p:animEffect transition="in" filter="fade">
                                      <p:cBhvr>
                                        <p:cTn id="22" dur="2000"/>
                                        <p:tgtEl>
                                          <p:spTgt spid="2969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9698">
                                            <p:txEl>
                                              <p:pRg st="4" end="4"/>
                                            </p:txEl>
                                          </p:spTgt>
                                        </p:tgtEl>
                                        <p:attrNameLst>
                                          <p:attrName>style.visibility</p:attrName>
                                        </p:attrNameLst>
                                      </p:cBhvr>
                                      <p:to>
                                        <p:strVal val="visible"/>
                                      </p:to>
                                    </p:set>
                                    <p:animEffect transition="in" filter="fade">
                                      <p:cBhvr>
                                        <p:cTn id="27" dur="2000"/>
                                        <p:tgtEl>
                                          <p:spTgt spid="2969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7" grpId="0"/>
      <p:bldP spid="29698"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1" name="Title 1"/>
          <p:cNvSpPr>
            <a:spLocks noGrp="1"/>
          </p:cNvSpPr>
          <p:nvPr>
            <p:ph type="title" idx="4294967295"/>
          </p:nvPr>
        </p:nvSpPr>
        <p:spPr/>
        <p:txBody>
          <a:bodyPr/>
          <a:lstStyle/>
          <a:p>
            <a:pPr algn="ctr" eaLnBrk="1" hangingPunct="1"/>
            <a:r>
              <a:rPr lang="en-US" smtClean="0"/>
              <a:t>Additional Tools</a:t>
            </a:r>
          </a:p>
        </p:txBody>
      </p:sp>
      <p:graphicFrame>
        <p:nvGraphicFramePr>
          <p:cNvPr id="31808" name="Group 64"/>
          <p:cNvGraphicFramePr>
            <a:graphicFrameLocks noGrp="1"/>
          </p:cNvGraphicFramePr>
          <p:nvPr>
            <p:ph idx="4294967295"/>
          </p:nvPr>
        </p:nvGraphicFramePr>
        <p:xfrm>
          <a:off x="457200" y="1066800"/>
          <a:ext cx="8153400" cy="4985070"/>
        </p:xfrm>
        <a:graphic>
          <a:graphicData uri="http://schemas.openxmlformats.org/drawingml/2006/table">
            <a:tbl>
              <a:tblPr/>
              <a:tblGrid>
                <a:gridCol w="2071688"/>
                <a:gridCol w="2073275"/>
                <a:gridCol w="1898650"/>
                <a:gridCol w="2109787"/>
              </a:tblGrid>
              <a:tr h="685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charset="0"/>
                        </a:rPr>
                        <a:t>Drexel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charset="0"/>
                        </a:rPr>
                        <a:t>Google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charset="0"/>
                        </a:rPr>
                        <a:t>Exchange Labs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318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bg1"/>
                          </a:solidFill>
                          <a:effectLst/>
                          <a:latin typeface="Arial" charset="0"/>
                        </a:rPr>
                        <a:t>Email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rPr>
                        <a:t>100MB</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8C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rPr>
                        <a:t>6 GB</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8C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rPr>
                        <a:t>10 GB</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8CD"/>
                    </a:solidFill>
                  </a:tcPr>
                </a:tc>
              </a:tr>
              <a:tr h="7318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bg1"/>
                          </a:solidFill>
                          <a:effectLst/>
                          <a:latin typeface="Arial" charset="0"/>
                        </a:rPr>
                        <a:t>Calendar ;  Shareable?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charset="0"/>
                        </a:rPr>
                        <a:t>DrexelOne;             Only with Drexel Community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D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rPr>
                        <a:t>Yes,              with anyone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D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rPr>
                        <a:t>Yes,                elink users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DE8"/>
                    </a:solidFill>
                  </a:tcPr>
                </a:tc>
              </a:tr>
              <a:tr h="7318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bg1"/>
                          </a:solidFill>
                          <a:effectLst/>
                          <a:latin typeface="Arial" charset="0"/>
                        </a:rPr>
                        <a:t>Instant Message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rPr>
                        <a:t>None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8C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rPr>
                        <a:t>Talk</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8C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rPr>
                        <a:t>Live Messenger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8CD"/>
                    </a:solidFill>
                  </a:tcPr>
                </a:tc>
              </a:tr>
              <a:tr h="5794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bg1"/>
                          </a:solidFill>
                          <a:effectLst/>
                          <a:latin typeface="Arial" charset="0"/>
                        </a:rPr>
                        <a:t>Collaborative Editing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rPr>
                        <a:t>None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D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rPr>
                        <a:t>Docs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D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rPr>
                        <a:t>Office Live  &amp; SkyDrive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DE8"/>
                    </a:solidFill>
                  </a:tcPr>
                </a:tc>
              </a:tr>
              <a:tr h="7318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bg1"/>
                          </a:solidFill>
                          <a:effectLst/>
                          <a:latin typeface="Arial" charset="0"/>
                        </a:rPr>
                        <a:t>Personalized Portal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rPr>
                        <a:t>DrexelOne Channels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8C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rPr>
                        <a:t>Start Page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8C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rPr>
                        <a:t>Office Live  &amp; SkyDrive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ED8CD"/>
                    </a:solidFill>
                  </a:tcPr>
                </a:tc>
              </a:tr>
              <a:tr h="7318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bg1"/>
                          </a:solidFill>
                          <a:effectLst/>
                          <a:latin typeface="Arial" charset="0"/>
                        </a:rPr>
                        <a:t>Blogging</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rPr>
                        <a:t>None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D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rPr>
                        <a:t>None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D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rPr>
                        <a:t>Live Spaces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DE8"/>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21"/>
                                        </p:tgtEl>
                                        <p:attrNameLst>
                                          <p:attrName>style.visibility</p:attrName>
                                        </p:attrNameLst>
                                      </p:cBhvr>
                                      <p:to>
                                        <p:strVal val="visible"/>
                                      </p:to>
                                    </p:set>
                                    <p:animEffect transition="in" filter="fade">
                                      <p:cBhvr>
                                        <p:cTn id="7" dur="2000"/>
                                        <p:tgtEl>
                                          <p:spTgt spid="307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1" grpId="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5" name="Title 1"/>
          <p:cNvSpPr>
            <a:spLocks noGrp="1"/>
          </p:cNvSpPr>
          <p:nvPr>
            <p:ph type="title" idx="4294967295"/>
          </p:nvPr>
        </p:nvSpPr>
        <p:spPr/>
        <p:txBody>
          <a:bodyPr anchor="ctr"/>
          <a:lstStyle/>
          <a:p>
            <a:pPr algn="ctr" eaLnBrk="1" hangingPunct="1"/>
            <a:r>
              <a:rPr lang="en-US" smtClean="0"/>
              <a:t>Exchange Labs</a:t>
            </a:r>
          </a:p>
        </p:txBody>
      </p:sp>
      <p:sp>
        <p:nvSpPr>
          <p:cNvPr id="31746" name="Content Placeholder 2"/>
          <p:cNvSpPr>
            <a:spLocks noGrp="1"/>
          </p:cNvSpPr>
          <p:nvPr>
            <p:ph idx="4294967295"/>
          </p:nvPr>
        </p:nvSpPr>
        <p:spPr/>
        <p:txBody>
          <a:bodyPr/>
          <a:lstStyle/>
          <a:p>
            <a:pPr eaLnBrk="1" hangingPunct="1"/>
            <a:r>
              <a:rPr lang="en-US" smtClean="0"/>
              <a:t>Experience working with Exchange</a:t>
            </a:r>
          </a:p>
          <a:p>
            <a:pPr lvl="1" eaLnBrk="1" hangingPunct="1"/>
            <a:r>
              <a:rPr lang="en-US" smtClean="0"/>
              <a:t>May be helpful when students are on co-op or in future jobs</a:t>
            </a:r>
          </a:p>
          <a:p>
            <a:pPr eaLnBrk="1" hangingPunct="1"/>
            <a:r>
              <a:rPr lang="en-US" smtClean="0"/>
              <a:t>Prospect of integrating with Drexel Exchange server</a:t>
            </a:r>
          </a:p>
          <a:p>
            <a:pPr lvl="1" eaLnBrk="1" hangingPunct="1"/>
            <a:r>
              <a:rPr lang="en-US" smtClean="0"/>
              <a:t>Link up with professors re classes</a:t>
            </a:r>
          </a:p>
          <a:p>
            <a:pPr lvl="1" eaLnBrk="1" hangingPunct="1"/>
            <a:r>
              <a:rPr lang="en-US" smtClean="0"/>
              <a:t>Link up with supervisors re campus employment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745"/>
                                        </p:tgtEl>
                                        <p:attrNameLst>
                                          <p:attrName>style.visibility</p:attrName>
                                        </p:attrNameLst>
                                      </p:cBhvr>
                                      <p:to>
                                        <p:strVal val="visible"/>
                                      </p:to>
                                    </p:set>
                                    <p:animEffect transition="in" filter="fade">
                                      <p:cBhvr>
                                        <p:cTn id="7" dur="2000"/>
                                        <p:tgtEl>
                                          <p:spTgt spid="3174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746">
                                            <p:txEl>
                                              <p:pRg st="0" end="0"/>
                                            </p:txEl>
                                          </p:spTgt>
                                        </p:tgtEl>
                                        <p:attrNameLst>
                                          <p:attrName>style.visibility</p:attrName>
                                        </p:attrNameLst>
                                      </p:cBhvr>
                                      <p:to>
                                        <p:strVal val="visible"/>
                                      </p:to>
                                    </p:set>
                                    <p:animEffect transition="in" filter="fade">
                                      <p:cBhvr>
                                        <p:cTn id="12" dur="2000"/>
                                        <p:tgtEl>
                                          <p:spTgt spid="31746">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1746">
                                            <p:txEl>
                                              <p:pRg st="1" end="1"/>
                                            </p:txEl>
                                          </p:spTgt>
                                        </p:tgtEl>
                                        <p:attrNameLst>
                                          <p:attrName>style.visibility</p:attrName>
                                        </p:attrNameLst>
                                      </p:cBhvr>
                                      <p:to>
                                        <p:strVal val="visible"/>
                                      </p:to>
                                    </p:set>
                                    <p:animEffect transition="in" filter="fade">
                                      <p:cBhvr>
                                        <p:cTn id="15" dur="2000"/>
                                        <p:tgtEl>
                                          <p:spTgt spid="31746">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1746">
                                            <p:txEl>
                                              <p:pRg st="2" end="2"/>
                                            </p:txEl>
                                          </p:spTgt>
                                        </p:tgtEl>
                                        <p:attrNameLst>
                                          <p:attrName>style.visibility</p:attrName>
                                        </p:attrNameLst>
                                      </p:cBhvr>
                                      <p:to>
                                        <p:strVal val="visible"/>
                                      </p:to>
                                    </p:set>
                                    <p:animEffect transition="in" filter="fade">
                                      <p:cBhvr>
                                        <p:cTn id="20" dur="2000"/>
                                        <p:tgtEl>
                                          <p:spTgt spid="31746">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1746">
                                            <p:txEl>
                                              <p:pRg st="3" end="3"/>
                                            </p:txEl>
                                          </p:spTgt>
                                        </p:tgtEl>
                                        <p:attrNameLst>
                                          <p:attrName>style.visibility</p:attrName>
                                        </p:attrNameLst>
                                      </p:cBhvr>
                                      <p:to>
                                        <p:strVal val="visible"/>
                                      </p:to>
                                    </p:set>
                                    <p:animEffect transition="in" filter="fade">
                                      <p:cBhvr>
                                        <p:cTn id="23" dur="2000"/>
                                        <p:tgtEl>
                                          <p:spTgt spid="31746">
                                            <p:txEl>
                                              <p:pRg st="3" end="3"/>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1746">
                                            <p:txEl>
                                              <p:pRg st="4" end="4"/>
                                            </p:txEl>
                                          </p:spTgt>
                                        </p:tgtEl>
                                        <p:attrNameLst>
                                          <p:attrName>style.visibility</p:attrName>
                                        </p:attrNameLst>
                                      </p:cBhvr>
                                      <p:to>
                                        <p:strVal val="visible"/>
                                      </p:to>
                                    </p:set>
                                    <p:animEffect transition="in" filter="fade">
                                      <p:cBhvr>
                                        <p:cTn id="26" dur="2000"/>
                                        <p:tgtEl>
                                          <p:spTgt spid="3174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5" grpId="0"/>
      <p:bldP spid="31746"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5" name="Title 1"/>
          <p:cNvSpPr>
            <a:spLocks noGrp="1"/>
          </p:cNvSpPr>
          <p:nvPr>
            <p:ph type="title" idx="4294967295"/>
          </p:nvPr>
        </p:nvSpPr>
        <p:spPr/>
        <p:txBody>
          <a:bodyPr anchor="ctr"/>
          <a:lstStyle/>
          <a:p>
            <a:pPr algn="ctr" eaLnBrk="1" hangingPunct="1"/>
            <a:r>
              <a:rPr lang="en-US" smtClean="0"/>
              <a:t>Additional Reasons</a:t>
            </a:r>
          </a:p>
        </p:txBody>
      </p:sp>
      <p:sp>
        <p:nvSpPr>
          <p:cNvPr id="32770" name="Content Placeholder 2"/>
          <p:cNvSpPr>
            <a:spLocks noGrp="1"/>
          </p:cNvSpPr>
          <p:nvPr>
            <p:ph idx="4294967295"/>
          </p:nvPr>
        </p:nvSpPr>
        <p:spPr/>
        <p:txBody>
          <a:bodyPr/>
          <a:lstStyle/>
          <a:p>
            <a:pPr eaLnBrk="1" hangingPunct="1"/>
            <a:endParaRPr lang="en-US" smtClean="0"/>
          </a:p>
          <a:p>
            <a:pPr eaLnBrk="1" hangingPunct="1"/>
            <a:r>
              <a:rPr lang="en-US" smtClean="0"/>
              <a:t>Massive File Storage</a:t>
            </a:r>
          </a:p>
          <a:p>
            <a:pPr eaLnBrk="1" hangingPunct="1"/>
            <a:r>
              <a:rPr lang="en-US" smtClean="0"/>
              <a:t>Shared Calendars</a:t>
            </a:r>
          </a:p>
          <a:p>
            <a:pPr eaLnBrk="1" hangingPunct="1"/>
            <a:r>
              <a:rPr lang="en-US" smtClean="0"/>
              <a:t>Large Email Quotas (10 GB for Exchange Labs and 5GB for Gmail)</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745"/>
                                        </p:tgtEl>
                                        <p:attrNameLst>
                                          <p:attrName>style.visibility</p:attrName>
                                        </p:attrNameLst>
                                      </p:cBhvr>
                                      <p:to>
                                        <p:strVal val="visible"/>
                                      </p:to>
                                    </p:set>
                                    <p:animEffect transition="in" filter="fade">
                                      <p:cBhvr>
                                        <p:cTn id="7" dur="2000"/>
                                        <p:tgtEl>
                                          <p:spTgt spid="317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5" grpId="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3" name="Title 3"/>
          <p:cNvSpPr>
            <a:spLocks noGrp="1"/>
          </p:cNvSpPr>
          <p:nvPr>
            <p:ph type="title" idx="4294967295"/>
          </p:nvPr>
        </p:nvSpPr>
        <p:spPr>
          <a:xfrm>
            <a:off x="381000" y="2667000"/>
            <a:ext cx="8229600" cy="1143000"/>
          </a:xfrm>
        </p:spPr>
        <p:txBody>
          <a:bodyPr anchor="ctr"/>
          <a:lstStyle/>
          <a:p>
            <a:pPr algn="ctr" eaLnBrk="1" hangingPunct="1"/>
            <a:r>
              <a:rPr lang="en-US" smtClean="0"/>
              <a:t>How Are We Doing?</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3793"/>
                                        </p:tgtEl>
                                        <p:attrNameLst>
                                          <p:attrName>style.visibility</p:attrName>
                                        </p:attrNameLst>
                                      </p:cBhvr>
                                      <p:to>
                                        <p:strVal val="visible"/>
                                      </p:to>
                                    </p:set>
                                    <p:animEffect transition="in" filter="fade">
                                      <p:cBhvr>
                                        <p:cTn id="7" dur="2000"/>
                                        <p:tgtEl>
                                          <p:spTgt spid="337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3"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1" name="Rectangle 2"/>
          <p:cNvSpPr>
            <a:spLocks noGrp="1" noChangeArrowheads="1"/>
          </p:cNvSpPr>
          <p:nvPr>
            <p:ph type="title" idx="4294967295"/>
          </p:nvPr>
        </p:nvSpPr>
        <p:spPr/>
        <p:txBody>
          <a:bodyPr anchor="ctr"/>
          <a:lstStyle/>
          <a:p>
            <a:pPr eaLnBrk="1" hangingPunct="1"/>
            <a:r>
              <a:rPr lang="en-US" smtClean="0"/>
              <a:t>Drexel University</a:t>
            </a:r>
            <a:br>
              <a:rPr lang="en-US" smtClean="0"/>
            </a:br>
            <a:r>
              <a:rPr lang="en-US" smtClean="0"/>
              <a:t>				</a:t>
            </a:r>
            <a:r>
              <a:rPr lang="en-US" sz="2800" smtClean="0"/>
              <a:t>Philadelphia, PA</a:t>
            </a:r>
          </a:p>
        </p:txBody>
      </p:sp>
      <p:sp>
        <p:nvSpPr>
          <p:cNvPr id="15362" name="Rectangle 3"/>
          <p:cNvSpPr>
            <a:spLocks noGrp="1" noChangeArrowheads="1"/>
          </p:cNvSpPr>
          <p:nvPr>
            <p:ph type="body" idx="4294967295"/>
          </p:nvPr>
        </p:nvSpPr>
        <p:spPr/>
        <p:txBody>
          <a:bodyPr/>
          <a:lstStyle/>
          <a:p>
            <a:pPr eaLnBrk="1" hangingPunct="1"/>
            <a:r>
              <a:rPr lang="en-US" smtClean="0"/>
              <a:t>Private institution founded in 1891</a:t>
            </a:r>
          </a:p>
          <a:p>
            <a:pPr eaLnBrk="1" hangingPunct="1"/>
            <a:r>
              <a:rPr lang="en-US" smtClean="0"/>
              <a:t>Cooperative education school</a:t>
            </a:r>
          </a:p>
          <a:p>
            <a:pPr eaLnBrk="1" hangingPunct="1"/>
            <a:r>
              <a:rPr lang="en-US" smtClean="0"/>
              <a:t>13,000 Undergrads, 7,000 Grads</a:t>
            </a:r>
          </a:p>
          <a:p>
            <a:pPr eaLnBrk="1" hangingPunct="1"/>
            <a:r>
              <a:rPr lang="en-US" smtClean="0"/>
              <a:t>First microcomputer requirement in nation began in 1983</a:t>
            </a:r>
          </a:p>
          <a:p>
            <a:pPr eaLnBrk="1" hangingPunct="1"/>
            <a:r>
              <a:rPr lang="en-US" smtClean="0"/>
              <a:t>First major university to operate a fully wireless campus</a:t>
            </a:r>
          </a:p>
          <a:p>
            <a:pPr eaLnBrk="1" hangingPunct="1"/>
            <a:endParaRPr lang="en-US" smtClean="0"/>
          </a:p>
        </p:txBody>
      </p:sp>
      <p:pic>
        <p:nvPicPr>
          <p:cNvPr id="15363" name="Picture 4" descr="dragon_statue"/>
          <p:cNvPicPr>
            <a:picLocks noChangeAspect="1" noChangeArrowheads="1"/>
          </p:cNvPicPr>
          <p:nvPr/>
        </p:nvPicPr>
        <p:blipFill>
          <a:blip r:embed="rId2"/>
          <a:srcRect/>
          <a:stretch>
            <a:fillRect/>
          </a:stretch>
        </p:blipFill>
        <p:spPr bwMode="auto">
          <a:xfrm>
            <a:off x="6746875" y="533400"/>
            <a:ext cx="1804988" cy="220980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5361"/>
                                        </p:tgtEl>
                                        <p:attrNameLst>
                                          <p:attrName>style.visibility</p:attrName>
                                        </p:attrNameLst>
                                      </p:cBhvr>
                                      <p:to>
                                        <p:strVal val="visible"/>
                                      </p:to>
                                    </p:set>
                                    <p:animEffect transition="in" filter="fade">
                                      <p:cBhvr>
                                        <p:cTn id="7" dur="2000"/>
                                        <p:tgtEl>
                                          <p:spTgt spid="1536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362"/>
                                        </p:tgtEl>
                                        <p:attrNameLst>
                                          <p:attrName>style.visibility</p:attrName>
                                        </p:attrNameLst>
                                      </p:cBhvr>
                                      <p:to>
                                        <p:strVal val="visible"/>
                                      </p:to>
                                    </p:set>
                                    <p:animEffect transition="in" filter="fade">
                                      <p:cBhvr>
                                        <p:cTn id="10" dur="2000"/>
                                        <p:tgtEl>
                                          <p:spTgt spid="153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1" grpId="0"/>
      <p:bldP spid="15362" grpId="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3" name="Rectangle 4"/>
          <p:cNvSpPr>
            <a:spLocks noGrp="1" noChangeArrowheads="1"/>
          </p:cNvSpPr>
          <p:nvPr>
            <p:ph type="title" idx="4294967295"/>
          </p:nvPr>
        </p:nvSpPr>
        <p:spPr/>
        <p:txBody>
          <a:bodyPr/>
          <a:lstStyle/>
          <a:p>
            <a:pPr algn="ctr" eaLnBrk="1" hangingPunct="1"/>
            <a:r>
              <a:rPr lang="en-US" smtClean="0"/>
              <a:t>Number of Accounts by Service</a:t>
            </a:r>
          </a:p>
        </p:txBody>
      </p:sp>
      <p:graphicFrame>
        <p:nvGraphicFramePr>
          <p:cNvPr id="35842" name="Object 6"/>
          <p:cNvGraphicFramePr>
            <a:graphicFrameLocks noGrp="1" noChangeAspect="1"/>
          </p:cNvGraphicFramePr>
          <p:nvPr>
            <p:ph idx="4294967295"/>
          </p:nvPr>
        </p:nvGraphicFramePr>
        <p:xfrm>
          <a:off x="1427163" y="1635125"/>
          <a:ext cx="6497637" cy="4452938"/>
        </p:xfrm>
        <a:graphic>
          <a:graphicData uri="http://schemas.openxmlformats.org/presentationml/2006/ole">
            <p:oleObj spid="_x0000_s35842" name="Worksheet" r:id="rId4" imgW="8629791" imgH="5915096" progId="Excel.Sheet.8">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5843"/>
                                        </p:tgtEl>
                                        <p:attrNameLst>
                                          <p:attrName>style.visibility</p:attrName>
                                        </p:attrNameLst>
                                      </p:cBhvr>
                                      <p:to>
                                        <p:strVal val="visible"/>
                                      </p:to>
                                    </p:set>
                                    <p:animEffect transition="in" filter="fade">
                                      <p:cBhvr>
                                        <p:cTn id="7" dur="2000"/>
                                        <p:tgtEl>
                                          <p:spTgt spid="358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1" name="Title 1"/>
          <p:cNvSpPr>
            <a:spLocks noGrp="1"/>
          </p:cNvSpPr>
          <p:nvPr>
            <p:ph type="title" idx="4294967295"/>
          </p:nvPr>
        </p:nvSpPr>
        <p:spPr/>
        <p:txBody>
          <a:bodyPr anchor="ctr"/>
          <a:lstStyle/>
          <a:p>
            <a:pPr algn="ctr" eaLnBrk="1" hangingPunct="1"/>
            <a:r>
              <a:rPr lang="en-US" smtClean="0"/>
              <a:t>Type of Account by Role</a:t>
            </a:r>
          </a:p>
        </p:txBody>
      </p:sp>
      <p:graphicFrame>
        <p:nvGraphicFramePr>
          <p:cNvPr id="37890" name="Object 6"/>
          <p:cNvGraphicFramePr>
            <a:graphicFrameLocks noChangeAspect="1"/>
          </p:cNvGraphicFramePr>
          <p:nvPr/>
        </p:nvGraphicFramePr>
        <p:xfrm>
          <a:off x="762000" y="1192213"/>
          <a:ext cx="7939088" cy="4792662"/>
        </p:xfrm>
        <a:graphic>
          <a:graphicData uri="http://schemas.openxmlformats.org/presentationml/2006/ole">
            <p:oleObj spid="_x0000_s37890" name="Worksheet" r:id="rId3" imgW="7905891" imgH="4772096" progId="Excel.Sheet.8">
              <p:embed/>
            </p:oleObj>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7891"/>
                                        </p:tgtEl>
                                        <p:attrNameLst>
                                          <p:attrName>style.visibility</p:attrName>
                                        </p:attrNameLst>
                                      </p:cBhvr>
                                      <p:to>
                                        <p:strVal val="visible"/>
                                      </p:to>
                                    </p:set>
                                    <p:animEffect transition="in" filter="fade">
                                      <p:cBhvr>
                                        <p:cTn id="7" dur="2000"/>
                                        <p:tgtEl>
                                          <p:spTgt spid="378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algn="ctr"/>
            <a:r>
              <a:rPr lang="en-US" smtClean="0"/>
              <a:t>Success Over Time</a:t>
            </a:r>
          </a:p>
        </p:txBody>
      </p:sp>
      <p:graphicFrame>
        <p:nvGraphicFramePr>
          <p:cNvPr id="46084" name="Object 4"/>
          <p:cNvGraphicFramePr>
            <a:graphicFrameLocks noChangeAspect="1"/>
          </p:cNvGraphicFramePr>
          <p:nvPr>
            <p:ph idx="1"/>
          </p:nvPr>
        </p:nvGraphicFramePr>
        <p:xfrm>
          <a:off x="2290763" y="1833563"/>
          <a:ext cx="6091237" cy="4064000"/>
        </p:xfrm>
        <a:graphic>
          <a:graphicData uri="http://schemas.openxmlformats.org/presentationml/2006/ole">
            <p:oleObj spid="_x0000_s46084" name="Chart" r:id="rId3" imgW="6096000" imgH="4067251" progId="MSGraph.Chart.8">
              <p:embed followColorScheme="full"/>
            </p:oleObj>
          </a:graphicData>
        </a:graphic>
      </p:graphicFrame>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3" name="Title 3"/>
          <p:cNvSpPr>
            <a:spLocks noGrp="1"/>
          </p:cNvSpPr>
          <p:nvPr>
            <p:ph type="title" idx="4294967295"/>
          </p:nvPr>
        </p:nvSpPr>
        <p:spPr>
          <a:xfrm>
            <a:off x="381000" y="838200"/>
            <a:ext cx="8229600" cy="1143000"/>
          </a:xfrm>
        </p:spPr>
        <p:txBody>
          <a:bodyPr anchor="ctr"/>
          <a:lstStyle/>
          <a:p>
            <a:pPr algn="ctr" eaLnBrk="1" hangingPunct="1"/>
            <a:r>
              <a:rPr lang="en-US" smtClean="0"/>
              <a:t>What’s Next?</a:t>
            </a:r>
          </a:p>
        </p:txBody>
      </p:sp>
      <p:pic>
        <p:nvPicPr>
          <p:cNvPr id="38914" name="Picture 6" descr="C:\Documents and Settings\jlg59.DREXEL\Local Settings\Temporary Internet Files\Content.IE5\78IJTLMN\MPj04225340000[1].jpg"/>
          <p:cNvPicPr>
            <a:picLocks noChangeAspect="1" noChangeArrowheads="1"/>
          </p:cNvPicPr>
          <p:nvPr/>
        </p:nvPicPr>
        <p:blipFill>
          <a:blip r:embed="rId2"/>
          <a:srcRect/>
          <a:stretch>
            <a:fillRect/>
          </a:stretch>
        </p:blipFill>
        <p:spPr bwMode="auto">
          <a:xfrm>
            <a:off x="2209800" y="2286000"/>
            <a:ext cx="4411663" cy="3551238"/>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8913"/>
                                        </p:tgtEl>
                                        <p:attrNameLst>
                                          <p:attrName>style.visibility</p:attrName>
                                        </p:attrNameLst>
                                      </p:cBhvr>
                                      <p:to>
                                        <p:strVal val="visible"/>
                                      </p:to>
                                    </p:set>
                                    <p:animEffect transition="in" filter="fade">
                                      <p:cBhvr>
                                        <p:cTn id="7" dur="2000"/>
                                        <p:tgtEl>
                                          <p:spTgt spid="389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3" grpId="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89" name="Title 2"/>
          <p:cNvSpPr>
            <a:spLocks noGrp="1"/>
          </p:cNvSpPr>
          <p:nvPr>
            <p:ph type="title" idx="4294967295"/>
          </p:nvPr>
        </p:nvSpPr>
        <p:spPr/>
        <p:txBody>
          <a:bodyPr anchor="ctr"/>
          <a:lstStyle/>
          <a:p>
            <a:pPr algn="ctr" eaLnBrk="1" hangingPunct="1"/>
            <a:r>
              <a:rPr lang="en-US" smtClean="0"/>
              <a:t>Ongoing Promotion</a:t>
            </a:r>
          </a:p>
        </p:txBody>
      </p:sp>
      <p:sp>
        <p:nvSpPr>
          <p:cNvPr id="39938" name="Content Placeholder 3"/>
          <p:cNvSpPr>
            <a:spLocks noGrp="1"/>
          </p:cNvSpPr>
          <p:nvPr>
            <p:ph idx="4294967295"/>
          </p:nvPr>
        </p:nvSpPr>
        <p:spPr/>
        <p:txBody>
          <a:bodyPr/>
          <a:lstStyle/>
          <a:p>
            <a:pPr eaLnBrk="1" hangingPunct="1"/>
            <a:endParaRPr lang="en-US" smtClean="0"/>
          </a:p>
          <a:p>
            <a:pPr eaLnBrk="1" hangingPunct="1"/>
            <a:r>
              <a:rPr lang="en-US" smtClean="0"/>
              <a:t>Continuing promotion to capture interest of transfers and freshman</a:t>
            </a:r>
          </a:p>
          <a:p>
            <a:pPr eaLnBrk="1" hangingPunct="1"/>
            <a:r>
              <a:rPr lang="en-US" smtClean="0"/>
              <a:t>Information at orientations, open houses, and at the helpdesk</a:t>
            </a:r>
          </a:p>
          <a:p>
            <a:pPr eaLnBrk="1" hangingPunct="1"/>
            <a:r>
              <a:rPr lang="en-US" smtClean="0"/>
              <a:t>Publicizing in electronic Technology Update newsletters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7889"/>
                                        </p:tgtEl>
                                        <p:attrNameLst>
                                          <p:attrName>style.visibility</p:attrName>
                                        </p:attrNameLst>
                                      </p:cBhvr>
                                      <p:to>
                                        <p:strVal val="visible"/>
                                      </p:to>
                                    </p:set>
                                    <p:animEffect transition="in" filter="fade">
                                      <p:cBhvr>
                                        <p:cTn id="7" dur="2000"/>
                                        <p:tgtEl>
                                          <p:spTgt spid="378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89" grpId="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1" name="Title 1"/>
          <p:cNvSpPr>
            <a:spLocks noGrp="1"/>
          </p:cNvSpPr>
          <p:nvPr>
            <p:ph type="title" idx="4294967295"/>
          </p:nvPr>
        </p:nvSpPr>
        <p:spPr/>
        <p:txBody>
          <a:bodyPr anchor="ctr"/>
          <a:lstStyle/>
          <a:p>
            <a:pPr algn="ctr" eaLnBrk="1" hangingPunct="1"/>
            <a:r>
              <a:rPr lang="en-US" smtClean="0"/>
              <a:t>The Future?</a:t>
            </a:r>
          </a:p>
        </p:txBody>
      </p:sp>
      <p:sp>
        <p:nvSpPr>
          <p:cNvPr id="40962" name="Content Placeholder 2"/>
          <p:cNvSpPr>
            <a:spLocks noGrp="1"/>
          </p:cNvSpPr>
          <p:nvPr>
            <p:ph idx="4294967295"/>
          </p:nvPr>
        </p:nvSpPr>
        <p:spPr/>
        <p:txBody>
          <a:bodyPr/>
          <a:lstStyle/>
          <a:p>
            <a:pPr eaLnBrk="1" hangingPunct="1"/>
            <a:r>
              <a:rPr lang="en-US" smtClean="0"/>
              <a:t>Integration with Drexel Exchange, Student Portal or Facebook</a:t>
            </a:r>
          </a:p>
          <a:p>
            <a:pPr eaLnBrk="1" hangingPunct="1"/>
            <a:r>
              <a:rPr lang="en-US" smtClean="0"/>
              <a:t>Encourage instructors to use the services with their classes (esp. shared SkyDrives or Google Documents)</a:t>
            </a:r>
          </a:p>
          <a:p>
            <a:pPr eaLnBrk="1" hangingPunct="1"/>
            <a:r>
              <a:rPr lang="en-US" smtClean="0"/>
              <a:t>Elimination of local email accounts and Unix storage for students</a:t>
            </a:r>
          </a:p>
          <a:p>
            <a:pPr eaLnBrk="1" hangingPunct="1"/>
            <a:r>
              <a:rPr lang="en-US" smtClean="0"/>
              <a:t>Surveys to capture student opinion and needs</a:t>
            </a:r>
          </a:p>
          <a:p>
            <a:pPr eaLnBrk="1" hangingPunct="1"/>
            <a:endParaRPr lang="en-US"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0961"/>
                                        </p:tgtEl>
                                        <p:attrNameLst>
                                          <p:attrName>style.visibility</p:attrName>
                                        </p:attrNameLst>
                                      </p:cBhvr>
                                      <p:to>
                                        <p:strVal val="visible"/>
                                      </p:to>
                                    </p:set>
                                    <p:animEffect transition="in" filter="fade">
                                      <p:cBhvr>
                                        <p:cTn id="7" dur="2000"/>
                                        <p:tgtEl>
                                          <p:spTgt spid="4096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0962">
                                            <p:txEl>
                                              <p:pRg st="0" end="0"/>
                                            </p:txEl>
                                          </p:spTgt>
                                        </p:tgtEl>
                                        <p:attrNameLst>
                                          <p:attrName>style.visibility</p:attrName>
                                        </p:attrNameLst>
                                      </p:cBhvr>
                                      <p:to>
                                        <p:strVal val="visible"/>
                                      </p:to>
                                    </p:set>
                                    <p:animEffect transition="in" filter="fade">
                                      <p:cBhvr>
                                        <p:cTn id="12" dur="2000"/>
                                        <p:tgtEl>
                                          <p:spTgt spid="4096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962">
                                            <p:txEl>
                                              <p:pRg st="1" end="1"/>
                                            </p:txEl>
                                          </p:spTgt>
                                        </p:tgtEl>
                                        <p:attrNameLst>
                                          <p:attrName>style.visibility</p:attrName>
                                        </p:attrNameLst>
                                      </p:cBhvr>
                                      <p:to>
                                        <p:strVal val="visible"/>
                                      </p:to>
                                    </p:set>
                                    <p:animEffect transition="in" filter="fade">
                                      <p:cBhvr>
                                        <p:cTn id="17" dur="2000"/>
                                        <p:tgtEl>
                                          <p:spTgt spid="4096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0962">
                                            <p:txEl>
                                              <p:pRg st="2" end="2"/>
                                            </p:txEl>
                                          </p:spTgt>
                                        </p:tgtEl>
                                        <p:attrNameLst>
                                          <p:attrName>style.visibility</p:attrName>
                                        </p:attrNameLst>
                                      </p:cBhvr>
                                      <p:to>
                                        <p:strVal val="visible"/>
                                      </p:to>
                                    </p:set>
                                    <p:animEffect transition="in" filter="fade">
                                      <p:cBhvr>
                                        <p:cTn id="22" dur="2000"/>
                                        <p:tgtEl>
                                          <p:spTgt spid="4096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0962">
                                            <p:txEl>
                                              <p:pRg st="3" end="3"/>
                                            </p:txEl>
                                          </p:spTgt>
                                        </p:tgtEl>
                                        <p:attrNameLst>
                                          <p:attrName>style.visibility</p:attrName>
                                        </p:attrNameLst>
                                      </p:cBhvr>
                                      <p:to>
                                        <p:strVal val="visible"/>
                                      </p:to>
                                    </p:set>
                                    <p:animEffect transition="in" filter="fade">
                                      <p:cBhvr>
                                        <p:cTn id="27" dur="2000"/>
                                        <p:tgtEl>
                                          <p:spTgt spid="4096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1" grpId="0"/>
      <p:bldP spid="40962"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algn="ctr"/>
            <a:r>
              <a:rPr lang="en-US" smtClean="0"/>
              <a:t>Future, Cont</a:t>
            </a:r>
          </a:p>
        </p:txBody>
      </p:sp>
      <p:sp>
        <p:nvSpPr>
          <p:cNvPr id="44035" name="Rectangle 3"/>
          <p:cNvSpPr>
            <a:spLocks noGrp="1" noChangeArrowheads="1"/>
          </p:cNvSpPr>
          <p:nvPr>
            <p:ph type="body" idx="1"/>
          </p:nvPr>
        </p:nvSpPr>
        <p:spPr/>
        <p:txBody>
          <a:bodyPr/>
          <a:lstStyle/>
          <a:p>
            <a:r>
              <a:rPr lang="en-US" smtClean="0"/>
              <a:t>Use Windows Admin Center </a:t>
            </a:r>
          </a:p>
          <a:p>
            <a:pPr lvl="1"/>
            <a:r>
              <a:rPr lang="en-US" smtClean="0"/>
              <a:t>generate reports</a:t>
            </a:r>
          </a:p>
          <a:p>
            <a:pPr lvl="1"/>
            <a:r>
              <a:rPr lang="en-US" smtClean="0"/>
              <a:t>Migration tools (calendaring and contacts for other email services)</a:t>
            </a:r>
          </a:p>
          <a:p>
            <a:pPr lvl="1"/>
            <a:r>
              <a:rPr lang="en-US" smtClean="0"/>
              <a:t>Additional password management</a:t>
            </a:r>
          </a:p>
          <a:p>
            <a:endParaRPr lang="en-US" smtClean="0"/>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41986" name="Picture 4" descr="C:\Documents and Settings\jlg59.DREXEL\Local Settings\Temporary Internet Files\Content.IE5\OG23DYB1\MPj03988310000[1].jpg"/>
          <p:cNvPicPr>
            <a:picLocks noChangeAspect="1" noChangeArrowheads="1"/>
          </p:cNvPicPr>
          <p:nvPr/>
        </p:nvPicPr>
        <p:blipFill>
          <a:blip r:embed="rId2"/>
          <a:srcRect/>
          <a:stretch>
            <a:fillRect/>
          </a:stretch>
        </p:blipFill>
        <p:spPr bwMode="auto">
          <a:xfrm>
            <a:off x="3124200" y="533400"/>
            <a:ext cx="4678654" cy="3341688"/>
          </a:xfrm>
          <a:prstGeom prst="rect">
            <a:avLst/>
          </a:prstGeom>
          <a:noFill/>
          <a:ln w="9525">
            <a:noFill/>
            <a:miter lim="800000"/>
            <a:headEnd/>
            <a:tailEnd/>
          </a:ln>
        </p:spPr>
      </p:pic>
      <p:sp>
        <p:nvSpPr>
          <p:cNvPr id="41985" name="Title 3"/>
          <p:cNvSpPr>
            <a:spLocks noGrp="1"/>
          </p:cNvSpPr>
          <p:nvPr>
            <p:ph type="title" idx="4294967295"/>
          </p:nvPr>
        </p:nvSpPr>
        <p:spPr/>
        <p:txBody>
          <a:bodyPr anchor="ctr"/>
          <a:lstStyle/>
          <a:p>
            <a:pPr algn="ctr" eaLnBrk="1" hangingPunct="1"/>
            <a:r>
              <a:rPr lang="en-US" smtClean="0"/>
              <a:t>Questions???</a:t>
            </a:r>
          </a:p>
        </p:txBody>
      </p:sp>
      <p:sp>
        <p:nvSpPr>
          <p:cNvPr id="41987" name="Text Box 4"/>
          <p:cNvSpPr txBox="1">
            <a:spLocks noChangeArrowheads="1"/>
          </p:cNvSpPr>
          <p:nvPr/>
        </p:nvSpPr>
        <p:spPr bwMode="auto">
          <a:xfrm>
            <a:off x="457200" y="6172200"/>
            <a:ext cx="4953000" cy="457200"/>
          </a:xfrm>
          <a:prstGeom prst="rect">
            <a:avLst/>
          </a:prstGeom>
          <a:noFill/>
          <a:ln w="9525">
            <a:noFill/>
            <a:miter lim="800000"/>
            <a:headEnd/>
            <a:tailEnd/>
          </a:ln>
        </p:spPr>
        <p:txBody>
          <a:bodyPr>
            <a:spAutoFit/>
          </a:bodyPr>
          <a:lstStyle/>
          <a:p>
            <a:pPr eaLnBrk="0" hangingPunct="0">
              <a:spcBef>
                <a:spcPct val="50000"/>
              </a:spcBef>
            </a:pPr>
            <a:r>
              <a:rPr lang="en-US" sz="1200"/>
              <a:t>"The registered trademark for Educause is owned by EDUCAUSE, Inc. </a:t>
            </a:r>
            <a:br>
              <a:rPr lang="en-US" sz="1200"/>
            </a:br>
            <a:r>
              <a:rPr lang="en-US" sz="1200"/>
              <a:t>Unauthorized use of any EDUCAUSE trademark is strictly prohibited." </a:t>
            </a:r>
          </a:p>
        </p:txBody>
      </p:sp>
      <p:sp>
        <p:nvSpPr>
          <p:cNvPr id="5" name="Text Box 4"/>
          <p:cNvSpPr txBox="1">
            <a:spLocks noChangeArrowheads="1"/>
          </p:cNvSpPr>
          <p:nvPr/>
        </p:nvSpPr>
        <p:spPr bwMode="auto">
          <a:xfrm>
            <a:off x="533400" y="4495800"/>
            <a:ext cx="6934200" cy="2123658"/>
          </a:xfrm>
          <a:prstGeom prst="rect">
            <a:avLst/>
          </a:prstGeom>
          <a:noFill/>
          <a:ln w="9525">
            <a:noFill/>
            <a:miter lim="800000"/>
            <a:headEnd/>
            <a:tailEnd/>
          </a:ln>
        </p:spPr>
        <p:txBody>
          <a:bodyPr>
            <a:spAutoFit/>
          </a:bodyPr>
          <a:lstStyle/>
          <a:p>
            <a:pPr eaLnBrk="0" hangingPunct="0">
              <a:spcBef>
                <a:spcPct val="50000"/>
              </a:spcBef>
            </a:pPr>
            <a:r>
              <a:rPr lang="en-US" dirty="0">
                <a:solidFill>
                  <a:schemeClr val="tx2"/>
                </a:solidFill>
                <a:latin typeface="Garamond" pitchFamily="18" charset="0"/>
              </a:rPr>
              <a:t>Adele </a:t>
            </a:r>
            <a:r>
              <a:rPr lang="en-US" dirty="0" err="1">
                <a:solidFill>
                  <a:schemeClr val="tx2"/>
                </a:solidFill>
                <a:latin typeface="Garamond" pitchFamily="18" charset="0"/>
              </a:rPr>
              <a:t>Varenas</a:t>
            </a:r>
            <a:r>
              <a:rPr lang="en-US" dirty="0">
                <a:solidFill>
                  <a:schemeClr val="tx2"/>
                </a:solidFill>
                <a:latin typeface="Garamond" pitchFamily="18" charset="0"/>
              </a:rPr>
              <a:t>, Asst. Vice President for Client </a:t>
            </a:r>
            <a:r>
              <a:rPr lang="en-US" dirty="0" smtClean="0">
                <a:solidFill>
                  <a:schemeClr val="tx2"/>
                </a:solidFill>
                <a:latin typeface="Garamond" pitchFamily="18" charset="0"/>
              </a:rPr>
              <a:t>Services</a:t>
            </a:r>
            <a:br>
              <a:rPr lang="en-US" dirty="0" smtClean="0">
                <a:solidFill>
                  <a:schemeClr val="tx2"/>
                </a:solidFill>
                <a:latin typeface="Garamond" pitchFamily="18" charset="0"/>
              </a:rPr>
            </a:br>
            <a:r>
              <a:rPr lang="en-US" dirty="0" smtClean="0">
                <a:solidFill>
                  <a:schemeClr val="tx2"/>
                </a:solidFill>
                <a:latin typeface="Garamond" pitchFamily="18" charset="0"/>
                <a:hlinkClick r:id="rId3"/>
              </a:rPr>
              <a:t>adele@drexel.edu</a:t>
            </a:r>
            <a:r>
              <a:rPr lang="en-US" dirty="0" smtClean="0">
                <a:solidFill>
                  <a:schemeClr val="tx2"/>
                </a:solidFill>
                <a:latin typeface="Garamond" pitchFamily="18" charset="0"/>
              </a:rPr>
              <a:t> </a:t>
            </a:r>
            <a:r>
              <a:rPr lang="en-US" dirty="0">
                <a:solidFill>
                  <a:schemeClr val="tx2"/>
                </a:solidFill>
                <a:latin typeface="Garamond" pitchFamily="18" charset="0"/>
              </a:rPr>
              <a:t/>
            </a:r>
            <a:br>
              <a:rPr lang="en-US" dirty="0">
                <a:solidFill>
                  <a:schemeClr val="tx2"/>
                </a:solidFill>
                <a:latin typeface="Garamond" pitchFamily="18" charset="0"/>
              </a:rPr>
            </a:br>
            <a:r>
              <a:rPr lang="en-US" dirty="0">
                <a:solidFill>
                  <a:schemeClr val="tx2"/>
                </a:solidFill>
                <a:latin typeface="Garamond" pitchFamily="18" charset="0"/>
              </a:rPr>
              <a:t>Jennifer Gay</a:t>
            </a:r>
            <a:r>
              <a:rPr lang="en-US" dirty="0" smtClean="0">
                <a:solidFill>
                  <a:schemeClr val="tx2"/>
                </a:solidFill>
                <a:latin typeface="Garamond" pitchFamily="18" charset="0"/>
              </a:rPr>
              <a:t>, Coordinator of Client Services</a:t>
            </a:r>
            <a:br>
              <a:rPr lang="en-US" dirty="0" smtClean="0">
                <a:solidFill>
                  <a:schemeClr val="tx2"/>
                </a:solidFill>
                <a:latin typeface="Garamond" pitchFamily="18" charset="0"/>
              </a:rPr>
            </a:br>
            <a:r>
              <a:rPr lang="en-US" dirty="0" smtClean="0">
                <a:solidFill>
                  <a:schemeClr val="tx2"/>
                </a:solidFill>
                <a:latin typeface="Garamond" pitchFamily="18" charset="0"/>
                <a:hlinkClick r:id="rId4"/>
              </a:rPr>
              <a:t>jen@drexel.edu</a:t>
            </a:r>
            <a:endParaRPr lang="en-US" dirty="0" smtClean="0">
              <a:solidFill>
                <a:schemeClr val="tx2"/>
              </a:solidFill>
              <a:latin typeface="Garamond" pitchFamily="18" charset="0"/>
            </a:endParaRPr>
          </a:p>
          <a:p>
            <a:pPr eaLnBrk="0" hangingPunct="0">
              <a:spcBef>
                <a:spcPct val="50000"/>
              </a:spcBef>
            </a:pPr>
            <a:r>
              <a:rPr lang="en-US" sz="2400" dirty="0" smtClean="0">
                <a:solidFill>
                  <a:schemeClr val="tx2"/>
                </a:solidFill>
                <a:latin typeface="Garamond" pitchFamily="18" charset="0"/>
              </a:rPr>
              <a:t>Drexel University</a:t>
            </a:r>
            <a:r>
              <a:rPr lang="en-US" sz="2400" dirty="0">
                <a:solidFill>
                  <a:schemeClr val="tx2"/>
                </a:solidFill>
                <a:latin typeface="Garamond" pitchFamily="18" charset="0"/>
              </a:rPr>
              <a:t/>
            </a:r>
            <a:br>
              <a:rPr lang="en-US" sz="2400" dirty="0">
                <a:solidFill>
                  <a:schemeClr val="tx2"/>
                </a:solidFill>
                <a:latin typeface="Garamond" pitchFamily="18" charset="0"/>
              </a:rPr>
            </a:br>
            <a:endParaRPr lang="en-US" sz="2400" dirty="0">
              <a:solidFill>
                <a:schemeClr val="tx2"/>
              </a:solidFill>
              <a:latin typeface="Garamond"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1985"/>
                                        </p:tgtEl>
                                        <p:attrNameLst>
                                          <p:attrName>style.visibility</p:attrName>
                                        </p:attrNameLst>
                                      </p:cBhvr>
                                      <p:to>
                                        <p:strVal val="visible"/>
                                      </p:to>
                                    </p:set>
                                    <p:animEffect transition="in" filter="fade">
                                      <p:cBhvr>
                                        <p:cTn id="7" dur="2000"/>
                                        <p:tgtEl>
                                          <p:spTgt spid="419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5"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5" name="Title 1"/>
          <p:cNvSpPr>
            <a:spLocks noGrp="1"/>
          </p:cNvSpPr>
          <p:nvPr>
            <p:ph type="title" idx="4294967295"/>
          </p:nvPr>
        </p:nvSpPr>
        <p:spPr/>
        <p:txBody>
          <a:bodyPr anchor="ctr"/>
          <a:lstStyle/>
          <a:p>
            <a:pPr eaLnBrk="1" hangingPunct="1"/>
            <a:r>
              <a:rPr lang="en-US" smtClean="0"/>
              <a:t>Current Email and Storage</a:t>
            </a:r>
            <a:br>
              <a:rPr lang="en-US" smtClean="0"/>
            </a:br>
            <a:r>
              <a:rPr lang="en-US" smtClean="0"/>
              <a:t>Systems </a:t>
            </a:r>
          </a:p>
        </p:txBody>
      </p:sp>
      <p:sp>
        <p:nvSpPr>
          <p:cNvPr id="16386" name="Content Placeholder 2"/>
          <p:cNvSpPr>
            <a:spLocks noGrp="1"/>
          </p:cNvSpPr>
          <p:nvPr>
            <p:ph idx="4294967295"/>
          </p:nvPr>
        </p:nvSpPr>
        <p:spPr>
          <a:xfrm>
            <a:off x="457200" y="2057400"/>
            <a:ext cx="8229600" cy="4073525"/>
          </a:xfrm>
        </p:spPr>
        <p:txBody>
          <a:bodyPr/>
          <a:lstStyle/>
          <a:p>
            <a:pPr eaLnBrk="1" hangingPunct="1"/>
            <a:r>
              <a:rPr lang="en-US" smtClean="0"/>
              <a:t>All users pick up a Drexel account and Unix storage (100 MB each)</a:t>
            </a:r>
            <a:endParaRPr lang="en-US" sz="4300" smtClean="0"/>
          </a:p>
          <a:p>
            <a:pPr eaLnBrk="1" hangingPunct="1"/>
            <a:r>
              <a:rPr lang="en-US" smtClean="0"/>
              <a:t>Faculty and Staff also have the choice of an Exchange account (100 MB)</a:t>
            </a:r>
            <a:endParaRPr lang="en-US" sz="4300" smtClean="0"/>
          </a:p>
          <a:p>
            <a:pPr eaLnBrk="1" hangingPunct="1"/>
            <a:r>
              <a:rPr lang="en-US" smtClean="0"/>
              <a:t>Students also can activate Exchange Labs and Gmail</a:t>
            </a:r>
            <a:endParaRPr lang="en-US" sz="4300" smtClean="0"/>
          </a:p>
          <a:p>
            <a:pPr eaLnBrk="1" hangingPunct="1"/>
            <a:r>
              <a:rPr lang="en-US" smtClean="0"/>
              <a:t>A few colleges host their own mail servers</a:t>
            </a:r>
          </a:p>
        </p:txBody>
      </p:sp>
      <p:pic>
        <p:nvPicPr>
          <p:cNvPr id="16387" name="Picture 4" descr="C:\Documents and Settings\jlg59.DREXEL\Local Settings\Temporary Internet Files\Content.IE5\9407T9WD\MPj04330720000[1].jpg"/>
          <p:cNvPicPr>
            <a:picLocks noChangeAspect="1" noChangeArrowheads="1"/>
          </p:cNvPicPr>
          <p:nvPr/>
        </p:nvPicPr>
        <p:blipFill>
          <a:blip r:embed="rId3"/>
          <a:srcRect/>
          <a:stretch>
            <a:fillRect/>
          </a:stretch>
        </p:blipFill>
        <p:spPr bwMode="auto">
          <a:xfrm>
            <a:off x="6248400" y="381000"/>
            <a:ext cx="1828800" cy="1279525"/>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6385"/>
                                        </p:tgtEl>
                                        <p:attrNameLst>
                                          <p:attrName>style.visibility</p:attrName>
                                        </p:attrNameLst>
                                      </p:cBhvr>
                                      <p:to>
                                        <p:strVal val="visible"/>
                                      </p:to>
                                    </p:set>
                                    <p:animEffect transition="in" filter="fade">
                                      <p:cBhvr>
                                        <p:cTn id="7" dur="2000"/>
                                        <p:tgtEl>
                                          <p:spTgt spid="163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5"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3" name="Content Placeholder 2"/>
          <p:cNvSpPr>
            <a:spLocks noGrp="1"/>
          </p:cNvSpPr>
          <p:nvPr>
            <p:ph idx="4294967295"/>
          </p:nvPr>
        </p:nvSpPr>
        <p:spPr/>
        <p:txBody>
          <a:bodyPr/>
          <a:lstStyle/>
          <a:p>
            <a:pPr eaLnBrk="1" hangingPunct="1"/>
            <a:endParaRPr lang="en-US" smtClean="0"/>
          </a:p>
          <a:p>
            <a:pPr eaLnBrk="1" hangingPunct="1"/>
            <a:r>
              <a:rPr lang="en-US" smtClean="0"/>
              <a:t>Hosting Bb Vista for 6 other institutions</a:t>
            </a:r>
          </a:p>
          <a:p>
            <a:pPr eaLnBrk="1" hangingPunct="1"/>
            <a:r>
              <a:rPr lang="en-US" smtClean="0"/>
              <a:t>Supplying an IDMS for 2 other institutions</a:t>
            </a:r>
          </a:p>
          <a:p>
            <a:pPr eaLnBrk="1" hangingPunct="1"/>
            <a:r>
              <a:rPr lang="en-US" smtClean="0"/>
              <a:t>Programming and maintaining Banner databases for 3 other institutions</a:t>
            </a:r>
          </a:p>
        </p:txBody>
      </p:sp>
      <p:pic>
        <p:nvPicPr>
          <p:cNvPr id="18434" name="Picture 5" descr="MPj03163780000[1]"/>
          <p:cNvPicPr>
            <a:picLocks noChangeAspect="1" noChangeArrowheads="1"/>
          </p:cNvPicPr>
          <p:nvPr/>
        </p:nvPicPr>
        <p:blipFill>
          <a:blip r:embed="rId2"/>
          <a:srcRect/>
          <a:stretch>
            <a:fillRect/>
          </a:stretch>
        </p:blipFill>
        <p:spPr bwMode="auto">
          <a:xfrm>
            <a:off x="2819400" y="4267200"/>
            <a:ext cx="3276600" cy="1881188"/>
          </a:xfrm>
          <a:prstGeom prst="rect">
            <a:avLst/>
          </a:prstGeom>
          <a:noFill/>
          <a:ln w="9525">
            <a:noFill/>
            <a:miter lim="800000"/>
            <a:headEnd/>
            <a:tailEnd/>
          </a:ln>
        </p:spPr>
      </p:pic>
      <p:sp>
        <p:nvSpPr>
          <p:cNvPr id="18435" name="Title 1"/>
          <p:cNvSpPr>
            <a:spLocks noGrp="1"/>
          </p:cNvSpPr>
          <p:nvPr>
            <p:ph type="title" idx="4294967295"/>
          </p:nvPr>
        </p:nvSpPr>
        <p:spPr/>
        <p:txBody>
          <a:bodyPr anchor="ctr"/>
          <a:lstStyle/>
          <a:p>
            <a:pPr algn="ctr" eaLnBrk="1" hangingPunct="1"/>
            <a:r>
              <a:rPr lang="en-US" smtClean="0"/>
              <a:t>Ways Drexel Offers </a:t>
            </a:r>
            <a:br>
              <a:rPr lang="en-US" smtClean="0"/>
            </a:br>
            <a:r>
              <a:rPr lang="en-US" smtClean="0"/>
              <a:t>Software as a Service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8435"/>
                                        </p:tgtEl>
                                        <p:attrNameLst>
                                          <p:attrName>style.visibility</p:attrName>
                                        </p:attrNameLst>
                                      </p:cBhvr>
                                      <p:to>
                                        <p:strVal val="visible"/>
                                      </p:to>
                                    </p:set>
                                    <p:animEffect transition="in" filter="fade">
                                      <p:cBhvr>
                                        <p:cTn id="7" dur="2000"/>
                                        <p:tgtEl>
                                          <p:spTgt spid="1843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433">
                                            <p:txEl>
                                              <p:pRg st="1" end="1"/>
                                            </p:txEl>
                                          </p:spTgt>
                                        </p:tgtEl>
                                        <p:attrNameLst>
                                          <p:attrName>style.visibility</p:attrName>
                                        </p:attrNameLst>
                                      </p:cBhvr>
                                      <p:to>
                                        <p:strVal val="visible"/>
                                      </p:to>
                                    </p:set>
                                    <p:animEffect transition="in" filter="fade">
                                      <p:cBhvr>
                                        <p:cTn id="12" dur="2000"/>
                                        <p:tgtEl>
                                          <p:spTgt spid="1843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433">
                                            <p:txEl>
                                              <p:pRg st="2" end="2"/>
                                            </p:txEl>
                                          </p:spTgt>
                                        </p:tgtEl>
                                        <p:attrNameLst>
                                          <p:attrName>style.visibility</p:attrName>
                                        </p:attrNameLst>
                                      </p:cBhvr>
                                      <p:to>
                                        <p:strVal val="visible"/>
                                      </p:to>
                                    </p:set>
                                    <p:animEffect transition="in" filter="fade">
                                      <p:cBhvr>
                                        <p:cTn id="17" dur="2000"/>
                                        <p:tgtEl>
                                          <p:spTgt spid="1843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433">
                                            <p:txEl>
                                              <p:pRg st="3" end="3"/>
                                            </p:txEl>
                                          </p:spTgt>
                                        </p:tgtEl>
                                        <p:attrNameLst>
                                          <p:attrName>style.visibility</p:attrName>
                                        </p:attrNameLst>
                                      </p:cBhvr>
                                      <p:to>
                                        <p:strVal val="visible"/>
                                      </p:to>
                                    </p:set>
                                    <p:animEffect transition="in" filter="fade">
                                      <p:cBhvr>
                                        <p:cTn id="22" dur="2000"/>
                                        <p:tgtEl>
                                          <p:spTgt spid="1843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3" grpId="0" build="p"/>
      <p:bldP spid="18435"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7" name="Title 1"/>
          <p:cNvSpPr>
            <a:spLocks noGrp="1"/>
          </p:cNvSpPr>
          <p:nvPr>
            <p:ph type="title" idx="4294967295"/>
          </p:nvPr>
        </p:nvSpPr>
        <p:spPr/>
        <p:txBody>
          <a:bodyPr anchor="ctr"/>
          <a:lstStyle/>
          <a:p>
            <a:pPr algn="ctr" eaLnBrk="1" hangingPunct="1"/>
            <a:r>
              <a:rPr lang="en-US" smtClean="0"/>
              <a:t>Ways Drexel Uses </a:t>
            </a:r>
            <a:br>
              <a:rPr lang="en-US" smtClean="0"/>
            </a:br>
            <a:r>
              <a:rPr lang="en-US" smtClean="0"/>
              <a:t>Software as a Service</a:t>
            </a:r>
          </a:p>
        </p:txBody>
      </p:sp>
      <p:sp>
        <p:nvSpPr>
          <p:cNvPr id="19458" name="Content Placeholder 2"/>
          <p:cNvSpPr>
            <a:spLocks noGrp="1"/>
          </p:cNvSpPr>
          <p:nvPr>
            <p:ph idx="4294967295"/>
          </p:nvPr>
        </p:nvSpPr>
        <p:spPr/>
        <p:txBody>
          <a:bodyPr/>
          <a:lstStyle/>
          <a:p>
            <a:pPr eaLnBrk="1" hangingPunct="1"/>
            <a:endParaRPr lang="en-US" smtClean="0"/>
          </a:p>
          <a:p>
            <a:pPr eaLnBrk="1" hangingPunct="1"/>
            <a:r>
              <a:rPr lang="en-US" smtClean="0"/>
              <a:t>Turn-it in</a:t>
            </a:r>
          </a:p>
          <a:p>
            <a:pPr eaLnBrk="1" hangingPunct="1"/>
            <a:r>
              <a:rPr lang="en-US" smtClean="0"/>
              <a:t>Wimba</a:t>
            </a:r>
          </a:p>
          <a:p>
            <a:pPr eaLnBrk="1" hangingPunct="1"/>
            <a:r>
              <a:rPr lang="en-US" smtClean="0"/>
              <a:t>Sandbox – Emerging Technologies</a:t>
            </a:r>
          </a:p>
          <a:p>
            <a:pPr eaLnBrk="1" hangingPunct="1"/>
            <a:r>
              <a:rPr lang="en-US" smtClean="0"/>
              <a:t>Connected Backup</a:t>
            </a:r>
          </a:p>
          <a:p>
            <a:pPr eaLnBrk="1" hangingPunct="1"/>
            <a:r>
              <a:rPr lang="en-US" smtClean="0"/>
              <a:t>RightNow – http://ask.drexel.edu</a:t>
            </a:r>
          </a:p>
        </p:txBody>
      </p:sp>
      <p:pic>
        <p:nvPicPr>
          <p:cNvPr id="19459" name="Picture 5" descr="MPj03163780000[1]"/>
          <p:cNvPicPr>
            <a:picLocks noChangeAspect="1" noChangeArrowheads="1"/>
          </p:cNvPicPr>
          <p:nvPr/>
        </p:nvPicPr>
        <p:blipFill>
          <a:blip r:embed="rId2"/>
          <a:srcRect/>
          <a:stretch>
            <a:fillRect/>
          </a:stretch>
        </p:blipFill>
        <p:spPr bwMode="auto">
          <a:xfrm>
            <a:off x="5562600" y="1524000"/>
            <a:ext cx="3276600" cy="1881188"/>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9457"/>
                                        </p:tgtEl>
                                        <p:attrNameLst>
                                          <p:attrName>style.visibility</p:attrName>
                                        </p:attrNameLst>
                                      </p:cBhvr>
                                      <p:to>
                                        <p:strVal val="visible"/>
                                      </p:to>
                                    </p:set>
                                    <p:animEffect transition="in" filter="fade">
                                      <p:cBhvr>
                                        <p:cTn id="7" dur="2000"/>
                                        <p:tgtEl>
                                          <p:spTgt spid="194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7"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1" name="Title 3"/>
          <p:cNvSpPr>
            <a:spLocks noGrp="1"/>
          </p:cNvSpPr>
          <p:nvPr>
            <p:ph type="title" idx="4294967295"/>
          </p:nvPr>
        </p:nvSpPr>
        <p:spPr>
          <a:xfrm>
            <a:off x="457200" y="2667000"/>
            <a:ext cx="8229600" cy="1143000"/>
          </a:xfrm>
        </p:spPr>
        <p:txBody>
          <a:bodyPr anchor="ctr"/>
          <a:lstStyle/>
          <a:p>
            <a:pPr algn="ctr" eaLnBrk="1" hangingPunct="1"/>
            <a:r>
              <a:rPr lang="en-US" smtClean="0"/>
              <a:t>Why Offsite Email?</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0481"/>
                                        </p:tgtEl>
                                        <p:attrNameLst>
                                          <p:attrName>style.visibility</p:attrName>
                                        </p:attrNameLst>
                                      </p:cBhvr>
                                      <p:to>
                                        <p:strVal val="visible"/>
                                      </p:to>
                                    </p:set>
                                    <p:animEffect transition="in" filter="fade">
                                      <p:cBhvr>
                                        <p:cTn id="7" dur="2000"/>
                                        <p:tgtEl>
                                          <p:spTgt spid="204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1"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5" name="Content Placeholder 2"/>
          <p:cNvSpPr>
            <a:spLocks noGrp="1"/>
          </p:cNvSpPr>
          <p:nvPr>
            <p:ph idx="4294967295"/>
          </p:nvPr>
        </p:nvSpPr>
        <p:spPr>
          <a:xfrm>
            <a:off x="533400" y="762000"/>
            <a:ext cx="8229600" cy="5791200"/>
          </a:xfrm>
        </p:spPr>
        <p:txBody>
          <a:bodyPr/>
          <a:lstStyle/>
          <a:p>
            <a:pPr eaLnBrk="1" hangingPunct="1"/>
            <a:r>
              <a:rPr lang="en-US" smtClean="0"/>
              <a:t>Offer students choices</a:t>
            </a:r>
          </a:p>
          <a:p>
            <a:pPr lvl="1" eaLnBrk="1" hangingPunct="1"/>
            <a:r>
              <a:rPr lang="en-US" smtClean="0"/>
              <a:t>Work with both companies to offer benefits from each</a:t>
            </a:r>
          </a:p>
          <a:p>
            <a:pPr lvl="1" eaLnBrk="1" hangingPunct="1"/>
            <a:r>
              <a:rPr lang="en-US" smtClean="0"/>
              <a:t>First school to offer all three services </a:t>
            </a:r>
            <a:endParaRPr lang="en-US" sz="3500" smtClean="0"/>
          </a:p>
          <a:p>
            <a:pPr eaLnBrk="1" hangingPunct="1"/>
            <a:r>
              <a:rPr lang="en-US" smtClean="0"/>
              <a:t>Response to overwhelming demand from students for more storage</a:t>
            </a:r>
            <a:endParaRPr lang="en-US" sz="4300" smtClean="0"/>
          </a:p>
          <a:p>
            <a:pPr lvl="1" eaLnBrk="1" hangingPunct="1"/>
            <a:r>
              <a:rPr lang="en-US" smtClean="0"/>
              <a:t>Eliminate additional cost</a:t>
            </a:r>
          </a:p>
          <a:p>
            <a:pPr lvl="1" eaLnBrk="1" hangingPunct="1"/>
            <a:r>
              <a:rPr lang="en-US" smtClean="0"/>
              <a:t>Greening of Drexel </a:t>
            </a:r>
          </a:p>
          <a:p>
            <a:pPr eaLnBrk="1" hangingPunct="1"/>
            <a:r>
              <a:rPr lang="en-US" smtClean="0"/>
              <a:t>Introduction to services, such as file storage, that we do not offer in-house</a:t>
            </a:r>
            <a:endParaRPr lang="en-US" sz="4700" smtClean="0"/>
          </a:p>
          <a:p>
            <a:pPr eaLnBrk="1" hangingPunct="1"/>
            <a:endParaRPr lang="en-US"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505">
                                            <p:txEl>
                                              <p:pRg st="0" end="0"/>
                                            </p:txEl>
                                          </p:spTgt>
                                        </p:tgtEl>
                                        <p:attrNameLst>
                                          <p:attrName>style.visibility</p:attrName>
                                        </p:attrNameLst>
                                      </p:cBhvr>
                                      <p:to>
                                        <p:strVal val="visible"/>
                                      </p:to>
                                    </p:set>
                                    <p:animEffect transition="in" filter="fade">
                                      <p:cBhvr>
                                        <p:cTn id="7" dur="2000"/>
                                        <p:tgtEl>
                                          <p:spTgt spid="2150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1505">
                                            <p:txEl>
                                              <p:pRg st="1" end="1"/>
                                            </p:txEl>
                                          </p:spTgt>
                                        </p:tgtEl>
                                        <p:attrNameLst>
                                          <p:attrName>style.visibility</p:attrName>
                                        </p:attrNameLst>
                                      </p:cBhvr>
                                      <p:to>
                                        <p:strVal val="visible"/>
                                      </p:to>
                                    </p:set>
                                    <p:animEffect transition="in" filter="fade">
                                      <p:cBhvr>
                                        <p:cTn id="10" dur="2000"/>
                                        <p:tgtEl>
                                          <p:spTgt spid="21505">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1505">
                                            <p:txEl>
                                              <p:pRg st="2" end="2"/>
                                            </p:txEl>
                                          </p:spTgt>
                                        </p:tgtEl>
                                        <p:attrNameLst>
                                          <p:attrName>style.visibility</p:attrName>
                                        </p:attrNameLst>
                                      </p:cBhvr>
                                      <p:to>
                                        <p:strVal val="visible"/>
                                      </p:to>
                                    </p:set>
                                    <p:animEffect transition="in" filter="fade">
                                      <p:cBhvr>
                                        <p:cTn id="13" dur="2000"/>
                                        <p:tgtEl>
                                          <p:spTgt spid="21505">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21505">
                                            <p:txEl>
                                              <p:pRg st="3" end="3"/>
                                            </p:txEl>
                                          </p:spTgt>
                                        </p:tgtEl>
                                        <p:attrNameLst>
                                          <p:attrName>style.visibility</p:attrName>
                                        </p:attrNameLst>
                                      </p:cBhvr>
                                      <p:to>
                                        <p:strVal val="visible"/>
                                      </p:to>
                                    </p:set>
                                    <p:animEffect transition="in" filter="fade">
                                      <p:cBhvr>
                                        <p:cTn id="18" dur="2000"/>
                                        <p:tgtEl>
                                          <p:spTgt spid="21505">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1505">
                                            <p:txEl>
                                              <p:pRg st="4" end="4"/>
                                            </p:txEl>
                                          </p:spTgt>
                                        </p:tgtEl>
                                        <p:attrNameLst>
                                          <p:attrName>style.visibility</p:attrName>
                                        </p:attrNameLst>
                                      </p:cBhvr>
                                      <p:to>
                                        <p:strVal val="visible"/>
                                      </p:to>
                                    </p:set>
                                    <p:animEffect transition="in" filter="fade">
                                      <p:cBhvr>
                                        <p:cTn id="21" dur="2000"/>
                                        <p:tgtEl>
                                          <p:spTgt spid="21505">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1505">
                                            <p:txEl>
                                              <p:pRg st="5" end="5"/>
                                            </p:txEl>
                                          </p:spTgt>
                                        </p:tgtEl>
                                        <p:attrNameLst>
                                          <p:attrName>style.visibility</p:attrName>
                                        </p:attrNameLst>
                                      </p:cBhvr>
                                      <p:to>
                                        <p:strVal val="visible"/>
                                      </p:to>
                                    </p:set>
                                    <p:animEffect transition="in" filter="fade">
                                      <p:cBhvr>
                                        <p:cTn id="24" dur="2000"/>
                                        <p:tgtEl>
                                          <p:spTgt spid="21505">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1505">
                                            <p:txEl>
                                              <p:pRg st="6" end="6"/>
                                            </p:txEl>
                                          </p:spTgt>
                                        </p:tgtEl>
                                        <p:attrNameLst>
                                          <p:attrName>style.visibility</p:attrName>
                                        </p:attrNameLst>
                                      </p:cBhvr>
                                      <p:to>
                                        <p:strVal val="visible"/>
                                      </p:to>
                                    </p:set>
                                    <p:animEffect transition="in" filter="fade">
                                      <p:cBhvr>
                                        <p:cTn id="29" dur="2000"/>
                                        <p:tgtEl>
                                          <p:spTgt spid="2150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5"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29" name="Title 3"/>
          <p:cNvSpPr>
            <a:spLocks noGrp="1"/>
          </p:cNvSpPr>
          <p:nvPr>
            <p:ph type="title" idx="4294967295"/>
          </p:nvPr>
        </p:nvSpPr>
        <p:spPr>
          <a:xfrm>
            <a:off x="381000" y="2667000"/>
            <a:ext cx="8229600" cy="1143000"/>
          </a:xfrm>
        </p:spPr>
        <p:txBody>
          <a:bodyPr anchor="ctr"/>
          <a:lstStyle/>
          <a:p>
            <a:pPr algn="ctr" eaLnBrk="1" hangingPunct="1"/>
            <a:r>
              <a:rPr lang="en-US" smtClean="0"/>
              <a:t>Implementation</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2529"/>
                                        </p:tgtEl>
                                        <p:attrNameLst>
                                          <p:attrName>style.visibility</p:attrName>
                                        </p:attrNameLst>
                                      </p:cBhvr>
                                      <p:to>
                                        <p:strVal val="visible"/>
                                      </p:to>
                                    </p:set>
                                    <p:animEffect transition="in" filter="fade">
                                      <p:cBhvr>
                                        <p:cTn id="7" dur="2000"/>
                                        <p:tgtEl>
                                          <p:spTgt spid="225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9"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3" name="Title 2"/>
          <p:cNvSpPr>
            <a:spLocks noGrp="1"/>
          </p:cNvSpPr>
          <p:nvPr>
            <p:ph type="title" idx="4294967295"/>
          </p:nvPr>
        </p:nvSpPr>
        <p:spPr/>
        <p:txBody>
          <a:bodyPr anchor="ctr"/>
          <a:lstStyle/>
          <a:p>
            <a:pPr algn="ctr" eaLnBrk="1" hangingPunct="1"/>
            <a:r>
              <a:rPr lang="en-US" smtClean="0"/>
              <a:t>Contracts</a:t>
            </a:r>
          </a:p>
        </p:txBody>
      </p:sp>
      <p:sp>
        <p:nvSpPr>
          <p:cNvPr id="23554" name="Content Placeholder 3"/>
          <p:cNvSpPr>
            <a:spLocks noGrp="1"/>
          </p:cNvSpPr>
          <p:nvPr>
            <p:ph idx="4294967295"/>
          </p:nvPr>
        </p:nvSpPr>
        <p:spPr/>
        <p:txBody>
          <a:bodyPr/>
          <a:lstStyle/>
          <a:p>
            <a:pPr eaLnBrk="1" hangingPunct="1"/>
            <a:r>
              <a:rPr lang="en-US" smtClean="0"/>
              <a:t>Worked with Microsoft and Google on details of the agreements</a:t>
            </a:r>
          </a:p>
          <a:p>
            <a:pPr lvl="1" eaLnBrk="1" hangingPunct="1"/>
            <a:r>
              <a:rPr lang="en-US" smtClean="0"/>
              <a:t>No ads </a:t>
            </a:r>
          </a:p>
          <a:p>
            <a:pPr lvl="1" eaLnBrk="1" hangingPunct="1"/>
            <a:r>
              <a:rPr lang="en-US" smtClean="0"/>
              <a:t>Free service</a:t>
            </a:r>
          </a:p>
          <a:p>
            <a:pPr lvl="1" eaLnBrk="1" hangingPunct="1"/>
            <a:r>
              <a:rPr lang="en-US" smtClean="0"/>
              <a:t>Launch details</a:t>
            </a:r>
          </a:p>
          <a:p>
            <a:pPr lvl="1" eaLnBrk="1" hangingPunct="1"/>
            <a:r>
              <a:rPr lang="en-US" smtClean="0"/>
              <a:t>Legal issues</a:t>
            </a:r>
          </a:p>
        </p:txBody>
      </p:sp>
      <p:pic>
        <p:nvPicPr>
          <p:cNvPr id="23555" name="Picture 7" descr="MCj02908440000[1]"/>
          <p:cNvPicPr>
            <a:picLocks noChangeAspect="1" noChangeArrowheads="1"/>
          </p:cNvPicPr>
          <p:nvPr/>
        </p:nvPicPr>
        <p:blipFill>
          <a:blip r:embed="rId2"/>
          <a:srcRect/>
          <a:stretch>
            <a:fillRect/>
          </a:stretch>
        </p:blipFill>
        <p:spPr bwMode="auto">
          <a:xfrm>
            <a:off x="6172200" y="3124200"/>
            <a:ext cx="2211388" cy="27241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3553"/>
                                        </p:tgtEl>
                                        <p:attrNameLst>
                                          <p:attrName>style.visibility</p:attrName>
                                        </p:attrNameLst>
                                      </p:cBhvr>
                                      <p:to>
                                        <p:strVal val="visible"/>
                                      </p:to>
                                    </p:set>
                                    <p:animEffect transition="in" filter="fade">
                                      <p:cBhvr>
                                        <p:cTn id="7" dur="2000"/>
                                        <p:tgtEl>
                                          <p:spTgt spid="235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3" grpId="0"/>
    </p:bldLst>
  </p:timing>
</p:sld>
</file>

<file path=ppt/theme/theme1.xml><?xml version="1.0" encoding="utf-8"?>
<a:theme xmlns:a="http://schemas.openxmlformats.org/drawingml/2006/main" name="1_Edge">
  <a:themeElements>
    <a:clrScheme name="1_Edge 10">
      <a:dk1>
        <a:srgbClr val="000000"/>
      </a:dk1>
      <a:lt1>
        <a:srgbClr val="FFFFFF"/>
      </a:lt1>
      <a:dk2>
        <a:srgbClr val="006633"/>
      </a:dk2>
      <a:lt2>
        <a:srgbClr val="5F5F5F"/>
      </a:lt2>
      <a:accent1>
        <a:srgbClr val="660066"/>
      </a:accent1>
      <a:accent2>
        <a:srgbClr val="3B812F"/>
      </a:accent2>
      <a:accent3>
        <a:srgbClr val="FFFFFF"/>
      </a:accent3>
      <a:accent4>
        <a:srgbClr val="000000"/>
      </a:accent4>
      <a:accent5>
        <a:srgbClr val="B8AAB8"/>
      </a:accent5>
      <a:accent6>
        <a:srgbClr val="35742A"/>
      </a:accent6>
      <a:hlink>
        <a:srgbClr val="996600"/>
      </a:hlink>
      <a:folHlink>
        <a:srgbClr val="AFBF39"/>
      </a:folHlink>
    </a:clrScheme>
    <a:fontScheme name="1_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1_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1_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1_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1_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1_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1_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1_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1_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1_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1_Edge 10">
        <a:dk1>
          <a:srgbClr val="000000"/>
        </a:dk1>
        <a:lt1>
          <a:srgbClr val="FFFFFF"/>
        </a:lt1>
        <a:dk2>
          <a:srgbClr val="006633"/>
        </a:dk2>
        <a:lt2>
          <a:srgbClr val="5F5F5F"/>
        </a:lt2>
        <a:accent1>
          <a:srgbClr val="660066"/>
        </a:accent1>
        <a:accent2>
          <a:srgbClr val="3B812F"/>
        </a:accent2>
        <a:accent3>
          <a:srgbClr val="FFFFFF"/>
        </a:accent3>
        <a:accent4>
          <a:srgbClr val="000000"/>
        </a:accent4>
        <a:accent5>
          <a:srgbClr val="B8AAB8"/>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1919</TotalTime>
  <Words>719</Words>
  <Application>Microsoft Office PowerPoint</Application>
  <PresentationFormat>On-screen Show (4:3)</PresentationFormat>
  <Paragraphs>136</Paragraphs>
  <Slides>27</Slides>
  <Notes>2</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27</vt:i4>
      </vt:variant>
    </vt:vector>
  </HeadingPairs>
  <TitlesOfParts>
    <vt:vector size="30" baseType="lpstr">
      <vt:lpstr>1_Edge</vt:lpstr>
      <vt:lpstr>Worksheet</vt:lpstr>
      <vt:lpstr>Chart</vt:lpstr>
      <vt:lpstr>Email3 Drexel X Google X Microsoft</vt:lpstr>
      <vt:lpstr>Drexel University     Philadelphia, PA</vt:lpstr>
      <vt:lpstr>Current Email and Storage Systems </vt:lpstr>
      <vt:lpstr>Ways Drexel Offers  Software as a Service</vt:lpstr>
      <vt:lpstr>Ways Drexel Uses  Software as a Service</vt:lpstr>
      <vt:lpstr>Why Offsite Email?</vt:lpstr>
      <vt:lpstr>Slide 7</vt:lpstr>
      <vt:lpstr>Implementation</vt:lpstr>
      <vt:lpstr>Contracts</vt:lpstr>
      <vt:lpstr>Back-end Configuration</vt:lpstr>
      <vt:lpstr>Provisioning</vt:lpstr>
      <vt:lpstr>Exclusions</vt:lpstr>
      <vt:lpstr>Publicity</vt:lpstr>
      <vt:lpstr>Benefits for Students</vt:lpstr>
      <vt:lpstr>Drexel Branded Account</vt:lpstr>
      <vt:lpstr>Additional Tools</vt:lpstr>
      <vt:lpstr>Exchange Labs</vt:lpstr>
      <vt:lpstr>Additional Reasons</vt:lpstr>
      <vt:lpstr>How Are We Doing?</vt:lpstr>
      <vt:lpstr>Number of Accounts by Service</vt:lpstr>
      <vt:lpstr>Type of Account by Role</vt:lpstr>
      <vt:lpstr>Success Over Time</vt:lpstr>
      <vt:lpstr>What’s Next?</vt:lpstr>
      <vt:lpstr>Ongoing Promotion</vt:lpstr>
      <vt:lpstr>The Future?</vt:lpstr>
      <vt:lpstr>Future, Cont</vt:lpstr>
      <vt:lpstr>Questions???</vt:lpstr>
    </vt:vector>
  </TitlesOfParts>
  <Company>Drexel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Email Cubed</dc:title>
  <dc:subject>MARC09</dc:subject>
  <dc:creator>Jennifer Gay; Adele Varenas</dc:creator>
  <cp:lastModifiedBy>Bluemoon</cp:lastModifiedBy>
  <cp:revision>209</cp:revision>
  <dcterms:created xsi:type="dcterms:W3CDTF">2008-06-10T19:07:58Z</dcterms:created>
  <dcterms:modified xsi:type="dcterms:W3CDTF">2009-01-14T17:40:06Z</dcterms:modified>
</cp:coreProperties>
</file>